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95" r:id="rId5"/>
    <p:sldId id="296" r:id="rId6"/>
    <p:sldId id="301" r:id="rId7"/>
    <p:sldId id="320" r:id="rId8"/>
    <p:sldId id="299" r:id="rId9"/>
    <p:sldId id="283" r:id="rId10"/>
    <p:sldId id="277" r:id="rId11"/>
    <p:sldId id="278" r:id="rId12"/>
    <p:sldId id="287" r:id="rId13"/>
    <p:sldId id="282" r:id="rId14"/>
    <p:sldId id="305" r:id="rId15"/>
    <p:sldId id="306" r:id="rId16"/>
    <p:sldId id="307" r:id="rId17"/>
    <p:sldId id="309" r:id="rId18"/>
    <p:sldId id="302" r:id="rId19"/>
    <p:sldId id="308" r:id="rId20"/>
    <p:sldId id="291" r:id="rId21"/>
    <p:sldId id="285" r:id="rId22"/>
    <p:sldId id="303" r:id="rId23"/>
    <p:sldId id="311" r:id="rId24"/>
    <p:sldId id="314" r:id="rId25"/>
    <p:sldId id="310" r:id="rId26"/>
    <p:sldId id="312" r:id="rId27"/>
    <p:sldId id="313" r:id="rId28"/>
    <p:sldId id="315" r:id="rId29"/>
    <p:sldId id="316" r:id="rId30"/>
    <p:sldId id="317" r:id="rId31"/>
    <p:sldId id="318" r:id="rId32"/>
    <p:sldId id="319" r:id="rId33"/>
    <p:sldId id="304" r:id="rId34"/>
    <p:sldId id="290"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04A493-F703-4A95-AC5F-B1E80461837C}">
          <p14:sldIdLst>
            <p14:sldId id="295"/>
            <p14:sldId id="296"/>
            <p14:sldId id="301"/>
            <p14:sldId id="320"/>
            <p14:sldId id="299"/>
            <p14:sldId id="283"/>
          </p14:sldIdLst>
        </p14:section>
        <p14:section name="Untitled Section" id="{A79A396C-DC8D-4DF9-9AB5-81F1699569B9}">
          <p14:sldIdLst>
            <p14:sldId id="277"/>
            <p14:sldId id="278"/>
          </p14:sldIdLst>
        </p14:section>
        <p14:section name="Untitled Section" id="{BE75F635-C081-4D41-9BAA-EFBAF92B4005}">
          <p14:sldIdLst>
            <p14:sldId id="287"/>
            <p14:sldId id="282"/>
            <p14:sldId id="305"/>
            <p14:sldId id="306"/>
            <p14:sldId id="307"/>
            <p14:sldId id="309"/>
            <p14:sldId id="302"/>
            <p14:sldId id="308"/>
          </p14:sldIdLst>
        </p14:section>
        <p14:section name="Untitled Section" id="{5A7F6C8D-3A26-40BD-B366-61B304C78FAC}">
          <p14:sldIdLst>
            <p14:sldId id="291"/>
            <p14:sldId id="285"/>
            <p14:sldId id="303"/>
            <p14:sldId id="311"/>
            <p14:sldId id="314"/>
            <p14:sldId id="310"/>
            <p14:sldId id="312"/>
            <p14:sldId id="313"/>
            <p14:sldId id="315"/>
            <p14:sldId id="316"/>
            <p14:sldId id="317"/>
            <p14:sldId id="318"/>
            <p14:sldId id="319"/>
            <p14:sldId id="304"/>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73" autoAdjust="0"/>
    <p:restoredTop sz="95394" autoAdjust="0"/>
  </p:normalViewPr>
  <p:slideViewPr>
    <p:cSldViewPr snapToGrid="0">
      <p:cViewPr varScale="1">
        <p:scale>
          <a:sx n="80" d="100"/>
          <a:sy n="80" d="100"/>
        </p:scale>
        <p:origin x="72" y="20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721300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905974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65918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62546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55030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4278055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8431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2948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06085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8486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77734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6016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v.windows.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msdn.microsoft.com/en-us/library/windows/apps/mt185595.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a:t>
            </a:r>
            <a:r>
              <a:rPr lang="en-US" dirty="0" smtClean="0"/>
              <a:t>Nixon | </a:t>
            </a:r>
            <a:r>
              <a:rPr lang="en-US" dirty="0" smtClean="0"/>
              <a:t>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a:t>
            </a:r>
            <a:r>
              <a:rPr lang="en-US" sz="4000"/>
              <a:t>: </a:t>
            </a:r>
            <a:r>
              <a:rPr lang="en-US" sz="4000" smtClean="0"/>
              <a:t>Layouts</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XAML?</a:t>
            </a:r>
            <a:endParaRPr lang="en-US" dirty="0"/>
          </a:p>
        </p:txBody>
      </p:sp>
      <p:sp>
        <p:nvSpPr>
          <p:cNvPr id="3" name="Content Placeholder 2"/>
          <p:cNvSpPr>
            <a:spLocks noGrp="1"/>
          </p:cNvSpPr>
          <p:nvPr>
            <p:ph sz="quarter" idx="10"/>
          </p:nvPr>
        </p:nvSpPr>
        <p:spPr/>
        <p:txBody>
          <a:bodyPr/>
          <a:lstStyle/>
          <a:p>
            <a:r>
              <a:rPr lang="en-US" dirty="0" smtClean="0"/>
              <a:t>XAML – </a:t>
            </a:r>
            <a:r>
              <a:rPr lang="en-US" dirty="0" err="1" smtClean="0"/>
              <a:t>eXtensible</a:t>
            </a:r>
            <a:r>
              <a:rPr lang="en-US" dirty="0" smtClean="0"/>
              <a:t> Application Markup Language</a:t>
            </a:r>
          </a:p>
          <a:p>
            <a:r>
              <a:rPr lang="en-US" dirty="0" smtClean="0"/>
              <a:t>Object instantiation and property setting</a:t>
            </a:r>
          </a:p>
          <a:p>
            <a:r>
              <a:rPr lang="en-US" dirty="0" smtClean="0"/>
              <a:t>Define UI in declarative fashion</a:t>
            </a: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Namespaces</a:t>
            </a:r>
            <a:endParaRPr lang="en-US" dirty="0"/>
          </a:p>
        </p:txBody>
      </p:sp>
      <p:pic>
        <p:nvPicPr>
          <p:cNvPr id="9" name="Content Placeholder 8"/>
          <p:cNvPicPr>
            <a:picLocks noGrp="1" noChangeAspect="1"/>
          </p:cNvPicPr>
          <p:nvPr>
            <p:ph sz="quarter" idx="10"/>
          </p:nvPr>
        </p:nvPicPr>
        <p:blipFill>
          <a:blip r:embed="rId3"/>
          <a:stretch>
            <a:fillRect/>
          </a:stretch>
        </p:blipFill>
        <p:spPr>
          <a:xfrm>
            <a:off x="2288867" y="1245702"/>
            <a:ext cx="7705725" cy="3152775"/>
          </a:xfrm>
          <a:prstGeom prst="rect">
            <a:avLst/>
          </a:prstGeom>
        </p:spPr>
      </p:pic>
      <p:sp>
        <p:nvSpPr>
          <p:cNvPr id="10" name="TextBox 9"/>
          <p:cNvSpPr txBox="1"/>
          <p:nvPr/>
        </p:nvSpPr>
        <p:spPr>
          <a:xfrm>
            <a:off x="2288866" y="1701474"/>
            <a:ext cx="194202"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800" dirty="0" smtClean="0"/>
              <a:t>1</a:t>
            </a:r>
            <a:endParaRPr lang="en-US" sz="800" dirty="0"/>
          </a:p>
        </p:txBody>
      </p:sp>
      <p:sp>
        <p:nvSpPr>
          <p:cNvPr id="12" name="TextBox 11"/>
          <p:cNvSpPr txBox="1"/>
          <p:nvPr/>
        </p:nvSpPr>
        <p:spPr>
          <a:xfrm>
            <a:off x="2288866" y="1955772"/>
            <a:ext cx="194202"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800" dirty="0"/>
              <a:t>2</a:t>
            </a:r>
          </a:p>
        </p:txBody>
      </p:sp>
      <p:sp>
        <p:nvSpPr>
          <p:cNvPr id="13" name="TextBox 12"/>
          <p:cNvSpPr txBox="1"/>
          <p:nvPr/>
        </p:nvSpPr>
        <p:spPr>
          <a:xfrm>
            <a:off x="2288866" y="2210070"/>
            <a:ext cx="194202"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800" dirty="0" smtClean="0"/>
              <a:t>3</a:t>
            </a:r>
            <a:endParaRPr lang="en-US" sz="800" dirty="0"/>
          </a:p>
        </p:txBody>
      </p:sp>
      <p:sp>
        <p:nvSpPr>
          <p:cNvPr id="14" name="TextBox 13"/>
          <p:cNvSpPr txBox="1"/>
          <p:nvPr/>
        </p:nvSpPr>
        <p:spPr>
          <a:xfrm>
            <a:off x="2288866" y="2460069"/>
            <a:ext cx="194202"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800" dirty="0"/>
              <a:t>4</a:t>
            </a:r>
          </a:p>
        </p:txBody>
      </p:sp>
      <p:sp>
        <p:nvSpPr>
          <p:cNvPr id="15" name="TextBox 14"/>
          <p:cNvSpPr txBox="1"/>
          <p:nvPr/>
        </p:nvSpPr>
        <p:spPr>
          <a:xfrm>
            <a:off x="2288866" y="2714367"/>
            <a:ext cx="194202"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800" dirty="0"/>
              <a:t>5</a:t>
            </a:r>
          </a:p>
        </p:txBody>
      </p:sp>
      <p:sp>
        <p:nvSpPr>
          <p:cNvPr id="16" name="TextBox 15"/>
          <p:cNvSpPr txBox="1"/>
          <p:nvPr/>
        </p:nvSpPr>
        <p:spPr>
          <a:xfrm>
            <a:off x="1363717" y="4584801"/>
            <a:ext cx="10796032" cy="1754326"/>
          </a:xfrm>
          <a:prstGeom prst="rect">
            <a:avLst/>
          </a:prstGeom>
          <a:noFill/>
        </p:spPr>
        <p:txBody>
          <a:bodyPr wrap="none" rtlCol="0">
            <a:spAutoFit/>
          </a:bodyPr>
          <a:lstStyle/>
          <a:p>
            <a:pPr marL="342900" indent="-342900">
              <a:buFont typeface="+mj-lt"/>
              <a:buAutoNum type="arabicPeriod"/>
            </a:pPr>
            <a:r>
              <a:rPr lang="en-US" dirty="0" smtClean="0"/>
              <a:t>Maps the overall XAML client / framework as the default namespace</a:t>
            </a:r>
          </a:p>
          <a:p>
            <a:pPr marL="342900" indent="-342900">
              <a:buFont typeface="+mj-lt"/>
              <a:buAutoNum type="arabicPeriod"/>
            </a:pPr>
            <a:r>
              <a:rPr lang="en-US" dirty="0" smtClean="0"/>
              <a:t>Maps common programming constructs and data </a:t>
            </a:r>
            <a:r>
              <a:rPr lang="en-US" dirty="0" err="1" smtClean="0"/>
              <a:t>intrinsics</a:t>
            </a:r>
            <a:r>
              <a:rPr lang="en-US" dirty="0" smtClean="0"/>
              <a:t> to the x: namespace – x:Name, x:Boolean, etc.</a:t>
            </a:r>
          </a:p>
          <a:p>
            <a:pPr marL="342900" indent="-342900">
              <a:buFont typeface="+mj-lt"/>
              <a:buAutoNum type="arabicPeriod"/>
            </a:pPr>
            <a:r>
              <a:rPr lang="en-US" dirty="0" smtClean="0"/>
              <a:t>Maps the current app C# namespace to local:</a:t>
            </a:r>
          </a:p>
          <a:p>
            <a:pPr marL="342900" indent="-342900">
              <a:buFont typeface="+mj-lt"/>
              <a:buAutoNum type="arabicPeriod"/>
            </a:pPr>
            <a:r>
              <a:rPr lang="en-US" dirty="0" smtClean="0"/>
              <a:t>Maps the Blend namespace to d:</a:t>
            </a:r>
          </a:p>
          <a:p>
            <a:pPr marL="342900" indent="-342900">
              <a:buFont typeface="+mj-lt"/>
              <a:buAutoNum type="arabicPeriod"/>
            </a:pPr>
            <a:r>
              <a:rPr lang="en-US" dirty="0" smtClean="0"/>
              <a:t>Maps the Markup Compatibility to mc:</a:t>
            </a:r>
          </a:p>
          <a:p>
            <a:pPr lvl="1"/>
            <a:r>
              <a:rPr lang="en-US" dirty="0" smtClean="0"/>
              <a:t>Allows the use of </a:t>
            </a:r>
            <a:r>
              <a:rPr lang="en-US" dirty="0" err="1" smtClean="0"/>
              <a:t>mc:ignorable</a:t>
            </a:r>
            <a:r>
              <a:rPr lang="en-US" dirty="0" smtClean="0"/>
              <a:t> to prevent the XAML processor raising errors on namespaces </a:t>
            </a:r>
            <a:endParaRPr lang="en-US" dirty="0"/>
          </a:p>
        </p:txBody>
      </p:sp>
    </p:spTree>
    <p:extLst>
      <p:ext uri="{BB962C8B-B14F-4D97-AF65-F5344CB8AC3E}">
        <p14:creationId xmlns:p14="http://schemas.microsoft.com/office/powerpoint/2010/main" val="1058658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x: constructs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99841778"/>
              </p:ext>
            </p:extLst>
          </p:nvPr>
        </p:nvGraphicFramePr>
        <p:xfrm>
          <a:off x="379413" y="1387475"/>
          <a:ext cx="11525250" cy="3683000"/>
        </p:xfrm>
        <a:graphic>
          <a:graphicData uri="http://schemas.openxmlformats.org/drawingml/2006/table">
            <a:tbl>
              <a:tblPr firstRow="1" bandRow="1">
                <a:tableStyleId>{5C22544A-7EE6-4342-B048-85BDC9FD1C3A}</a:tableStyleId>
              </a:tblPr>
              <a:tblGrid>
                <a:gridCol w="2876166">
                  <a:extLst>
                    <a:ext uri="{9D8B030D-6E8A-4147-A177-3AD203B41FA5}">
                      <a16:colId xmlns:a16="http://schemas.microsoft.com/office/drawing/2014/main" xmlns="" val="1663096671"/>
                    </a:ext>
                  </a:extLst>
                </a:gridCol>
                <a:gridCol w="8649084">
                  <a:extLst>
                    <a:ext uri="{9D8B030D-6E8A-4147-A177-3AD203B41FA5}">
                      <a16:colId xmlns:a16="http://schemas.microsoft.com/office/drawing/2014/main" xmlns="" val="919575732"/>
                    </a:ext>
                  </a:extLst>
                </a:gridCol>
              </a:tblGrid>
              <a:tr h="370840">
                <a:tc>
                  <a:txBody>
                    <a:bodyPr/>
                    <a:lstStyle/>
                    <a:p>
                      <a:r>
                        <a:rPr lang="en-US" dirty="0" smtClean="0"/>
                        <a:t>Term</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xmlns="" val="3188207024"/>
                  </a:ext>
                </a:extLst>
              </a:tr>
              <a:tr h="370840">
                <a:tc>
                  <a:txBody>
                    <a:bodyPr/>
                    <a:lstStyle/>
                    <a:p>
                      <a:r>
                        <a:rPr lang="en-US" dirty="0" smtClean="0"/>
                        <a:t>x:Key</a:t>
                      </a:r>
                      <a:endParaRPr lang="en-US" dirty="0"/>
                    </a:p>
                  </a:txBody>
                  <a:tcPr/>
                </a:tc>
                <a:tc>
                  <a:txBody>
                    <a:bodyPr/>
                    <a:lstStyle/>
                    <a:p>
                      <a:r>
                        <a:rPr lang="en-US" dirty="0" smtClean="0"/>
                        <a:t>Unique key for an entry</a:t>
                      </a:r>
                      <a:r>
                        <a:rPr lang="en-US" baseline="0" dirty="0" smtClean="0"/>
                        <a:t> in a resource  dictionary</a:t>
                      </a:r>
                      <a:endParaRPr lang="en-US" dirty="0"/>
                    </a:p>
                  </a:txBody>
                  <a:tcPr/>
                </a:tc>
                <a:extLst>
                  <a:ext uri="{0D108BD9-81ED-4DB2-BD59-A6C34878D82A}">
                    <a16:rowId xmlns:a16="http://schemas.microsoft.com/office/drawing/2014/main" xmlns="" val="2039443339"/>
                  </a:ext>
                </a:extLst>
              </a:tr>
              <a:tr h="370840">
                <a:tc>
                  <a:txBody>
                    <a:bodyPr/>
                    <a:lstStyle/>
                    <a:p>
                      <a:r>
                        <a:rPr lang="en-US" dirty="0" smtClean="0"/>
                        <a:t>x:Class</a:t>
                      </a:r>
                      <a:endParaRPr lang="en-US" dirty="0"/>
                    </a:p>
                  </a:txBody>
                  <a:tcPr/>
                </a:tc>
                <a:tc>
                  <a:txBody>
                    <a:bodyPr/>
                    <a:lstStyle/>
                    <a:p>
                      <a:r>
                        <a:rPr lang="en-US" dirty="0" smtClean="0"/>
                        <a:t>Specifies the code namespace and class name fro the code-behind for a XAML page</a:t>
                      </a:r>
                      <a:endParaRPr lang="en-US" dirty="0"/>
                    </a:p>
                  </a:txBody>
                  <a:tcPr/>
                </a:tc>
                <a:extLst>
                  <a:ext uri="{0D108BD9-81ED-4DB2-BD59-A6C34878D82A}">
                    <a16:rowId xmlns:a16="http://schemas.microsoft.com/office/drawing/2014/main" xmlns="" val="3316939159"/>
                  </a:ext>
                </a:extLst>
              </a:tr>
              <a:tr h="370840">
                <a:tc>
                  <a:txBody>
                    <a:bodyPr/>
                    <a:lstStyle/>
                    <a:p>
                      <a:r>
                        <a:rPr lang="en-US" dirty="0" smtClean="0"/>
                        <a:t>x:Name</a:t>
                      </a:r>
                      <a:endParaRPr lang="en-US" dirty="0"/>
                    </a:p>
                  </a:txBody>
                  <a:tcPr/>
                </a:tc>
                <a:tc>
                  <a:txBody>
                    <a:bodyPr/>
                    <a:lstStyle/>
                    <a:p>
                      <a:r>
                        <a:rPr lang="en-US" dirty="0" smtClean="0"/>
                        <a:t>Specifies the instance name for the object</a:t>
                      </a:r>
                      <a:r>
                        <a:rPr lang="en-US" baseline="0" dirty="0" smtClean="0"/>
                        <a:t> created when a XAML element is processed at run-time. Essentially creates a backing variable with the name.</a:t>
                      </a:r>
                      <a:endParaRPr lang="en-US" dirty="0"/>
                    </a:p>
                  </a:txBody>
                  <a:tcPr/>
                </a:tc>
                <a:extLst>
                  <a:ext uri="{0D108BD9-81ED-4DB2-BD59-A6C34878D82A}">
                    <a16:rowId xmlns:a16="http://schemas.microsoft.com/office/drawing/2014/main" xmlns="" val="3901651799"/>
                  </a:ext>
                </a:extLst>
              </a:tr>
              <a:tr h="370840">
                <a:tc>
                  <a:txBody>
                    <a:bodyPr/>
                    <a:lstStyle/>
                    <a:p>
                      <a:r>
                        <a:rPr lang="en-US" dirty="0" smtClean="0"/>
                        <a:t>x:Uid</a:t>
                      </a:r>
                      <a:endParaRPr lang="en-US" dirty="0"/>
                    </a:p>
                  </a:txBody>
                  <a:tcPr/>
                </a:tc>
                <a:tc>
                  <a:txBody>
                    <a:bodyPr/>
                    <a:lstStyle/>
                    <a:p>
                      <a:r>
                        <a:rPr lang="en-US" dirty="0" smtClean="0"/>
                        <a:t>Identifies elements that use localized resources</a:t>
                      </a:r>
                      <a:endParaRPr lang="en-US" dirty="0"/>
                    </a:p>
                  </a:txBody>
                  <a:tcPr/>
                </a:tc>
                <a:extLst>
                  <a:ext uri="{0D108BD9-81ED-4DB2-BD59-A6C34878D82A}">
                    <a16:rowId xmlns:a16="http://schemas.microsoft.com/office/drawing/2014/main" xmlns="" val="706688427"/>
                  </a:ext>
                </a:extLst>
              </a:tr>
              <a:tr h="370840">
                <a:tc>
                  <a:txBody>
                    <a:bodyPr/>
                    <a:lstStyle/>
                    <a:p>
                      <a:r>
                        <a:rPr lang="en-US" dirty="0" smtClean="0"/>
                        <a:t>x:Bind</a:t>
                      </a:r>
                      <a:endParaRPr lang="en-US" dirty="0"/>
                    </a:p>
                  </a:txBody>
                  <a:tcPr/>
                </a:tc>
                <a:tc>
                  <a:txBody>
                    <a:bodyPr/>
                    <a:lstStyle/>
                    <a:p>
                      <a:pPr marL="0" indent="0">
                        <a:buFont typeface="Arial" panose="020B0604020202020204" pitchFamily="34" charset="0"/>
                        <a:buNone/>
                      </a:pPr>
                      <a:r>
                        <a:rPr lang="en-US" dirty="0" smtClean="0"/>
                        <a:t>New for Windows 10</a:t>
                      </a:r>
                      <a:r>
                        <a:rPr lang="en-US" baseline="0" dirty="0" smtClean="0"/>
                        <a:t> and is an alternative to {Binding}</a:t>
                      </a:r>
                      <a:endParaRPr lang="en-US" dirty="0" smtClean="0"/>
                    </a:p>
                  </a:txBody>
                  <a:tcPr/>
                </a:tc>
                <a:extLst>
                  <a:ext uri="{0D108BD9-81ED-4DB2-BD59-A6C34878D82A}">
                    <a16:rowId xmlns:a16="http://schemas.microsoft.com/office/drawing/2014/main" xmlns="" val="1168831345"/>
                  </a:ext>
                </a:extLst>
              </a:tr>
              <a:tr h="370840">
                <a:tc>
                  <a:txBody>
                    <a:bodyPr/>
                    <a:lstStyle/>
                    <a:p>
                      <a:r>
                        <a:rPr lang="en-US" dirty="0" smtClean="0"/>
                        <a:t>XAML Intrinsic</a:t>
                      </a:r>
                      <a:r>
                        <a:rPr lang="en-US" baseline="0" dirty="0" smtClean="0"/>
                        <a:t> Types</a:t>
                      </a:r>
                      <a:endParaRPr lang="en-US" dirty="0"/>
                    </a:p>
                  </a:txBody>
                  <a:tcPr/>
                </a:tc>
                <a:tc>
                  <a:txBody>
                    <a:bodyPr/>
                    <a:lstStyle/>
                    <a:p>
                      <a:r>
                        <a:rPr lang="en-US" dirty="0" smtClean="0"/>
                        <a:t>The types that can be used for simple value-types</a:t>
                      </a:r>
                      <a:r>
                        <a:rPr lang="en-US" baseline="0" dirty="0" smtClean="0"/>
                        <a:t> in resources – i.e.</a:t>
                      </a:r>
                      <a:endParaRPr lang="en-US" dirty="0" smtClean="0"/>
                    </a:p>
                    <a:p>
                      <a:pPr marL="285750" indent="-285750">
                        <a:buFont typeface="Arial" panose="020B0604020202020204" pitchFamily="34" charset="0"/>
                        <a:buChar char="•"/>
                      </a:pPr>
                      <a:r>
                        <a:rPr lang="en-US" dirty="0" smtClean="0"/>
                        <a:t>x:Boolean</a:t>
                      </a:r>
                    </a:p>
                    <a:p>
                      <a:pPr marL="285750" indent="-285750">
                        <a:buFont typeface="Arial" panose="020B0604020202020204" pitchFamily="34" charset="0"/>
                        <a:buChar char="•"/>
                      </a:pPr>
                      <a:r>
                        <a:rPr lang="en-US" dirty="0" smtClean="0"/>
                        <a:t>x:String</a:t>
                      </a:r>
                    </a:p>
                    <a:p>
                      <a:pPr marL="285750" indent="-285750">
                        <a:buFont typeface="Arial" panose="020B0604020202020204" pitchFamily="34" charset="0"/>
                        <a:buChar char="•"/>
                      </a:pPr>
                      <a:r>
                        <a:rPr lang="en-US" dirty="0" smtClean="0"/>
                        <a:t>x:Null</a:t>
                      </a:r>
                    </a:p>
                  </a:txBody>
                  <a:tcPr/>
                </a:tc>
                <a:extLst>
                  <a:ext uri="{0D108BD9-81ED-4DB2-BD59-A6C34878D82A}">
                    <a16:rowId xmlns:a16="http://schemas.microsoft.com/office/drawing/2014/main" xmlns="" val="3127351668"/>
                  </a:ext>
                </a:extLst>
              </a:tr>
            </a:tbl>
          </a:graphicData>
        </a:graphic>
      </p:graphicFrame>
    </p:spTree>
    <p:extLst>
      <p:ext uri="{BB962C8B-B14F-4D97-AF65-F5344CB8AC3E}">
        <p14:creationId xmlns:p14="http://schemas.microsoft.com/office/powerpoint/2010/main" val="2511287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Extensions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76536370"/>
              </p:ext>
            </p:extLst>
          </p:nvPr>
        </p:nvGraphicFramePr>
        <p:xfrm>
          <a:off x="379413" y="1387475"/>
          <a:ext cx="11525250" cy="2595880"/>
        </p:xfrm>
        <a:graphic>
          <a:graphicData uri="http://schemas.openxmlformats.org/drawingml/2006/table">
            <a:tbl>
              <a:tblPr firstRow="1" bandRow="1">
                <a:tableStyleId>{5C22544A-7EE6-4342-B048-85BDC9FD1C3A}</a:tableStyleId>
              </a:tblPr>
              <a:tblGrid>
                <a:gridCol w="2876166">
                  <a:extLst>
                    <a:ext uri="{9D8B030D-6E8A-4147-A177-3AD203B41FA5}">
                      <a16:colId xmlns:a16="http://schemas.microsoft.com/office/drawing/2014/main" xmlns="" val="1663096671"/>
                    </a:ext>
                  </a:extLst>
                </a:gridCol>
                <a:gridCol w="8649084">
                  <a:extLst>
                    <a:ext uri="{9D8B030D-6E8A-4147-A177-3AD203B41FA5}">
                      <a16:colId xmlns:a16="http://schemas.microsoft.com/office/drawing/2014/main" xmlns="" val="919575732"/>
                    </a:ext>
                  </a:extLst>
                </a:gridCol>
              </a:tblGrid>
              <a:tr h="370840">
                <a:tc>
                  <a:txBody>
                    <a:bodyPr/>
                    <a:lstStyle/>
                    <a:p>
                      <a:r>
                        <a:rPr lang="en-US" dirty="0" smtClean="0"/>
                        <a:t>Term</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xmlns="" val="3188207024"/>
                  </a:ext>
                </a:extLst>
              </a:tr>
              <a:tr h="370840">
                <a:tc>
                  <a:txBody>
                    <a:bodyPr/>
                    <a:lstStyle/>
                    <a:p>
                      <a:r>
                        <a:rPr lang="en-US" dirty="0" smtClean="0"/>
                        <a:t>{Binding}</a:t>
                      </a:r>
                      <a:endParaRPr lang="en-US" dirty="0"/>
                    </a:p>
                  </a:txBody>
                  <a:tcPr/>
                </a:tc>
                <a:tc>
                  <a:txBody>
                    <a:bodyPr/>
                    <a:lstStyle/>
                    <a:p>
                      <a:r>
                        <a:rPr lang="en-US" dirty="0" smtClean="0"/>
                        <a:t>Supports data binding</a:t>
                      </a:r>
                      <a:endParaRPr lang="en-US" dirty="0"/>
                    </a:p>
                  </a:txBody>
                  <a:tcPr/>
                </a:tc>
                <a:extLst>
                  <a:ext uri="{0D108BD9-81ED-4DB2-BD59-A6C34878D82A}">
                    <a16:rowId xmlns:a16="http://schemas.microsoft.com/office/drawing/2014/main" xmlns="" val="2039443339"/>
                  </a:ext>
                </a:extLst>
              </a:tr>
              <a:tr h="370840">
                <a:tc>
                  <a:txBody>
                    <a:bodyPr/>
                    <a:lstStyle/>
                    <a:p>
                      <a:r>
                        <a:rPr lang="en-US" dirty="0" smtClean="0"/>
                        <a:t>{</a:t>
                      </a:r>
                      <a:r>
                        <a:rPr lang="en-US" dirty="0" err="1" smtClean="0"/>
                        <a:t>StaticResource</a:t>
                      </a:r>
                      <a:r>
                        <a:rPr lang="en-US" dirty="0" smtClean="0"/>
                        <a:t>}</a:t>
                      </a:r>
                      <a:endParaRPr lang="en-US" dirty="0"/>
                    </a:p>
                  </a:txBody>
                  <a:tcPr/>
                </a:tc>
                <a:tc>
                  <a:txBody>
                    <a:bodyPr/>
                    <a:lstStyle/>
                    <a:p>
                      <a:r>
                        <a:rPr lang="en-US" dirty="0" smtClean="0"/>
                        <a:t>References resources defined</a:t>
                      </a:r>
                      <a:r>
                        <a:rPr lang="en-US" baseline="0" dirty="0" smtClean="0"/>
                        <a:t> in a Resource Dictionary</a:t>
                      </a:r>
                      <a:endParaRPr lang="en-US" dirty="0"/>
                    </a:p>
                  </a:txBody>
                  <a:tcPr/>
                </a:tc>
                <a:extLst>
                  <a:ext uri="{0D108BD9-81ED-4DB2-BD59-A6C34878D82A}">
                    <a16:rowId xmlns:a16="http://schemas.microsoft.com/office/drawing/2014/main" xmlns="" val="3316939159"/>
                  </a:ext>
                </a:extLst>
              </a:tr>
              <a:tr h="370840">
                <a:tc>
                  <a:txBody>
                    <a:bodyPr/>
                    <a:lstStyle/>
                    <a:p>
                      <a:r>
                        <a:rPr lang="en-US" dirty="0" smtClean="0"/>
                        <a:t>{</a:t>
                      </a:r>
                      <a:r>
                        <a:rPr lang="en-US" dirty="0" err="1" smtClean="0"/>
                        <a:t>ThemeResource</a:t>
                      </a:r>
                      <a:r>
                        <a:rPr lang="en-US" dirty="0" smtClean="0"/>
                        <a:t>}</a:t>
                      </a:r>
                      <a:endParaRPr lang="en-US" dirty="0"/>
                    </a:p>
                  </a:txBody>
                  <a:tcPr/>
                </a:tc>
                <a:tc>
                  <a:txBody>
                    <a:bodyPr/>
                    <a:lstStyle/>
                    <a:p>
                      <a:r>
                        <a:rPr lang="en-US" dirty="0" smtClean="0"/>
                        <a:t>Similar to {</a:t>
                      </a:r>
                      <a:r>
                        <a:rPr lang="en-US" dirty="0" err="1" smtClean="0"/>
                        <a:t>StaticResource</a:t>
                      </a:r>
                      <a:r>
                        <a:rPr lang="en-US" dirty="0" smtClean="0"/>
                        <a:t>} but can respond to run-time theme changes</a:t>
                      </a:r>
                      <a:endParaRPr lang="en-US" dirty="0"/>
                    </a:p>
                  </a:txBody>
                  <a:tcPr/>
                </a:tc>
                <a:extLst>
                  <a:ext uri="{0D108BD9-81ED-4DB2-BD59-A6C34878D82A}">
                    <a16:rowId xmlns:a16="http://schemas.microsoft.com/office/drawing/2014/main" xmlns="" val="3901651799"/>
                  </a:ext>
                </a:extLst>
              </a:tr>
              <a:tr h="370840">
                <a:tc>
                  <a:txBody>
                    <a:bodyPr/>
                    <a:lstStyle/>
                    <a:p>
                      <a:r>
                        <a:rPr lang="en-US" dirty="0" smtClean="0"/>
                        <a:t>{</a:t>
                      </a:r>
                      <a:r>
                        <a:rPr lang="en-US" dirty="0" err="1" smtClean="0"/>
                        <a:t>TemplateBinding</a:t>
                      </a:r>
                      <a:r>
                        <a:rPr lang="en-US" dirty="0" smtClean="0"/>
                        <a:t>}</a:t>
                      </a:r>
                      <a:endParaRPr lang="en-US" dirty="0"/>
                    </a:p>
                  </a:txBody>
                  <a:tcPr/>
                </a:tc>
                <a:tc>
                  <a:txBody>
                    <a:bodyPr/>
                    <a:lstStyle/>
                    <a:p>
                      <a:r>
                        <a:rPr lang="en-US" dirty="0" smtClean="0"/>
                        <a:t>A special type of {Binding}</a:t>
                      </a:r>
                      <a:r>
                        <a:rPr lang="en-US" baseline="0" dirty="0" smtClean="0"/>
                        <a:t> that supports control templates</a:t>
                      </a:r>
                      <a:endParaRPr lang="en-US" dirty="0"/>
                    </a:p>
                  </a:txBody>
                  <a:tcPr/>
                </a:tc>
                <a:extLst>
                  <a:ext uri="{0D108BD9-81ED-4DB2-BD59-A6C34878D82A}">
                    <a16:rowId xmlns:a16="http://schemas.microsoft.com/office/drawing/2014/main" xmlns="" val="706688427"/>
                  </a:ext>
                </a:extLst>
              </a:tr>
              <a:tr h="370840">
                <a:tc>
                  <a:txBody>
                    <a:bodyPr/>
                    <a:lstStyle/>
                    <a:p>
                      <a:r>
                        <a:rPr lang="en-US" dirty="0" smtClean="0"/>
                        <a:t>{</a:t>
                      </a:r>
                      <a:r>
                        <a:rPr lang="en-US" dirty="0" err="1" smtClean="0"/>
                        <a:t>RelativeSource</a:t>
                      </a:r>
                      <a:r>
                        <a:rPr lang="en-US" dirty="0" smtClean="0"/>
                        <a:t>}</a:t>
                      </a:r>
                      <a:endParaRPr lang="en-US" dirty="0"/>
                    </a:p>
                  </a:txBody>
                  <a:tcPr/>
                </a:tc>
                <a:tc>
                  <a:txBody>
                    <a:bodyPr/>
                    <a:lstStyle/>
                    <a:p>
                      <a:r>
                        <a:rPr lang="en-US" dirty="0" smtClean="0"/>
                        <a:t>Allows template bindings to reference values from the templated parent</a:t>
                      </a:r>
                    </a:p>
                  </a:txBody>
                  <a:tcPr/>
                </a:tc>
                <a:extLst>
                  <a:ext uri="{0D108BD9-81ED-4DB2-BD59-A6C34878D82A}">
                    <a16:rowId xmlns:a16="http://schemas.microsoft.com/office/drawing/2014/main" xmlns="" val="3127351668"/>
                  </a:ext>
                </a:extLst>
              </a:tr>
              <a:tr h="370840">
                <a:tc>
                  <a:txBody>
                    <a:bodyPr/>
                    <a:lstStyle/>
                    <a:p>
                      <a:r>
                        <a:rPr lang="en-US" dirty="0" smtClean="0"/>
                        <a:t>{</a:t>
                      </a:r>
                      <a:r>
                        <a:rPr lang="en-US" dirty="0" err="1" smtClean="0"/>
                        <a:t>CustomResource</a:t>
                      </a:r>
                      <a:r>
                        <a:rPr lang="en-US" dirty="0" smtClean="0"/>
                        <a:t>}</a:t>
                      </a:r>
                      <a:endParaRPr lang="en-US" dirty="0"/>
                    </a:p>
                  </a:txBody>
                  <a:tcPr/>
                </a:tc>
                <a:tc>
                  <a:txBody>
                    <a:bodyPr/>
                    <a:lstStyle/>
                    <a:p>
                      <a:pPr marL="0" indent="0">
                        <a:buFont typeface="Arial" panose="020B0604020202020204" pitchFamily="34" charset="0"/>
                        <a:buNone/>
                      </a:pPr>
                      <a:r>
                        <a:rPr lang="en-US" dirty="0" smtClean="0"/>
                        <a:t>Enables advanced resource lookup</a:t>
                      </a:r>
                      <a:r>
                        <a:rPr lang="en-US" baseline="0" dirty="0" smtClean="0"/>
                        <a:t> scenarios</a:t>
                      </a:r>
                      <a:endParaRPr lang="en-US" dirty="0" smtClean="0"/>
                    </a:p>
                  </a:txBody>
                  <a:tcPr/>
                </a:tc>
                <a:extLst>
                  <a:ext uri="{0D108BD9-81ED-4DB2-BD59-A6C34878D82A}">
                    <a16:rowId xmlns:a16="http://schemas.microsoft.com/office/drawing/2014/main" xmlns="" val="2907117627"/>
                  </a:ext>
                </a:extLst>
              </a:tr>
            </a:tbl>
          </a:graphicData>
        </a:graphic>
      </p:graphicFrame>
    </p:spTree>
    <p:extLst>
      <p:ext uri="{BB962C8B-B14F-4D97-AF65-F5344CB8AC3E}">
        <p14:creationId xmlns:p14="http://schemas.microsoft.com/office/powerpoint/2010/main" val="1364080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smtClean="0"/>
              <a:t>Elements</a:t>
            </a:r>
          </a:p>
          <a:p>
            <a:endParaRPr lang="en-US" dirty="0" smtClean="0"/>
          </a:p>
          <a:p>
            <a:r>
              <a:rPr lang="en-US" dirty="0" smtClean="0"/>
              <a:t>Containers</a:t>
            </a:r>
          </a:p>
          <a:p>
            <a:endParaRPr lang="en-US" dirty="0" smtClean="0"/>
          </a:p>
          <a:p>
            <a:endParaRPr lang="en-US" sz="1600" dirty="0"/>
          </a:p>
          <a:p>
            <a:r>
              <a:rPr lang="en-US" dirty="0" smtClean="0"/>
              <a:t>Properties</a:t>
            </a:r>
          </a:p>
          <a:p>
            <a:endParaRPr lang="en-US" dirty="0"/>
          </a:p>
        </p:txBody>
      </p:sp>
      <p:sp>
        <p:nvSpPr>
          <p:cNvPr id="8" name="Content Placeholder 7"/>
          <p:cNvSpPr>
            <a:spLocks noGrp="1"/>
          </p:cNvSpPr>
          <p:nvPr>
            <p:ph sz="quarter" idx="4"/>
          </p:nvPr>
        </p:nvSpPr>
        <p:spPr/>
        <p:txBody>
          <a:bodyPr/>
          <a:lstStyle/>
          <a:p>
            <a:r>
              <a:rPr lang="en-US" dirty="0" smtClean="0"/>
              <a:t>Attached Properties</a:t>
            </a:r>
          </a:p>
          <a:p>
            <a:endParaRPr lang="en-US" sz="3600" dirty="0"/>
          </a:p>
          <a:p>
            <a:r>
              <a:rPr lang="en-US" dirty="0" smtClean="0"/>
              <a:t>Collection Syntax</a:t>
            </a:r>
          </a:p>
          <a:p>
            <a:endParaRPr lang="en-US" dirty="0" smtClean="0"/>
          </a:p>
        </p:txBody>
      </p:sp>
      <p:sp>
        <p:nvSpPr>
          <p:cNvPr id="2" name="Title 1"/>
          <p:cNvSpPr>
            <a:spLocks noGrp="1"/>
          </p:cNvSpPr>
          <p:nvPr>
            <p:ph type="title"/>
          </p:nvPr>
        </p:nvSpPr>
        <p:spPr/>
        <p:txBody>
          <a:bodyPr/>
          <a:lstStyle/>
          <a:p>
            <a:r>
              <a:rPr lang="en-US" dirty="0" smtClean="0"/>
              <a:t>XAML Syntax</a:t>
            </a:r>
            <a:endParaRPr lang="en-US" dirty="0"/>
          </a:p>
        </p:txBody>
      </p:sp>
      <p:pic>
        <p:nvPicPr>
          <p:cNvPr id="6" name="Picture 5"/>
          <p:cNvPicPr>
            <a:picLocks noChangeAspect="1"/>
          </p:cNvPicPr>
          <p:nvPr/>
        </p:nvPicPr>
        <p:blipFill>
          <a:blip r:embed="rId2"/>
          <a:stretch>
            <a:fillRect/>
          </a:stretch>
        </p:blipFill>
        <p:spPr>
          <a:xfrm>
            <a:off x="956605" y="2091722"/>
            <a:ext cx="2238375" cy="561975"/>
          </a:xfrm>
          <a:prstGeom prst="rect">
            <a:avLst/>
          </a:prstGeom>
        </p:spPr>
      </p:pic>
      <p:pic>
        <p:nvPicPr>
          <p:cNvPr id="7" name="Picture 6"/>
          <p:cNvPicPr>
            <a:picLocks noChangeAspect="1"/>
          </p:cNvPicPr>
          <p:nvPr/>
        </p:nvPicPr>
        <p:blipFill>
          <a:blip r:embed="rId3"/>
          <a:stretch>
            <a:fillRect/>
          </a:stretch>
        </p:blipFill>
        <p:spPr>
          <a:xfrm>
            <a:off x="1037074" y="3380280"/>
            <a:ext cx="1762125" cy="857250"/>
          </a:xfrm>
          <a:prstGeom prst="rect">
            <a:avLst/>
          </a:prstGeom>
        </p:spPr>
      </p:pic>
      <p:pic>
        <p:nvPicPr>
          <p:cNvPr id="9" name="Picture 8"/>
          <p:cNvPicPr>
            <a:picLocks noChangeAspect="1"/>
          </p:cNvPicPr>
          <p:nvPr/>
        </p:nvPicPr>
        <p:blipFill>
          <a:blip r:embed="rId4"/>
          <a:stretch>
            <a:fillRect/>
          </a:stretch>
        </p:blipFill>
        <p:spPr>
          <a:xfrm>
            <a:off x="1037074" y="4939263"/>
            <a:ext cx="4238625" cy="1619250"/>
          </a:xfrm>
          <a:prstGeom prst="rect">
            <a:avLst/>
          </a:prstGeom>
        </p:spPr>
      </p:pic>
      <p:pic>
        <p:nvPicPr>
          <p:cNvPr id="10" name="Picture 9"/>
          <p:cNvPicPr>
            <a:picLocks noChangeAspect="1"/>
          </p:cNvPicPr>
          <p:nvPr/>
        </p:nvPicPr>
        <p:blipFill>
          <a:blip r:embed="rId5"/>
          <a:stretch>
            <a:fillRect/>
          </a:stretch>
        </p:blipFill>
        <p:spPr>
          <a:xfrm>
            <a:off x="6921719" y="1939321"/>
            <a:ext cx="3314700" cy="866775"/>
          </a:xfrm>
          <a:prstGeom prst="rect">
            <a:avLst/>
          </a:prstGeom>
        </p:spPr>
      </p:pic>
      <p:pic>
        <p:nvPicPr>
          <p:cNvPr id="11" name="Picture 10"/>
          <p:cNvPicPr>
            <a:picLocks noChangeAspect="1"/>
          </p:cNvPicPr>
          <p:nvPr/>
        </p:nvPicPr>
        <p:blipFill>
          <a:blip r:embed="rId6"/>
          <a:stretch>
            <a:fillRect/>
          </a:stretch>
        </p:blipFill>
        <p:spPr>
          <a:xfrm>
            <a:off x="6938425" y="3373816"/>
            <a:ext cx="3590925" cy="1114425"/>
          </a:xfrm>
          <a:prstGeom prst="rect">
            <a:avLst/>
          </a:prstGeom>
        </p:spPr>
      </p:pic>
    </p:spTree>
    <p:extLst>
      <p:ext uri="{BB962C8B-B14F-4D97-AF65-F5344CB8AC3E}">
        <p14:creationId xmlns:p14="http://schemas.microsoft.com/office/powerpoint/2010/main" val="3628792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Demo</a:t>
            </a:r>
            <a:endParaRPr lang="en-US" dirty="0"/>
          </a:p>
        </p:txBody>
      </p:sp>
      <p:pic>
        <p:nvPicPr>
          <p:cNvPr id="3" name="Picture 2"/>
          <p:cNvPicPr>
            <a:picLocks noChangeAspect="1"/>
          </p:cNvPicPr>
          <p:nvPr/>
        </p:nvPicPr>
        <p:blipFill>
          <a:blip r:embed="rId2"/>
          <a:stretch>
            <a:fillRect/>
          </a:stretch>
        </p:blipFill>
        <p:spPr>
          <a:xfrm>
            <a:off x="5462555" y="977791"/>
            <a:ext cx="1390650" cy="819150"/>
          </a:xfrm>
          <a:prstGeom prst="rect">
            <a:avLst/>
          </a:prstGeom>
        </p:spPr>
      </p:pic>
    </p:spTree>
    <p:extLst>
      <p:ext uri="{BB962C8B-B14F-4D97-AF65-F5344CB8AC3E}">
        <p14:creationId xmlns:p14="http://schemas.microsoft.com/office/powerpoint/2010/main" val="264065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79511" y="2079523"/>
            <a:ext cx="5616915" cy="639762"/>
          </a:xfrm>
        </p:spPr>
        <p:txBody>
          <a:bodyPr/>
          <a:lstStyle/>
          <a:p>
            <a:r>
              <a:rPr lang="en-US" dirty="0" smtClean="0"/>
              <a:t>XAML</a:t>
            </a:r>
            <a:endParaRPr lang="en-US" dirty="0"/>
          </a:p>
        </p:txBody>
      </p:sp>
      <p:pic>
        <p:nvPicPr>
          <p:cNvPr id="7" name="Content Placeholder 6"/>
          <p:cNvPicPr>
            <a:picLocks noGrp="1" noChangeAspect="1"/>
          </p:cNvPicPr>
          <p:nvPr>
            <p:ph sz="half" idx="2"/>
          </p:nvPr>
        </p:nvPicPr>
        <p:blipFill>
          <a:blip r:embed="rId2"/>
          <a:stretch>
            <a:fillRect/>
          </a:stretch>
        </p:blipFill>
        <p:spPr>
          <a:xfrm>
            <a:off x="944830" y="3981730"/>
            <a:ext cx="4486275" cy="2047875"/>
          </a:xfrm>
          <a:prstGeom prst="rect">
            <a:avLst/>
          </a:prstGeom>
        </p:spPr>
      </p:pic>
      <p:sp>
        <p:nvSpPr>
          <p:cNvPr id="4" name="Text Placeholder 3"/>
          <p:cNvSpPr>
            <a:spLocks noGrp="1"/>
          </p:cNvSpPr>
          <p:nvPr>
            <p:ph type="body" sz="quarter" idx="3"/>
          </p:nvPr>
        </p:nvSpPr>
        <p:spPr>
          <a:xfrm>
            <a:off x="6345807" y="2079523"/>
            <a:ext cx="5619121" cy="639762"/>
          </a:xfrm>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XAML vs Code</a:t>
            </a:r>
            <a:endParaRPr lang="en-US" dirty="0"/>
          </a:p>
        </p:txBody>
      </p:sp>
      <p:pic>
        <p:nvPicPr>
          <p:cNvPr id="10" name="Picture 9"/>
          <p:cNvPicPr>
            <a:picLocks noChangeAspect="1"/>
          </p:cNvPicPr>
          <p:nvPr/>
        </p:nvPicPr>
        <p:blipFill>
          <a:blip r:embed="rId3"/>
          <a:stretch>
            <a:fillRect/>
          </a:stretch>
        </p:blipFill>
        <p:spPr>
          <a:xfrm>
            <a:off x="5462555" y="977791"/>
            <a:ext cx="1390650" cy="819150"/>
          </a:xfrm>
          <a:prstGeom prst="rect">
            <a:avLst/>
          </a:prstGeom>
        </p:spPr>
      </p:pic>
      <p:pic>
        <p:nvPicPr>
          <p:cNvPr id="13" name="Content Placeholder 12"/>
          <p:cNvPicPr>
            <a:picLocks noGrp="1" noChangeAspect="1"/>
          </p:cNvPicPr>
          <p:nvPr>
            <p:ph sz="quarter" idx="4"/>
          </p:nvPr>
        </p:nvPicPr>
        <p:blipFill>
          <a:blip r:embed="rId4"/>
          <a:stretch>
            <a:fillRect/>
          </a:stretch>
        </p:blipFill>
        <p:spPr>
          <a:xfrm>
            <a:off x="6593142" y="3553106"/>
            <a:ext cx="5124450" cy="2905125"/>
          </a:xfrm>
          <a:prstGeom prst="rect">
            <a:avLst/>
          </a:prstGeom>
        </p:spPr>
      </p:pic>
    </p:spTree>
    <p:extLst>
      <p:ext uri="{BB962C8B-B14F-4D97-AF65-F5344CB8AC3E}">
        <p14:creationId xmlns:p14="http://schemas.microsoft.com/office/powerpoint/2010/main" val="3457423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Layout Controls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4262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layout controls?</a:t>
            </a:r>
            <a:endParaRPr lang="en-US" dirty="0"/>
          </a:p>
        </p:txBody>
      </p:sp>
      <p:sp>
        <p:nvSpPr>
          <p:cNvPr id="3" name="Content Placeholder 2"/>
          <p:cNvSpPr>
            <a:spLocks noGrp="1"/>
          </p:cNvSpPr>
          <p:nvPr>
            <p:ph sz="quarter" idx="10"/>
          </p:nvPr>
        </p:nvSpPr>
        <p:spPr/>
        <p:txBody>
          <a:bodyPr/>
          <a:lstStyle/>
          <a:p>
            <a:r>
              <a:rPr lang="en-US" dirty="0" smtClean="0"/>
              <a:t>Manual positioning / Fixed layout are not responsive</a:t>
            </a:r>
          </a:p>
          <a:p>
            <a:r>
              <a:rPr lang="en-US" dirty="0" smtClean="0"/>
              <a:t>Layout is a result of interaction between parent and </a:t>
            </a:r>
            <a:r>
              <a:rPr lang="en-US" dirty="0"/>
              <a:t>c</a:t>
            </a:r>
            <a:r>
              <a:rPr lang="en-US" dirty="0" smtClean="0"/>
              <a:t>hild elements:</a:t>
            </a:r>
          </a:p>
          <a:p>
            <a:pPr lvl="1"/>
            <a:r>
              <a:rPr lang="en-US" dirty="0" smtClean="0"/>
              <a:t>Parent to Child: “How much space do you want?”</a:t>
            </a:r>
          </a:p>
          <a:p>
            <a:pPr lvl="1"/>
            <a:r>
              <a:rPr lang="en-US" dirty="0" smtClean="0"/>
              <a:t>Child to Parent: “I would like (width, height) based on my content”</a:t>
            </a:r>
          </a:p>
          <a:p>
            <a:pPr lvl="1"/>
            <a:r>
              <a:rPr lang="en-US" dirty="0" smtClean="0"/>
              <a:t>Parent considers constraints and other children…</a:t>
            </a:r>
          </a:p>
          <a:p>
            <a:pPr lvl="1"/>
            <a:r>
              <a:rPr lang="en-US" dirty="0" smtClean="0"/>
              <a:t>Parent to Child: “You have (width1, height1) at location (</a:t>
            </a:r>
            <a:r>
              <a:rPr lang="en-US" dirty="0" err="1" smtClean="0"/>
              <a:t>x,y</a:t>
            </a:r>
            <a:r>
              <a:rPr lang="en-US" dirty="0" smtClean="0"/>
              <a:t>)”</a:t>
            </a:r>
          </a:p>
          <a:p>
            <a:r>
              <a:rPr lang="en-US" dirty="0" smtClean="0"/>
              <a:t>Different layout controls apply different constraints</a:t>
            </a:r>
            <a:endParaRPr lang="en-US" dirty="0"/>
          </a:p>
        </p:txBody>
      </p:sp>
    </p:spTree>
    <p:extLst>
      <p:ext uri="{BB962C8B-B14F-4D97-AF65-F5344CB8AC3E}">
        <p14:creationId xmlns:p14="http://schemas.microsoft.com/office/powerpoint/2010/main" val="2769978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Layout Properties</a:t>
            </a:r>
            <a:endParaRPr lang="en-US" dirty="0"/>
          </a:p>
        </p:txBody>
      </p:sp>
      <p:sp>
        <p:nvSpPr>
          <p:cNvPr id="3" name="Content Placeholder 2"/>
          <p:cNvSpPr>
            <a:spLocks noGrp="1"/>
          </p:cNvSpPr>
          <p:nvPr>
            <p:ph sz="quarter" idx="10"/>
          </p:nvPr>
        </p:nvSpPr>
        <p:spPr/>
        <p:txBody>
          <a:bodyPr/>
          <a:lstStyle/>
          <a:p>
            <a:r>
              <a:rPr lang="en-US" dirty="0" smtClean="0"/>
              <a:t>Input </a:t>
            </a:r>
          </a:p>
          <a:p>
            <a:pPr lvl="1"/>
            <a:r>
              <a:rPr lang="en-US" dirty="0" smtClean="0"/>
              <a:t>Height &amp; Width – try to avoid setting explicitly</a:t>
            </a:r>
          </a:p>
          <a:p>
            <a:pPr lvl="1"/>
            <a:r>
              <a:rPr lang="en-US" dirty="0" err="1" smtClean="0"/>
              <a:t>MinHeight</a:t>
            </a:r>
            <a:r>
              <a:rPr lang="en-US" dirty="0" smtClean="0"/>
              <a:t> &amp; </a:t>
            </a:r>
            <a:r>
              <a:rPr lang="en-US" dirty="0" err="1" smtClean="0"/>
              <a:t>MinWidth</a:t>
            </a:r>
            <a:endParaRPr lang="en-US" dirty="0" smtClean="0"/>
          </a:p>
          <a:p>
            <a:pPr lvl="1"/>
            <a:r>
              <a:rPr lang="en-US" dirty="0" err="1" smtClean="0"/>
              <a:t>MaxHeight</a:t>
            </a:r>
            <a:r>
              <a:rPr lang="en-US" dirty="0" smtClean="0"/>
              <a:t> &amp; </a:t>
            </a:r>
            <a:r>
              <a:rPr lang="en-US" dirty="0" err="1" smtClean="0"/>
              <a:t>MaxWidth</a:t>
            </a:r>
            <a:endParaRPr lang="en-US" dirty="0" smtClean="0"/>
          </a:p>
          <a:p>
            <a:r>
              <a:rPr lang="en-US" dirty="0" smtClean="0"/>
              <a:t>Output</a:t>
            </a:r>
          </a:p>
          <a:p>
            <a:pPr lvl="1"/>
            <a:r>
              <a:rPr lang="en-US" dirty="0" err="1" smtClean="0"/>
              <a:t>DesiredSize</a:t>
            </a:r>
            <a:r>
              <a:rPr lang="en-US" dirty="0" smtClean="0"/>
              <a:t> – calculated during layout</a:t>
            </a:r>
          </a:p>
          <a:p>
            <a:pPr lvl="1"/>
            <a:r>
              <a:rPr lang="en-US" dirty="0" err="1" smtClean="0"/>
              <a:t>RenderSize</a:t>
            </a:r>
            <a:r>
              <a:rPr lang="en-US" baseline="30000" dirty="0" smtClean="0"/>
              <a:t>*</a:t>
            </a:r>
            <a:r>
              <a:rPr lang="en-US" dirty="0" smtClean="0"/>
              <a:t> – size after layout is complete</a:t>
            </a:r>
          </a:p>
          <a:p>
            <a:pPr lvl="1"/>
            <a:r>
              <a:rPr lang="en-US" dirty="0" err="1" smtClean="0"/>
              <a:t>ActualHeight</a:t>
            </a:r>
            <a:r>
              <a:rPr lang="en-US" dirty="0" smtClean="0"/>
              <a:t> &amp; </a:t>
            </a:r>
            <a:r>
              <a:rPr lang="en-US" dirty="0" err="1" smtClean="0"/>
              <a:t>ActualWidth</a:t>
            </a:r>
            <a:r>
              <a:rPr lang="en-US" baseline="30000" dirty="0" smtClean="0"/>
              <a:t>*</a:t>
            </a:r>
            <a:r>
              <a:rPr lang="en-US" dirty="0" smtClean="0"/>
              <a:t> – height and width from </a:t>
            </a:r>
            <a:r>
              <a:rPr lang="en-US" dirty="0" err="1" smtClean="0"/>
              <a:t>RenderSize</a:t>
            </a:r>
            <a:endParaRPr lang="en-US" dirty="0" smtClean="0"/>
          </a:p>
          <a:p>
            <a:r>
              <a:rPr lang="en-US" dirty="0" smtClean="0"/>
              <a:t>Note: Elements </a:t>
            </a:r>
            <a:r>
              <a:rPr lang="en-US" dirty="0"/>
              <a:t>try to render as small as </a:t>
            </a:r>
            <a:r>
              <a:rPr lang="en-US" dirty="0" smtClean="0"/>
              <a:t>possible</a:t>
            </a:r>
          </a:p>
          <a:p>
            <a:pPr marL="0" indent="0" algn="r">
              <a:buNone/>
            </a:pPr>
            <a:r>
              <a:rPr lang="en-US" sz="2000" baseline="30000" dirty="0" smtClean="0"/>
              <a:t>* </a:t>
            </a:r>
            <a:r>
              <a:rPr lang="en-US" sz="2000" dirty="0" smtClean="0"/>
              <a:t>Only safe to rely on in </a:t>
            </a:r>
            <a:r>
              <a:rPr lang="en-US" sz="2000" dirty="0" err="1" smtClean="0"/>
              <a:t>LayoutUpdated</a:t>
            </a:r>
            <a:endParaRPr lang="en-US" sz="2000" dirty="0" smtClean="0"/>
          </a:p>
          <a:p>
            <a:pPr marL="0" indent="0">
              <a:buNone/>
            </a:pPr>
            <a:endParaRPr lang="en-US" baseline="30000" dirty="0"/>
          </a:p>
          <a:p>
            <a:endParaRPr lang="en-US" dirty="0"/>
          </a:p>
        </p:txBody>
      </p:sp>
    </p:spTree>
    <p:extLst>
      <p:ext uri="{BB962C8B-B14F-4D97-AF65-F5344CB8AC3E}">
        <p14:creationId xmlns:p14="http://schemas.microsoft.com/office/powerpoint/2010/main" val="1714371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Daren May | ‏@</a:t>
            </a:r>
            <a:r>
              <a:rPr lang="en-US" dirty="0" err="1" smtClean="0"/>
              <a:t>darenmay</a:t>
            </a:r>
            <a:r>
              <a:rPr lang="en-US" dirty="0" smtClean="0"/>
              <a:t> </a:t>
            </a:r>
            <a:endParaRPr lang="en-US" dirty="0"/>
          </a:p>
        </p:txBody>
      </p:sp>
      <p:sp>
        <p:nvSpPr>
          <p:cNvPr id="7" name="Content Placeholder 6"/>
          <p:cNvSpPr>
            <a:spLocks noGrp="1"/>
          </p:cNvSpPr>
          <p:nvPr>
            <p:ph idx="10"/>
          </p:nvPr>
        </p:nvSpPr>
        <p:spPr>
          <a:xfrm>
            <a:off x="379413" y="2686832"/>
            <a:ext cx="11525250" cy="3991781"/>
          </a:xfrm>
        </p:spPr>
        <p:txBody>
          <a:bodyPr/>
          <a:lstStyle/>
          <a:p>
            <a:r>
              <a:rPr lang="en-US" dirty="0" smtClean="0"/>
              <a:t>Daren </a:t>
            </a:r>
            <a:r>
              <a:rPr lang="en-US" dirty="0"/>
              <a:t>May is the President and co-founder of Crank211 — a company that specializes in designing and building next-level digital experiences. </a:t>
            </a:r>
            <a:endParaRPr lang="en-US" dirty="0" smtClean="0"/>
          </a:p>
          <a:p>
            <a:r>
              <a:rPr lang="en-US" dirty="0" smtClean="0"/>
              <a:t>Daren </a:t>
            </a:r>
            <a:r>
              <a:rPr lang="en-US" dirty="0"/>
              <a:t>has written and presented a number of MVAs and spoken at Microsoft Ignite. He </a:t>
            </a:r>
            <a:r>
              <a:rPr lang="en-US" dirty="0" smtClean="0"/>
              <a:t>has </a:t>
            </a:r>
            <a:r>
              <a:rPr lang="en-US" dirty="0"/>
              <a:t>been developing XAML-based solutions since the heady days of “Avalon” (the early name for WPF).</a:t>
            </a:r>
            <a:endParaRPr lang="en-US"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6056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Layout Properties</a:t>
            </a:r>
            <a:endParaRPr lang="en-US" dirty="0"/>
          </a:p>
        </p:txBody>
      </p:sp>
      <p:sp>
        <p:nvSpPr>
          <p:cNvPr id="3" name="Content Placeholder 2"/>
          <p:cNvSpPr>
            <a:spLocks noGrp="1"/>
          </p:cNvSpPr>
          <p:nvPr>
            <p:ph sz="quarter" idx="10"/>
          </p:nvPr>
        </p:nvSpPr>
        <p:spPr/>
        <p:txBody>
          <a:bodyPr/>
          <a:lstStyle/>
          <a:p>
            <a:r>
              <a:rPr lang="en-US" dirty="0" err="1" smtClean="0"/>
              <a:t>HorizontalAlignment</a:t>
            </a:r>
            <a:endParaRPr lang="en-US" dirty="0" smtClean="0"/>
          </a:p>
          <a:p>
            <a:pPr lvl="1"/>
            <a:r>
              <a:rPr lang="en-US" dirty="0" smtClean="0"/>
              <a:t>Left, Center, Right and Stretch</a:t>
            </a:r>
          </a:p>
          <a:p>
            <a:r>
              <a:rPr lang="en-US" dirty="0" err="1" smtClean="0"/>
              <a:t>VerticalAlignment</a:t>
            </a:r>
            <a:endParaRPr lang="en-US" dirty="0" smtClean="0"/>
          </a:p>
          <a:p>
            <a:pPr lvl="1"/>
            <a:r>
              <a:rPr lang="en-US" dirty="0" smtClean="0"/>
              <a:t>Top, Center, Bottom and Stretch</a:t>
            </a:r>
          </a:p>
          <a:p>
            <a:r>
              <a:rPr lang="en-US" dirty="0" smtClean="0"/>
              <a:t>Configures element alignment within their parent</a:t>
            </a:r>
            <a:br>
              <a:rPr lang="en-US" dirty="0" smtClean="0"/>
            </a:br>
            <a:endParaRPr lang="en-US" dirty="0" smtClean="0"/>
          </a:p>
          <a:p>
            <a:pPr marL="0" indent="0">
              <a:buNone/>
            </a:pPr>
            <a:endParaRPr lang="en-US" baseline="30000" dirty="0"/>
          </a:p>
          <a:p>
            <a:endParaRPr lang="en-US" dirty="0"/>
          </a:p>
        </p:txBody>
      </p:sp>
      <p:pic>
        <p:nvPicPr>
          <p:cNvPr id="5" name="Picture 4"/>
          <p:cNvPicPr>
            <a:picLocks noChangeAspect="1"/>
          </p:cNvPicPr>
          <p:nvPr/>
        </p:nvPicPr>
        <p:blipFill>
          <a:blip r:embed="rId3"/>
          <a:stretch>
            <a:fillRect/>
          </a:stretch>
        </p:blipFill>
        <p:spPr>
          <a:xfrm>
            <a:off x="450358" y="4499140"/>
            <a:ext cx="6825428" cy="1318730"/>
          </a:xfrm>
          <a:prstGeom prst="rect">
            <a:avLst/>
          </a:prstGeom>
        </p:spPr>
      </p:pic>
      <p:pic>
        <p:nvPicPr>
          <p:cNvPr id="6" name="Picture 5"/>
          <p:cNvPicPr>
            <a:picLocks noChangeAspect="1"/>
          </p:cNvPicPr>
          <p:nvPr/>
        </p:nvPicPr>
        <p:blipFill>
          <a:blip r:embed="rId4"/>
          <a:stretch>
            <a:fillRect/>
          </a:stretch>
        </p:blipFill>
        <p:spPr>
          <a:xfrm>
            <a:off x="7419326" y="4333602"/>
            <a:ext cx="4152563" cy="1703255"/>
          </a:xfrm>
          <a:prstGeom prst="rect">
            <a:avLst/>
          </a:prstGeom>
        </p:spPr>
      </p:pic>
    </p:spTree>
    <p:extLst>
      <p:ext uri="{BB962C8B-B14F-4D97-AF65-F5344CB8AC3E}">
        <p14:creationId xmlns:p14="http://schemas.microsoft.com/office/powerpoint/2010/main" val="2112626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Layout Properties</a:t>
            </a:r>
            <a:endParaRPr lang="en-US" dirty="0"/>
          </a:p>
        </p:txBody>
      </p:sp>
      <p:sp>
        <p:nvSpPr>
          <p:cNvPr id="3" name="Content Placeholder 2"/>
          <p:cNvSpPr>
            <a:spLocks noGrp="1"/>
          </p:cNvSpPr>
          <p:nvPr>
            <p:ph sz="quarter" idx="10"/>
          </p:nvPr>
        </p:nvSpPr>
        <p:spPr/>
        <p:txBody>
          <a:bodyPr/>
          <a:lstStyle/>
          <a:p>
            <a:r>
              <a:rPr lang="en-US" dirty="0" err="1" smtClean="0"/>
              <a:t>HorizontalContentAlignment</a:t>
            </a:r>
            <a:endParaRPr lang="en-US" dirty="0" smtClean="0"/>
          </a:p>
          <a:p>
            <a:pPr lvl="1"/>
            <a:r>
              <a:rPr lang="en-US" dirty="0" smtClean="0"/>
              <a:t>Left, Center, Right and Stretch</a:t>
            </a:r>
          </a:p>
          <a:p>
            <a:r>
              <a:rPr lang="en-US" dirty="0" err="1" smtClean="0"/>
              <a:t>VerticalContentAlignment</a:t>
            </a:r>
            <a:endParaRPr lang="en-US" dirty="0" smtClean="0"/>
          </a:p>
          <a:p>
            <a:pPr lvl="1"/>
            <a:r>
              <a:rPr lang="en-US" dirty="0" smtClean="0"/>
              <a:t>Top, Center, Bottom and Stretch</a:t>
            </a:r>
          </a:p>
          <a:p>
            <a:r>
              <a:rPr lang="en-US" dirty="0" smtClean="0"/>
              <a:t>Configures content alignment </a:t>
            </a:r>
            <a:r>
              <a:rPr lang="en-US" dirty="0"/>
              <a:t>within </a:t>
            </a:r>
            <a:r>
              <a:rPr lang="en-US" dirty="0" smtClean="0"/>
              <a:t>the element</a:t>
            </a:r>
          </a:p>
          <a:p>
            <a:pPr marL="0" indent="0">
              <a:buNone/>
            </a:pPr>
            <a:endParaRPr lang="en-US" baseline="30000" dirty="0"/>
          </a:p>
          <a:p>
            <a:endParaRPr lang="en-US" dirty="0"/>
          </a:p>
        </p:txBody>
      </p:sp>
      <p:pic>
        <p:nvPicPr>
          <p:cNvPr id="4" name="Picture 3"/>
          <p:cNvPicPr>
            <a:picLocks noChangeAspect="1"/>
          </p:cNvPicPr>
          <p:nvPr/>
        </p:nvPicPr>
        <p:blipFill>
          <a:blip r:embed="rId3"/>
          <a:stretch>
            <a:fillRect/>
          </a:stretch>
        </p:blipFill>
        <p:spPr>
          <a:xfrm>
            <a:off x="7507382" y="4650827"/>
            <a:ext cx="4033468" cy="1618922"/>
          </a:xfrm>
          <a:prstGeom prst="rect">
            <a:avLst/>
          </a:prstGeom>
        </p:spPr>
      </p:pic>
      <p:pic>
        <p:nvPicPr>
          <p:cNvPr id="7" name="Picture 6"/>
          <p:cNvPicPr>
            <a:picLocks noChangeAspect="1"/>
          </p:cNvPicPr>
          <p:nvPr/>
        </p:nvPicPr>
        <p:blipFill>
          <a:blip r:embed="rId4"/>
          <a:stretch>
            <a:fillRect/>
          </a:stretch>
        </p:blipFill>
        <p:spPr>
          <a:xfrm>
            <a:off x="309262" y="4399236"/>
            <a:ext cx="6834308" cy="2122105"/>
          </a:xfrm>
          <a:prstGeom prst="rect">
            <a:avLst/>
          </a:prstGeom>
        </p:spPr>
      </p:pic>
    </p:spTree>
    <p:extLst>
      <p:ext uri="{BB962C8B-B14F-4D97-AF65-F5344CB8AC3E}">
        <p14:creationId xmlns:p14="http://schemas.microsoft.com/office/powerpoint/2010/main" val="4288534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Layout Properties</a:t>
            </a:r>
            <a:endParaRPr lang="en-US" dirty="0"/>
          </a:p>
        </p:txBody>
      </p:sp>
      <p:sp>
        <p:nvSpPr>
          <p:cNvPr id="3" name="Content Placeholder 2"/>
          <p:cNvSpPr>
            <a:spLocks noGrp="1"/>
          </p:cNvSpPr>
          <p:nvPr>
            <p:ph sz="quarter" idx="10"/>
          </p:nvPr>
        </p:nvSpPr>
        <p:spPr/>
        <p:txBody>
          <a:bodyPr/>
          <a:lstStyle/>
          <a:p>
            <a:r>
              <a:rPr lang="en-US" dirty="0" smtClean="0"/>
              <a:t>Margin </a:t>
            </a:r>
          </a:p>
          <a:p>
            <a:pPr lvl="1"/>
            <a:r>
              <a:rPr lang="en-US" dirty="0" smtClean="0"/>
              <a:t>All </a:t>
            </a:r>
            <a:r>
              <a:rPr lang="en-US" dirty="0" err="1" smtClean="0"/>
              <a:t>FrameworkElements</a:t>
            </a:r>
            <a:r>
              <a:rPr lang="en-US" dirty="0" smtClean="0"/>
              <a:t> </a:t>
            </a:r>
          </a:p>
          <a:p>
            <a:pPr lvl="1"/>
            <a:r>
              <a:rPr lang="en-US" dirty="0" smtClean="0"/>
              <a:t>Controls space around the *outside* of the element</a:t>
            </a:r>
          </a:p>
          <a:p>
            <a:r>
              <a:rPr lang="en-US" dirty="0" smtClean="0"/>
              <a:t>Padding</a:t>
            </a:r>
          </a:p>
          <a:p>
            <a:pPr lvl="1"/>
            <a:r>
              <a:rPr lang="en-US" dirty="0" smtClean="0"/>
              <a:t>All Controls</a:t>
            </a:r>
          </a:p>
          <a:p>
            <a:pPr lvl="1"/>
            <a:r>
              <a:rPr lang="en-US" dirty="0"/>
              <a:t>Controls space around the </a:t>
            </a:r>
            <a:r>
              <a:rPr lang="en-US" dirty="0" smtClean="0"/>
              <a:t>*inside* </a:t>
            </a:r>
            <a:r>
              <a:rPr lang="en-US" dirty="0"/>
              <a:t>of the </a:t>
            </a:r>
            <a:r>
              <a:rPr lang="en-US" dirty="0" smtClean="0"/>
              <a:t>element</a:t>
            </a:r>
          </a:p>
          <a:p>
            <a:r>
              <a:rPr lang="en-US" dirty="0" smtClean="0"/>
              <a:t>Visibility – Visible &amp; Collapsed</a:t>
            </a:r>
          </a:p>
          <a:p>
            <a:pPr lvl="1"/>
            <a:r>
              <a:rPr lang="en-US" dirty="0" smtClean="0"/>
              <a:t>Collapsed elements have no size</a:t>
            </a:r>
          </a:p>
          <a:p>
            <a:pPr lvl="1"/>
            <a:r>
              <a:rPr lang="en-US" dirty="0" smtClean="0"/>
              <a:t>Collapsed elements are still instantiated</a:t>
            </a:r>
          </a:p>
          <a:p>
            <a:pPr marL="0" indent="0">
              <a:buNone/>
            </a:pPr>
            <a:endParaRPr lang="en-US" baseline="30000" dirty="0"/>
          </a:p>
          <a:p>
            <a:endParaRPr lang="en-US" dirty="0"/>
          </a:p>
        </p:txBody>
      </p:sp>
    </p:spTree>
    <p:extLst>
      <p:ext uri="{BB962C8B-B14F-4D97-AF65-F5344CB8AC3E}">
        <p14:creationId xmlns:p14="http://schemas.microsoft.com/office/powerpoint/2010/main" val="171247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Layout Properties</a:t>
            </a:r>
            <a:endParaRPr lang="en-US" dirty="0"/>
          </a:p>
        </p:txBody>
      </p:sp>
      <p:sp>
        <p:nvSpPr>
          <p:cNvPr id="3" name="Content Placeholder 2"/>
          <p:cNvSpPr>
            <a:spLocks noGrp="1"/>
          </p:cNvSpPr>
          <p:nvPr>
            <p:ph sz="quarter" idx="10"/>
          </p:nvPr>
        </p:nvSpPr>
        <p:spPr/>
        <p:txBody>
          <a:bodyPr/>
          <a:lstStyle/>
          <a:p>
            <a:pPr marL="0" indent="0">
              <a:buNone/>
            </a:pPr>
            <a:endParaRPr lang="en-US" baseline="30000" dirty="0"/>
          </a:p>
          <a:p>
            <a:endParaRPr lang="en-US" dirty="0"/>
          </a:p>
        </p:txBody>
      </p:sp>
      <p:pic>
        <p:nvPicPr>
          <p:cNvPr id="4" name="Picture 3"/>
          <p:cNvPicPr>
            <a:picLocks noChangeAspect="1"/>
          </p:cNvPicPr>
          <p:nvPr/>
        </p:nvPicPr>
        <p:blipFill>
          <a:blip r:embed="rId3"/>
          <a:stretch>
            <a:fillRect/>
          </a:stretch>
        </p:blipFill>
        <p:spPr>
          <a:xfrm>
            <a:off x="419428" y="1103178"/>
            <a:ext cx="5505450" cy="1533525"/>
          </a:xfrm>
          <a:prstGeom prst="rect">
            <a:avLst/>
          </a:prstGeom>
        </p:spPr>
      </p:pic>
      <p:pic>
        <p:nvPicPr>
          <p:cNvPr id="5" name="Picture 4"/>
          <p:cNvPicPr>
            <a:picLocks noChangeAspect="1"/>
          </p:cNvPicPr>
          <p:nvPr/>
        </p:nvPicPr>
        <p:blipFill>
          <a:blip r:embed="rId4"/>
          <a:stretch>
            <a:fillRect/>
          </a:stretch>
        </p:blipFill>
        <p:spPr>
          <a:xfrm>
            <a:off x="324178" y="2842391"/>
            <a:ext cx="5600700" cy="1857375"/>
          </a:xfrm>
          <a:prstGeom prst="rect">
            <a:avLst/>
          </a:prstGeom>
        </p:spPr>
      </p:pic>
      <p:pic>
        <p:nvPicPr>
          <p:cNvPr id="6" name="Picture 5"/>
          <p:cNvPicPr>
            <a:picLocks noChangeAspect="1"/>
          </p:cNvPicPr>
          <p:nvPr/>
        </p:nvPicPr>
        <p:blipFill>
          <a:blip r:embed="rId5"/>
          <a:stretch>
            <a:fillRect/>
          </a:stretch>
        </p:blipFill>
        <p:spPr>
          <a:xfrm>
            <a:off x="271790" y="4779126"/>
            <a:ext cx="5610225" cy="1838325"/>
          </a:xfrm>
          <a:prstGeom prst="rect">
            <a:avLst/>
          </a:prstGeom>
        </p:spPr>
      </p:pic>
      <p:pic>
        <p:nvPicPr>
          <p:cNvPr id="7" name="Picture 6"/>
          <p:cNvPicPr>
            <a:picLocks noChangeAspect="1"/>
          </p:cNvPicPr>
          <p:nvPr/>
        </p:nvPicPr>
        <p:blipFill>
          <a:blip r:embed="rId6"/>
          <a:stretch>
            <a:fillRect/>
          </a:stretch>
        </p:blipFill>
        <p:spPr>
          <a:xfrm>
            <a:off x="7796720" y="4779126"/>
            <a:ext cx="1047804" cy="1850176"/>
          </a:xfrm>
          <a:prstGeom prst="rect">
            <a:avLst/>
          </a:prstGeom>
        </p:spPr>
      </p:pic>
      <p:pic>
        <p:nvPicPr>
          <p:cNvPr id="8" name="Picture 7"/>
          <p:cNvPicPr>
            <a:picLocks noChangeAspect="1"/>
          </p:cNvPicPr>
          <p:nvPr/>
        </p:nvPicPr>
        <p:blipFill>
          <a:blip r:embed="rId7"/>
          <a:stretch>
            <a:fillRect/>
          </a:stretch>
        </p:blipFill>
        <p:spPr>
          <a:xfrm>
            <a:off x="7886361" y="888652"/>
            <a:ext cx="894118" cy="1748051"/>
          </a:xfrm>
          <a:prstGeom prst="rect">
            <a:avLst/>
          </a:prstGeom>
        </p:spPr>
      </p:pic>
      <p:pic>
        <p:nvPicPr>
          <p:cNvPr id="9" name="Picture 8"/>
          <p:cNvPicPr>
            <a:picLocks noChangeAspect="1"/>
          </p:cNvPicPr>
          <p:nvPr/>
        </p:nvPicPr>
        <p:blipFill>
          <a:blip r:embed="rId8"/>
          <a:stretch>
            <a:fillRect/>
          </a:stretch>
        </p:blipFill>
        <p:spPr>
          <a:xfrm>
            <a:off x="7796720" y="2779227"/>
            <a:ext cx="1073401" cy="1913238"/>
          </a:xfrm>
          <a:prstGeom prst="rect">
            <a:avLst/>
          </a:prstGeom>
        </p:spPr>
      </p:pic>
      <p:sp>
        <p:nvSpPr>
          <p:cNvPr id="10" name="TextBox 9"/>
          <p:cNvSpPr txBox="1"/>
          <p:nvPr/>
        </p:nvSpPr>
        <p:spPr>
          <a:xfrm>
            <a:off x="9546021" y="1578011"/>
            <a:ext cx="1926553" cy="369332"/>
          </a:xfrm>
          <a:prstGeom prst="rect">
            <a:avLst/>
          </a:prstGeom>
          <a:noFill/>
        </p:spPr>
        <p:txBody>
          <a:bodyPr wrap="none" rtlCol="0">
            <a:spAutoFit/>
          </a:bodyPr>
          <a:lstStyle/>
          <a:p>
            <a:r>
              <a:rPr lang="en-US" dirty="0" smtClean="0"/>
              <a:t>No Parent Padding</a:t>
            </a:r>
            <a:endParaRPr lang="en-US" dirty="0"/>
          </a:p>
        </p:txBody>
      </p:sp>
      <p:sp>
        <p:nvSpPr>
          <p:cNvPr id="11" name="TextBox 10"/>
          <p:cNvSpPr txBox="1"/>
          <p:nvPr/>
        </p:nvSpPr>
        <p:spPr>
          <a:xfrm>
            <a:off x="9707924" y="3586412"/>
            <a:ext cx="1602746" cy="369332"/>
          </a:xfrm>
          <a:prstGeom prst="rect">
            <a:avLst/>
          </a:prstGeom>
          <a:noFill/>
        </p:spPr>
        <p:txBody>
          <a:bodyPr wrap="none" rtlCol="0">
            <a:spAutoFit/>
          </a:bodyPr>
          <a:lstStyle/>
          <a:p>
            <a:r>
              <a:rPr lang="en-US" dirty="0" smtClean="0"/>
              <a:t>Parent Padding</a:t>
            </a:r>
            <a:endParaRPr lang="en-US" dirty="0"/>
          </a:p>
        </p:txBody>
      </p:sp>
      <p:sp>
        <p:nvSpPr>
          <p:cNvPr id="12" name="TextBox 11"/>
          <p:cNvSpPr txBox="1"/>
          <p:nvPr/>
        </p:nvSpPr>
        <p:spPr>
          <a:xfrm>
            <a:off x="9371261" y="5513622"/>
            <a:ext cx="2276072" cy="369332"/>
          </a:xfrm>
          <a:prstGeom prst="rect">
            <a:avLst/>
          </a:prstGeom>
          <a:noFill/>
        </p:spPr>
        <p:txBody>
          <a:bodyPr wrap="none" rtlCol="0">
            <a:spAutoFit/>
          </a:bodyPr>
          <a:lstStyle/>
          <a:p>
            <a:r>
              <a:rPr lang="en-US" dirty="0" smtClean="0"/>
              <a:t>First Rectangle Margin</a:t>
            </a:r>
            <a:endParaRPr lang="en-US" dirty="0"/>
          </a:p>
        </p:txBody>
      </p:sp>
      <p:sp>
        <p:nvSpPr>
          <p:cNvPr id="13" name="Rounded Rectangle 12"/>
          <p:cNvSpPr/>
          <p:nvPr/>
        </p:nvSpPr>
        <p:spPr>
          <a:xfrm>
            <a:off x="1479176" y="3496235"/>
            <a:ext cx="1613648" cy="4595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828800" y="5653199"/>
            <a:ext cx="1613648" cy="4595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49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RenderTransforms</a:t>
            </a:r>
            <a:endParaRPr lang="en-US" dirty="0"/>
          </a:p>
        </p:txBody>
      </p:sp>
      <p:sp>
        <p:nvSpPr>
          <p:cNvPr id="3" name="Content Placeholder 2"/>
          <p:cNvSpPr>
            <a:spLocks noGrp="1"/>
          </p:cNvSpPr>
          <p:nvPr>
            <p:ph sz="quarter" idx="10"/>
          </p:nvPr>
        </p:nvSpPr>
        <p:spPr/>
        <p:txBody>
          <a:bodyPr/>
          <a:lstStyle/>
          <a:p>
            <a:r>
              <a:rPr lang="en-US" dirty="0" smtClean="0"/>
              <a:t>Note that render transformations occur after layout, so they do not impact their container sizing:</a:t>
            </a:r>
            <a:endParaRPr lang="en-US" dirty="0"/>
          </a:p>
        </p:txBody>
      </p:sp>
      <p:pic>
        <p:nvPicPr>
          <p:cNvPr id="4" name="Picture 3"/>
          <p:cNvPicPr>
            <a:picLocks noChangeAspect="1"/>
          </p:cNvPicPr>
          <p:nvPr/>
        </p:nvPicPr>
        <p:blipFill>
          <a:blip r:embed="rId2"/>
          <a:stretch>
            <a:fillRect/>
          </a:stretch>
        </p:blipFill>
        <p:spPr>
          <a:xfrm>
            <a:off x="8480534" y="2335214"/>
            <a:ext cx="2514600" cy="4343400"/>
          </a:xfrm>
          <a:prstGeom prst="rect">
            <a:avLst/>
          </a:prstGeom>
        </p:spPr>
      </p:pic>
      <p:pic>
        <p:nvPicPr>
          <p:cNvPr id="5" name="Picture 4"/>
          <p:cNvPicPr>
            <a:picLocks noChangeAspect="1"/>
          </p:cNvPicPr>
          <p:nvPr/>
        </p:nvPicPr>
        <p:blipFill>
          <a:blip r:embed="rId3"/>
          <a:stretch>
            <a:fillRect/>
          </a:stretch>
        </p:blipFill>
        <p:spPr>
          <a:xfrm>
            <a:off x="1190460" y="3264776"/>
            <a:ext cx="6200775" cy="2819400"/>
          </a:xfrm>
          <a:prstGeom prst="rect">
            <a:avLst/>
          </a:prstGeom>
        </p:spPr>
      </p:pic>
      <p:sp>
        <p:nvSpPr>
          <p:cNvPr id="6" name="Rounded Rectangle 5"/>
          <p:cNvSpPr/>
          <p:nvPr/>
        </p:nvSpPr>
        <p:spPr>
          <a:xfrm>
            <a:off x="2009501" y="4444721"/>
            <a:ext cx="3566545" cy="91617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85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Layout Controls - Canvas</a:t>
            </a:r>
            <a:endParaRPr lang="en-US" dirty="0"/>
          </a:p>
        </p:txBody>
      </p:sp>
      <p:sp>
        <p:nvSpPr>
          <p:cNvPr id="3" name="Content Placeholder 2"/>
          <p:cNvSpPr>
            <a:spLocks noGrp="1"/>
          </p:cNvSpPr>
          <p:nvPr>
            <p:ph sz="quarter" idx="10"/>
          </p:nvPr>
        </p:nvSpPr>
        <p:spPr/>
        <p:txBody>
          <a:bodyPr/>
          <a:lstStyle/>
          <a:p>
            <a:r>
              <a:rPr lang="en-US" dirty="0" smtClean="0"/>
              <a:t>Layout children using fixed positioning via attached properties:</a:t>
            </a:r>
          </a:p>
          <a:p>
            <a:pPr lvl="1"/>
            <a:r>
              <a:rPr lang="en-US" dirty="0" err="1" smtClean="0"/>
              <a:t>Canvas.Left</a:t>
            </a:r>
            <a:r>
              <a:rPr lang="en-US" dirty="0" smtClean="0"/>
              <a:t> &amp; </a:t>
            </a:r>
            <a:r>
              <a:rPr lang="en-US" dirty="0" err="1" smtClean="0"/>
              <a:t>Canvas.Top</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179" y="2922129"/>
            <a:ext cx="5002647" cy="2811011"/>
          </a:xfrm>
          <a:prstGeom prst="rect">
            <a:avLst/>
          </a:prstGeom>
        </p:spPr>
      </p:pic>
      <p:pic>
        <p:nvPicPr>
          <p:cNvPr id="5" name="Picture 4"/>
          <p:cNvPicPr>
            <a:picLocks noChangeAspect="1"/>
          </p:cNvPicPr>
          <p:nvPr/>
        </p:nvPicPr>
        <p:blipFill>
          <a:blip r:embed="rId3"/>
          <a:stretch>
            <a:fillRect/>
          </a:stretch>
        </p:blipFill>
        <p:spPr>
          <a:xfrm>
            <a:off x="643430" y="3712122"/>
            <a:ext cx="5734050" cy="1104900"/>
          </a:xfrm>
          <a:prstGeom prst="rect">
            <a:avLst/>
          </a:prstGeom>
        </p:spPr>
      </p:pic>
      <p:sp>
        <p:nvSpPr>
          <p:cNvPr id="6" name="Rounded Rectangle 5"/>
          <p:cNvSpPr/>
          <p:nvPr/>
        </p:nvSpPr>
        <p:spPr>
          <a:xfrm>
            <a:off x="2160494" y="3917641"/>
            <a:ext cx="3738282" cy="4595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6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Controls - </a:t>
            </a:r>
            <a:r>
              <a:rPr lang="en-US" dirty="0" err="1" smtClean="0"/>
              <a:t>StackPanel</a:t>
            </a:r>
            <a:endParaRPr lang="en-US" dirty="0"/>
          </a:p>
        </p:txBody>
      </p:sp>
      <p:sp>
        <p:nvSpPr>
          <p:cNvPr id="3" name="Content Placeholder 2"/>
          <p:cNvSpPr>
            <a:spLocks noGrp="1"/>
          </p:cNvSpPr>
          <p:nvPr>
            <p:ph sz="quarter" idx="10"/>
          </p:nvPr>
        </p:nvSpPr>
        <p:spPr/>
        <p:txBody>
          <a:bodyPr/>
          <a:lstStyle/>
          <a:p>
            <a:r>
              <a:rPr lang="en-US" dirty="0" smtClean="0"/>
              <a:t>Arranges children in a simple line – either vertically or horizontally</a:t>
            </a:r>
            <a:endParaRPr lang="en-US" dirty="0"/>
          </a:p>
        </p:txBody>
      </p:sp>
      <p:pic>
        <p:nvPicPr>
          <p:cNvPr id="6" name="Picture 5"/>
          <p:cNvPicPr>
            <a:picLocks noChangeAspect="1"/>
          </p:cNvPicPr>
          <p:nvPr/>
        </p:nvPicPr>
        <p:blipFill>
          <a:blip r:embed="rId2"/>
          <a:stretch>
            <a:fillRect/>
          </a:stretch>
        </p:blipFill>
        <p:spPr>
          <a:xfrm>
            <a:off x="9105788" y="2295563"/>
            <a:ext cx="1022841" cy="1912845"/>
          </a:xfrm>
          <a:prstGeom prst="rect">
            <a:avLst/>
          </a:prstGeom>
        </p:spPr>
      </p:pic>
      <p:pic>
        <p:nvPicPr>
          <p:cNvPr id="7" name="Picture 6"/>
          <p:cNvPicPr>
            <a:picLocks noChangeAspect="1"/>
          </p:cNvPicPr>
          <p:nvPr/>
        </p:nvPicPr>
        <p:blipFill>
          <a:blip r:embed="rId3"/>
          <a:stretch>
            <a:fillRect/>
          </a:stretch>
        </p:blipFill>
        <p:spPr>
          <a:xfrm>
            <a:off x="597448" y="2665358"/>
            <a:ext cx="7181850" cy="1543050"/>
          </a:xfrm>
          <a:prstGeom prst="rect">
            <a:avLst/>
          </a:prstGeom>
        </p:spPr>
      </p:pic>
      <p:pic>
        <p:nvPicPr>
          <p:cNvPr id="8" name="Picture 7"/>
          <p:cNvPicPr>
            <a:picLocks noChangeAspect="1"/>
          </p:cNvPicPr>
          <p:nvPr/>
        </p:nvPicPr>
        <p:blipFill>
          <a:blip r:embed="rId4"/>
          <a:stretch>
            <a:fillRect/>
          </a:stretch>
        </p:blipFill>
        <p:spPr>
          <a:xfrm>
            <a:off x="597448" y="4500536"/>
            <a:ext cx="7181850" cy="1885950"/>
          </a:xfrm>
          <a:prstGeom prst="rect">
            <a:avLst/>
          </a:prstGeom>
        </p:spPr>
      </p:pic>
      <p:pic>
        <p:nvPicPr>
          <p:cNvPr id="9" name="Picture 8"/>
          <p:cNvPicPr>
            <a:picLocks noChangeAspect="1"/>
          </p:cNvPicPr>
          <p:nvPr/>
        </p:nvPicPr>
        <p:blipFill>
          <a:blip r:embed="rId5"/>
          <a:stretch>
            <a:fillRect/>
          </a:stretch>
        </p:blipFill>
        <p:spPr>
          <a:xfrm>
            <a:off x="8368198" y="4642945"/>
            <a:ext cx="2523639" cy="1348280"/>
          </a:xfrm>
          <a:prstGeom prst="rect">
            <a:avLst/>
          </a:prstGeom>
        </p:spPr>
      </p:pic>
      <p:sp>
        <p:nvSpPr>
          <p:cNvPr id="10" name="Rounded Rectangle 9"/>
          <p:cNvSpPr/>
          <p:nvPr/>
        </p:nvSpPr>
        <p:spPr>
          <a:xfrm>
            <a:off x="1766047" y="4720868"/>
            <a:ext cx="2895600" cy="4595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43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9413" y="1251336"/>
            <a:ext cx="5651802" cy="5427278"/>
          </a:xfrm>
          <a:prstGeom prst="rect">
            <a:avLst/>
          </a:prstGeom>
        </p:spPr>
      </p:pic>
      <p:sp>
        <p:nvSpPr>
          <p:cNvPr id="2" name="Title 1"/>
          <p:cNvSpPr>
            <a:spLocks noGrp="1"/>
          </p:cNvSpPr>
          <p:nvPr>
            <p:ph type="title"/>
          </p:nvPr>
        </p:nvSpPr>
        <p:spPr/>
        <p:txBody>
          <a:bodyPr/>
          <a:lstStyle/>
          <a:p>
            <a:r>
              <a:rPr lang="en-US" dirty="0" smtClean="0"/>
              <a:t>Layout Controls - Grid</a:t>
            </a:r>
            <a:endParaRPr lang="en-US" dirty="0"/>
          </a:p>
        </p:txBody>
      </p:sp>
      <p:sp>
        <p:nvSpPr>
          <p:cNvPr id="3" name="Content Placeholder 2"/>
          <p:cNvSpPr>
            <a:spLocks noGrp="1"/>
          </p:cNvSpPr>
          <p:nvPr>
            <p:ph sz="quarter" idx="10"/>
          </p:nvPr>
        </p:nvSpPr>
        <p:spPr>
          <a:xfrm>
            <a:off x="5464371" y="1388226"/>
            <a:ext cx="6440292" cy="5290388"/>
          </a:xfrm>
        </p:spPr>
        <p:txBody>
          <a:bodyPr/>
          <a:lstStyle/>
          <a:p>
            <a:r>
              <a:rPr lang="en-US" dirty="0" smtClean="0"/>
              <a:t>Arranges children in a multi-row and multi-column layout</a:t>
            </a:r>
          </a:p>
          <a:p>
            <a:pPr lvl="1"/>
            <a:r>
              <a:rPr lang="en-US" sz="1800" dirty="0" err="1" smtClean="0"/>
              <a:t>Grid.Row</a:t>
            </a:r>
            <a:r>
              <a:rPr lang="en-US" sz="1800" dirty="0" smtClean="0"/>
              <a:t>, </a:t>
            </a:r>
            <a:r>
              <a:rPr lang="en-US" sz="1800" dirty="0" err="1" smtClean="0"/>
              <a:t>Grid.Column</a:t>
            </a:r>
            <a:r>
              <a:rPr lang="en-US" sz="1800" dirty="0" smtClean="0"/>
              <a:t>, </a:t>
            </a:r>
            <a:r>
              <a:rPr lang="en-US" sz="1800" dirty="0" err="1" smtClean="0"/>
              <a:t>Grid.RowSpan</a:t>
            </a:r>
            <a:r>
              <a:rPr lang="en-US" sz="1800" dirty="0" smtClean="0"/>
              <a:t>, </a:t>
            </a:r>
            <a:r>
              <a:rPr lang="en-US" sz="1800" dirty="0" err="1" smtClean="0"/>
              <a:t>Grid.ColumnSpan</a:t>
            </a:r>
            <a:endParaRPr lang="en-US" sz="1800" dirty="0"/>
          </a:p>
        </p:txBody>
      </p:sp>
      <p:pic>
        <p:nvPicPr>
          <p:cNvPr id="5" name="Picture 4"/>
          <p:cNvPicPr>
            <a:picLocks noChangeAspect="1"/>
          </p:cNvPicPr>
          <p:nvPr/>
        </p:nvPicPr>
        <p:blipFill rotWithShape="1">
          <a:blip r:embed="rId3"/>
          <a:srcRect l="7405" r="8664"/>
          <a:stretch/>
        </p:blipFill>
        <p:spPr>
          <a:xfrm>
            <a:off x="6434147" y="3195250"/>
            <a:ext cx="5011271" cy="3253609"/>
          </a:xfrm>
          <a:prstGeom prst="rect">
            <a:avLst/>
          </a:prstGeom>
        </p:spPr>
      </p:pic>
      <p:sp>
        <p:nvSpPr>
          <p:cNvPr id="6" name="Rounded Rectangle 5"/>
          <p:cNvSpPr/>
          <p:nvPr/>
        </p:nvSpPr>
        <p:spPr>
          <a:xfrm>
            <a:off x="1613648" y="4178389"/>
            <a:ext cx="2752164" cy="34306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698376" y="6141659"/>
            <a:ext cx="2017060" cy="34306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99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9514" y="1388226"/>
            <a:ext cx="6401737" cy="5058391"/>
          </a:xfrm>
          <a:prstGeom prst="rect">
            <a:avLst/>
          </a:prstGeom>
        </p:spPr>
      </p:pic>
      <p:sp>
        <p:nvSpPr>
          <p:cNvPr id="2" name="Title 1"/>
          <p:cNvSpPr>
            <a:spLocks noGrp="1"/>
          </p:cNvSpPr>
          <p:nvPr>
            <p:ph type="title"/>
          </p:nvPr>
        </p:nvSpPr>
        <p:spPr/>
        <p:txBody>
          <a:bodyPr/>
          <a:lstStyle/>
          <a:p>
            <a:r>
              <a:rPr lang="en-US" dirty="0" smtClean="0"/>
              <a:t>Layout Controls - </a:t>
            </a:r>
            <a:r>
              <a:rPr lang="en-US" dirty="0" err="1" smtClean="0"/>
              <a:t>VariableSizedWrapGrid</a:t>
            </a:r>
            <a:endParaRPr lang="en-US" dirty="0"/>
          </a:p>
        </p:txBody>
      </p:sp>
      <p:sp>
        <p:nvSpPr>
          <p:cNvPr id="3" name="Content Placeholder 2"/>
          <p:cNvSpPr>
            <a:spLocks noGrp="1"/>
          </p:cNvSpPr>
          <p:nvPr>
            <p:ph sz="quarter" idx="10"/>
          </p:nvPr>
        </p:nvSpPr>
        <p:spPr>
          <a:xfrm>
            <a:off x="6678705" y="1388226"/>
            <a:ext cx="5225957" cy="5290388"/>
          </a:xfrm>
        </p:spPr>
        <p:txBody>
          <a:bodyPr/>
          <a:lstStyle/>
          <a:p>
            <a:pPr marL="0" indent="0">
              <a:buNone/>
            </a:pPr>
            <a:r>
              <a:rPr lang="en-US" sz="2400" dirty="0" smtClean="0"/>
              <a:t>Arranges elements in </a:t>
            </a:r>
            <a:r>
              <a:rPr lang="en-US" sz="2400" dirty="0"/>
              <a:t>rows or columns that </a:t>
            </a:r>
            <a:r>
              <a:rPr lang="en-US" sz="2400" dirty="0" smtClean="0"/>
              <a:t>wrap as needed or when </a:t>
            </a:r>
            <a:r>
              <a:rPr lang="en-US" sz="2400" dirty="0"/>
              <a:t>the </a:t>
            </a:r>
            <a:r>
              <a:rPr lang="en-US" sz="2400" dirty="0" err="1"/>
              <a:t>MaximumRowsOrColumns</a:t>
            </a:r>
            <a:r>
              <a:rPr lang="en-US" sz="2400" dirty="0"/>
              <a:t> </a:t>
            </a:r>
            <a:r>
              <a:rPr lang="en-US" sz="2400" dirty="0" smtClean="0"/>
              <a:t>is reached.</a:t>
            </a:r>
            <a:endParaRPr lang="en-US" sz="2400" dirty="0"/>
          </a:p>
        </p:txBody>
      </p:sp>
      <p:pic>
        <p:nvPicPr>
          <p:cNvPr id="7" name="Picture 6"/>
          <p:cNvPicPr>
            <a:picLocks noChangeAspect="1"/>
          </p:cNvPicPr>
          <p:nvPr/>
        </p:nvPicPr>
        <p:blipFill>
          <a:blip r:embed="rId3"/>
          <a:stretch>
            <a:fillRect/>
          </a:stretch>
        </p:blipFill>
        <p:spPr>
          <a:xfrm>
            <a:off x="6781250" y="2830150"/>
            <a:ext cx="5131321" cy="3758991"/>
          </a:xfrm>
          <a:prstGeom prst="rect">
            <a:avLst/>
          </a:prstGeom>
        </p:spPr>
      </p:pic>
      <p:sp>
        <p:nvSpPr>
          <p:cNvPr id="8" name="Rounded Rectangle 7"/>
          <p:cNvSpPr/>
          <p:nvPr/>
        </p:nvSpPr>
        <p:spPr>
          <a:xfrm>
            <a:off x="2657014" y="1602848"/>
            <a:ext cx="3412092" cy="38731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32260" y="2309364"/>
            <a:ext cx="3833434" cy="64898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9413" y="1568979"/>
            <a:ext cx="10046540" cy="4912135"/>
          </a:xfrm>
          <a:prstGeom prst="rect">
            <a:avLst/>
          </a:prstGeom>
        </p:spPr>
      </p:pic>
      <p:sp>
        <p:nvSpPr>
          <p:cNvPr id="2" name="Title 1"/>
          <p:cNvSpPr>
            <a:spLocks noGrp="1"/>
          </p:cNvSpPr>
          <p:nvPr>
            <p:ph type="title"/>
          </p:nvPr>
        </p:nvSpPr>
        <p:spPr/>
        <p:txBody>
          <a:bodyPr/>
          <a:lstStyle/>
          <a:p>
            <a:r>
              <a:rPr lang="en-US" dirty="0" smtClean="0"/>
              <a:t>Layout Controls - </a:t>
            </a:r>
            <a:r>
              <a:rPr lang="en-US" dirty="0" err="1" smtClean="0"/>
              <a:t>RelativePanel</a:t>
            </a:r>
            <a:endParaRPr lang="en-US" dirty="0"/>
          </a:p>
        </p:txBody>
      </p:sp>
      <p:sp>
        <p:nvSpPr>
          <p:cNvPr id="3" name="Content Placeholder 2"/>
          <p:cNvSpPr>
            <a:spLocks noGrp="1"/>
          </p:cNvSpPr>
          <p:nvPr>
            <p:ph sz="quarter" idx="10"/>
          </p:nvPr>
        </p:nvSpPr>
        <p:spPr>
          <a:xfrm>
            <a:off x="379413" y="895167"/>
            <a:ext cx="11630888" cy="5290388"/>
          </a:xfrm>
        </p:spPr>
        <p:txBody>
          <a:bodyPr/>
          <a:lstStyle/>
          <a:p>
            <a:pPr marL="0" indent="0">
              <a:buNone/>
            </a:pPr>
            <a:r>
              <a:rPr lang="en-US" dirty="0" smtClean="0"/>
              <a:t>Arranges children relative to the panel and/or other elements</a:t>
            </a:r>
          </a:p>
        </p:txBody>
      </p:sp>
      <p:pic>
        <p:nvPicPr>
          <p:cNvPr id="4" name="Picture 3"/>
          <p:cNvPicPr>
            <a:picLocks noChangeAspect="1"/>
          </p:cNvPicPr>
          <p:nvPr/>
        </p:nvPicPr>
        <p:blipFill>
          <a:blip r:embed="rId3"/>
          <a:stretch>
            <a:fillRect/>
          </a:stretch>
        </p:blipFill>
        <p:spPr>
          <a:xfrm>
            <a:off x="7571159" y="2872235"/>
            <a:ext cx="4439142" cy="3608879"/>
          </a:xfrm>
          <a:prstGeom prst="rect">
            <a:avLst/>
          </a:prstGeom>
        </p:spPr>
      </p:pic>
      <p:sp>
        <p:nvSpPr>
          <p:cNvPr id="6" name="Rounded Rectangle 5"/>
          <p:cNvSpPr/>
          <p:nvPr/>
        </p:nvSpPr>
        <p:spPr>
          <a:xfrm>
            <a:off x="1174375" y="2642480"/>
            <a:ext cx="4025153" cy="4595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102902" y="4053601"/>
            <a:ext cx="5091955" cy="4595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02902" y="5482542"/>
            <a:ext cx="5226180" cy="70301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0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Jerry Nixon | ‏@</a:t>
            </a:r>
            <a:r>
              <a:rPr lang="en-US" dirty="0" err="1" smtClean="0"/>
              <a:t>jerrynixon</a:t>
            </a:r>
            <a:r>
              <a:rPr lang="en-US" dirty="0" smtClean="0"/>
              <a:t> </a:t>
            </a:r>
            <a:endParaRPr lang="en-US" dirty="0"/>
          </a:p>
        </p:txBody>
      </p:sp>
      <p:sp>
        <p:nvSpPr>
          <p:cNvPr id="7" name="Content Placeholder 6"/>
          <p:cNvSpPr>
            <a:spLocks noGrp="1"/>
          </p:cNvSpPr>
          <p:nvPr>
            <p:ph idx="10"/>
          </p:nvPr>
        </p:nvSpPr>
        <p:spPr>
          <a:xfrm>
            <a:off x="379413" y="2686832"/>
            <a:ext cx="11525250" cy="3991781"/>
          </a:xfrm>
        </p:spPr>
        <p:txBody>
          <a:bodyPr/>
          <a:lstStyle/>
          <a:p>
            <a:r>
              <a:rPr lang="en-US" dirty="0"/>
              <a:t>Microsoft Developer Evangelist</a:t>
            </a:r>
          </a:p>
          <a:p>
            <a:pPr lvl="1"/>
            <a:r>
              <a:rPr lang="en-US" dirty="0"/>
              <a:t>Reaching Professional &amp; Student Communities</a:t>
            </a:r>
          </a:p>
          <a:p>
            <a:pPr lvl="1"/>
            <a:r>
              <a:rPr lang="en-US" dirty="0" smtClean="0"/>
              <a:t>Teaching </a:t>
            </a:r>
            <a:r>
              <a:rPr lang="en-US" dirty="0"/>
              <a:t>Developers about </a:t>
            </a:r>
            <a:r>
              <a:rPr lang="en-US" dirty="0" smtClean="0"/>
              <a:t>Windows</a:t>
            </a:r>
            <a:endParaRPr lang="en-US" dirty="0"/>
          </a:p>
          <a:p>
            <a:pPr lvl="1"/>
            <a:r>
              <a:rPr lang="en-US" dirty="0"/>
              <a:t>Teaching Developers about </a:t>
            </a:r>
            <a:r>
              <a:rPr lang="en-US" dirty="0" smtClean="0"/>
              <a:t>XAML</a:t>
            </a:r>
          </a:p>
          <a:p>
            <a:pPr lvl="1"/>
            <a:r>
              <a:rPr lang="en-US" dirty="0" smtClean="0"/>
              <a:t>Author of Template 10</a:t>
            </a:r>
          </a:p>
          <a:p>
            <a:r>
              <a:rPr lang="en-US" dirty="0"/>
              <a:t>http://</a:t>
            </a:r>
            <a:r>
              <a:rPr lang="en-US" dirty="0" err="1"/>
              <a:t>jerrynixon.com</a:t>
            </a:r>
            <a:endParaRPr lang="en-US" dirty="0"/>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614" y="182215"/>
            <a:ext cx="2399332" cy="2399332"/>
          </a:xfrm>
          <a:prstGeom prst="rect">
            <a:avLst/>
          </a:prstGeom>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614" y="182215"/>
            <a:ext cx="2399332" cy="2399332"/>
          </a:xfrm>
          <a:prstGeom prst="rect">
            <a:avLst/>
          </a:prstGeom>
        </p:spPr>
      </p:pic>
    </p:spTree>
    <p:extLst>
      <p:ext uri="{BB962C8B-B14F-4D97-AF65-F5344CB8AC3E}">
        <p14:creationId xmlns:p14="http://schemas.microsoft.com/office/powerpoint/2010/main" val="36076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Demos</a:t>
            </a:r>
            <a:endParaRPr lang="en-US" dirty="0"/>
          </a:p>
        </p:txBody>
      </p:sp>
    </p:spTree>
    <p:extLst>
      <p:ext uri="{BB962C8B-B14F-4D97-AF65-F5344CB8AC3E}">
        <p14:creationId xmlns:p14="http://schemas.microsoft.com/office/powerpoint/2010/main" val="1494492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XAML Summary</a:t>
            </a:r>
          </a:p>
          <a:p>
            <a:r>
              <a:rPr lang="en-GB" dirty="0" smtClean="0"/>
              <a:t>Layout Controls</a:t>
            </a:r>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66554175"/>
              </p:ext>
            </p:extLst>
          </p:nvPr>
        </p:nvGraphicFramePr>
        <p:xfrm>
          <a:off x="379413" y="1417636"/>
          <a:ext cx="11525250" cy="230289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t>XAML for Windows </a:t>
                      </a:r>
                      <a:r>
                        <a:rPr lang="en-US" sz="3600" dirty="0" smtClean="0"/>
                        <a:t>10</a:t>
                      </a:r>
                      <a:r>
                        <a:rPr lang="en-US" sz="3600" smtClean="0"/>
                        <a:t>: Layouts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Layout</a:t>
                      </a:r>
                      <a:r>
                        <a:rPr lang="en-US" sz="2400" baseline="0" dirty="0" smtClean="0">
                          <a:latin typeface="Segoe UI Light" panose="020B0502040204020203" pitchFamily="34" charset="0"/>
                          <a:cs typeface="Segoe UI Light" panose="020B0502040204020203" pitchFamily="34" charset="0"/>
                        </a:rPr>
                        <a:t> Fundamentals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 | </a:t>
                      </a:r>
                      <a:r>
                        <a:rPr lang="en-US" sz="2400" baseline="0" dirty="0" smtClean="0">
                          <a:latin typeface="Segoe UI Light" panose="020B0502040204020203" pitchFamily="34" charset="0"/>
                          <a:cs typeface="Segoe UI Light" panose="020B0502040204020203" pitchFamily="34" charset="0"/>
                        </a:rPr>
                        <a:t>Custom Panels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Custom Panel</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bl>
          </a:graphicData>
        </a:graphic>
      </p:graphicFrame>
    </p:spTree>
    <p:extLst>
      <p:ext uri="{BB962C8B-B14F-4D97-AF65-F5344CB8AC3E}">
        <p14:creationId xmlns:p14="http://schemas.microsoft.com/office/powerpoint/2010/main" val="30857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looking to make apps for Windows 10</a:t>
            </a:r>
          </a:p>
          <a:p>
            <a:pPr marL="457046" lvl="1" indent="0">
              <a:buNone/>
            </a:pPr>
            <a:endParaRPr lang="en-US" dirty="0" smtClean="0"/>
          </a:p>
          <a:p>
            <a:r>
              <a:rPr lang="en-US" dirty="0" smtClean="0"/>
              <a:t>Suggested Prerequisites/Supporting Material</a:t>
            </a:r>
          </a:p>
          <a:p>
            <a:pPr lvl="1"/>
            <a:r>
              <a:rPr lang="en-US" dirty="0" smtClean="0"/>
              <a:t>Basic C# knowledge</a:t>
            </a:r>
          </a:p>
          <a:p>
            <a:pPr lvl="1"/>
            <a:r>
              <a:rPr lang="en-US" dirty="0" smtClean="0"/>
              <a:t>Basic XAML</a:t>
            </a:r>
          </a:p>
          <a:p>
            <a:pPr marL="914090" lvl="2" indent="0">
              <a:buNone/>
            </a:pPr>
            <a:endParaRPr lang="en-US" dirty="0"/>
          </a:p>
          <a:p>
            <a:pPr lvl="1"/>
            <a:endParaRPr lang="en-US" dirty="0" smtClean="0"/>
          </a:p>
        </p:txBody>
      </p:sp>
    </p:spTree>
    <p:extLst>
      <p:ext uri="{BB962C8B-B14F-4D97-AF65-F5344CB8AC3E}">
        <p14:creationId xmlns:p14="http://schemas.microsoft.com/office/powerpoint/2010/main" val="2339201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Recommended Resources</a:t>
            </a:r>
          </a:p>
        </p:txBody>
      </p:sp>
      <p:sp>
        <p:nvSpPr>
          <p:cNvPr id="3" name="Content Placeholder 2"/>
          <p:cNvSpPr>
            <a:spLocks noGrp="1"/>
          </p:cNvSpPr>
          <p:nvPr>
            <p:ph sz="quarter" idx="10"/>
          </p:nvPr>
        </p:nvSpPr>
        <p:spPr/>
        <p:txBody>
          <a:bodyPr/>
          <a:lstStyle/>
          <a:p>
            <a:r>
              <a:rPr lang="en-US" dirty="0" smtClean="0">
                <a:hlinkClick r:id="rId3"/>
              </a:rPr>
              <a:t>https</a:t>
            </a:r>
            <a:r>
              <a:rPr lang="en-US" dirty="0">
                <a:hlinkClick r:id="rId3"/>
              </a:rPr>
              <a:t>://</a:t>
            </a:r>
            <a:r>
              <a:rPr lang="en-US" dirty="0" smtClean="0">
                <a:hlinkClick r:id="rId3"/>
              </a:rPr>
              <a:t>dev.windows.com/</a:t>
            </a:r>
            <a:endParaRPr lang="en-US" dirty="0" smtClean="0"/>
          </a:p>
          <a:p>
            <a:r>
              <a:rPr lang="en-US" dirty="0" smtClean="0"/>
              <a:t>MSDN Windows 10 XAML Overview</a:t>
            </a:r>
          </a:p>
          <a:p>
            <a:pPr lvl="1"/>
            <a:r>
              <a:rPr lang="en-US" dirty="0" smtClean="0">
                <a:hlinkClick r:id="rId4"/>
              </a:rPr>
              <a:t>https</a:t>
            </a:r>
            <a:r>
              <a:rPr lang="en-US" dirty="0">
                <a:hlinkClick r:id="rId4"/>
              </a:rPr>
              <a:t>://</a:t>
            </a:r>
            <a:r>
              <a:rPr lang="en-US" dirty="0" smtClean="0">
                <a:hlinkClick r:id="rId4"/>
              </a:rPr>
              <a:t>msdn.microsoft.com/en-us/library/windows/apps/mt185595.aspx</a:t>
            </a:r>
            <a:r>
              <a:rPr lang="en-US" dirty="0" smtClean="0"/>
              <a:t> </a:t>
            </a:r>
            <a:endParaRPr lang="en-US" dirty="0"/>
          </a:p>
        </p:txBody>
      </p:sp>
    </p:spTree>
    <p:extLst>
      <p:ext uri="{BB962C8B-B14F-4D97-AF65-F5344CB8AC3E}">
        <p14:creationId xmlns:p14="http://schemas.microsoft.com/office/powerpoint/2010/main" val="375956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Layout Fundamentals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XAML Summary</a:t>
            </a:r>
          </a:p>
          <a:p>
            <a:r>
              <a:rPr lang="en-GB" dirty="0" smtClean="0"/>
              <a:t>Layout Controls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XAML Summary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2224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5852</TotalTime>
  <Words>840</Words>
  <Application>Microsoft Office PowerPoint</Application>
  <PresentationFormat>Widescreen</PresentationFormat>
  <Paragraphs>177</Paragraphs>
  <Slides>32</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Segoe</vt:lpstr>
      <vt:lpstr>Segoe UI</vt:lpstr>
      <vt:lpstr>Segoe UI Light</vt:lpstr>
      <vt:lpstr>1_Office Theme</vt:lpstr>
      <vt:lpstr>XAML for Windows 10: Layouts</vt:lpstr>
      <vt:lpstr>Meet Daren May | ‏@darenmay </vt:lpstr>
      <vt:lpstr>Meet Jerry Nixon | ‏@jerrynixon </vt:lpstr>
      <vt:lpstr>Course Topics</vt:lpstr>
      <vt:lpstr>Setting Expectations</vt:lpstr>
      <vt:lpstr>Recommended Resources</vt:lpstr>
      <vt:lpstr>PowerPoint Presentation</vt:lpstr>
      <vt:lpstr>Module Overview</vt:lpstr>
      <vt:lpstr>PowerPoint Presentation</vt:lpstr>
      <vt:lpstr>What is XAML?</vt:lpstr>
      <vt:lpstr>XAML Namespaces</vt:lpstr>
      <vt:lpstr>Common x: constructs</vt:lpstr>
      <vt:lpstr>Markup Extensions</vt:lpstr>
      <vt:lpstr>XAML Syntax</vt:lpstr>
      <vt:lpstr>XAML Demo</vt:lpstr>
      <vt:lpstr>XAML vs Code</vt:lpstr>
      <vt:lpstr>PowerPoint Presentation</vt:lpstr>
      <vt:lpstr>Why do we need layout controls?</vt:lpstr>
      <vt:lpstr>Child Layout Properties</vt:lpstr>
      <vt:lpstr>Child Layout Properties</vt:lpstr>
      <vt:lpstr>Child Layout Properties</vt:lpstr>
      <vt:lpstr>Child Layout Properties</vt:lpstr>
      <vt:lpstr>Child Layout Properties</vt:lpstr>
      <vt:lpstr>RenderTransforms</vt:lpstr>
      <vt:lpstr>Layout Controls - Canvas</vt:lpstr>
      <vt:lpstr>Layout Controls - StackPanel</vt:lpstr>
      <vt:lpstr>Layout Controls - Grid</vt:lpstr>
      <vt:lpstr>Layout Controls - VariableSizedWrapGrid</vt:lpstr>
      <vt:lpstr>Layout Controls - RelativePanel</vt:lpstr>
      <vt:lpstr>Layout Demos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129</cp:revision>
  <dcterms:created xsi:type="dcterms:W3CDTF">2013-02-15T23:12:42Z</dcterms:created>
  <dcterms:modified xsi:type="dcterms:W3CDTF">2015-10-19T20:49:25Z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