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95" r:id="rId5"/>
    <p:sldId id="321" r:id="rId6"/>
    <p:sldId id="277" r:id="rId7"/>
    <p:sldId id="278" r:id="rId8"/>
    <p:sldId id="312" r:id="rId9"/>
    <p:sldId id="287" r:id="rId10"/>
    <p:sldId id="282" r:id="rId11"/>
    <p:sldId id="318" r:id="rId12"/>
    <p:sldId id="302" r:id="rId13"/>
    <p:sldId id="303" r:id="rId14"/>
    <p:sldId id="304" r:id="rId15"/>
    <p:sldId id="317" r:id="rId16"/>
    <p:sldId id="305" r:id="rId17"/>
    <p:sldId id="309" r:id="rId18"/>
    <p:sldId id="310" r:id="rId19"/>
    <p:sldId id="319" r:id="rId20"/>
    <p:sldId id="311" r:id="rId21"/>
    <p:sldId id="306" r:id="rId22"/>
    <p:sldId id="307" r:id="rId23"/>
    <p:sldId id="320" r:id="rId24"/>
    <p:sldId id="308" r:id="rId25"/>
    <p:sldId id="290"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C2EB43-42E6-4D9D-BB46-664D5EF43F4C}">
          <p14:sldIdLst>
            <p14:sldId id="295"/>
            <p14:sldId id="321"/>
          </p14:sldIdLst>
        </p14:section>
        <p14:section name="Untitled Section" id="{D4F6B449-36E4-4C93-9A1F-6B100172D7FB}">
          <p14:sldIdLst>
            <p14:sldId id="277"/>
            <p14:sldId id="278"/>
            <p14:sldId id="312"/>
          </p14:sldIdLst>
        </p14:section>
        <p14:section name="Untitled Section" id="{E43AFEA2-3AD3-4F1E-90E2-F80227CDEBC7}">
          <p14:sldIdLst>
            <p14:sldId id="287"/>
            <p14:sldId id="282"/>
            <p14:sldId id="318"/>
            <p14:sldId id="302"/>
            <p14:sldId id="303"/>
            <p14:sldId id="304"/>
            <p14:sldId id="317"/>
            <p14:sldId id="305"/>
            <p14:sldId id="309"/>
            <p14:sldId id="310"/>
            <p14:sldId id="319"/>
            <p14:sldId id="311"/>
            <p14:sldId id="306"/>
            <p14:sldId id="307"/>
            <p14:sldId id="320"/>
            <p14:sldId id="308"/>
            <p14:sldId id="290"/>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autoAdjust="0"/>
    <p:restoredTop sz="94674"/>
  </p:normalViewPr>
  <p:slideViewPr>
    <p:cSldViewPr snapToGrid="0">
      <p:cViewPr varScale="1">
        <p:scale>
          <a:sx n="80" d="100"/>
          <a:sy n="80" d="100"/>
        </p:scale>
        <p:origin x="72" y="10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228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147835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a:t>
            </a:r>
            <a:r>
              <a:rPr lang="en-US"/>
              <a:t> View</a:t>
            </a:r>
            <a:endParaRPr lang="en-US" dirty="0"/>
          </a:p>
          <a:p>
            <a:r>
              <a:rPr lang="en-US"/>
              <a:t>Document Viewing/Editing – paint, mapping, games</a:t>
            </a:r>
            <a:endParaRPr lang="en-US" dirty="0"/>
          </a:p>
          <a:p>
            <a:r>
              <a:rPr lang="en-US"/>
              <a:t>Minimal if any navigation</a:t>
            </a:r>
            <a:endParaRPr lang="en-US" dirty="0"/>
          </a:p>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692121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Side</a:t>
            </a:r>
            <a:r>
              <a:rPr lang="en-US"/>
              <a:t> by side viewing of a list of items and content - mail</a:t>
            </a:r>
            <a:endParaRPr lang="en-US" dirty="0"/>
          </a:p>
          <a:p>
            <a:r>
              <a:rPr lang="en-US"/>
              <a:t>Collapses to a drill down on small screens</a:t>
            </a:r>
            <a:endParaRPr lang="en-US" dirty="0"/>
          </a:p>
          <a:p>
            <a:r>
              <a:rPr lang="en-US"/>
              <a:t>Great for hierarchal navigation</a:t>
            </a:r>
            <a:endParaRPr lang="en-US" dirty="0"/>
          </a:p>
          <a:p>
            <a:r>
              <a:rPr lang="en-US"/>
              <a:t>Other things - </a:t>
            </a:r>
            <a:endParaRPr lang="en-US" dirty="0"/>
          </a:p>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1039847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Tabs</a:t>
            </a:r>
            <a:r>
              <a:rPr lang="en-US"/>
              <a:t> and pivots are used for navigating frequently accessed, distinct content categories</a:t>
            </a:r>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508292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a:t>
            </a:r>
            <a:r>
              <a:rPr lang="en-US"/>
              <a:t> for multi-level navigation</a:t>
            </a:r>
            <a:endParaRPr lang="en-US" dirty="0"/>
          </a:p>
          <a:p>
            <a:r>
              <a:rPr lang="en-US"/>
              <a:t>Uses SplitView (aka Hamburger Menu)</a:t>
            </a:r>
            <a:endParaRPr lang="en-US" dirty="0"/>
          </a:p>
          <a:p>
            <a:r>
              <a:rPr lang="en-US"/>
              <a:t>Lots of different menu styles</a:t>
            </a:r>
            <a:endParaRPr lang="en-US" dirty="0"/>
          </a:p>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4247590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msdn.microsoft.com/en-us/library/windows/apps/dn997765.aspx"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msdn.microsoft.com/en-us/library/windows/apps/dn997788.aspx"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sdn.microsoft.com/en-us/library/windows/apps/dn997766.aspx"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visualstudiogallery.msdn.microsoft.com/60bb885a-44e9-4cbf-a380-270803b3f6e5" TargetMode="External"/><Relationship Id="rId2" Type="http://schemas.openxmlformats.org/officeDocument/2006/relationships/hyperlink" Target="https://github.com/Windows-XAML/Template10" TargetMode="Externa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msdn.microsoft.com/en-us/library/windows/apps/dn997761.aspx"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Daren May </a:t>
            </a:r>
            <a:r>
              <a:rPr lang="en-US" dirty="0"/>
              <a:t>| </a:t>
            </a:r>
            <a:r>
              <a:rPr lang="en-US" dirty="0" smtClean="0"/>
              <a:t>President, CRANK211</a:t>
            </a:r>
          </a:p>
          <a:p>
            <a:r>
              <a:rPr lang="en-US" dirty="0" smtClean="0"/>
              <a:t>Jerry Nixon| Developer Evangelist, 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XAML for </a:t>
            </a:r>
            <a:r>
              <a:rPr lang="en-US" sz="4000" dirty="0"/>
              <a:t>Windows 10: </a:t>
            </a:r>
            <a:r>
              <a:rPr lang="en-US" sz="4000" dirty="0" smtClean="0"/>
              <a:t>Layouts</a:t>
            </a:r>
            <a:endParaRPr lang="en-US" sz="4000" dirty="0"/>
          </a:p>
        </p:txBody>
      </p:sp>
    </p:spTree>
    <p:extLst>
      <p:ext uri="{BB962C8B-B14F-4D97-AF65-F5344CB8AC3E}">
        <p14:creationId xmlns:p14="http://schemas.microsoft.com/office/powerpoint/2010/main" val="16287513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Master/Detail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9134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 Detail</a:t>
            </a:r>
            <a:endParaRPr lang="en-US" dirty="0"/>
          </a:p>
        </p:txBody>
      </p:sp>
      <p:pic>
        <p:nvPicPr>
          <p:cNvPr id="6" name="Content Placeholder 5"/>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96469" y="1387475"/>
            <a:ext cx="5291138" cy="5291138"/>
          </a:xfrm>
        </p:spPr>
      </p:pic>
      <p:sp>
        <p:nvSpPr>
          <p:cNvPr id="7" name="Rectangle 6"/>
          <p:cNvSpPr/>
          <p:nvPr/>
        </p:nvSpPr>
        <p:spPr>
          <a:xfrm>
            <a:off x="379514" y="947257"/>
            <a:ext cx="11591662" cy="461665"/>
          </a:xfrm>
          <a:prstGeom prst="rect">
            <a:avLst/>
          </a:prstGeom>
        </p:spPr>
        <p:txBody>
          <a:bodyPr wrap="square">
            <a:spAutoFit/>
          </a:bodyPr>
          <a:lstStyle/>
          <a:p>
            <a:r>
              <a:rPr lang="en-US" sz="2400" dirty="0">
                <a:solidFill>
                  <a:srgbClr val="000000"/>
                </a:solidFill>
                <a:latin typeface="Segoe UI" panose="020B0502040204020203" pitchFamily="34" charset="0"/>
                <a:hlinkClick r:id="rId4"/>
              </a:rPr>
              <a:t>https://msdn.microsoft.com/en-us/library/windows/apps/dn997765.aspx</a:t>
            </a:r>
            <a:endParaRPr lang="en-US" sz="2400" dirty="0"/>
          </a:p>
        </p:txBody>
      </p:sp>
    </p:spTree>
    <p:extLst>
      <p:ext uri="{BB962C8B-B14F-4D97-AF65-F5344CB8AC3E}">
        <p14:creationId xmlns:p14="http://schemas.microsoft.com/office/powerpoint/2010/main" val="1182492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4294967295"/>
          </p:nvPr>
        </p:nvPicPr>
        <p:blipFill>
          <a:blip r:embed="rId2"/>
          <a:stretch>
            <a:fillRect/>
          </a:stretch>
        </p:blipFill>
        <p:spPr>
          <a:xfrm>
            <a:off x="1849880" y="644927"/>
            <a:ext cx="7888287" cy="52911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63142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 Detail</a:t>
            </a:r>
            <a:endParaRPr lang="en-US" dirty="0"/>
          </a:p>
        </p:txBody>
      </p:sp>
    </p:spTree>
    <p:extLst>
      <p:ext uri="{BB962C8B-B14F-4D97-AF65-F5344CB8AC3E}">
        <p14:creationId xmlns:p14="http://schemas.microsoft.com/office/powerpoint/2010/main" val="11473317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Tabs and Pivots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959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Tabs and Pivot</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494419" y="1398123"/>
            <a:ext cx="5295238" cy="5269841"/>
          </a:xfrm>
        </p:spPr>
      </p:pic>
      <p:sp>
        <p:nvSpPr>
          <p:cNvPr id="6" name="Rectangle 5"/>
          <p:cNvSpPr/>
          <p:nvPr/>
        </p:nvSpPr>
        <p:spPr>
          <a:xfrm>
            <a:off x="446419" y="1028791"/>
            <a:ext cx="11457527" cy="461665"/>
          </a:xfrm>
          <a:prstGeom prst="rect">
            <a:avLst/>
          </a:prstGeom>
        </p:spPr>
        <p:txBody>
          <a:bodyPr wrap="square">
            <a:spAutoFit/>
          </a:bodyPr>
          <a:lstStyle/>
          <a:p>
            <a:r>
              <a:rPr lang="en-US" sz="2400" dirty="0">
                <a:solidFill>
                  <a:srgbClr val="000000"/>
                </a:solidFill>
                <a:latin typeface="Segoe UI" panose="020B0502040204020203" pitchFamily="34" charset="0"/>
                <a:hlinkClick r:id="rId4"/>
              </a:rPr>
              <a:t>https://</a:t>
            </a:r>
            <a:r>
              <a:rPr lang="en-US" sz="2400" dirty="0" smtClean="0">
                <a:solidFill>
                  <a:srgbClr val="000000"/>
                </a:solidFill>
                <a:latin typeface="Segoe UI" panose="020B0502040204020203" pitchFamily="34" charset="0"/>
                <a:hlinkClick r:id="rId4"/>
              </a:rPr>
              <a:t>msdn.microsoft.com/en-us/library/windows/apps/dn997788.aspx</a:t>
            </a:r>
            <a:r>
              <a:rPr lang="en-US" sz="2400" dirty="0" smtClean="0">
                <a:solidFill>
                  <a:srgbClr val="000000"/>
                </a:solidFill>
                <a:latin typeface="Segoe UI" panose="020B0502040204020203" pitchFamily="34" charset="0"/>
              </a:rPr>
              <a:t>s</a:t>
            </a:r>
            <a:endParaRPr lang="en-US" sz="2400" dirty="0"/>
          </a:p>
        </p:txBody>
      </p:sp>
    </p:spTree>
    <p:extLst>
      <p:ext uri="{BB962C8B-B14F-4D97-AF65-F5344CB8AC3E}">
        <p14:creationId xmlns:p14="http://schemas.microsoft.com/office/powerpoint/2010/main" val="109345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51996" y="700268"/>
            <a:ext cx="4288008" cy="5457464"/>
          </a:xfrm>
          <a:prstGeom prst="rect">
            <a:avLst/>
          </a:prstGeom>
        </p:spPr>
      </p:pic>
    </p:spTree>
    <p:extLst>
      <p:ext uri="{BB962C8B-B14F-4D97-AF65-F5344CB8AC3E}">
        <p14:creationId xmlns:p14="http://schemas.microsoft.com/office/powerpoint/2010/main" val="3185395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Tabs and Pivots</a:t>
            </a:r>
            <a:endParaRPr lang="en-US" dirty="0"/>
          </a:p>
        </p:txBody>
      </p:sp>
    </p:spTree>
    <p:extLst>
      <p:ext uri="{BB962C8B-B14F-4D97-AF65-F5344CB8AC3E}">
        <p14:creationId xmlns:p14="http://schemas.microsoft.com/office/powerpoint/2010/main" val="101752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Nav</a:t>
            </a:r>
            <a:r>
              <a:rPr lang="en-US" dirty="0" smtClean="0"/>
              <a:t> Pane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3345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a:t>
            </a:r>
            <a:r>
              <a:rPr lang="en-US" dirty="0" smtClean="0"/>
              <a:t> Pane</a:t>
            </a:r>
            <a:endParaRPr lang="en-US" dirty="0"/>
          </a:p>
        </p:txBody>
      </p:sp>
      <p:sp>
        <p:nvSpPr>
          <p:cNvPr id="3" name="Rectangle 2"/>
          <p:cNvSpPr/>
          <p:nvPr/>
        </p:nvSpPr>
        <p:spPr>
          <a:xfrm>
            <a:off x="379514" y="1092301"/>
            <a:ext cx="11524432" cy="523220"/>
          </a:xfrm>
          <a:prstGeom prst="rect">
            <a:avLst/>
          </a:prstGeom>
        </p:spPr>
        <p:txBody>
          <a:bodyPr wrap="square">
            <a:spAutoFit/>
          </a:bodyPr>
          <a:lstStyle/>
          <a:p>
            <a:r>
              <a:rPr lang="en-US" sz="2800" dirty="0">
                <a:hlinkClick r:id="rId3"/>
              </a:rPr>
              <a:t>https://msdn.microsoft.com/en-us/library/windows/apps/dn997766.aspx</a:t>
            </a:r>
            <a:endParaRPr lang="en-US" sz="3600" dirty="0"/>
          </a:p>
        </p:txBody>
      </p:sp>
      <p:pic>
        <p:nvPicPr>
          <p:cNvPr id="6" name="Content Placeholder 5"/>
          <p:cNvPicPr>
            <a:picLocks noGrp="1" noChangeAspect="1"/>
          </p:cNvPicPr>
          <p:nvPr>
            <p:ph sz="quarter" idx="10"/>
          </p:nvPr>
        </p:nvPicPr>
        <p:blipFill>
          <a:blip r:embed="rId4">
            <a:extLst>
              <a:ext uri="{28A0092B-C50C-407E-A947-70E740481C1C}">
                <a14:useLocalDpi xmlns:a14="http://schemas.microsoft.com/office/drawing/2010/main" val="0"/>
              </a:ext>
            </a:extLst>
          </a:blip>
          <a:stretch>
            <a:fillRect/>
          </a:stretch>
        </p:blipFill>
        <p:spPr>
          <a:xfrm>
            <a:off x="3602355" y="1664790"/>
            <a:ext cx="5079365" cy="4736508"/>
          </a:xfrm>
        </p:spPr>
      </p:pic>
    </p:spTree>
    <p:extLst>
      <p:ext uri="{BB962C8B-B14F-4D97-AF65-F5344CB8AC3E}">
        <p14:creationId xmlns:p14="http://schemas.microsoft.com/office/powerpoint/2010/main" val="34643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387969507"/>
              </p:ext>
            </p:extLst>
          </p:nvPr>
        </p:nvGraphicFramePr>
        <p:xfrm>
          <a:off x="379413" y="1417636"/>
          <a:ext cx="11525250" cy="2302896"/>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t>XAML for Windows 10: Layouts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Layout</a:t>
                      </a:r>
                      <a:r>
                        <a:rPr lang="en-US" sz="2400" baseline="0" dirty="0" smtClean="0">
                          <a:latin typeface="Segoe UI Light" panose="020B0502040204020203" pitchFamily="34" charset="0"/>
                          <a:cs typeface="Segoe UI Light" panose="020B0502040204020203" pitchFamily="34" charset="0"/>
                        </a:rPr>
                        <a:t> Fundamentals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 | </a:t>
                      </a:r>
                      <a:r>
                        <a:rPr lang="en-US" sz="2400" baseline="0" smtClean="0">
                          <a:latin typeface="Segoe UI Light" panose="020B0502040204020203" pitchFamily="34" charset="0"/>
                          <a:cs typeface="Segoe UI Light" panose="020B0502040204020203" pitchFamily="34" charset="0"/>
                        </a:rPr>
                        <a:t>Effective Layouts</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Custom Panel</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bl>
          </a:graphicData>
        </a:graphic>
      </p:graphicFrame>
    </p:spTree>
    <p:extLst>
      <p:ext uri="{BB962C8B-B14F-4D97-AF65-F5344CB8AC3E}">
        <p14:creationId xmlns:p14="http://schemas.microsoft.com/office/powerpoint/2010/main" val="2492989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17317" y="417780"/>
            <a:ext cx="6281194" cy="5235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5270338" y="1204860"/>
            <a:ext cx="6281196" cy="52353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3077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a:t>
            </a:r>
            <a:r>
              <a:rPr lang="en-US" dirty="0" smtClean="0"/>
              <a:t> Pane</a:t>
            </a:r>
            <a:endParaRPr lang="en-US" dirty="0"/>
          </a:p>
        </p:txBody>
      </p:sp>
    </p:spTree>
    <p:extLst>
      <p:ext uri="{BB962C8B-B14F-4D97-AF65-F5344CB8AC3E}">
        <p14:creationId xmlns:p14="http://schemas.microsoft.com/office/powerpoint/2010/main" val="4197371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7" name="Content Placeholder 6"/>
          <p:cNvSpPr>
            <a:spLocks noGrp="1"/>
          </p:cNvSpPr>
          <p:nvPr>
            <p:ph sz="quarter" idx="10"/>
          </p:nvPr>
        </p:nvSpPr>
        <p:spPr/>
        <p:txBody>
          <a:bodyPr>
            <a:normAutofit/>
          </a:bodyPr>
          <a:lstStyle/>
          <a:p>
            <a:r>
              <a:rPr lang="en-GB" dirty="0"/>
              <a:t>Active Canvas</a:t>
            </a:r>
          </a:p>
          <a:p>
            <a:r>
              <a:rPr lang="en-GB" dirty="0"/>
              <a:t>Master/Details</a:t>
            </a:r>
          </a:p>
          <a:p>
            <a:r>
              <a:rPr lang="en-GB" smtClean="0"/>
              <a:t>Tabs </a:t>
            </a:r>
            <a:r>
              <a:rPr lang="en-GB" dirty="0"/>
              <a:t>and Pivots</a:t>
            </a:r>
          </a:p>
          <a:p>
            <a:r>
              <a:rPr lang="en-GB" dirty="0" err="1"/>
              <a:t>Nav</a:t>
            </a:r>
            <a:r>
              <a:rPr lang="en-GB"/>
              <a:t> Panel</a:t>
            </a:r>
            <a:endParaRPr lang="en-GB" dirty="0"/>
          </a:p>
        </p:txBody>
      </p:sp>
    </p:spTree>
    <p:extLst>
      <p:ext uri="{BB962C8B-B14F-4D97-AF65-F5344CB8AC3E}">
        <p14:creationId xmlns:p14="http://schemas.microsoft.com/office/powerpoint/2010/main" val="92246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Effective Layouts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a:t>Active Canvas</a:t>
            </a:r>
          </a:p>
          <a:p>
            <a:r>
              <a:rPr lang="en-GB" dirty="0"/>
              <a:t>Master/Details</a:t>
            </a:r>
          </a:p>
          <a:p>
            <a:r>
              <a:rPr lang="en-GB" smtClean="0"/>
              <a:t>Tabs </a:t>
            </a:r>
            <a:r>
              <a:rPr lang="en-GB" dirty="0"/>
              <a:t>and Pivots</a:t>
            </a:r>
          </a:p>
          <a:p>
            <a:r>
              <a:rPr lang="en-GB" dirty="0" err="1"/>
              <a:t>Nav</a:t>
            </a:r>
            <a:r>
              <a:rPr lang="en-GB"/>
              <a:t> Panel</a:t>
            </a:r>
            <a:endParaRPr lang="en-GB" dirty="0"/>
          </a:p>
        </p:txBody>
      </p:sp>
      <p:sp>
        <p:nvSpPr>
          <p:cNvPr id="2" name="Title 1"/>
          <p:cNvSpPr>
            <a:spLocks noGrp="1"/>
          </p:cNvSpPr>
          <p:nvPr>
            <p:ph type="title"/>
          </p:nvPr>
        </p:nvSpPr>
        <p:spPr/>
        <p:txBody>
          <a:bodyPr/>
          <a:lstStyle/>
          <a:p>
            <a:r>
              <a:rPr lang="en-US" dirty="0" smtClean="0"/>
              <a:t>Module Overview</a:t>
            </a:r>
            <a:endParaRPr lang="en-US" dirty="0"/>
          </a:p>
        </p:txBody>
      </p:sp>
      <p:pic>
        <p:nvPicPr>
          <p:cNvPr id="9"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765" y="678427"/>
            <a:ext cx="2729629" cy="3234812"/>
          </a:xfrm>
          <a:prstGeom prst="rect">
            <a:avLst/>
          </a:prstGeom>
        </p:spPr>
      </p:pic>
      <p:pic>
        <p:nvPicPr>
          <p:cNvPr id="10" name="Content Placeholder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5083" y="713957"/>
            <a:ext cx="2729629" cy="3199281"/>
          </a:xfrm>
          <a:prstGeom prst="rect">
            <a:avLst/>
          </a:prstGeom>
        </p:spPr>
      </p:pic>
      <p:pic>
        <p:nvPicPr>
          <p:cNvPr id="11" name="Content Placeholder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5765" y="3844411"/>
            <a:ext cx="2729629" cy="2545379"/>
          </a:xfrm>
          <a:prstGeom prst="rect">
            <a:avLst/>
          </a:prstGeom>
        </p:spPr>
      </p:pic>
      <p:pic>
        <p:nvPicPr>
          <p:cNvPr id="12" name="Content Placeholder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5083" y="3628103"/>
            <a:ext cx="2729629" cy="2969342"/>
          </a:xfrm>
          <a:prstGeom prst="rect">
            <a:avLst/>
          </a:prstGeom>
        </p:spPr>
      </p:pic>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Template 10?</a:t>
            </a:r>
            <a:endParaRPr lang="en-US" dirty="0"/>
          </a:p>
        </p:txBody>
      </p:sp>
      <p:sp>
        <p:nvSpPr>
          <p:cNvPr id="3" name="Content Placeholder 2"/>
          <p:cNvSpPr>
            <a:spLocks noGrp="1"/>
          </p:cNvSpPr>
          <p:nvPr>
            <p:ph sz="quarter" idx="10"/>
          </p:nvPr>
        </p:nvSpPr>
        <p:spPr/>
        <p:txBody>
          <a:bodyPr/>
          <a:lstStyle/>
          <a:p>
            <a:r>
              <a:rPr lang="en-US" sz="2800" dirty="0" smtClean="0"/>
              <a:t>An open source framework providing boilerplate code</a:t>
            </a:r>
          </a:p>
          <a:p>
            <a:r>
              <a:rPr lang="en-US" sz="2800" dirty="0" smtClean="0"/>
              <a:t>Helps handle navigation between pages</a:t>
            </a:r>
          </a:p>
          <a:p>
            <a:r>
              <a:rPr lang="en-US" sz="2800" dirty="0" smtClean="0"/>
              <a:t>Extremely useful for any non-trivial application</a:t>
            </a:r>
          </a:p>
          <a:p>
            <a:r>
              <a:rPr lang="en-US" sz="2800" dirty="0"/>
              <a:t>Hosted on GitHub delivered via </a:t>
            </a:r>
            <a:r>
              <a:rPr lang="en-US" sz="2800" dirty="0" err="1" smtClean="0"/>
              <a:t>NuGet</a:t>
            </a:r>
            <a:endParaRPr lang="en-US" sz="2800" dirty="0"/>
          </a:p>
          <a:p>
            <a:pPr lvl="1"/>
            <a:r>
              <a:rPr lang="en-US" sz="2400" dirty="0" smtClean="0">
                <a:hlinkClick r:id="rId2"/>
              </a:rPr>
              <a:t>https://github.com/Windows-XAML/Template10</a:t>
            </a:r>
            <a:endParaRPr lang="en-US" sz="2400" dirty="0" smtClean="0"/>
          </a:p>
          <a:p>
            <a:r>
              <a:rPr lang="en-US" sz="2800" dirty="0" smtClean="0"/>
              <a:t>Install via VS 2015 Tools – Extensions and Updates – Online – T10</a:t>
            </a:r>
          </a:p>
          <a:p>
            <a:r>
              <a:rPr lang="en-US" sz="2800" dirty="0" smtClean="0"/>
              <a:t>App templates hosted </a:t>
            </a:r>
            <a:r>
              <a:rPr lang="en-US" sz="2800" dirty="0"/>
              <a:t>on </a:t>
            </a:r>
            <a:r>
              <a:rPr lang="en-US" sz="2800" dirty="0" smtClean="0"/>
              <a:t>Visual Studio Gallery </a:t>
            </a:r>
            <a:r>
              <a:rPr lang="en-US" sz="2800" dirty="0"/>
              <a:t>delivered via </a:t>
            </a:r>
            <a:r>
              <a:rPr lang="en-US" sz="2800" dirty="0" smtClean="0"/>
              <a:t>a Visual Studio Extension (VSIX)</a:t>
            </a:r>
            <a:endParaRPr lang="en-US" sz="2800" dirty="0"/>
          </a:p>
          <a:p>
            <a:pPr lvl="1"/>
            <a:r>
              <a:rPr lang="en-US" sz="2400" dirty="0">
                <a:hlinkClick r:id="rId3"/>
              </a:rPr>
              <a:t>https://visualstudiogallery.msdn.microsoft.com/60bb885a-44e9-4cbf-a380-270803b3f6e5</a:t>
            </a:r>
            <a:endParaRPr lang="en-US" sz="24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2013" y="1388226"/>
            <a:ext cx="1220016" cy="1220016"/>
          </a:xfrm>
          <a:prstGeom prst="rect">
            <a:avLst/>
          </a:prstGeom>
        </p:spPr>
      </p:pic>
    </p:spTree>
    <p:extLst>
      <p:ext uri="{BB962C8B-B14F-4D97-AF65-F5344CB8AC3E}">
        <p14:creationId xmlns:p14="http://schemas.microsoft.com/office/powerpoint/2010/main" val="12549943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Active Panel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222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Panel</a:t>
            </a:r>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3521605" y="1387475"/>
            <a:ext cx="5240865" cy="5291138"/>
          </a:xfrm>
        </p:spPr>
      </p:pic>
      <p:sp>
        <p:nvSpPr>
          <p:cNvPr id="5" name="Rectangle 4"/>
          <p:cNvSpPr/>
          <p:nvPr/>
        </p:nvSpPr>
        <p:spPr>
          <a:xfrm>
            <a:off x="379514" y="1092301"/>
            <a:ext cx="11524432" cy="461665"/>
          </a:xfrm>
          <a:prstGeom prst="rect">
            <a:avLst/>
          </a:prstGeom>
        </p:spPr>
        <p:txBody>
          <a:bodyPr wrap="square">
            <a:spAutoFit/>
          </a:bodyPr>
          <a:lstStyle/>
          <a:p>
            <a:r>
              <a:rPr lang="en-US" sz="2400" dirty="0">
                <a:solidFill>
                  <a:srgbClr val="000000"/>
                </a:solidFill>
                <a:latin typeface="Segoe UI" panose="020B0502040204020203" pitchFamily="34" charset="0"/>
                <a:hlinkClick r:id="rId4"/>
              </a:rPr>
              <a:t>https://msdn.microsoft.com/en-us/library/windows/apps/dn997761.aspx</a:t>
            </a:r>
            <a:endParaRPr lang="en-US" sz="2400"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95646" y="780268"/>
            <a:ext cx="7600708" cy="5297464"/>
          </a:xfrm>
          <a:prstGeom prst="rect">
            <a:avLst/>
          </a:prstGeom>
        </p:spPr>
      </p:pic>
      <p:sp>
        <p:nvSpPr>
          <p:cNvPr id="6" name="Rectangle 5"/>
          <p:cNvSpPr/>
          <p:nvPr/>
        </p:nvSpPr>
        <p:spPr>
          <a:xfrm>
            <a:off x="2318796" y="1111170"/>
            <a:ext cx="2855088" cy="2770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375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Active Panel</a:t>
            </a:r>
            <a:endParaRPr lang="en-US" dirty="0"/>
          </a:p>
        </p:txBody>
      </p:sp>
    </p:spTree>
    <p:extLst>
      <p:ext uri="{BB962C8B-B14F-4D97-AF65-F5344CB8AC3E}">
        <p14:creationId xmlns:p14="http://schemas.microsoft.com/office/powerpoint/2010/main" val="26406539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sharepoint/v3"/>
    <ds:schemaRef ds:uri="27aa9422-7f1f-4c84-9cdf-302b1a67e513"/>
    <ds:schemaRef ds:uri="http://purl.org/dc/terms/"/>
    <ds:schemaRef ds:uri="http://schemas.microsoft.com/office/2006/documentManagement/types"/>
    <ds:schemaRef ds:uri="http://schemas.microsoft.com/office/infopath/2007/PartnerControls"/>
    <ds:schemaRef ds:uri="230e9df3-be65-4c73-a93b-d1236ebd677e"/>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5732</TotalTime>
  <Words>243</Words>
  <Application>Microsoft Office PowerPoint</Application>
  <PresentationFormat>Widescreen</PresentationFormat>
  <Paragraphs>63</Paragraphs>
  <Slides>23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vt:lpstr>
      <vt:lpstr>Segoe UI</vt:lpstr>
      <vt:lpstr>Segoe UI Light</vt:lpstr>
      <vt:lpstr>1_Office Theme</vt:lpstr>
      <vt:lpstr>XAML for Windows 10: Layouts</vt:lpstr>
      <vt:lpstr>Course Topics</vt:lpstr>
      <vt:lpstr>PowerPoint Presentation</vt:lpstr>
      <vt:lpstr>Module Overview</vt:lpstr>
      <vt:lpstr>What is Template 10?</vt:lpstr>
      <vt:lpstr>PowerPoint Presentation</vt:lpstr>
      <vt:lpstr>Active Panel</vt:lpstr>
      <vt:lpstr>PowerPoint Presentation</vt:lpstr>
      <vt:lpstr>Active Panel</vt:lpstr>
      <vt:lpstr>PowerPoint Presentation</vt:lpstr>
      <vt:lpstr>Master / Detail</vt:lpstr>
      <vt:lpstr>PowerPoint Presentation</vt:lpstr>
      <vt:lpstr>Master / Detail</vt:lpstr>
      <vt:lpstr>PowerPoint Presentation</vt:lpstr>
      <vt:lpstr>Tabs and Pivot</vt:lpstr>
      <vt:lpstr>PowerPoint Presentation</vt:lpstr>
      <vt:lpstr>Tabs and Pivots</vt:lpstr>
      <vt:lpstr>PowerPoint Presentation</vt:lpstr>
      <vt:lpstr>Nav Pane</vt:lpstr>
      <vt:lpstr>PowerPoint Presentation</vt:lpstr>
      <vt:lpstr>Nav Pane</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MS LeX Studio L</cp:lastModifiedBy>
  <cp:revision>112</cp:revision>
  <dcterms:created xsi:type="dcterms:W3CDTF">2013-02-15T23:12:42Z</dcterms:created>
  <dcterms:modified xsi:type="dcterms:W3CDTF">2015-10-19T23:21:27Z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