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7"/>
  </p:notesMasterIdLst>
  <p:handoutMasterIdLst>
    <p:handoutMasterId r:id="rId38"/>
  </p:handoutMasterIdLst>
  <p:sldIdLst>
    <p:sldId id="295" r:id="rId5"/>
    <p:sldId id="363" r:id="rId6"/>
    <p:sldId id="354" r:id="rId7"/>
    <p:sldId id="355" r:id="rId8"/>
    <p:sldId id="329" r:id="rId9"/>
    <p:sldId id="327" r:id="rId10"/>
    <p:sldId id="332" r:id="rId11"/>
    <p:sldId id="333" r:id="rId12"/>
    <p:sldId id="335" r:id="rId13"/>
    <p:sldId id="359" r:id="rId14"/>
    <p:sldId id="334" r:id="rId15"/>
    <p:sldId id="336" r:id="rId16"/>
    <p:sldId id="349" r:id="rId17"/>
    <p:sldId id="357" r:id="rId18"/>
    <p:sldId id="347" r:id="rId19"/>
    <p:sldId id="361" r:id="rId20"/>
    <p:sldId id="341" r:id="rId21"/>
    <p:sldId id="360" r:id="rId22"/>
    <p:sldId id="337" r:id="rId23"/>
    <p:sldId id="362" r:id="rId24"/>
    <p:sldId id="338" r:id="rId25"/>
    <p:sldId id="339" r:id="rId26"/>
    <p:sldId id="340" r:id="rId27"/>
    <p:sldId id="342" r:id="rId28"/>
    <p:sldId id="346" r:id="rId29"/>
    <p:sldId id="350" r:id="rId30"/>
    <p:sldId id="344" r:id="rId31"/>
    <p:sldId id="345" r:id="rId32"/>
    <p:sldId id="358" r:id="rId33"/>
    <p:sldId id="364" r:id="rId34"/>
    <p:sldId id="290" r:id="rId35"/>
    <p:sldId id="26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DC9147-5B5E-45CB-89FA-1D951E1E9C56}">
          <p14:sldIdLst>
            <p14:sldId id="295"/>
            <p14:sldId id="363"/>
            <p14:sldId id="354"/>
            <p14:sldId id="355"/>
          </p14:sldIdLst>
        </p14:section>
        <p14:section name="Untitled Section" id="{746579A4-6501-40EA-82F2-045A6A93DE42}">
          <p14:sldIdLst>
            <p14:sldId id="329"/>
            <p14:sldId id="327"/>
            <p14:sldId id="332"/>
            <p14:sldId id="333"/>
            <p14:sldId id="335"/>
            <p14:sldId id="359"/>
            <p14:sldId id="334"/>
            <p14:sldId id="336"/>
            <p14:sldId id="349"/>
            <p14:sldId id="357"/>
            <p14:sldId id="347"/>
          </p14:sldIdLst>
        </p14:section>
        <p14:section name="Untitled Section" id="{99F2C7BB-C221-41AE-8943-4680731636BB}">
          <p14:sldIdLst>
            <p14:sldId id="361"/>
            <p14:sldId id="341"/>
            <p14:sldId id="360"/>
            <p14:sldId id="337"/>
            <p14:sldId id="362"/>
            <p14:sldId id="338"/>
            <p14:sldId id="339"/>
            <p14:sldId id="340"/>
            <p14:sldId id="342"/>
            <p14:sldId id="346"/>
            <p14:sldId id="350"/>
            <p14:sldId id="344"/>
            <p14:sldId id="345"/>
            <p14:sldId id="358"/>
            <p14:sldId id="364"/>
          </p14:sldIdLst>
        </p14:section>
        <p14:section name="Untitled Section" id="{9D551AE3-D057-4F1E-8362-23FAB57C8BE1}">
          <p14:sldIdLst>
            <p14:sldId id="290"/>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77" autoAdjust="0"/>
    <p:restoredTop sz="94674"/>
  </p:normalViewPr>
  <p:slideViewPr>
    <p:cSldViewPr snapToGrid="0">
      <p:cViewPr varScale="1">
        <p:scale>
          <a:sx n="81" d="100"/>
          <a:sy n="81" d="100"/>
        </p:scale>
        <p:origin x="600" y="6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F069AF-8EC0-4331-BAF4-901031A243DC}"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6A10B5E2-452D-4765-96B8-9524CAFB7DE9}">
      <dgm:prSet phldrT="[Text]"/>
      <dgm:spPr/>
      <dgm:t>
        <a:bodyPr/>
        <a:lstStyle/>
        <a:p>
          <a:r>
            <a:rPr lang="en-US" dirty="0" smtClean="0"/>
            <a:t>Object   </a:t>
          </a:r>
          <a:endParaRPr lang="en-US" dirty="0"/>
        </a:p>
      </dgm:t>
    </dgm:pt>
    <dgm:pt modelId="{D58C282E-2883-4F66-B541-B60D18ED50E8}" type="parTrans" cxnId="{55FA5C63-3A03-4670-96A1-CDF5AB5D9FB2}">
      <dgm:prSet/>
      <dgm:spPr/>
      <dgm:t>
        <a:bodyPr/>
        <a:lstStyle/>
        <a:p>
          <a:endParaRPr lang="en-US"/>
        </a:p>
      </dgm:t>
    </dgm:pt>
    <dgm:pt modelId="{1753AB24-F2C0-4D8D-9C38-12B7C0E0D830}" type="sibTrans" cxnId="{55FA5C63-3A03-4670-96A1-CDF5AB5D9FB2}">
      <dgm:prSet/>
      <dgm:spPr/>
      <dgm:t>
        <a:bodyPr/>
        <a:lstStyle/>
        <a:p>
          <a:endParaRPr lang="en-US"/>
        </a:p>
      </dgm:t>
    </dgm:pt>
    <dgm:pt modelId="{7F739DF5-75B8-4F58-B055-180B6A529732}">
      <dgm:prSet/>
      <dgm:spPr/>
      <dgm:t>
        <a:bodyPr/>
        <a:lstStyle/>
        <a:p>
          <a:r>
            <a:rPr lang="en-US" smtClean="0"/>
            <a:t>DependencyObject     </a:t>
          </a:r>
          <a:endParaRPr lang="en-US" dirty="0" smtClean="0"/>
        </a:p>
      </dgm:t>
    </dgm:pt>
    <dgm:pt modelId="{2F6EB5EF-122E-4412-829F-7AEAA9C194C4}" type="parTrans" cxnId="{FCE05CA3-4073-4444-8A72-ED28A248C120}">
      <dgm:prSet/>
      <dgm:spPr/>
      <dgm:t>
        <a:bodyPr/>
        <a:lstStyle/>
        <a:p>
          <a:endParaRPr lang="en-US"/>
        </a:p>
      </dgm:t>
    </dgm:pt>
    <dgm:pt modelId="{AEAFF07C-0687-4BB7-8F56-A3A6E36C9453}" type="sibTrans" cxnId="{FCE05CA3-4073-4444-8A72-ED28A248C120}">
      <dgm:prSet/>
      <dgm:spPr/>
      <dgm:t>
        <a:bodyPr/>
        <a:lstStyle/>
        <a:p>
          <a:endParaRPr lang="en-US"/>
        </a:p>
      </dgm:t>
    </dgm:pt>
    <dgm:pt modelId="{1B929080-1542-4D35-92E0-12D5E54159C4}">
      <dgm:prSet/>
      <dgm:spPr/>
      <dgm:t>
        <a:bodyPr/>
        <a:lstStyle/>
        <a:p>
          <a:r>
            <a:rPr lang="en-US" dirty="0" err="1" smtClean="0"/>
            <a:t>UIElement</a:t>
          </a:r>
          <a:r>
            <a:rPr lang="en-US" dirty="0" smtClean="0"/>
            <a:t>       </a:t>
          </a:r>
        </a:p>
      </dgm:t>
    </dgm:pt>
    <dgm:pt modelId="{0B6C9B48-5520-4BA0-BB7B-C4A45CB73C6F}" type="parTrans" cxnId="{7ECC572B-3EE3-4876-B422-3B289BE63CE3}">
      <dgm:prSet/>
      <dgm:spPr/>
      <dgm:t>
        <a:bodyPr/>
        <a:lstStyle/>
        <a:p>
          <a:endParaRPr lang="en-US"/>
        </a:p>
      </dgm:t>
    </dgm:pt>
    <dgm:pt modelId="{5F9F2253-F29E-4DFE-A492-1A012BB17F1B}" type="sibTrans" cxnId="{7ECC572B-3EE3-4876-B422-3B289BE63CE3}">
      <dgm:prSet/>
      <dgm:spPr/>
      <dgm:t>
        <a:bodyPr/>
        <a:lstStyle/>
        <a:p>
          <a:endParaRPr lang="en-US"/>
        </a:p>
      </dgm:t>
    </dgm:pt>
    <dgm:pt modelId="{648D6AC0-0B36-4895-94DA-31FACCCC37B9}">
      <dgm:prSet/>
      <dgm:spPr/>
      <dgm:t>
        <a:bodyPr/>
        <a:lstStyle/>
        <a:p>
          <a:r>
            <a:rPr lang="en-US" smtClean="0"/>
            <a:t>FrameworkElement         </a:t>
          </a:r>
          <a:endParaRPr lang="en-US" dirty="0" smtClean="0"/>
        </a:p>
      </dgm:t>
    </dgm:pt>
    <dgm:pt modelId="{61889153-F7DD-4D66-88E1-097DDAA07087}" type="parTrans" cxnId="{AA7C5E98-2200-4E66-A9EA-DED59061FB76}">
      <dgm:prSet/>
      <dgm:spPr/>
      <dgm:t>
        <a:bodyPr/>
        <a:lstStyle/>
        <a:p>
          <a:endParaRPr lang="en-US"/>
        </a:p>
      </dgm:t>
    </dgm:pt>
    <dgm:pt modelId="{0A04D25D-A010-48AD-9926-CADF0AFEF133}" type="sibTrans" cxnId="{AA7C5E98-2200-4E66-A9EA-DED59061FB76}">
      <dgm:prSet/>
      <dgm:spPr/>
      <dgm:t>
        <a:bodyPr/>
        <a:lstStyle/>
        <a:p>
          <a:endParaRPr lang="en-US"/>
        </a:p>
      </dgm:t>
    </dgm:pt>
    <dgm:pt modelId="{37A7B648-59AB-40A7-815A-FA8614D03859}">
      <dgm:prSet/>
      <dgm:spPr/>
      <dgm:t>
        <a:bodyPr/>
        <a:lstStyle/>
        <a:p>
          <a:r>
            <a:rPr lang="en-US" smtClean="0"/>
            <a:t>Control           </a:t>
          </a:r>
          <a:endParaRPr lang="en-US" dirty="0" smtClean="0"/>
        </a:p>
      </dgm:t>
    </dgm:pt>
    <dgm:pt modelId="{E9314D28-0346-4E0E-9B90-990DDFF7100D}" type="parTrans" cxnId="{CB355C6F-FCF7-4266-BA9B-07E9AF208E10}">
      <dgm:prSet/>
      <dgm:spPr/>
      <dgm:t>
        <a:bodyPr/>
        <a:lstStyle/>
        <a:p>
          <a:endParaRPr lang="en-US"/>
        </a:p>
      </dgm:t>
    </dgm:pt>
    <dgm:pt modelId="{5C73C878-BC82-424C-B356-EEB3C88E05DB}" type="sibTrans" cxnId="{CB355C6F-FCF7-4266-BA9B-07E9AF208E10}">
      <dgm:prSet/>
      <dgm:spPr/>
      <dgm:t>
        <a:bodyPr/>
        <a:lstStyle/>
        <a:p>
          <a:endParaRPr lang="en-US"/>
        </a:p>
      </dgm:t>
    </dgm:pt>
    <dgm:pt modelId="{A4CC4F57-7EC2-4FAD-85C2-003CAD56A60A}">
      <dgm:prSet/>
      <dgm:spPr/>
      <dgm:t>
        <a:bodyPr/>
        <a:lstStyle/>
        <a:p>
          <a:r>
            <a:rPr lang="en-US" smtClean="0"/>
            <a:t>ContentControl             </a:t>
          </a:r>
          <a:endParaRPr lang="en-US" dirty="0" smtClean="0"/>
        </a:p>
      </dgm:t>
    </dgm:pt>
    <dgm:pt modelId="{4DA051B3-89B1-4E09-B3E8-8E9E580F1AFF}" type="parTrans" cxnId="{B9A1910C-9770-4B3D-8DBB-72C160FF754E}">
      <dgm:prSet/>
      <dgm:spPr/>
      <dgm:t>
        <a:bodyPr/>
        <a:lstStyle/>
        <a:p>
          <a:endParaRPr lang="en-US"/>
        </a:p>
      </dgm:t>
    </dgm:pt>
    <dgm:pt modelId="{A550D601-147D-4AD6-B866-93619CC037C4}" type="sibTrans" cxnId="{B9A1910C-9770-4B3D-8DBB-72C160FF754E}">
      <dgm:prSet/>
      <dgm:spPr/>
      <dgm:t>
        <a:bodyPr/>
        <a:lstStyle/>
        <a:p>
          <a:endParaRPr lang="en-US"/>
        </a:p>
      </dgm:t>
    </dgm:pt>
    <dgm:pt modelId="{7EEC5D98-0E16-4327-9C1D-39308B0F4C4A}">
      <dgm:prSet/>
      <dgm:spPr/>
      <dgm:t>
        <a:bodyPr/>
        <a:lstStyle/>
        <a:p>
          <a:r>
            <a:rPr lang="en-US" smtClean="0"/>
            <a:t>ButtonBase               </a:t>
          </a:r>
          <a:endParaRPr lang="en-US" dirty="0" smtClean="0"/>
        </a:p>
      </dgm:t>
    </dgm:pt>
    <dgm:pt modelId="{19F6AEB8-44A5-4A6E-BE8A-7B362847EF23}" type="parTrans" cxnId="{90187A60-F36A-4337-9BDF-BE8B00451B84}">
      <dgm:prSet/>
      <dgm:spPr/>
      <dgm:t>
        <a:bodyPr/>
        <a:lstStyle/>
        <a:p>
          <a:endParaRPr lang="en-US"/>
        </a:p>
      </dgm:t>
    </dgm:pt>
    <dgm:pt modelId="{05E375A9-28F7-44E3-852B-2E490E1C5B80}" type="sibTrans" cxnId="{90187A60-F36A-4337-9BDF-BE8B00451B84}">
      <dgm:prSet/>
      <dgm:spPr/>
      <dgm:t>
        <a:bodyPr/>
        <a:lstStyle/>
        <a:p>
          <a:endParaRPr lang="en-US"/>
        </a:p>
      </dgm:t>
    </dgm:pt>
    <dgm:pt modelId="{43962C5D-3AE6-4165-A8A3-C9F545A1E0A2}">
      <dgm:prSet/>
      <dgm:spPr/>
      <dgm:t>
        <a:bodyPr/>
        <a:lstStyle/>
        <a:p>
          <a:r>
            <a:rPr lang="en-US" smtClean="0"/>
            <a:t>Button</a:t>
          </a:r>
          <a:endParaRPr lang="en-US" dirty="0"/>
        </a:p>
      </dgm:t>
    </dgm:pt>
    <dgm:pt modelId="{14CA99C5-C3E7-406C-B169-CC5B73098287}" type="parTrans" cxnId="{193166BC-9883-419D-95CD-3E707CF97AC1}">
      <dgm:prSet/>
      <dgm:spPr/>
      <dgm:t>
        <a:bodyPr/>
        <a:lstStyle/>
        <a:p>
          <a:endParaRPr lang="en-US"/>
        </a:p>
      </dgm:t>
    </dgm:pt>
    <dgm:pt modelId="{742BCBFE-4EFF-4258-8D0D-018A7E574742}" type="sibTrans" cxnId="{193166BC-9883-419D-95CD-3E707CF97AC1}">
      <dgm:prSet/>
      <dgm:spPr/>
      <dgm:t>
        <a:bodyPr/>
        <a:lstStyle/>
        <a:p>
          <a:endParaRPr lang="en-US"/>
        </a:p>
      </dgm:t>
    </dgm:pt>
    <dgm:pt modelId="{41BE7549-98F3-4203-8039-876692F3F13C}" type="pres">
      <dgm:prSet presAssocID="{36F069AF-8EC0-4331-BAF4-901031A243DC}" presName="Name0" presStyleCnt="0">
        <dgm:presLayoutVars>
          <dgm:dir/>
          <dgm:animLvl val="lvl"/>
          <dgm:resizeHandles val="exact"/>
        </dgm:presLayoutVars>
      </dgm:prSet>
      <dgm:spPr/>
      <dgm:t>
        <a:bodyPr/>
        <a:lstStyle/>
        <a:p>
          <a:endParaRPr lang="en-US"/>
        </a:p>
      </dgm:t>
    </dgm:pt>
    <dgm:pt modelId="{5004F930-1050-4732-9402-D24D35A35F38}" type="pres">
      <dgm:prSet presAssocID="{43962C5D-3AE6-4165-A8A3-C9F545A1E0A2}" presName="boxAndChildren" presStyleCnt="0"/>
      <dgm:spPr/>
    </dgm:pt>
    <dgm:pt modelId="{48B54D17-C7FF-48FC-A020-0CC9DC794FD6}" type="pres">
      <dgm:prSet presAssocID="{43962C5D-3AE6-4165-A8A3-C9F545A1E0A2}" presName="parentTextBox" presStyleLbl="node1" presStyleIdx="0" presStyleCnt="8"/>
      <dgm:spPr/>
      <dgm:t>
        <a:bodyPr/>
        <a:lstStyle/>
        <a:p>
          <a:endParaRPr lang="en-US"/>
        </a:p>
      </dgm:t>
    </dgm:pt>
    <dgm:pt modelId="{8FFC9985-1105-477E-A9D0-8786BAFF18E8}" type="pres">
      <dgm:prSet presAssocID="{05E375A9-28F7-44E3-852B-2E490E1C5B80}" presName="sp" presStyleCnt="0"/>
      <dgm:spPr/>
    </dgm:pt>
    <dgm:pt modelId="{53557E8E-061C-4BDC-BD43-E6931C6FCC4C}" type="pres">
      <dgm:prSet presAssocID="{7EEC5D98-0E16-4327-9C1D-39308B0F4C4A}" presName="arrowAndChildren" presStyleCnt="0"/>
      <dgm:spPr/>
    </dgm:pt>
    <dgm:pt modelId="{7496EC7B-BDE0-4840-8321-C22D3746D0EA}" type="pres">
      <dgm:prSet presAssocID="{7EEC5D98-0E16-4327-9C1D-39308B0F4C4A}" presName="parentTextArrow" presStyleLbl="node1" presStyleIdx="1" presStyleCnt="8"/>
      <dgm:spPr/>
      <dgm:t>
        <a:bodyPr/>
        <a:lstStyle/>
        <a:p>
          <a:endParaRPr lang="en-US"/>
        </a:p>
      </dgm:t>
    </dgm:pt>
    <dgm:pt modelId="{2D33D9E2-D920-4A6B-A947-9C9A92CC5C01}" type="pres">
      <dgm:prSet presAssocID="{A550D601-147D-4AD6-B866-93619CC037C4}" presName="sp" presStyleCnt="0"/>
      <dgm:spPr/>
    </dgm:pt>
    <dgm:pt modelId="{F79E3C6F-E8E7-4C0F-935C-648F3079E8E1}" type="pres">
      <dgm:prSet presAssocID="{A4CC4F57-7EC2-4FAD-85C2-003CAD56A60A}" presName="arrowAndChildren" presStyleCnt="0"/>
      <dgm:spPr/>
    </dgm:pt>
    <dgm:pt modelId="{CDD473CE-4AB2-4491-A113-1A52E5675945}" type="pres">
      <dgm:prSet presAssocID="{A4CC4F57-7EC2-4FAD-85C2-003CAD56A60A}" presName="parentTextArrow" presStyleLbl="node1" presStyleIdx="2" presStyleCnt="8"/>
      <dgm:spPr/>
      <dgm:t>
        <a:bodyPr/>
        <a:lstStyle/>
        <a:p>
          <a:endParaRPr lang="en-US"/>
        </a:p>
      </dgm:t>
    </dgm:pt>
    <dgm:pt modelId="{30AD847E-A93B-4AF9-BAC1-D901204390F2}" type="pres">
      <dgm:prSet presAssocID="{5C73C878-BC82-424C-B356-EEB3C88E05DB}" presName="sp" presStyleCnt="0"/>
      <dgm:spPr/>
    </dgm:pt>
    <dgm:pt modelId="{0D936FDF-3A28-4150-B6F9-C69DF9814A81}" type="pres">
      <dgm:prSet presAssocID="{37A7B648-59AB-40A7-815A-FA8614D03859}" presName="arrowAndChildren" presStyleCnt="0"/>
      <dgm:spPr/>
    </dgm:pt>
    <dgm:pt modelId="{5DB179D5-52BB-479F-85B2-2A7D18FB4ECD}" type="pres">
      <dgm:prSet presAssocID="{37A7B648-59AB-40A7-815A-FA8614D03859}" presName="parentTextArrow" presStyleLbl="node1" presStyleIdx="3" presStyleCnt="8"/>
      <dgm:spPr/>
      <dgm:t>
        <a:bodyPr/>
        <a:lstStyle/>
        <a:p>
          <a:endParaRPr lang="en-US"/>
        </a:p>
      </dgm:t>
    </dgm:pt>
    <dgm:pt modelId="{FFF6374E-BE1E-4007-AAB5-571366050284}" type="pres">
      <dgm:prSet presAssocID="{0A04D25D-A010-48AD-9926-CADF0AFEF133}" presName="sp" presStyleCnt="0"/>
      <dgm:spPr/>
    </dgm:pt>
    <dgm:pt modelId="{1B63B401-2657-4325-A0A8-8B7638B2F3B6}" type="pres">
      <dgm:prSet presAssocID="{648D6AC0-0B36-4895-94DA-31FACCCC37B9}" presName="arrowAndChildren" presStyleCnt="0"/>
      <dgm:spPr/>
    </dgm:pt>
    <dgm:pt modelId="{DDF67734-D061-4157-B0CE-4FAC6EF7F702}" type="pres">
      <dgm:prSet presAssocID="{648D6AC0-0B36-4895-94DA-31FACCCC37B9}" presName="parentTextArrow" presStyleLbl="node1" presStyleIdx="4" presStyleCnt="8"/>
      <dgm:spPr/>
      <dgm:t>
        <a:bodyPr/>
        <a:lstStyle/>
        <a:p>
          <a:endParaRPr lang="en-US"/>
        </a:p>
      </dgm:t>
    </dgm:pt>
    <dgm:pt modelId="{7E1559BD-7612-4553-922D-65F938494C3F}" type="pres">
      <dgm:prSet presAssocID="{5F9F2253-F29E-4DFE-A492-1A012BB17F1B}" presName="sp" presStyleCnt="0"/>
      <dgm:spPr/>
    </dgm:pt>
    <dgm:pt modelId="{D2260133-1701-4A27-AC53-517A399D20E8}" type="pres">
      <dgm:prSet presAssocID="{1B929080-1542-4D35-92E0-12D5E54159C4}" presName="arrowAndChildren" presStyleCnt="0"/>
      <dgm:spPr/>
    </dgm:pt>
    <dgm:pt modelId="{90BC5512-3FD1-48D3-BEBB-1D534F166033}" type="pres">
      <dgm:prSet presAssocID="{1B929080-1542-4D35-92E0-12D5E54159C4}" presName="parentTextArrow" presStyleLbl="node1" presStyleIdx="5" presStyleCnt="8"/>
      <dgm:spPr/>
      <dgm:t>
        <a:bodyPr/>
        <a:lstStyle/>
        <a:p>
          <a:endParaRPr lang="en-US"/>
        </a:p>
      </dgm:t>
    </dgm:pt>
    <dgm:pt modelId="{20EBB717-DFE1-4856-8A1B-9F1C803A26CC}" type="pres">
      <dgm:prSet presAssocID="{AEAFF07C-0687-4BB7-8F56-A3A6E36C9453}" presName="sp" presStyleCnt="0"/>
      <dgm:spPr/>
    </dgm:pt>
    <dgm:pt modelId="{43686FA8-078B-4255-908D-B39521EB99BF}" type="pres">
      <dgm:prSet presAssocID="{7F739DF5-75B8-4F58-B055-180B6A529732}" presName="arrowAndChildren" presStyleCnt="0"/>
      <dgm:spPr/>
    </dgm:pt>
    <dgm:pt modelId="{DDE70902-01A1-49DB-AF18-91636E435BD9}" type="pres">
      <dgm:prSet presAssocID="{7F739DF5-75B8-4F58-B055-180B6A529732}" presName="parentTextArrow" presStyleLbl="node1" presStyleIdx="6" presStyleCnt="8"/>
      <dgm:spPr/>
      <dgm:t>
        <a:bodyPr/>
        <a:lstStyle/>
        <a:p>
          <a:endParaRPr lang="en-US"/>
        </a:p>
      </dgm:t>
    </dgm:pt>
    <dgm:pt modelId="{A4BAC9ED-02D8-4BD7-A442-71D39B6F0A42}" type="pres">
      <dgm:prSet presAssocID="{1753AB24-F2C0-4D8D-9C38-12B7C0E0D830}" presName="sp" presStyleCnt="0"/>
      <dgm:spPr/>
    </dgm:pt>
    <dgm:pt modelId="{4546B7EC-281F-4D28-A222-B90BB340D9B8}" type="pres">
      <dgm:prSet presAssocID="{6A10B5E2-452D-4765-96B8-9524CAFB7DE9}" presName="arrowAndChildren" presStyleCnt="0"/>
      <dgm:spPr/>
    </dgm:pt>
    <dgm:pt modelId="{8E4503E1-6655-455D-91FD-C1A3B95D4FCE}" type="pres">
      <dgm:prSet presAssocID="{6A10B5E2-452D-4765-96B8-9524CAFB7DE9}" presName="parentTextArrow" presStyleLbl="node1" presStyleIdx="7" presStyleCnt="8"/>
      <dgm:spPr/>
      <dgm:t>
        <a:bodyPr/>
        <a:lstStyle/>
        <a:p>
          <a:endParaRPr lang="en-US"/>
        </a:p>
      </dgm:t>
    </dgm:pt>
  </dgm:ptLst>
  <dgm:cxnLst>
    <dgm:cxn modelId="{E94AF8D7-65BC-4555-864D-64012891D041}" type="presOf" srcId="{7EEC5D98-0E16-4327-9C1D-39308B0F4C4A}" destId="{7496EC7B-BDE0-4840-8321-C22D3746D0EA}" srcOrd="0" destOrd="0" presId="urn:microsoft.com/office/officeart/2005/8/layout/process4"/>
    <dgm:cxn modelId="{90187A60-F36A-4337-9BDF-BE8B00451B84}" srcId="{36F069AF-8EC0-4331-BAF4-901031A243DC}" destId="{7EEC5D98-0E16-4327-9C1D-39308B0F4C4A}" srcOrd="6" destOrd="0" parTransId="{19F6AEB8-44A5-4A6E-BE8A-7B362847EF23}" sibTransId="{05E375A9-28F7-44E3-852B-2E490E1C5B80}"/>
    <dgm:cxn modelId="{A3353220-988C-4BE2-9E08-954EB8BC2366}" type="presOf" srcId="{7F739DF5-75B8-4F58-B055-180B6A529732}" destId="{DDE70902-01A1-49DB-AF18-91636E435BD9}" srcOrd="0" destOrd="0" presId="urn:microsoft.com/office/officeart/2005/8/layout/process4"/>
    <dgm:cxn modelId="{AA7C5E98-2200-4E66-A9EA-DED59061FB76}" srcId="{36F069AF-8EC0-4331-BAF4-901031A243DC}" destId="{648D6AC0-0B36-4895-94DA-31FACCCC37B9}" srcOrd="3" destOrd="0" parTransId="{61889153-F7DD-4D66-88E1-097DDAA07087}" sibTransId="{0A04D25D-A010-48AD-9926-CADF0AFEF133}"/>
    <dgm:cxn modelId="{B9A1910C-9770-4B3D-8DBB-72C160FF754E}" srcId="{36F069AF-8EC0-4331-BAF4-901031A243DC}" destId="{A4CC4F57-7EC2-4FAD-85C2-003CAD56A60A}" srcOrd="5" destOrd="0" parTransId="{4DA051B3-89B1-4E09-B3E8-8E9E580F1AFF}" sibTransId="{A550D601-147D-4AD6-B866-93619CC037C4}"/>
    <dgm:cxn modelId="{DF5860AE-0CF5-4B0A-A32B-5BFD8364B593}" type="presOf" srcId="{43962C5D-3AE6-4165-A8A3-C9F545A1E0A2}" destId="{48B54D17-C7FF-48FC-A020-0CC9DC794FD6}" srcOrd="0" destOrd="0" presId="urn:microsoft.com/office/officeart/2005/8/layout/process4"/>
    <dgm:cxn modelId="{7F135082-951C-4C00-AF38-3334BB1A4802}" type="presOf" srcId="{36F069AF-8EC0-4331-BAF4-901031A243DC}" destId="{41BE7549-98F3-4203-8039-876692F3F13C}" srcOrd="0" destOrd="0" presId="urn:microsoft.com/office/officeart/2005/8/layout/process4"/>
    <dgm:cxn modelId="{CB355C6F-FCF7-4266-BA9B-07E9AF208E10}" srcId="{36F069AF-8EC0-4331-BAF4-901031A243DC}" destId="{37A7B648-59AB-40A7-815A-FA8614D03859}" srcOrd="4" destOrd="0" parTransId="{E9314D28-0346-4E0E-9B90-990DDFF7100D}" sibTransId="{5C73C878-BC82-424C-B356-EEB3C88E05DB}"/>
    <dgm:cxn modelId="{55FA5C63-3A03-4670-96A1-CDF5AB5D9FB2}" srcId="{36F069AF-8EC0-4331-BAF4-901031A243DC}" destId="{6A10B5E2-452D-4765-96B8-9524CAFB7DE9}" srcOrd="0" destOrd="0" parTransId="{D58C282E-2883-4F66-B541-B60D18ED50E8}" sibTransId="{1753AB24-F2C0-4D8D-9C38-12B7C0E0D830}"/>
    <dgm:cxn modelId="{FCE05CA3-4073-4444-8A72-ED28A248C120}" srcId="{36F069AF-8EC0-4331-BAF4-901031A243DC}" destId="{7F739DF5-75B8-4F58-B055-180B6A529732}" srcOrd="1" destOrd="0" parTransId="{2F6EB5EF-122E-4412-829F-7AEAA9C194C4}" sibTransId="{AEAFF07C-0687-4BB7-8F56-A3A6E36C9453}"/>
    <dgm:cxn modelId="{7ECC572B-3EE3-4876-B422-3B289BE63CE3}" srcId="{36F069AF-8EC0-4331-BAF4-901031A243DC}" destId="{1B929080-1542-4D35-92E0-12D5E54159C4}" srcOrd="2" destOrd="0" parTransId="{0B6C9B48-5520-4BA0-BB7B-C4A45CB73C6F}" sibTransId="{5F9F2253-F29E-4DFE-A492-1A012BB17F1B}"/>
    <dgm:cxn modelId="{193166BC-9883-419D-95CD-3E707CF97AC1}" srcId="{36F069AF-8EC0-4331-BAF4-901031A243DC}" destId="{43962C5D-3AE6-4165-A8A3-C9F545A1E0A2}" srcOrd="7" destOrd="0" parTransId="{14CA99C5-C3E7-406C-B169-CC5B73098287}" sibTransId="{742BCBFE-4EFF-4258-8D0D-018A7E574742}"/>
    <dgm:cxn modelId="{050857D4-D8BF-4F51-9E8C-2282337A962E}" type="presOf" srcId="{37A7B648-59AB-40A7-815A-FA8614D03859}" destId="{5DB179D5-52BB-479F-85B2-2A7D18FB4ECD}" srcOrd="0" destOrd="0" presId="urn:microsoft.com/office/officeart/2005/8/layout/process4"/>
    <dgm:cxn modelId="{E0DABEAF-883F-4674-9726-AA1F1566652E}" type="presOf" srcId="{648D6AC0-0B36-4895-94DA-31FACCCC37B9}" destId="{DDF67734-D061-4157-B0CE-4FAC6EF7F702}" srcOrd="0" destOrd="0" presId="urn:microsoft.com/office/officeart/2005/8/layout/process4"/>
    <dgm:cxn modelId="{3FA7CBEB-6B4C-44CD-AFDE-8B3B0F560DEE}" type="presOf" srcId="{6A10B5E2-452D-4765-96B8-9524CAFB7DE9}" destId="{8E4503E1-6655-455D-91FD-C1A3B95D4FCE}" srcOrd="0" destOrd="0" presId="urn:microsoft.com/office/officeart/2005/8/layout/process4"/>
    <dgm:cxn modelId="{2A4E6DED-FAAC-4E8F-A621-FB73C6849423}" type="presOf" srcId="{A4CC4F57-7EC2-4FAD-85C2-003CAD56A60A}" destId="{CDD473CE-4AB2-4491-A113-1A52E5675945}" srcOrd="0" destOrd="0" presId="urn:microsoft.com/office/officeart/2005/8/layout/process4"/>
    <dgm:cxn modelId="{0835908A-4958-489A-90F6-CCBCC34FBCB8}" type="presOf" srcId="{1B929080-1542-4D35-92E0-12D5E54159C4}" destId="{90BC5512-3FD1-48D3-BEBB-1D534F166033}" srcOrd="0" destOrd="0" presId="urn:microsoft.com/office/officeart/2005/8/layout/process4"/>
    <dgm:cxn modelId="{69ABEC91-4369-4C14-B2B3-ACE02802B1A9}" type="presParOf" srcId="{41BE7549-98F3-4203-8039-876692F3F13C}" destId="{5004F930-1050-4732-9402-D24D35A35F38}" srcOrd="0" destOrd="0" presId="urn:microsoft.com/office/officeart/2005/8/layout/process4"/>
    <dgm:cxn modelId="{00641DE3-6B4E-44B3-84A4-7A774E5B2E72}" type="presParOf" srcId="{5004F930-1050-4732-9402-D24D35A35F38}" destId="{48B54D17-C7FF-48FC-A020-0CC9DC794FD6}" srcOrd="0" destOrd="0" presId="urn:microsoft.com/office/officeart/2005/8/layout/process4"/>
    <dgm:cxn modelId="{63ED9544-3748-45E2-9107-170DB927E6AF}" type="presParOf" srcId="{41BE7549-98F3-4203-8039-876692F3F13C}" destId="{8FFC9985-1105-477E-A9D0-8786BAFF18E8}" srcOrd="1" destOrd="0" presId="urn:microsoft.com/office/officeart/2005/8/layout/process4"/>
    <dgm:cxn modelId="{4FCF22EC-AFB2-4D82-AF62-D53B960BB54D}" type="presParOf" srcId="{41BE7549-98F3-4203-8039-876692F3F13C}" destId="{53557E8E-061C-4BDC-BD43-E6931C6FCC4C}" srcOrd="2" destOrd="0" presId="urn:microsoft.com/office/officeart/2005/8/layout/process4"/>
    <dgm:cxn modelId="{CFF46278-E768-4DF3-9B02-C644891595F1}" type="presParOf" srcId="{53557E8E-061C-4BDC-BD43-E6931C6FCC4C}" destId="{7496EC7B-BDE0-4840-8321-C22D3746D0EA}" srcOrd="0" destOrd="0" presId="urn:microsoft.com/office/officeart/2005/8/layout/process4"/>
    <dgm:cxn modelId="{5645FF51-0212-4480-B93E-8608B2B92796}" type="presParOf" srcId="{41BE7549-98F3-4203-8039-876692F3F13C}" destId="{2D33D9E2-D920-4A6B-A947-9C9A92CC5C01}" srcOrd="3" destOrd="0" presId="urn:microsoft.com/office/officeart/2005/8/layout/process4"/>
    <dgm:cxn modelId="{57D4D7E9-FDF8-41EC-B0AE-C240EEAA8749}" type="presParOf" srcId="{41BE7549-98F3-4203-8039-876692F3F13C}" destId="{F79E3C6F-E8E7-4C0F-935C-648F3079E8E1}" srcOrd="4" destOrd="0" presId="urn:microsoft.com/office/officeart/2005/8/layout/process4"/>
    <dgm:cxn modelId="{69E2BFA8-5BD7-4B79-A265-47D8B3863A3A}" type="presParOf" srcId="{F79E3C6F-E8E7-4C0F-935C-648F3079E8E1}" destId="{CDD473CE-4AB2-4491-A113-1A52E5675945}" srcOrd="0" destOrd="0" presId="urn:microsoft.com/office/officeart/2005/8/layout/process4"/>
    <dgm:cxn modelId="{8FF6ED8F-9455-4BA7-8FB5-B3E58075F72B}" type="presParOf" srcId="{41BE7549-98F3-4203-8039-876692F3F13C}" destId="{30AD847E-A93B-4AF9-BAC1-D901204390F2}" srcOrd="5" destOrd="0" presId="urn:microsoft.com/office/officeart/2005/8/layout/process4"/>
    <dgm:cxn modelId="{F6A2502E-8EDA-407F-8CA6-8E86D4220DBE}" type="presParOf" srcId="{41BE7549-98F3-4203-8039-876692F3F13C}" destId="{0D936FDF-3A28-4150-B6F9-C69DF9814A81}" srcOrd="6" destOrd="0" presId="urn:microsoft.com/office/officeart/2005/8/layout/process4"/>
    <dgm:cxn modelId="{5D65E4F3-FB06-47FD-912D-E3AA66F0901A}" type="presParOf" srcId="{0D936FDF-3A28-4150-B6F9-C69DF9814A81}" destId="{5DB179D5-52BB-479F-85B2-2A7D18FB4ECD}" srcOrd="0" destOrd="0" presId="urn:microsoft.com/office/officeart/2005/8/layout/process4"/>
    <dgm:cxn modelId="{5EBEC87E-B95A-4157-9641-2DF0AB484B69}" type="presParOf" srcId="{41BE7549-98F3-4203-8039-876692F3F13C}" destId="{FFF6374E-BE1E-4007-AAB5-571366050284}" srcOrd="7" destOrd="0" presId="urn:microsoft.com/office/officeart/2005/8/layout/process4"/>
    <dgm:cxn modelId="{A984A44C-D19F-4CD4-90B5-3E88B78CC920}" type="presParOf" srcId="{41BE7549-98F3-4203-8039-876692F3F13C}" destId="{1B63B401-2657-4325-A0A8-8B7638B2F3B6}" srcOrd="8" destOrd="0" presId="urn:microsoft.com/office/officeart/2005/8/layout/process4"/>
    <dgm:cxn modelId="{4FE5123F-CE6A-4452-AE6B-CC6F70C702D9}" type="presParOf" srcId="{1B63B401-2657-4325-A0A8-8B7638B2F3B6}" destId="{DDF67734-D061-4157-B0CE-4FAC6EF7F702}" srcOrd="0" destOrd="0" presId="urn:microsoft.com/office/officeart/2005/8/layout/process4"/>
    <dgm:cxn modelId="{E25F8CDD-2AD3-4895-8742-515F7EBE27CE}" type="presParOf" srcId="{41BE7549-98F3-4203-8039-876692F3F13C}" destId="{7E1559BD-7612-4553-922D-65F938494C3F}" srcOrd="9" destOrd="0" presId="urn:microsoft.com/office/officeart/2005/8/layout/process4"/>
    <dgm:cxn modelId="{C259CBCF-34DA-4E2C-9E02-7E3125B9D5BF}" type="presParOf" srcId="{41BE7549-98F3-4203-8039-876692F3F13C}" destId="{D2260133-1701-4A27-AC53-517A399D20E8}" srcOrd="10" destOrd="0" presId="urn:microsoft.com/office/officeart/2005/8/layout/process4"/>
    <dgm:cxn modelId="{4379631F-9B12-4984-8E64-9D8753ED2171}" type="presParOf" srcId="{D2260133-1701-4A27-AC53-517A399D20E8}" destId="{90BC5512-3FD1-48D3-BEBB-1D534F166033}" srcOrd="0" destOrd="0" presId="urn:microsoft.com/office/officeart/2005/8/layout/process4"/>
    <dgm:cxn modelId="{D6013774-FB55-471C-9513-BFFF21615802}" type="presParOf" srcId="{41BE7549-98F3-4203-8039-876692F3F13C}" destId="{20EBB717-DFE1-4856-8A1B-9F1C803A26CC}" srcOrd="11" destOrd="0" presId="urn:microsoft.com/office/officeart/2005/8/layout/process4"/>
    <dgm:cxn modelId="{034977AF-14EA-4298-A2EA-94ED9F79654C}" type="presParOf" srcId="{41BE7549-98F3-4203-8039-876692F3F13C}" destId="{43686FA8-078B-4255-908D-B39521EB99BF}" srcOrd="12" destOrd="0" presId="urn:microsoft.com/office/officeart/2005/8/layout/process4"/>
    <dgm:cxn modelId="{38203376-3EA5-4628-90B4-808B0DF32B22}" type="presParOf" srcId="{43686FA8-078B-4255-908D-B39521EB99BF}" destId="{DDE70902-01A1-49DB-AF18-91636E435BD9}" srcOrd="0" destOrd="0" presId="urn:microsoft.com/office/officeart/2005/8/layout/process4"/>
    <dgm:cxn modelId="{277F8271-AEAD-46ED-8B2B-76A9199356F3}" type="presParOf" srcId="{41BE7549-98F3-4203-8039-876692F3F13C}" destId="{A4BAC9ED-02D8-4BD7-A442-71D39B6F0A42}" srcOrd="13" destOrd="0" presId="urn:microsoft.com/office/officeart/2005/8/layout/process4"/>
    <dgm:cxn modelId="{3C774641-F951-4FD3-9994-0E9962855EDD}" type="presParOf" srcId="{41BE7549-98F3-4203-8039-876692F3F13C}" destId="{4546B7EC-281F-4D28-A222-B90BB340D9B8}" srcOrd="14" destOrd="0" presId="urn:microsoft.com/office/officeart/2005/8/layout/process4"/>
    <dgm:cxn modelId="{0F4A6C14-629F-4979-880A-DCAAB9653F1C}" type="presParOf" srcId="{4546B7EC-281F-4D28-A222-B90BB340D9B8}" destId="{8E4503E1-6655-455D-91FD-C1A3B95D4FCE}"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10/19/2015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12282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479775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468660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2237439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PACKAGE RESOURCE INDEX</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3290048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file:///C:\Program%20Files%20(x86)\Windows%20Kits\10\DesignTime\CommonConfiguration\Neutral\UAP\10.0.10240.0\Generic"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Daren May </a:t>
            </a:r>
            <a:r>
              <a:rPr lang="en-US" dirty="0"/>
              <a:t>| </a:t>
            </a:r>
            <a:r>
              <a:rPr lang="en-US" dirty="0" smtClean="0"/>
              <a:t>President, CRANK211</a:t>
            </a:r>
          </a:p>
          <a:p>
            <a:r>
              <a:rPr lang="en-US" dirty="0" smtClean="0"/>
              <a:t>Jerry Nixon| Developer Evangelist, Microsoft</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XAML for </a:t>
            </a:r>
            <a:r>
              <a:rPr lang="en-US" sz="4000" dirty="0"/>
              <a:t>Windows 10: </a:t>
            </a:r>
            <a:r>
              <a:rPr lang="en-US" sz="4000" dirty="0" smtClean="0"/>
              <a:t>Controls</a:t>
            </a:r>
            <a:endParaRPr lang="en-US" sz="4000" dirty="0"/>
          </a:p>
        </p:txBody>
      </p:sp>
    </p:spTree>
    <p:extLst>
      <p:ext uri="{BB962C8B-B14F-4D97-AF65-F5344CB8AC3E}">
        <p14:creationId xmlns:p14="http://schemas.microsoft.com/office/powerpoint/2010/main" val="16287513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Looking at the visual tree</a:t>
            </a:r>
            <a:endParaRPr lang="en-US" dirty="0"/>
          </a:p>
        </p:txBody>
      </p:sp>
    </p:spTree>
    <p:extLst>
      <p:ext uri="{BB962C8B-B14F-4D97-AF65-F5344CB8AC3E}">
        <p14:creationId xmlns:p14="http://schemas.microsoft.com/office/powerpoint/2010/main" val="17161403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79514" y="1245702"/>
            <a:ext cx="10734675" cy="4162425"/>
          </a:xfrm>
          <a:prstGeom prst="rect">
            <a:avLst/>
          </a:prstGeom>
        </p:spPr>
      </p:pic>
      <p:sp>
        <p:nvSpPr>
          <p:cNvPr id="2" name="Title 1"/>
          <p:cNvSpPr>
            <a:spLocks noGrp="1"/>
          </p:cNvSpPr>
          <p:nvPr>
            <p:ph type="title"/>
          </p:nvPr>
        </p:nvSpPr>
        <p:spPr/>
        <p:txBody>
          <a:bodyPr/>
          <a:lstStyle/>
          <a:p>
            <a:r>
              <a:rPr lang="en-US" dirty="0" smtClean="0"/>
              <a:t>Control template</a:t>
            </a:r>
            <a:endParaRPr lang="en-US" dirty="0"/>
          </a:p>
        </p:txBody>
      </p:sp>
      <p:sp>
        <p:nvSpPr>
          <p:cNvPr id="4" name="Rounded Rectangle 3"/>
          <p:cNvSpPr/>
          <p:nvPr/>
        </p:nvSpPr>
        <p:spPr>
          <a:xfrm>
            <a:off x="5402082" y="1169971"/>
            <a:ext cx="2836945" cy="548640"/>
          </a:xfrm>
          <a:prstGeom prst="roundRect">
            <a:avLst/>
          </a:prstGeom>
          <a:no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ounded Rectangle 5"/>
          <p:cNvSpPr/>
          <p:nvPr/>
        </p:nvSpPr>
        <p:spPr>
          <a:xfrm>
            <a:off x="3525624" y="3140173"/>
            <a:ext cx="4590853" cy="548640"/>
          </a:xfrm>
          <a:prstGeom prst="roundRect">
            <a:avLst/>
          </a:prstGeom>
          <a:no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8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bind inside a content template</a:t>
            </a:r>
            <a:endParaRPr lang="en-US" dirty="0"/>
          </a:p>
        </p:txBody>
      </p:sp>
      <p:sp>
        <p:nvSpPr>
          <p:cNvPr id="3" name="TextBox 2"/>
          <p:cNvSpPr txBox="1"/>
          <p:nvPr/>
        </p:nvSpPr>
        <p:spPr>
          <a:xfrm>
            <a:off x="379514" y="1245702"/>
            <a:ext cx="11812486" cy="4154984"/>
          </a:xfrm>
          <a:prstGeom prst="rect">
            <a:avLst/>
          </a:prstGeom>
          <a:noFill/>
        </p:spPr>
        <p:txBody>
          <a:bodyPr wrap="square" rtlCol="0">
            <a:spAutoFit/>
          </a:bodyPr>
          <a:lstStyle/>
          <a:p>
            <a:r>
              <a:rPr lang="en-US" sz="2400" dirty="0">
                <a:solidFill>
                  <a:srgbClr val="FF0000"/>
                </a:solidFill>
                <a:highlight>
                  <a:srgbClr val="FFFFFF"/>
                </a:highlight>
                <a:latin typeface="Consolas" panose="020B0609020204030204" pitchFamily="49" charset="0"/>
              </a:rPr>
              <a:t>Content</a:t>
            </a:r>
            <a:r>
              <a:rPr lang="en-US" sz="2400" dirty="0">
                <a:solidFill>
                  <a:srgbClr val="0000FF"/>
                </a:solidFill>
                <a:highlight>
                  <a:srgbClr val="FFFFFF"/>
                </a:highlight>
                <a:latin typeface="Consolas" panose="020B0609020204030204" pitchFamily="49" charset="0"/>
              </a:rPr>
              <a:t>="</a:t>
            </a:r>
            <a:r>
              <a:rPr lang="en-US" sz="24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240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Binding</a:t>
            </a:r>
            <a:r>
              <a:rPr lang="en-US" sz="2400" dirty="0">
                <a:solidFill>
                  <a:srgbClr val="FF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2400" dirty="0">
                <a:solidFill>
                  <a:srgbClr val="FF0000"/>
                </a:solidFill>
                <a:highlight>
                  <a:srgbClr val="FFFFFF"/>
                </a:highlight>
                <a:latin typeface="Consolas" panose="020B0609020204030204" pitchFamily="49" charset="0"/>
              </a:rPr>
              <a:t>Path</a:t>
            </a:r>
            <a:r>
              <a:rPr lang="en-US" sz="2400" dirty="0">
                <a:solidFill>
                  <a:srgbClr val="0000FF"/>
                </a:solidFill>
                <a:highlight>
                  <a:srgbClr val="FFFFFF"/>
                </a:highlight>
                <a:latin typeface="Consolas" panose="020B0609020204030204" pitchFamily="49" charset="0"/>
              </a:rPr>
              <a:t>=Content</a:t>
            </a:r>
            <a:r>
              <a:rPr lang="en-US" sz="2400" dirty="0">
                <a:solidFill>
                  <a:srgbClr val="FF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Mode</a:t>
            </a:r>
            <a:r>
              <a:rPr lang="en-US" sz="24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2400" dirty="0" err="1">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TwoWay</a:t>
            </a:r>
            <a:r>
              <a:rPr lang="en-US" sz="2400" dirty="0">
                <a:solidFill>
                  <a:srgbClr val="FF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p>
          <a:p>
            <a:r>
              <a:rPr lang="en-US" sz="2400" dirty="0">
                <a:solidFill>
                  <a:srgbClr val="FF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2400" dirty="0" err="1">
                <a:solidFill>
                  <a:srgbClr val="FF0000"/>
                </a:solidFill>
                <a:highlight>
                  <a:srgbClr val="FFFFFF"/>
                </a:highlight>
                <a:latin typeface="Consolas" panose="020B0609020204030204" pitchFamily="49" charset="0"/>
                <a:ea typeface="Calibri" panose="020F0502020204030204" pitchFamily="34" charset="0"/>
                <a:cs typeface="Consolas" panose="020B0609020204030204" pitchFamily="49" charset="0"/>
              </a:rPr>
              <a:t>RelativeSource</a:t>
            </a:r>
            <a:r>
              <a:rPr lang="en-US" sz="24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2400" dirty="0" err="1">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RelativeSource</a:t>
            </a:r>
            <a:r>
              <a:rPr lang="en-US" sz="2400" dirty="0">
                <a:solidFill>
                  <a:srgbClr val="FF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Mode</a:t>
            </a:r>
            <a:r>
              <a:rPr lang="en-US" sz="24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2400" dirty="0" err="1">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TemplatedParent</a:t>
            </a:r>
            <a:r>
              <a:rPr lang="en-US" sz="24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2400" dirty="0">
                <a:solidFill>
                  <a:srgbClr val="0000FF"/>
                </a:solidFill>
                <a:highlight>
                  <a:srgbClr val="FFFFFF"/>
                </a:highlight>
                <a:latin typeface="Consolas" panose="020B0609020204030204" pitchFamily="49" charset="0"/>
              </a:rPr>
              <a:t>"</a:t>
            </a:r>
          </a:p>
          <a:p>
            <a:endParaRPr lang="en-US" sz="2400" dirty="0"/>
          </a:p>
          <a:p>
            <a:pPr lvl="1"/>
            <a:r>
              <a:rPr lang="en-US" sz="3600" i="1" dirty="0" smtClean="0">
                <a:solidFill>
                  <a:schemeClr val="bg2">
                    <a:lumMod val="50000"/>
                  </a:schemeClr>
                </a:solidFill>
              </a:rPr>
              <a:t>versus</a:t>
            </a:r>
            <a:endParaRPr lang="en-US" sz="2400" i="1" dirty="0" smtClean="0">
              <a:solidFill>
                <a:schemeClr val="bg2">
                  <a:lumMod val="50000"/>
                </a:schemeClr>
              </a:solidFill>
            </a:endParaRPr>
          </a:p>
          <a:p>
            <a:endParaRPr lang="en-US" sz="2400" dirty="0" smtClean="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endParaRPr>
          </a:p>
          <a:p>
            <a:r>
              <a:rPr lang="en-US" sz="2400" dirty="0" smtClean="0">
                <a:solidFill>
                  <a:srgbClr val="FF0000"/>
                </a:solidFill>
                <a:highlight>
                  <a:srgbClr val="FFFFFF"/>
                </a:highlight>
                <a:latin typeface="Consolas" panose="020B0609020204030204" pitchFamily="49" charset="0"/>
              </a:rPr>
              <a:t>Content</a:t>
            </a:r>
            <a:r>
              <a:rPr lang="en-US" sz="2400" dirty="0">
                <a:solidFill>
                  <a:srgbClr val="0000FF"/>
                </a:solidFill>
                <a:highlight>
                  <a:srgbClr val="FFFFFF"/>
                </a:highlight>
                <a:latin typeface="Consolas" panose="020B0609020204030204" pitchFamily="49" charset="0"/>
              </a:rPr>
              <a:t>="</a:t>
            </a:r>
            <a:r>
              <a:rPr lang="en-US" sz="24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2400" dirty="0" err="1">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TemplateBinding</a:t>
            </a:r>
            <a:r>
              <a:rPr lang="en-US" sz="2400" dirty="0">
                <a:solidFill>
                  <a:srgbClr val="FF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2400" dirty="0">
                <a:solidFill>
                  <a:srgbClr val="FF0000"/>
                </a:solidFill>
                <a:highlight>
                  <a:srgbClr val="FFFFFF"/>
                </a:highlight>
                <a:latin typeface="Consolas" panose="020B0609020204030204" pitchFamily="49" charset="0"/>
              </a:rPr>
              <a:t>Path</a:t>
            </a:r>
            <a:r>
              <a:rPr lang="en-US" sz="2400" dirty="0">
                <a:solidFill>
                  <a:srgbClr val="0000FF"/>
                </a:solidFill>
                <a:highlight>
                  <a:srgbClr val="FFFFFF"/>
                </a:highlight>
                <a:latin typeface="Consolas" panose="020B0609020204030204" pitchFamily="49" charset="0"/>
              </a:rPr>
              <a:t>=Content</a:t>
            </a:r>
            <a:r>
              <a:rPr lang="en-US" sz="24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2400" dirty="0">
                <a:solidFill>
                  <a:srgbClr val="0000FF"/>
                </a:solidFill>
                <a:highlight>
                  <a:srgbClr val="FFFFFF"/>
                </a:highlight>
                <a:latin typeface="Consolas" panose="020B0609020204030204" pitchFamily="49" charset="0"/>
              </a:rPr>
              <a:t> "</a:t>
            </a:r>
            <a:endParaRPr lang="en-US" sz="24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endParaRPr>
          </a:p>
          <a:p>
            <a:endParaRPr lang="en-US" sz="2400" dirty="0"/>
          </a:p>
          <a:p>
            <a:pPr lvl="1"/>
            <a:r>
              <a:rPr lang="en-US" sz="3600" i="1" dirty="0" smtClean="0">
                <a:solidFill>
                  <a:schemeClr val="bg2">
                    <a:lumMod val="50000"/>
                  </a:schemeClr>
                </a:solidFill>
              </a:rPr>
              <a:t>versus</a:t>
            </a:r>
            <a:endParaRPr lang="en-US" sz="2400" i="1" dirty="0" smtClean="0">
              <a:solidFill>
                <a:schemeClr val="bg2">
                  <a:lumMod val="50000"/>
                </a:schemeClr>
              </a:solidFill>
            </a:endParaRPr>
          </a:p>
          <a:p>
            <a:endParaRPr lang="en-US" sz="2400" dirty="0" smtClean="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endParaRPr>
          </a:p>
          <a:p>
            <a:r>
              <a:rPr lang="en-US" sz="2400" dirty="0">
                <a:solidFill>
                  <a:srgbClr val="FF0000"/>
                </a:solidFill>
                <a:highlight>
                  <a:srgbClr val="FFFFFF"/>
                </a:highlight>
                <a:latin typeface="Consolas" panose="020B0609020204030204" pitchFamily="49" charset="0"/>
              </a:rPr>
              <a:t>Content</a:t>
            </a:r>
            <a:r>
              <a:rPr lang="en-US" sz="2400" dirty="0">
                <a:solidFill>
                  <a:srgbClr val="0000FF"/>
                </a:solidFill>
                <a:highlight>
                  <a:srgbClr val="FFFFFF"/>
                </a:highlight>
                <a:latin typeface="Consolas" panose="020B0609020204030204" pitchFamily="49" charset="0"/>
              </a:rPr>
              <a:t>="</a:t>
            </a:r>
            <a:r>
              <a:rPr lang="en-US" sz="2400" dirty="0" smtClean="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2400" dirty="0" err="1" smtClean="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x:Bind</a:t>
            </a:r>
            <a:r>
              <a:rPr lang="en-US" sz="2400" dirty="0" smtClean="0">
                <a:solidFill>
                  <a:srgbClr val="FF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2400" dirty="0">
                <a:solidFill>
                  <a:srgbClr val="FF0000"/>
                </a:solidFill>
                <a:highlight>
                  <a:srgbClr val="FFFFFF"/>
                </a:highlight>
                <a:latin typeface="Consolas" panose="020B0609020204030204" pitchFamily="49" charset="0"/>
              </a:rPr>
              <a:t>Path</a:t>
            </a:r>
            <a:r>
              <a:rPr lang="en-US" sz="2400" dirty="0">
                <a:solidFill>
                  <a:srgbClr val="0000FF"/>
                </a:solidFill>
                <a:highlight>
                  <a:srgbClr val="FFFFFF"/>
                </a:highlight>
                <a:latin typeface="Consolas" panose="020B0609020204030204" pitchFamily="49" charset="0"/>
              </a:rPr>
              <a:t>=Content</a:t>
            </a:r>
            <a:r>
              <a:rPr lang="en-US" sz="2400" dirty="0" smtClean="0">
                <a:solidFill>
                  <a:srgbClr val="FF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2400" dirty="0">
                <a:solidFill>
                  <a:srgbClr val="FF0000"/>
                </a:solidFill>
                <a:highlight>
                  <a:srgbClr val="FFFFFF"/>
                </a:highlight>
                <a:latin typeface="Consolas" panose="020B0609020204030204" pitchFamily="49" charset="0"/>
                <a:ea typeface="Calibri" panose="020F0502020204030204" pitchFamily="34" charset="0"/>
                <a:cs typeface="Consolas" panose="020B0609020204030204" pitchFamily="49" charset="0"/>
              </a:rPr>
              <a:t>Mode</a:t>
            </a:r>
            <a:r>
              <a:rPr lang="en-US" sz="24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2400" dirty="0" err="1">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TwoWay</a:t>
            </a:r>
            <a:r>
              <a:rPr lang="en-US" sz="2400" dirty="0" smtClean="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2400" dirty="0">
                <a:solidFill>
                  <a:srgbClr val="0000FF"/>
                </a:solidFill>
                <a:highlight>
                  <a:srgbClr val="FFFFFF"/>
                </a:highlight>
                <a:latin typeface="Consolas" panose="020B0609020204030204" pitchFamily="49" charset="0"/>
              </a:rPr>
              <a:t> "</a:t>
            </a:r>
            <a:endParaRPr lang="en-US" sz="2400" dirty="0"/>
          </a:p>
        </p:txBody>
      </p:sp>
      <p:sp>
        <p:nvSpPr>
          <p:cNvPr id="4" name="Rounded Rectangle 3"/>
          <p:cNvSpPr/>
          <p:nvPr/>
        </p:nvSpPr>
        <p:spPr>
          <a:xfrm>
            <a:off x="1991361" y="1205063"/>
            <a:ext cx="1458849" cy="572938"/>
          </a:xfrm>
          <a:prstGeom prst="roundRect">
            <a:avLst/>
          </a:prstGeom>
          <a:no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ounded Rectangle 4"/>
          <p:cNvSpPr/>
          <p:nvPr/>
        </p:nvSpPr>
        <p:spPr>
          <a:xfrm>
            <a:off x="1991361" y="3175820"/>
            <a:ext cx="2804159" cy="572938"/>
          </a:xfrm>
          <a:prstGeom prst="roundRect">
            <a:avLst/>
          </a:prstGeom>
          <a:no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ounded Rectangle 5"/>
          <p:cNvSpPr/>
          <p:nvPr/>
        </p:nvSpPr>
        <p:spPr>
          <a:xfrm>
            <a:off x="1991361" y="4868387"/>
            <a:ext cx="1361439" cy="572938"/>
          </a:xfrm>
          <a:prstGeom prst="roundRect">
            <a:avLst/>
          </a:prstGeom>
          <a:no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Multiply 6"/>
          <p:cNvSpPr/>
          <p:nvPr/>
        </p:nvSpPr>
        <p:spPr>
          <a:xfrm>
            <a:off x="2362200" y="3708119"/>
            <a:ext cx="3017520" cy="301752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9642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1000" fill="hold"/>
                                        <p:tgtEl>
                                          <p:spTgt spid="7"/>
                                        </p:tgtEl>
                                        <p:attrNameLst>
                                          <p:attrName>ppt_w</p:attrName>
                                        </p:attrNameLst>
                                      </p:cBhvr>
                                      <p:tavLst>
                                        <p:tav tm="0">
                                          <p:val>
                                            <p:fltVal val="0"/>
                                          </p:val>
                                        </p:tav>
                                        <p:tav tm="100000">
                                          <p:val>
                                            <p:strVal val="#ppt_w"/>
                                          </p:val>
                                        </p:tav>
                                      </p:tavLst>
                                    </p:anim>
                                    <p:anim calcmode="lin" valueType="num">
                                      <p:cBhvr>
                                        <p:cTn id="23" dur="1000" fill="hold"/>
                                        <p:tgtEl>
                                          <p:spTgt spid="7"/>
                                        </p:tgtEl>
                                        <p:attrNameLst>
                                          <p:attrName>ppt_h</p:attrName>
                                        </p:attrNameLst>
                                      </p:cBhvr>
                                      <p:tavLst>
                                        <p:tav tm="0">
                                          <p:val>
                                            <p:fltVal val="0"/>
                                          </p:val>
                                        </p:tav>
                                        <p:tav tm="100000">
                                          <p:val>
                                            <p:strVal val="#ppt_h"/>
                                          </p:val>
                                        </p:tav>
                                      </p:tavLst>
                                    </p:anim>
                                    <p:anim calcmode="lin" valueType="num">
                                      <p:cBhvr>
                                        <p:cTn id="24" dur="1000" fill="hold"/>
                                        <p:tgtEl>
                                          <p:spTgt spid="7"/>
                                        </p:tgtEl>
                                        <p:attrNameLst>
                                          <p:attrName>style.rotation</p:attrName>
                                        </p:attrNameLst>
                                      </p:cBhvr>
                                      <p:tavLst>
                                        <p:tav tm="0">
                                          <p:val>
                                            <p:fltVal val="90"/>
                                          </p:val>
                                        </p:tav>
                                        <p:tav tm="100000">
                                          <p:val>
                                            <p:fltVal val="0"/>
                                          </p:val>
                                        </p:tav>
                                      </p:tavLst>
                                    </p:anim>
                                    <p:animEffect transition="in" filter="fade">
                                      <p:cBhvr>
                                        <p:cTn id="2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Themes\</a:t>
            </a:r>
            <a:r>
              <a:rPr lang="en-US" dirty="0" err="1" smtClean="0"/>
              <a:t>Generic.xaml</a:t>
            </a:r>
            <a:endParaRPr lang="en-US" dirty="0"/>
          </a:p>
        </p:txBody>
      </p:sp>
      <p:sp>
        <p:nvSpPr>
          <p:cNvPr id="4" name="Content Placeholder 3"/>
          <p:cNvSpPr>
            <a:spLocks noGrp="1"/>
          </p:cNvSpPr>
          <p:nvPr>
            <p:ph sz="quarter" idx="10"/>
          </p:nvPr>
        </p:nvSpPr>
        <p:spPr/>
        <p:txBody>
          <a:bodyPr/>
          <a:lstStyle/>
          <a:p>
            <a:r>
              <a:rPr lang="en-US" dirty="0" smtClean="0"/>
              <a:t>Contains default styles</a:t>
            </a:r>
          </a:p>
          <a:p>
            <a:r>
              <a:rPr lang="en-US" dirty="0" smtClean="0"/>
              <a:t>Contains default templates</a:t>
            </a:r>
          </a:p>
          <a:p>
            <a:r>
              <a:rPr lang="en-US" dirty="0" smtClean="0"/>
              <a:t>Gets applied before App/Page/Control</a:t>
            </a:r>
          </a:p>
          <a:p>
            <a:r>
              <a:rPr lang="en-US" dirty="0" smtClean="0"/>
              <a:t>Automatically included / compiled to PRI</a:t>
            </a:r>
            <a:endParaRPr lang="en-US" dirty="0"/>
          </a:p>
        </p:txBody>
      </p:sp>
    </p:spTree>
    <p:extLst>
      <p:ext uri="{BB962C8B-B14F-4D97-AF65-F5344CB8AC3E}">
        <p14:creationId xmlns:p14="http://schemas.microsoft.com/office/powerpoint/2010/main" val="25300129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Generic.xaml</a:t>
            </a:r>
            <a:endParaRPr lang="en-US" dirty="0"/>
          </a:p>
        </p:txBody>
      </p:sp>
      <p:sp>
        <p:nvSpPr>
          <p:cNvPr id="3" name="Content Placeholder 2"/>
          <p:cNvSpPr>
            <a:spLocks noGrp="1"/>
          </p:cNvSpPr>
          <p:nvPr>
            <p:ph sz="quarter" idx="10"/>
          </p:nvPr>
        </p:nvSpPr>
        <p:spPr/>
        <p:txBody>
          <a:bodyPr/>
          <a:lstStyle/>
          <a:p>
            <a:pPr marL="0" indent="0">
              <a:buNone/>
            </a:pPr>
            <a:r>
              <a:rPr lang="en-US" sz="2800" dirty="0">
                <a:hlinkClick r:id="rId2" action="ppaction://hlinkfile"/>
              </a:rPr>
              <a:t>C:\Program Files (x86)\Windows </a:t>
            </a:r>
            <a:r>
              <a:rPr lang="en-US" sz="2800" dirty="0" smtClean="0">
                <a:hlinkClick r:id="rId2" action="ppaction://hlinkfile"/>
              </a:rPr>
              <a:t>Kits\10\</a:t>
            </a:r>
            <a:r>
              <a:rPr lang="en-US" sz="2800" dirty="0" err="1" smtClean="0">
                <a:hlinkClick r:id="rId2" action="ppaction://hlinkfile"/>
              </a:rPr>
              <a:t>DesignTime</a:t>
            </a:r>
            <a:r>
              <a:rPr lang="en-US" sz="2800" dirty="0" smtClean="0">
                <a:hlinkClick r:id="rId2" action="ppaction://hlinkfile"/>
              </a:rPr>
              <a:t>\ </a:t>
            </a:r>
            <a:r>
              <a:rPr lang="en-US" sz="2800" dirty="0" err="1" smtClean="0">
                <a:hlinkClick r:id="rId2" action="ppaction://hlinkfile"/>
              </a:rPr>
              <a:t>CommonConfiguration</a:t>
            </a:r>
            <a:r>
              <a:rPr lang="en-US" sz="2800" dirty="0" smtClean="0">
                <a:hlinkClick r:id="rId2" action="ppaction://hlinkfile"/>
              </a:rPr>
              <a:t>\Neutral\UAP\10.0.10240.0\Generic</a:t>
            </a:r>
            <a:r>
              <a:rPr lang="en-US" sz="2800" dirty="0" smtClean="0"/>
              <a:t> </a:t>
            </a:r>
            <a:endParaRPr lang="en-US" sz="2800" dirty="0"/>
          </a:p>
        </p:txBody>
      </p:sp>
      <p:pic>
        <p:nvPicPr>
          <p:cNvPr id="5" name="Picture 4"/>
          <p:cNvPicPr>
            <a:picLocks noChangeAspect="1"/>
          </p:cNvPicPr>
          <p:nvPr/>
        </p:nvPicPr>
        <p:blipFill rotWithShape="1">
          <a:blip r:embed="rId3"/>
          <a:srcRect r="9590" b="38520"/>
          <a:stretch/>
        </p:blipFill>
        <p:spPr>
          <a:xfrm>
            <a:off x="2849881" y="2659064"/>
            <a:ext cx="9326880" cy="41836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308407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Re-templating an existing control</a:t>
            </a:r>
            <a:endParaRPr lang="en-US" dirty="0"/>
          </a:p>
        </p:txBody>
      </p:sp>
    </p:spTree>
    <p:extLst>
      <p:ext uri="{BB962C8B-B14F-4D97-AF65-F5344CB8AC3E}">
        <p14:creationId xmlns:p14="http://schemas.microsoft.com/office/powerpoint/2010/main" val="24457522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Custom control considerations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248127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control from another (sub-classing)</a:t>
            </a:r>
            <a:endParaRPr lang="en-US" dirty="0"/>
          </a:p>
        </p:txBody>
      </p:sp>
      <p:sp>
        <p:nvSpPr>
          <p:cNvPr id="5" name="Content Placeholder 4"/>
          <p:cNvSpPr>
            <a:spLocks noGrp="1"/>
          </p:cNvSpPr>
          <p:nvPr>
            <p:ph sz="quarter" idx="10"/>
          </p:nvPr>
        </p:nvSpPr>
        <p:spPr>
          <a:xfrm>
            <a:off x="379413" y="5963920"/>
            <a:ext cx="11525250" cy="714693"/>
          </a:xfrm>
        </p:spPr>
        <p:style>
          <a:lnRef idx="1">
            <a:schemeClr val="accent6"/>
          </a:lnRef>
          <a:fillRef idx="3">
            <a:schemeClr val="accent6"/>
          </a:fillRef>
          <a:effectRef idx="2">
            <a:schemeClr val="accent6"/>
          </a:effectRef>
          <a:fontRef idx="minor">
            <a:schemeClr val="lt1"/>
          </a:fontRef>
        </p:style>
        <p:txBody>
          <a:bodyPr/>
          <a:lstStyle/>
          <a:p>
            <a:pPr marL="0" indent="0">
              <a:spcBef>
                <a:spcPts val="1200"/>
              </a:spcBef>
              <a:buNone/>
            </a:pPr>
            <a:r>
              <a:rPr lang="en-US" dirty="0">
                <a:solidFill>
                  <a:schemeClr val="bg1"/>
                </a:solidFill>
              </a:rPr>
              <a:t>Developer need </a:t>
            </a:r>
            <a:r>
              <a:rPr lang="en-US" dirty="0" smtClean="0">
                <a:solidFill>
                  <a:schemeClr val="bg1"/>
                </a:solidFill>
              </a:rPr>
              <a:t>ONLY EXTEND existing </a:t>
            </a:r>
            <a:r>
              <a:rPr lang="en-US" dirty="0">
                <a:solidFill>
                  <a:schemeClr val="bg1"/>
                </a:solidFill>
              </a:rPr>
              <a:t>control behavior</a:t>
            </a:r>
          </a:p>
        </p:txBody>
      </p:sp>
      <p:pic>
        <p:nvPicPr>
          <p:cNvPr id="4" name="Picture 3"/>
          <p:cNvPicPr>
            <a:picLocks noChangeAspect="1"/>
          </p:cNvPicPr>
          <p:nvPr/>
        </p:nvPicPr>
        <p:blipFill>
          <a:blip r:embed="rId2"/>
          <a:stretch>
            <a:fillRect/>
          </a:stretch>
        </p:blipFill>
        <p:spPr>
          <a:xfrm>
            <a:off x="379514" y="1245702"/>
            <a:ext cx="6105525" cy="2676525"/>
          </a:xfrm>
          <a:prstGeom prst="rect">
            <a:avLst/>
          </a:prstGeom>
        </p:spPr>
      </p:pic>
      <p:sp>
        <p:nvSpPr>
          <p:cNvPr id="6" name="Rounded Rectangle 5"/>
          <p:cNvSpPr/>
          <p:nvPr/>
        </p:nvSpPr>
        <p:spPr>
          <a:xfrm>
            <a:off x="3210560" y="1245702"/>
            <a:ext cx="1249680" cy="366282"/>
          </a:xfrm>
          <a:prstGeom prst="roundRect">
            <a:avLst/>
          </a:prstGeom>
          <a:no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345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Sub-classing an existing control</a:t>
            </a:r>
            <a:endParaRPr lang="en-US" dirty="0"/>
          </a:p>
        </p:txBody>
      </p:sp>
    </p:spTree>
    <p:extLst>
      <p:ext uri="{BB962C8B-B14F-4D97-AF65-F5344CB8AC3E}">
        <p14:creationId xmlns:p14="http://schemas.microsoft.com/office/powerpoint/2010/main" val="21395381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control from scratch</a:t>
            </a:r>
            <a:endParaRPr lang="en-US" dirty="0"/>
          </a:p>
        </p:txBody>
      </p:sp>
      <p:pic>
        <p:nvPicPr>
          <p:cNvPr id="3" name="Picture 2"/>
          <p:cNvPicPr>
            <a:picLocks noChangeAspect="1"/>
          </p:cNvPicPr>
          <p:nvPr/>
        </p:nvPicPr>
        <p:blipFill>
          <a:blip r:embed="rId2"/>
          <a:stretch>
            <a:fillRect/>
          </a:stretch>
        </p:blipFill>
        <p:spPr>
          <a:xfrm>
            <a:off x="379514" y="1245702"/>
            <a:ext cx="6105525" cy="2724150"/>
          </a:xfrm>
          <a:prstGeom prst="rect">
            <a:avLst/>
          </a:prstGeom>
        </p:spPr>
      </p:pic>
      <p:sp>
        <p:nvSpPr>
          <p:cNvPr id="4" name="Content Placeholder 4"/>
          <p:cNvSpPr txBox="1">
            <a:spLocks/>
          </p:cNvSpPr>
          <p:nvPr/>
        </p:nvSpPr>
        <p:spPr>
          <a:xfrm>
            <a:off x="379413" y="5963920"/>
            <a:ext cx="11525250" cy="714693"/>
          </a:xfrm>
          <a:prstGeom prst="rect">
            <a:avLst/>
          </a:prstGeom>
        </p:spPr>
        <p:style>
          <a:lnRef idx="1">
            <a:schemeClr val="accent6"/>
          </a:lnRef>
          <a:fillRef idx="3">
            <a:schemeClr val="accent6"/>
          </a:fillRef>
          <a:effectRef idx="2">
            <a:schemeClr val="accent6"/>
          </a:effectRef>
          <a:fontRef idx="minor">
            <a:schemeClr val="lt1"/>
          </a:fontRef>
        </p:style>
        <p:txBody>
          <a:bodyPr/>
          <a:lst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solidFill>
                  <a:schemeClr val="bg1"/>
                </a:solidFill>
              </a:rPr>
              <a:t>Developer must IMPLEMENT ALL control behavior</a:t>
            </a:r>
            <a:endParaRPr lang="en-US" dirty="0">
              <a:solidFill>
                <a:schemeClr val="bg1"/>
              </a:solidFill>
            </a:endParaRPr>
          </a:p>
        </p:txBody>
      </p:sp>
      <p:sp>
        <p:nvSpPr>
          <p:cNvPr id="5" name="Rounded Rectangle 4"/>
          <p:cNvSpPr/>
          <p:nvPr/>
        </p:nvSpPr>
        <p:spPr>
          <a:xfrm>
            <a:off x="3210560" y="1154263"/>
            <a:ext cx="1249680" cy="572938"/>
          </a:xfrm>
          <a:prstGeom prst="roundRect">
            <a:avLst/>
          </a:prstGeom>
          <a:no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983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Update bio info</a:t>
            </a:r>
            <a:endParaRPr lang="en-US" dirty="0"/>
          </a:p>
        </p:txBody>
      </p:sp>
    </p:spTree>
    <p:extLst>
      <p:ext uri="{BB962C8B-B14F-4D97-AF65-F5344CB8AC3E}">
        <p14:creationId xmlns:p14="http://schemas.microsoft.com/office/powerpoint/2010/main" val="2564764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a control from scratch</a:t>
            </a:r>
            <a:endParaRPr lang="en-US" dirty="0"/>
          </a:p>
        </p:txBody>
      </p:sp>
    </p:spTree>
    <p:extLst>
      <p:ext uri="{BB962C8B-B14F-4D97-AF65-F5344CB8AC3E}">
        <p14:creationId xmlns:p14="http://schemas.microsoft.com/office/powerpoint/2010/main" val="41743169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lstStyle/>
          <a:p>
            <a:pPr marL="0" indent="0">
              <a:buNone/>
            </a:pPr>
            <a:r>
              <a:rPr lang="en-US" u="sng" dirty="0" smtClean="0"/>
              <a:t>Control : </a:t>
            </a:r>
            <a:r>
              <a:rPr lang="en-US" u="sng" dirty="0" err="1" smtClean="0"/>
              <a:t>FrameworkElement</a:t>
            </a:r>
            <a:endParaRPr lang="en-US" u="sng" dirty="0" smtClean="0"/>
          </a:p>
          <a:p>
            <a:pPr marL="0" indent="0">
              <a:buNone/>
            </a:pPr>
            <a:r>
              <a:rPr lang="en-US" dirty="0" smtClean="0">
                <a:solidFill>
                  <a:schemeClr val="tx1">
                    <a:lumMod val="65000"/>
                    <a:lumOff val="35000"/>
                  </a:schemeClr>
                </a:solidFill>
              </a:rPr>
              <a:t>The base for almost all controls, some controls sub-class </a:t>
            </a:r>
            <a:r>
              <a:rPr lang="en-US" dirty="0" err="1" smtClean="0">
                <a:solidFill>
                  <a:schemeClr val="tx1">
                    <a:lumMod val="65000"/>
                    <a:lumOff val="35000"/>
                  </a:schemeClr>
                </a:solidFill>
              </a:rPr>
              <a:t>FrameworkElement</a:t>
            </a:r>
            <a:endParaRPr lang="en-US" dirty="0" smtClean="0">
              <a:solidFill>
                <a:schemeClr val="tx1">
                  <a:lumMod val="65000"/>
                  <a:lumOff val="35000"/>
                </a:schemeClr>
              </a:solidFill>
            </a:endParaRPr>
          </a:p>
          <a:p>
            <a:endParaRPr lang="en-US" dirty="0"/>
          </a:p>
        </p:txBody>
      </p:sp>
      <p:sp>
        <p:nvSpPr>
          <p:cNvPr id="4" name="Content Placeholder 3"/>
          <p:cNvSpPr>
            <a:spLocks noGrp="1"/>
          </p:cNvSpPr>
          <p:nvPr>
            <p:ph sz="quarter" idx="4"/>
          </p:nvPr>
        </p:nvSpPr>
        <p:spPr>
          <a:xfrm>
            <a:off x="6275742" y="1371601"/>
            <a:ext cx="5916258" cy="4953001"/>
          </a:xfrm>
        </p:spPr>
        <p:txBody>
          <a:bodyPr/>
          <a:lstStyle/>
          <a:p>
            <a:pPr marL="0" indent="0">
              <a:buNone/>
            </a:pPr>
            <a:r>
              <a:rPr lang="en-US" u="sng" dirty="0" err="1" smtClean="0"/>
              <a:t>ContentControl</a:t>
            </a:r>
            <a:r>
              <a:rPr lang="en-US" u="sng" dirty="0" smtClean="0"/>
              <a:t> : Control</a:t>
            </a:r>
          </a:p>
          <a:p>
            <a:r>
              <a:rPr lang="en-US" dirty="0" smtClean="0"/>
              <a:t>Content property</a:t>
            </a:r>
          </a:p>
          <a:p>
            <a:r>
              <a:rPr lang="en-US" dirty="0" err="1" smtClean="0"/>
              <a:t>ContentTemplate</a:t>
            </a:r>
            <a:r>
              <a:rPr lang="en-US" dirty="0" smtClean="0"/>
              <a:t> property</a:t>
            </a:r>
          </a:p>
          <a:p>
            <a:pPr marL="457046" lvl="1" indent="0">
              <a:buNone/>
            </a:pPr>
            <a:r>
              <a:rPr lang="en-US" dirty="0" smtClean="0"/>
              <a:t>By default &lt;</a:t>
            </a:r>
            <a:r>
              <a:rPr lang="en-US" dirty="0" err="1" smtClean="0"/>
              <a:t>ContentPresenter</a:t>
            </a:r>
            <a:r>
              <a:rPr lang="en-US" dirty="0" smtClean="0"/>
              <a:t> /&gt;</a:t>
            </a:r>
          </a:p>
          <a:p>
            <a:r>
              <a:rPr lang="en-US" dirty="0" err="1" smtClean="0"/>
              <a:t>ContentTransitions</a:t>
            </a:r>
            <a:r>
              <a:rPr lang="en-US" dirty="0" smtClean="0"/>
              <a:t> property</a:t>
            </a:r>
          </a:p>
          <a:p>
            <a:endParaRPr lang="en-US" dirty="0"/>
          </a:p>
        </p:txBody>
      </p:sp>
      <p:sp>
        <p:nvSpPr>
          <p:cNvPr id="2" name="Title 1"/>
          <p:cNvSpPr>
            <a:spLocks noGrp="1"/>
          </p:cNvSpPr>
          <p:nvPr>
            <p:ph type="title"/>
          </p:nvPr>
        </p:nvSpPr>
        <p:spPr/>
        <p:txBody>
          <a:bodyPr/>
          <a:lstStyle/>
          <a:p>
            <a:r>
              <a:rPr lang="en-US" dirty="0" smtClean="0"/>
              <a:t>Control versus </a:t>
            </a:r>
            <a:r>
              <a:rPr lang="en-US" dirty="0" err="1" smtClean="0"/>
              <a:t>ContentControl</a:t>
            </a:r>
            <a:endParaRPr lang="en-US" dirty="0"/>
          </a:p>
        </p:txBody>
      </p:sp>
    </p:spTree>
    <p:extLst>
      <p:ext uri="{BB962C8B-B14F-4D97-AF65-F5344CB8AC3E}">
        <p14:creationId xmlns:p14="http://schemas.microsoft.com/office/powerpoint/2010/main" val="1795882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your own </a:t>
            </a:r>
            <a:r>
              <a:rPr lang="en-US" dirty="0" err="1" smtClean="0"/>
              <a:t>ContentControl</a:t>
            </a:r>
            <a:endParaRPr lang="en-US" dirty="0"/>
          </a:p>
        </p:txBody>
      </p:sp>
      <p:pic>
        <p:nvPicPr>
          <p:cNvPr id="4" name="Content Placeholder 3"/>
          <p:cNvPicPr>
            <a:picLocks noGrp="1" noChangeAspect="1"/>
          </p:cNvPicPr>
          <p:nvPr>
            <p:ph sz="quarter" idx="10"/>
          </p:nvPr>
        </p:nvPicPr>
        <p:blipFill>
          <a:blip r:embed="rId2"/>
          <a:stretch>
            <a:fillRect/>
          </a:stretch>
        </p:blipFill>
        <p:spPr>
          <a:xfrm>
            <a:off x="379514" y="1245702"/>
            <a:ext cx="8829675" cy="4914900"/>
          </a:xfrm>
          <a:prstGeom prst="rect">
            <a:avLst/>
          </a:prstGeom>
        </p:spPr>
      </p:pic>
      <p:sp>
        <p:nvSpPr>
          <p:cNvPr id="5" name="Rounded Rectangle 4"/>
          <p:cNvSpPr/>
          <p:nvPr/>
        </p:nvSpPr>
        <p:spPr>
          <a:xfrm>
            <a:off x="284480" y="1133943"/>
            <a:ext cx="5405120" cy="572938"/>
          </a:xfrm>
          <a:prstGeom prst="roundRect">
            <a:avLst/>
          </a:prstGeom>
          <a:no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Content Placeholder 4"/>
          <p:cNvSpPr txBox="1">
            <a:spLocks/>
          </p:cNvSpPr>
          <p:nvPr/>
        </p:nvSpPr>
        <p:spPr>
          <a:xfrm>
            <a:off x="379413" y="5963920"/>
            <a:ext cx="11525250" cy="714693"/>
          </a:xfrm>
          <a:prstGeom prst="rect">
            <a:avLst/>
          </a:prstGeom>
        </p:spPr>
        <p:style>
          <a:lnRef idx="1">
            <a:schemeClr val="accent6"/>
          </a:lnRef>
          <a:fillRef idx="3">
            <a:schemeClr val="accent6"/>
          </a:fillRef>
          <a:effectRef idx="2">
            <a:schemeClr val="accent6"/>
          </a:effectRef>
          <a:fontRef idx="minor">
            <a:schemeClr val="lt1"/>
          </a:fontRef>
        </p:style>
        <p:txBody>
          <a:bodyPr/>
          <a:lstStyle>
            <a:lvl1pPr marL="342783" indent="-342783" algn="l" defTabSz="914088" rtl="0" eaLnBrk="1" latinLnBrk="0" hangingPunct="1">
              <a:spcBef>
                <a:spcPts val="1200"/>
              </a:spcBef>
              <a:buFont typeface="Arial" pitchFamily="34" charset="0"/>
              <a:buChar char="•"/>
              <a:defRPr sz="3200" b="1" kern="0" baseline="0">
                <a:solidFill>
                  <a:schemeClr val="lt1"/>
                </a:solidFill>
                <a:latin typeface="+mn-lt"/>
                <a:ea typeface="+mn-ea"/>
                <a:cs typeface="+mn-cs"/>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lt1"/>
                </a:solidFill>
                <a:latin typeface="+mn-lt"/>
                <a:ea typeface="+mn-ea"/>
                <a:cs typeface="+mn-cs"/>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lt1"/>
                </a:solidFill>
                <a:latin typeface="+mn-lt"/>
                <a:ea typeface="+mn-ea"/>
                <a:cs typeface="+mn-cs"/>
              </a:defRPr>
            </a:lvl3pPr>
            <a:lvl4pPr marL="1599657" indent="-228522" algn="l" defTabSz="914088" rtl="0" eaLnBrk="1" latinLnBrk="0" hangingPunct="1">
              <a:spcBef>
                <a:spcPct val="20000"/>
              </a:spcBef>
              <a:buFont typeface="Arial" pitchFamily="34" charset="0"/>
              <a:buChar char="–"/>
              <a:defRPr sz="2000" kern="0" baseline="0">
                <a:solidFill>
                  <a:schemeClr val="lt1"/>
                </a:solidFill>
                <a:latin typeface="+mn-lt"/>
                <a:ea typeface="+mn-ea"/>
                <a:cs typeface="+mn-cs"/>
              </a:defRPr>
            </a:lvl4pPr>
            <a:lvl5pPr marL="2056700" indent="-228522" algn="l" defTabSz="914088" rtl="0" eaLnBrk="1" latinLnBrk="0" hangingPunct="1">
              <a:spcBef>
                <a:spcPct val="20000"/>
              </a:spcBef>
              <a:buFont typeface="Arial" pitchFamily="34" charset="0"/>
              <a:buChar char="»"/>
              <a:defRPr sz="2000" kern="0" baseline="0">
                <a:solidFill>
                  <a:schemeClr val="lt1"/>
                </a:solidFill>
                <a:latin typeface="+mn-lt"/>
                <a:ea typeface="+mn-ea"/>
                <a:cs typeface="+mn-cs"/>
              </a:defRPr>
            </a:lvl5pPr>
            <a:lvl6pPr marL="2513745" indent="-228522" algn="l" defTabSz="914088"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Font typeface="Arial" pitchFamily="34" charset="0"/>
              <a:buNone/>
            </a:pPr>
            <a:r>
              <a:rPr lang="en-US" b="0" dirty="0" smtClean="0">
                <a:solidFill>
                  <a:schemeClr val="bg1"/>
                </a:solidFill>
              </a:rPr>
              <a:t>Next, </a:t>
            </a:r>
            <a:r>
              <a:rPr lang="en-US" b="0" dirty="0" err="1" smtClean="0">
                <a:solidFill>
                  <a:schemeClr val="bg1"/>
                </a:solidFill>
              </a:rPr>
              <a:t>ContentTemplate</a:t>
            </a:r>
            <a:r>
              <a:rPr lang="en-US" b="0" dirty="0" smtClean="0">
                <a:solidFill>
                  <a:schemeClr val="bg1"/>
                </a:solidFill>
              </a:rPr>
              <a:t> and </a:t>
            </a:r>
            <a:r>
              <a:rPr lang="en-US" b="0" dirty="0" err="1" smtClean="0">
                <a:solidFill>
                  <a:schemeClr val="bg1"/>
                </a:solidFill>
              </a:rPr>
              <a:t>ContentTransitions</a:t>
            </a:r>
            <a:endParaRPr lang="en-US" b="0" dirty="0">
              <a:solidFill>
                <a:schemeClr val="bg1"/>
              </a:solidFill>
            </a:endParaRPr>
          </a:p>
        </p:txBody>
      </p:sp>
    </p:spTree>
    <p:extLst>
      <p:ext uri="{BB962C8B-B14F-4D97-AF65-F5344CB8AC3E}">
        <p14:creationId xmlns:p14="http://schemas.microsoft.com/office/powerpoint/2010/main" val="112869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pPr marL="0" indent="0">
              <a:buNone/>
            </a:pPr>
            <a:r>
              <a:rPr lang="en-US" u="sng" dirty="0" smtClean="0"/>
              <a:t>Templated control</a:t>
            </a:r>
          </a:p>
          <a:p>
            <a:r>
              <a:rPr lang="en-US" dirty="0" smtClean="0"/>
              <a:t>Slightly better performance</a:t>
            </a:r>
          </a:p>
          <a:p>
            <a:r>
              <a:rPr lang="en-US" dirty="0" smtClean="0"/>
              <a:t>Is not coupled with XAML</a:t>
            </a:r>
          </a:p>
          <a:p>
            <a:pPr lvl="1"/>
            <a:r>
              <a:rPr lang="en-US" dirty="0" smtClean="0"/>
              <a:t>Easy to re-template</a:t>
            </a:r>
          </a:p>
          <a:p>
            <a:r>
              <a:rPr lang="en-US" dirty="0" smtClean="0"/>
              <a:t>Design-time support</a:t>
            </a:r>
          </a:p>
          <a:p>
            <a:endParaRPr lang="en-US" dirty="0"/>
          </a:p>
        </p:txBody>
      </p:sp>
      <p:sp>
        <p:nvSpPr>
          <p:cNvPr id="3" name="Content Placeholder 2"/>
          <p:cNvSpPr>
            <a:spLocks noGrp="1"/>
          </p:cNvSpPr>
          <p:nvPr>
            <p:ph sz="quarter" idx="4"/>
          </p:nvPr>
        </p:nvSpPr>
        <p:spPr/>
        <p:txBody>
          <a:bodyPr/>
          <a:lstStyle/>
          <a:p>
            <a:pPr marL="0" indent="0">
              <a:buNone/>
            </a:pPr>
            <a:r>
              <a:rPr lang="en-US" u="sng" dirty="0" smtClean="0"/>
              <a:t>User control</a:t>
            </a:r>
          </a:p>
          <a:p>
            <a:r>
              <a:rPr lang="en-US" dirty="0" smtClean="0"/>
              <a:t>Composite control</a:t>
            </a:r>
          </a:p>
          <a:p>
            <a:r>
              <a:rPr lang="en-US" dirty="0" smtClean="0"/>
              <a:t>Is coupled with XAML</a:t>
            </a:r>
          </a:p>
          <a:p>
            <a:pPr lvl="1"/>
            <a:r>
              <a:rPr lang="en-US" dirty="0" smtClean="0"/>
              <a:t>Cannot re-template</a:t>
            </a:r>
          </a:p>
          <a:p>
            <a:r>
              <a:rPr lang="en-US" dirty="0" smtClean="0"/>
              <a:t>Design-time support</a:t>
            </a:r>
          </a:p>
          <a:p>
            <a:endParaRPr lang="en-US" dirty="0"/>
          </a:p>
        </p:txBody>
      </p:sp>
      <p:sp>
        <p:nvSpPr>
          <p:cNvPr id="4" name="Title 3"/>
          <p:cNvSpPr>
            <a:spLocks noGrp="1"/>
          </p:cNvSpPr>
          <p:nvPr>
            <p:ph type="title"/>
          </p:nvPr>
        </p:nvSpPr>
        <p:spPr/>
        <p:txBody>
          <a:bodyPr/>
          <a:lstStyle/>
          <a:p>
            <a:r>
              <a:rPr lang="en-US" dirty="0" smtClean="0"/>
              <a:t>Templated control versus User control</a:t>
            </a:r>
            <a:endParaRPr lang="en-US" dirty="0"/>
          </a:p>
        </p:txBody>
      </p:sp>
      <p:sp>
        <p:nvSpPr>
          <p:cNvPr id="5" name="Content Placeholder 4"/>
          <p:cNvSpPr txBox="1">
            <a:spLocks/>
          </p:cNvSpPr>
          <p:nvPr/>
        </p:nvSpPr>
        <p:spPr>
          <a:xfrm>
            <a:off x="379413" y="5963920"/>
            <a:ext cx="11525250" cy="714693"/>
          </a:xfrm>
          <a:prstGeom prst="rect">
            <a:avLst/>
          </a:prstGeom>
        </p:spPr>
        <p:style>
          <a:lnRef idx="1">
            <a:schemeClr val="accent6"/>
          </a:lnRef>
          <a:fillRef idx="3">
            <a:schemeClr val="accent6"/>
          </a:fillRef>
          <a:effectRef idx="2">
            <a:schemeClr val="accent6"/>
          </a:effectRef>
          <a:fontRef idx="minor">
            <a:schemeClr val="lt1"/>
          </a:fontRef>
        </p:style>
        <p:txBody>
          <a:bodyPr/>
          <a:lstStyle>
            <a:lvl1pPr marL="342783" indent="-342783" algn="l" defTabSz="914088" rtl="0" eaLnBrk="1" latinLnBrk="0" hangingPunct="1">
              <a:spcBef>
                <a:spcPts val="1200"/>
              </a:spcBef>
              <a:buFont typeface="Arial" pitchFamily="34" charset="0"/>
              <a:buChar char="•"/>
              <a:defRPr sz="3200" b="1" kern="0" baseline="0">
                <a:solidFill>
                  <a:schemeClr val="lt1"/>
                </a:solidFill>
                <a:latin typeface="+mn-lt"/>
                <a:ea typeface="+mn-ea"/>
                <a:cs typeface="+mn-cs"/>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lt1"/>
                </a:solidFill>
                <a:latin typeface="+mn-lt"/>
                <a:ea typeface="+mn-ea"/>
                <a:cs typeface="+mn-cs"/>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lt1"/>
                </a:solidFill>
                <a:latin typeface="+mn-lt"/>
                <a:ea typeface="+mn-ea"/>
                <a:cs typeface="+mn-cs"/>
              </a:defRPr>
            </a:lvl3pPr>
            <a:lvl4pPr marL="1599657" indent="-228522" algn="l" defTabSz="914088" rtl="0" eaLnBrk="1" latinLnBrk="0" hangingPunct="1">
              <a:spcBef>
                <a:spcPct val="20000"/>
              </a:spcBef>
              <a:buFont typeface="Arial" pitchFamily="34" charset="0"/>
              <a:buChar char="–"/>
              <a:defRPr sz="2000" kern="0" baseline="0">
                <a:solidFill>
                  <a:schemeClr val="lt1"/>
                </a:solidFill>
                <a:latin typeface="+mn-lt"/>
                <a:ea typeface="+mn-ea"/>
                <a:cs typeface="+mn-cs"/>
              </a:defRPr>
            </a:lvl4pPr>
            <a:lvl5pPr marL="2056700" indent="-228522" algn="l" defTabSz="914088" rtl="0" eaLnBrk="1" latinLnBrk="0" hangingPunct="1">
              <a:spcBef>
                <a:spcPct val="20000"/>
              </a:spcBef>
              <a:buFont typeface="Arial" pitchFamily="34" charset="0"/>
              <a:buChar char="»"/>
              <a:defRPr sz="2000" kern="0" baseline="0">
                <a:solidFill>
                  <a:schemeClr val="lt1"/>
                </a:solidFill>
                <a:latin typeface="+mn-lt"/>
                <a:ea typeface="+mn-ea"/>
                <a:cs typeface="+mn-cs"/>
              </a:defRPr>
            </a:lvl5pPr>
            <a:lvl6pPr marL="2513745" indent="-228522" algn="l" defTabSz="914088"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Font typeface="Arial" pitchFamily="34" charset="0"/>
              <a:buNone/>
            </a:pPr>
            <a:r>
              <a:rPr lang="en-US" b="0" dirty="0" smtClean="0">
                <a:solidFill>
                  <a:schemeClr val="bg1"/>
                </a:solidFill>
              </a:rPr>
              <a:t>A user control encapsulates a unique composite of XAML</a:t>
            </a:r>
            <a:endParaRPr lang="en-US" b="0" dirty="0">
              <a:solidFill>
                <a:schemeClr val="bg1"/>
              </a:solidFill>
            </a:endParaRPr>
          </a:p>
        </p:txBody>
      </p:sp>
    </p:spTree>
    <p:extLst>
      <p:ext uri="{BB962C8B-B14F-4D97-AF65-F5344CB8AC3E}">
        <p14:creationId xmlns:p14="http://schemas.microsoft.com/office/powerpoint/2010/main" val="18040649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properties</a:t>
            </a:r>
            <a:endParaRPr lang="en-US" dirty="0"/>
          </a:p>
        </p:txBody>
      </p:sp>
      <p:sp>
        <p:nvSpPr>
          <p:cNvPr id="4" name="Content Placeholder 4"/>
          <p:cNvSpPr txBox="1">
            <a:spLocks/>
          </p:cNvSpPr>
          <p:nvPr/>
        </p:nvSpPr>
        <p:spPr>
          <a:xfrm>
            <a:off x="379413" y="5963920"/>
            <a:ext cx="11525250" cy="714693"/>
          </a:xfrm>
          <a:prstGeom prst="rect">
            <a:avLst/>
          </a:prstGeom>
        </p:spPr>
        <p:style>
          <a:lnRef idx="1">
            <a:schemeClr val="accent6"/>
          </a:lnRef>
          <a:fillRef idx="3">
            <a:schemeClr val="accent6"/>
          </a:fillRef>
          <a:effectRef idx="2">
            <a:schemeClr val="accent6"/>
          </a:effectRef>
          <a:fontRef idx="minor">
            <a:schemeClr val="lt1"/>
          </a:fontRef>
        </p:style>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mn-lt"/>
                <a:ea typeface="+mn-ea"/>
                <a:cs typeface="+mn-cs"/>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mn-lt"/>
                <a:ea typeface="+mn-ea"/>
                <a:cs typeface="+mn-cs"/>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mn-lt"/>
                <a:ea typeface="+mn-ea"/>
                <a:cs typeface="+mn-cs"/>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mn-lt"/>
                <a:ea typeface="+mn-ea"/>
                <a:cs typeface="+mn-cs"/>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mn-lt"/>
                <a:ea typeface="+mn-ea"/>
                <a:cs typeface="+mn-cs"/>
              </a:defRPr>
            </a:lvl5pPr>
            <a:lvl6pPr marL="2513745" indent="-228522" algn="l" defTabSz="914088"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spcBef>
                <a:spcPts val="1200"/>
              </a:spcBef>
              <a:buFont typeface="Arial" pitchFamily="34" charset="0"/>
              <a:buNone/>
            </a:pPr>
            <a:r>
              <a:rPr lang="en-US" dirty="0" smtClean="0">
                <a:solidFill>
                  <a:schemeClr val="bg1"/>
                </a:solidFill>
              </a:rPr>
              <a:t>Dependency properties enable binding, animations, and setters</a:t>
            </a:r>
            <a:endParaRPr lang="en-US" dirty="0">
              <a:solidFill>
                <a:schemeClr val="bg1"/>
              </a:solidFill>
            </a:endParaRPr>
          </a:p>
        </p:txBody>
      </p:sp>
      <p:pic>
        <p:nvPicPr>
          <p:cNvPr id="5" name="Picture 4"/>
          <p:cNvPicPr>
            <a:picLocks noChangeAspect="1"/>
          </p:cNvPicPr>
          <p:nvPr/>
        </p:nvPicPr>
        <p:blipFill>
          <a:blip r:embed="rId2"/>
          <a:stretch>
            <a:fillRect/>
          </a:stretch>
        </p:blipFill>
        <p:spPr>
          <a:xfrm>
            <a:off x="379413" y="1245702"/>
            <a:ext cx="8648700" cy="2571750"/>
          </a:xfrm>
          <a:prstGeom prst="rect">
            <a:avLst/>
          </a:prstGeom>
        </p:spPr>
      </p:pic>
      <p:sp>
        <p:nvSpPr>
          <p:cNvPr id="6" name="Rounded Rectangle 5"/>
          <p:cNvSpPr/>
          <p:nvPr/>
        </p:nvSpPr>
        <p:spPr>
          <a:xfrm>
            <a:off x="843280" y="3028733"/>
            <a:ext cx="3759200" cy="327211"/>
          </a:xfrm>
          <a:prstGeom prst="roundRect">
            <a:avLst/>
          </a:prstGeom>
          <a:no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ounded Rectangle 6"/>
          <p:cNvSpPr/>
          <p:nvPr/>
        </p:nvSpPr>
        <p:spPr>
          <a:xfrm>
            <a:off x="4741682" y="3304839"/>
            <a:ext cx="4083865" cy="327211"/>
          </a:xfrm>
          <a:prstGeom prst="roundRect">
            <a:avLst/>
          </a:prstGeom>
          <a:no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4168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localization</a:t>
            </a:r>
            <a:endParaRPr lang="en-US" dirty="0"/>
          </a:p>
        </p:txBody>
      </p:sp>
      <p:sp>
        <p:nvSpPr>
          <p:cNvPr id="3" name="Content Placeholder 2"/>
          <p:cNvSpPr>
            <a:spLocks noGrp="1"/>
          </p:cNvSpPr>
          <p:nvPr>
            <p:ph sz="quarter" idx="10"/>
          </p:nvPr>
        </p:nvSpPr>
        <p:spPr/>
        <p:txBody>
          <a:bodyPr/>
          <a:lstStyle/>
          <a:p>
            <a:pPr marL="0" indent="0">
              <a:buNone/>
            </a:pPr>
            <a:r>
              <a:rPr lang="en-US" sz="2800" dirty="0">
                <a:solidFill>
                  <a:srgbClr val="0000FF"/>
                </a:solidFill>
                <a:highlight>
                  <a:srgbClr val="FFFFFF"/>
                </a:highlight>
                <a:latin typeface="Consolas" panose="020B0609020204030204" pitchFamily="49" charset="0"/>
              </a:rPr>
              <a:t>&lt;</a:t>
            </a:r>
            <a:r>
              <a:rPr lang="en-US" sz="2800" dirty="0" err="1">
                <a:solidFill>
                  <a:srgbClr val="A31515"/>
                </a:solidFill>
                <a:highlight>
                  <a:srgbClr val="FFFFFF"/>
                </a:highlight>
                <a:latin typeface="Consolas" panose="020B0609020204030204" pitchFamily="49" charset="0"/>
              </a:rPr>
              <a:t>TextBlock</a:t>
            </a:r>
            <a:r>
              <a:rPr lang="en-US" sz="2800" dirty="0">
                <a:solidFill>
                  <a:srgbClr val="FF0000"/>
                </a:solidFill>
                <a:highlight>
                  <a:srgbClr val="FFFFFF"/>
                </a:highlight>
                <a:latin typeface="Consolas" panose="020B0609020204030204" pitchFamily="49" charset="0"/>
              </a:rPr>
              <a:t> x</a:t>
            </a:r>
            <a:r>
              <a:rPr lang="en-US" sz="2800" dirty="0">
                <a:solidFill>
                  <a:srgbClr val="0000FF"/>
                </a:solidFill>
                <a:highlight>
                  <a:srgbClr val="FFFFFF"/>
                </a:highlight>
                <a:latin typeface="Consolas" panose="020B0609020204030204" pitchFamily="49" charset="0"/>
              </a:rPr>
              <a:t>:</a:t>
            </a:r>
            <a:r>
              <a:rPr lang="en-US" sz="2800" dirty="0">
                <a:solidFill>
                  <a:srgbClr val="FF0000"/>
                </a:solidFill>
                <a:highlight>
                  <a:srgbClr val="FFFFFF"/>
                </a:highlight>
                <a:latin typeface="Consolas" panose="020B0609020204030204" pitchFamily="49" charset="0"/>
              </a:rPr>
              <a:t>Uid</a:t>
            </a:r>
            <a:r>
              <a:rPr lang="en-US" sz="2800" dirty="0">
                <a:solidFill>
                  <a:srgbClr val="0000FF"/>
                </a:solidFill>
                <a:highlight>
                  <a:srgbClr val="FFFFFF"/>
                </a:highlight>
                <a:latin typeface="Consolas" panose="020B0609020204030204" pitchFamily="49" charset="0"/>
              </a:rPr>
              <a:t>="HeaderTextBlock" </a:t>
            </a:r>
            <a:r>
              <a:rPr lang="en-US" sz="2800" dirty="0" smtClean="0">
                <a:solidFill>
                  <a:srgbClr val="0000FF"/>
                </a:solidFill>
                <a:highlight>
                  <a:srgbClr val="FFFFFF"/>
                </a:highlight>
                <a:latin typeface="Consolas" panose="020B0609020204030204" pitchFamily="49" charset="0"/>
              </a:rPr>
              <a:t>/&gt;</a:t>
            </a:r>
          </a:p>
          <a:p>
            <a:pPr marL="0" indent="0">
              <a:buNone/>
            </a:pPr>
            <a:r>
              <a:rPr lang="en-US" sz="2400" dirty="0" smtClean="0"/>
              <a:t>Developers should expose nested </a:t>
            </a:r>
            <a:br>
              <a:rPr lang="en-US" sz="2400" dirty="0" smtClean="0"/>
            </a:br>
            <a:r>
              <a:rPr lang="en-US" sz="2400" dirty="0" smtClean="0"/>
              <a:t>localization properties as control properties.</a:t>
            </a:r>
            <a:endParaRPr lang="en-US" sz="2400" dirty="0"/>
          </a:p>
        </p:txBody>
      </p:sp>
      <p:pic>
        <p:nvPicPr>
          <p:cNvPr id="4" name="Picture 3"/>
          <p:cNvPicPr>
            <a:picLocks noChangeAspect="1"/>
          </p:cNvPicPr>
          <p:nvPr/>
        </p:nvPicPr>
        <p:blipFill>
          <a:blip r:embed="rId2"/>
          <a:stretch>
            <a:fillRect/>
          </a:stretch>
        </p:blipFill>
        <p:spPr>
          <a:xfrm>
            <a:off x="2720340" y="3336988"/>
            <a:ext cx="6019800" cy="25431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11" name="Group 10"/>
          <p:cNvGrpSpPr/>
          <p:nvPr/>
        </p:nvGrpSpPr>
        <p:grpSpPr>
          <a:xfrm>
            <a:off x="3127248" y="1091220"/>
            <a:ext cx="1765784" cy="4071063"/>
            <a:chOff x="3127248" y="1091220"/>
            <a:chExt cx="1765784" cy="4071063"/>
          </a:xfrm>
        </p:grpSpPr>
        <p:sp>
          <p:nvSpPr>
            <p:cNvPr id="5" name="Oval 4"/>
            <p:cNvSpPr/>
            <p:nvPr/>
          </p:nvSpPr>
          <p:spPr>
            <a:xfrm>
              <a:off x="3785616" y="1091220"/>
              <a:ext cx="1107416" cy="1107416"/>
            </a:xfrm>
            <a:prstGeom prst="ellipse">
              <a:avLst/>
            </a:prstGeom>
            <a:noFill/>
            <a:ln w="5715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127248" y="4054867"/>
              <a:ext cx="1107416" cy="1107416"/>
            </a:xfrm>
            <a:prstGeom prst="ellipse">
              <a:avLst/>
            </a:prstGeom>
            <a:noFill/>
            <a:ln w="5715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H="1">
              <a:off x="3785616" y="2198636"/>
              <a:ext cx="396718" cy="1856231"/>
            </a:xfrm>
            <a:prstGeom prst="line">
              <a:avLst/>
            </a:prstGeom>
            <a:ln w="57150">
              <a:solidFill>
                <a:schemeClr val="accent2"/>
              </a:solidFill>
            </a:ln>
            <a:effectLst/>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26842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events</a:t>
            </a:r>
            <a:endParaRPr lang="en-US" dirty="0"/>
          </a:p>
        </p:txBody>
      </p:sp>
      <p:sp>
        <p:nvSpPr>
          <p:cNvPr id="3" name="Content Placeholder 2"/>
          <p:cNvSpPr>
            <a:spLocks noGrp="1"/>
          </p:cNvSpPr>
          <p:nvPr>
            <p:ph sz="quarter" idx="10"/>
          </p:nvPr>
        </p:nvSpPr>
        <p:spPr/>
        <p:txBody>
          <a:bodyPr/>
          <a:lstStyle/>
          <a:p>
            <a:pPr marL="0" indent="0">
              <a:buNone/>
            </a:pPr>
            <a:r>
              <a:rPr lang="en-US" dirty="0" smtClean="0"/>
              <a:t>Routed event</a:t>
            </a:r>
          </a:p>
          <a:p>
            <a:r>
              <a:rPr lang="en-US" sz="2400" dirty="0"/>
              <a:t>Bubble </a:t>
            </a:r>
            <a:r>
              <a:rPr lang="en-US" sz="2400" dirty="0" smtClean="0"/>
              <a:t>: Where </a:t>
            </a:r>
            <a:r>
              <a:rPr lang="en-US" sz="2400" dirty="0"/>
              <a:t>the event instance routes </a:t>
            </a:r>
            <a:r>
              <a:rPr lang="en-US" sz="2400" dirty="0" smtClean="0"/>
              <a:t>upwards, from source element to root. </a:t>
            </a:r>
            <a:endParaRPr lang="en-US" sz="2400" dirty="0"/>
          </a:p>
          <a:p>
            <a:r>
              <a:rPr lang="en-US" sz="2400" dirty="0" smtClean="0"/>
              <a:t>Tunnel : Where </a:t>
            </a:r>
            <a:r>
              <a:rPr lang="en-US" sz="2400" dirty="0"/>
              <a:t>the event instance routes </a:t>
            </a:r>
            <a:r>
              <a:rPr lang="en-US" sz="2400" dirty="0" smtClean="0"/>
              <a:t>downwards, </a:t>
            </a:r>
            <a:r>
              <a:rPr lang="en-US" sz="2400" dirty="0"/>
              <a:t>from root to source element. </a:t>
            </a:r>
            <a:endParaRPr lang="en-US" sz="2400" dirty="0" smtClean="0">
              <a:solidFill>
                <a:srgbClr val="000000"/>
              </a:solidFill>
              <a:latin typeface="Consolas" panose="020B0609020204030204" pitchFamily="49" charset="0"/>
            </a:endParaRPr>
          </a:p>
          <a:p>
            <a:pPr marL="0" indent="0">
              <a:buNone/>
            </a:pPr>
            <a:r>
              <a:rPr lang="en-US" dirty="0" smtClean="0"/>
              <a:t>Custom events</a:t>
            </a:r>
          </a:p>
          <a:p>
            <a:r>
              <a:rPr lang="en-US" dirty="0" smtClean="0"/>
              <a:t>Create custom events or custom-bubble events</a:t>
            </a:r>
          </a:p>
          <a:p>
            <a:pPr marL="339725" indent="0">
              <a:buNone/>
            </a:pPr>
            <a:r>
              <a:rPr lang="en-US" sz="24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public</a:t>
            </a:r>
            <a:r>
              <a:rPr lang="en-US" sz="24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24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event</a:t>
            </a:r>
            <a:r>
              <a:rPr lang="en-US" sz="24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2400" dirty="0" err="1" smtClean="0">
                <a:solidFill>
                  <a:srgbClr val="2B91AF"/>
                </a:solidFill>
                <a:highlight>
                  <a:srgbClr val="FFFFFF"/>
                </a:highlight>
                <a:latin typeface="Consolas" panose="020B0609020204030204" pitchFamily="49" charset="0"/>
                <a:ea typeface="Calibri" panose="020F0502020204030204" pitchFamily="34" charset="0"/>
                <a:cs typeface="Consolas" panose="020B0609020204030204" pitchFamily="49" charset="0"/>
              </a:rPr>
              <a:t>EventHandler</a:t>
            </a:r>
            <a:r>
              <a:rPr lang="en-US" sz="2400" dirty="0" smtClean="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&lt;</a:t>
            </a:r>
            <a:r>
              <a:rPr lang="en-US" sz="2400" dirty="0" err="1" smtClean="0">
                <a:solidFill>
                  <a:srgbClr val="2B91AF"/>
                </a:solidFill>
                <a:highlight>
                  <a:srgbClr val="FFFFFF"/>
                </a:highlight>
                <a:latin typeface="Consolas" panose="020B0609020204030204" pitchFamily="49" charset="0"/>
                <a:ea typeface="Calibri" panose="020F0502020204030204" pitchFamily="34" charset="0"/>
                <a:cs typeface="Consolas" panose="020B0609020204030204" pitchFamily="49" charset="0"/>
              </a:rPr>
              <a:t>EventArgs</a:t>
            </a:r>
            <a:r>
              <a:rPr lang="en-US" sz="2400" dirty="0" smtClean="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&gt; Checked</a:t>
            </a:r>
          </a:p>
          <a:p>
            <a:pPr marL="339725" indent="0">
              <a:buNone/>
            </a:pPr>
            <a:r>
              <a:rPr lang="en-US" sz="24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public</a:t>
            </a:r>
            <a:r>
              <a:rPr lang="en-US" sz="24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24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event</a:t>
            </a:r>
            <a:r>
              <a:rPr lang="en-US" sz="24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2400" dirty="0" err="1">
                <a:solidFill>
                  <a:srgbClr val="2B91AF"/>
                </a:solidFill>
                <a:highlight>
                  <a:srgbClr val="FFFFFF"/>
                </a:highlight>
                <a:latin typeface="Consolas" panose="020B0609020204030204" pitchFamily="49" charset="0"/>
                <a:ea typeface="Calibri" panose="020F0502020204030204" pitchFamily="34" charset="0"/>
                <a:cs typeface="Consolas" panose="020B0609020204030204" pitchFamily="49" charset="0"/>
              </a:rPr>
              <a:t>EventHandler</a:t>
            </a:r>
            <a:r>
              <a:rPr lang="en-US" sz="24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&lt;</a:t>
            </a:r>
            <a:r>
              <a:rPr lang="en-US" sz="2400" dirty="0" err="1">
                <a:solidFill>
                  <a:srgbClr val="2B91AF"/>
                </a:solidFill>
                <a:highlight>
                  <a:srgbClr val="FFFFFF"/>
                </a:highlight>
                <a:latin typeface="Consolas" panose="020B0609020204030204" pitchFamily="49" charset="0"/>
                <a:ea typeface="Calibri" panose="020F0502020204030204" pitchFamily="34" charset="0"/>
                <a:cs typeface="Consolas" panose="020B0609020204030204" pitchFamily="49" charset="0"/>
              </a:rPr>
              <a:t>RoutedEventArgs</a:t>
            </a:r>
            <a:r>
              <a:rPr lang="en-US" sz="24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&gt; Checked</a:t>
            </a:r>
            <a:endParaRPr lang="en-US" sz="2400" dirty="0"/>
          </a:p>
        </p:txBody>
      </p:sp>
      <p:sp>
        <p:nvSpPr>
          <p:cNvPr id="4" name="Content Placeholder 4"/>
          <p:cNvSpPr txBox="1">
            <a:spLocks/>
          </p:cNvSpPr>
          <p:nvPr/>
        </p:nvSpPr>
        <p:spPr>
          <a:xfrm>
            <a:off x="379413" y="5963920"/>
            <a:ext cx="11525250" cy="714693"/>
          </a:xfrm>
          <a:prstGeom prst="rect">
            <a:avLst/>
          </a:prstGeom>
        </p:spPr>
        <p:style>
          <a:lnRef idx="1">
            <a:schemeClr val="accent6"/>
          </a:lnRef>
          <a:fillRef idx="3">
            <a:schemeClr val="accent6"/>
          </a:fillRef>
          <a:effectRef idx="2">
            <a:schemeClr val="accent6"/>
          </a:effectRef>
          <a:fontRef idx="minor">
            <a:schemeClr val="lt1"/>
          </a:fontRef>
        </p:style>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mn-lt"/>
                <a:ea typeface="+mn-ea"/>
                <a:cs typeface="+mn-cs"/>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mn-lt"/>
                <a:ea typeface="+mn-ea"/>
                <a:cs typeface="+mn-cs"/>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mn-lt"/>
                <a:ea typeface="+mn-ea"/>
                <a:cs typeface="+mn-cs"/>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mn-lt"/>
                <a:ea typeface="+mn-ea"/>
                <a:cs typeface="+mn-cs"/>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mn-lt"/>
                <a:ea typeface="+mn-ea"/>
                <a:cs typeface="+mn-cs"/>
              </a:defRPr>
            </a:lvl5pPr>
            <a:lvl6pPr marL="2513745" indent="-228522" algn="l" defTabSz="914088"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spcBef>
                <a:spcPts val="1200"/>
              </a:spcBef>
              <a:buFont typeface="Arial" pitchFamily="34" charset="0"/>
              <a:buNone/>
            </a:pPr>
            <a:r>
              <a:rPr lang="en-US" dirty="0" smtClean="0">
                <a:solidFill>
                  <a:schemeClr val="bg1"/>
                </a:solidFill>
              </a:rPr>
              <a:t>Only the WinRT platform can create Routed Events</a:t>
            </a:r>
            <a:endParaRPr lang="en-US" dirty="0">
              <a:solidFill>
                <a:schemeClr val="bg1"/>
              </a:solidFill>
            </a:endParaRPr>
          </a:p>
        </p:txBody>
      </p:sp>
    </p:spTree>
    <p:extLst>
      <p:ext uri="{BB962C8B-B14F-4D97-AF65-F5344CB8AC3E}">
        <p14:creationId xmlns:p14="http://schemas.microsoft.com/office/powerpoint/2010/main" val="18107068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controls</a:t>
            </a:r>
            <a:endParaRPr lang="en-US" dirty="0"/>
          </a:p>
        </p:txBody>
      </p:sp>
      <p:pic>
        <p:nvPicPr>
          <p:cNvPr id="5" name="Content Placeholder 4"/>
          <p:cNvPicPr>
            <a:picLocks noGrp="1" noChangeAspect="1"/>
          </p:cNvPicPr>
          <p:nvPr>
            <p:ph sz="quarter" idx="10"/>
          </p:nvPr>
        </p:nvPicPr>
        <p:blipFill>
          <a:blip r:embed="rId2"/>
          <a:stretch>
            <a:fillRect/>
          </a:stretch>
        </p:blipFill>
        <p:spPr>
          <a:xfrm>
            <a:off x="379514" y="1245702"/>
            <a:ext cx="8096250" cy="4629150"/>
          </a:xfrm>
          <a:prstGeom prst="rect">
            <a:avLst/>
          </a:prstGeom>
        </p:spPr>
      </p:pic>
      <p:sp>
        <p:nvSpPr>
          <p:cNvPr id="6" name="Rounded Rectangle 5"/>
          <p:cNvSpPr/>
          <p:nvPr/>
        </p:nvSpPr>
        <p:spPr>
          <a:xfrm>
            <a:off x="294640" y="1236274"/>
            <a:ext cx="7934960" cy="356855"/>
          </a:xfrm>
          <a:prstGeom prst="roundRect">
            <a:avLst/>
          </a:prstGeom>
          <a:no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Content Placeholder 4"/>
          <p:cNvSpPr txBox="1">
            <a:spLocks/>
          </p:cNvSpPr>
          <p:nvPr/>
        </p:nvSpPr>
        <p:spPr>
          <a:xfrm>
            <a:off x="379413" y="5963920"/>
            <a:ext cx="11525250" cy="714693"/>
          </a:xfrm>
          <a:prstGeom prst="rect">
            <a:avLst/>
          </a:prstGeom>
        </p:spPr>
        <p:style>
          <a:lnRef idx="1">
            <a:schemeClr val="accent6"/>
          </a:lnRef>
          <a:fillRef idx="3">
            <a:schemeClr val="accent6"/>
          </a:fillRef>
          <a:effectRef idx="2">
            <a:schemeClr val="accent6"/>
          </a:effectRef>
          <a:fontRef idx="minor">
            <a:schemeClr val="lt1"/>
          </a:fontRef>
        </p:style>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mn-lt"/>
                <a:ea typeface="+mn-ea"/>
                <a:cs typeface="+mn-cs"/>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mn-lt"/>
                <a:ea typeface="+mn-ea"/>
                <a:cs typeface="+mn-cs"/>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mn-lt"/>
                <a:ea typeface="+mn-ea"/>
                <a:cs typeface="+mn-cs"/>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mn-lt"/>
                <a:ea typeface="+mn-ea"/>
                <a:cs typeface="+mn-cs"/>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mn-lt"/>
                <a:ea typeface="+mn-ea"/>
                <a:cs typeface="+mn-cs"/>
              </a:defRPr>
            </a:lvl5pPr>
            <a:lvl6pPr marL="2513745" indent="-228522" algn="l" defTabSz="914088"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spcBef>
                <a:spcPts val="1200"/>
              </a:spcBef>
              <a:buFont typeface="Arial" pitchFamily="34" charset="0"/>
              <a:buNone/>
            </a:pPr>
            <a:r>
              <a:rPr lang="en-US" dirty="0" smtClean="0">
                <a:solidFill>
                  <a:schemeClr val="bg1"/>
                </a:solidFill>
              </a:rPr>
              <a:t>FYI: Blend does not implement [</a:t>
            </a:r>
            <a:r>
              <a:rPr lang="en-US" dirty="0" err="1" smtClean="0">
                <a:solidFill>
                  <a:schemeClr val="bg1"/>
                </a:solidFill>
              </a:rPr>
              <a:t>TemplatePart</a:t>
            </a:r>
            <a:r>
              <a:rPr lang="en-US" dirty="0" smtClean="0">
                <a:solidFill>
                  <a:schemeClr val="bg1"/>
                </a:solidFill>
              </a:rPr>
              <a:t>] for WinRT</a:t>
            </a:r>
            <a:endParaRPr lang="en-US" dirty="0">
              <a:solidFill>
                <a:schemeClr val="bg1"/>
              </a:solidFill>
            </a:endParaRPr>
          </a:p>
        </p:txBody>
      </p:sp>
    </p:spTree>
    <p:extLst>
      <p:ext uri="{BB962C8B-B14F-4D97-AF65-F5344CB8AC3E}">
        <p14:creationId xmlns:p14="http://schemas.microsoft.com/office/powerpoint/2010/main" val="274377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visual focus</a:t>
            </a:r>
            <a:endParaRPr lang="en-US" dirty="0"/>
          </a:p>
        </p:txBody>
      </p:sp>
      <p:sp>
        <p:nvSpPr>
          <p:cNvPr id="3" name="Content Placeholder 2"/>
          <p:cNvSpPr>
            <a:spLocks noGrp="1"/>
          </p:cNvSpPr>
          <p:nvPr>
            <p:ph sz="quarter" idx="10"/>
          </p:nvPr>
        </p:nvSpPr>
        <p:spPr>
          <a:xfrm>
            <a:off x="379413" y="1388226"/>
            <a:ext cx="9212059" cy="5290388"/>
          </a:xfrm>
        </p:spPr>
        <p:txBody>
          <a:bodyPr/>
          <a:lstStyle/>
          <a:p>
            <a:pPr marL="0" indent="0">
              <a:buNone/>
            </a:pPr>
            <a:r>
              <a:rPr lang="en-US" dirty="0" err="1" smtClean="0"/>
              <a:t>Control.UseSystemFocusVisuals</a:t>
            </a:r>
            <a:r>
              <a:rPr lang="en-US" dirty="0" smtClean="0"/>
              <a:t>=True </a:t>
            </a:r>
          </a:p>
          <a:p>
            <a:r>
              <a:rPr lang="en-US" sz="2400" dirty="0" smtClean="0">
                <a:solidFill>
                  <a:schemeClr val="tx1">
                    <a:lumMod val="50000"/>
                    <a:lumOff val="50000"/>
                  </a:schemeClr>
                </a:solidFill>
              </a:rPr>
              <a:t>Automatically draws </a:t>
            </a:r>
            <a:r>
              <a:rPr lang="en-US" sz="2400" dirty="0">
                <a:solidFill>
                  <a:schemeClr val="tx1">
                    <a:lumMod val="50000"/>
                    <a:lumOff val="50000"/>
                  </a:schemeClr>
                </a:solidFill>
              </a:rPr>
              <a:t>a focus rectangle (1px dotted line) around the bounding box of </a:t>
            </a:r>
            <a:r>
              <a:rPr lang="en-US" sz="2400" dirty="0" smtClean="0">
                <a:solidFill>
                  <a:schemeClr val="tx1">
                    <a:lumMod val="50000"/>
                    <a:lumOff val="50000"/>
                  </a:schemeClr>
                </a:solidFill>
              </a:rPr>
              <a:t>your control.</a:t>
            </a:r>
            <a:endParaRPr lang="en-US" sz="2800" dirty="0" smtClean="0">
              <a:solidFill>
                <a:schemeClr val="tx1">
                  <a:lumMod val="50000"/>
                  <a:lumOff val="50000"/>
                </a:schemeClr>
              </a:solidFill>
            </a:endParaRPr>
          </a:p>
          <a:p>
            <a:pPr marL="0" indent="0">
              <a:buNone/>
            </a:pPr>
            <a:r>
              <a:rPr lang="en-US" dirty="0" err="1"/>
              <a:t>Control.</a:t>
            </a:r>
            <a:r>
              <a:rPr lang="en-US" dirty="0" err="1" smtClean="0"/>
              <a:t>IsTemplateFocusTarget</a:t>
            </a:r>
            <a:r>
              <a:rPr lang="en-US" dirty="0" smtClean="0"/>
              <a:t>=True </a:t>
            </a:r>
            <a:endParaRPr lang="en-US" dirty="0"/>
          </a:p>
          <a:p>
            <a:r>
              <a:rPr lang="en-US" sz="2400" dirty="0" smtClean="0">
                <a:solidFill>
                  <a:schemeClr val="tx1">
                    <a:lumMod val="50000"/>
                    <a:lumOff val="50000"/>
                  </a:schemeClr>
                </a:solidFill>
              </a:rPr>
              <a:t>Change the default behavior, instructing the </a:t>
            </a:r>
            <a:r>
              <a:rPr lang="en-US" sz="2400" dirty="0">
                <a:solidFill>
                  <a:schemeClr val="tx1">
                    <a:lumMod val="50000"/>
                    <a:lumOff val="50000"/>
                  </a:schemeClr>
                </a:solidFill>
              </a:rPr>
              <a:t>system </a:t>
            </a:r>
            <a:r>
              <a:rPr lang="en-US" sz="2400" dirty="0" smtClean="0">
                <a:solidFill>
                  <a:schemeClr val="tx1">
                    <a:lumMod val="50000"/>
                    <a:lumOff val="50000"/>
                  </a:schemeClr>
                </a:solidFill>
              </a:rPr>
              <a:t>to </a:t>
            </a:r>
            <a:r>
              <a:rPr lang="en-US" sz="2400" dirty="0">
                <a:solidFill>
                  <a:schemeClr val="tx1">
                    <a:lumMod val="50000"/>
                    <a:lumOff val="50000"/>
                  </a:schemeClr>
                </a:solidFill>
              </a:rPr>
              <a:t>a specific part in your template where the box should </a:t>
            </a:r>
            <a:r>
              <a:rPr lang="en-US" sz="2400" dirty="0" smtClean="0">
                <a:solidFill>
                  <a:schemeClr val="tx1">
                    <a:lumMod val="50000"/>
                    <a:lumOff val="50000"/>
                  </a:schemeClr>
                </a:solidFill>
              </a:rPr>
              <a:t>draw.</a:t>
            </a:r>
          </a:p>
          <a:p>
            <a:pPr marL="0" indent="0">
              <a:buNone/>
            </a:pPr>
            <a:r>
              <a:rPr lang="en-US" dirty="0" err="1" smtClean="0"/>
              <a:t>VisualStateManager.GoToState</a:t>
            </a:r>
            <a:r>
              <a:rPr lang="en-US" dirty="0" smtClean="0"/>
              <a:t>(</a:t>
            </a:r>
            <a:r>
              <a:rPr lang="en-US" dirty="0" err="1" smtClean="0"/>
              <a:t>FocusedVisualState</a:t>
            </a:r>
            <a:r>
              <a:rPr lang="en-US" dirty="0"/>
              <a:t>)</a:t>
            </a:r>
          </a:p>
          <a:p>
            <a:r>
              <a:rPr lang="en-US" sz="2400" dirty="0" smtClean="0">
                <a:solidFill>
                  <a:schemeClr val="tx1">
                    <a:lumMod val="50000"/>
                    <a:lumOff val="50000"/>
                  </a:schemeClr>
                </a:solidFill>
              </a:rPr>
              <a:t>Opt-out of the native focus functionality for a custom experience. This puts all the burden on the developer.</a:t>
            </a:r>
          </a:p>
          <a:p>
            <a:endParaRPr lang="en-US" sz="2800" dirty="0" smtClean="0"/>
          </a:p>
          <a:p>
            <a:endParaRPr lang="en-US" dirty="0"/>
          </a:p>
        </p:txBody>
      </p:sp>
    </p:spTree>
    <p:extLst>
      <p:ext uri="{BB962C8B-B14F-4D97-AF65-F5344CB8AC3E}">
        <p14:creationId xmlns:p14="http://schemas.microsoft.com/office/powerpoint/2010/main" val="8802432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Packaging your controls</a:t>
            </a:r>
            <a:endParaRPr lang="en-US" dirty="0"/>
          </a:p>
        </p:txBody>
      </p:sp>
      <p:sp>
        <p:nvSpPr>
          <p:cNvPr id="3" name="Content Placeholder 2"/>
          <p:cNvSpPr>
            <a:spLocks noGrp="1"/>
          </p:cNvSpPr>
          <p:nvPr>
            <p:ph sz="quarter" idx="10"/>
          </p:nvPr>
        </p:nvSpPr>
        <p:spPr/>
        <p:txBody>
          <a:bodyPr/>
          <a:lstStyle/>
          <a:p>
            <a:endParaRPr lang="en-US"/>
          </a:p>
        </p:txBody>
      </p:sp>
      <p:pic>
        <p:nvPicPr>
          <p:cNvPr id="5" name="Picture 4"/>
          <p:cNvPicPr>
            <a:picLocks noChangeAspect="1"/>
          </p:cNvPicPr>
          <p:nvPr/>
        </p:nvPicPr>
        <p:blipFill rotWithShape="1">
          <a:blip r:embed="rId2"/>
          <a:srcRect b="37105"/>
          <a:stretch/>
        </p:blipFill>
        <p:spPr>
          <a:xfrm>
            <a:off x="1319212" y="1261820"/>
            <a:ext cx="9553575" cy="56313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82686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Modules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261853899"/>
              </p:ext>
            </p:extLst>
          </p:nvPr>
        </p:nvGraphicFramePr>
        <p:xfrm>
          <a:off x="379413" y="1417636"/>
          <a:ext cx="11525250" cy="3070528"/>
        </p:xfrm>
        <a:graphic>
          <a:graphicData uri="http://schemas.openxmlformats.org/drawingml/2006/table">
            <a:tbl>
              <a:tblPr firstRow="1" bandRow="1">
                <a:tableStyleId>{5C22544A-7EE6-4342-B048-85BDC9FD1C3A}</a:tableStyleId>
              </a:tblPr>
              <a:tblGrid>
                <a:gridCol w="11525250">
                  <a:extLst>
                    <a:ext uri="{9D8B030D-6E8A-4147-A177-3AD203B41FA5}">
                      <a16:colId xmlns:a16="http://schemas.microsoft.com/office/drawing/2014/main" xmlns="" val="1632794655"/>
                    </a:ext>
                  </a:extLst>
                </a:gridCol>
              </a:tblGrid>
              <a:tr h="767632">
                <a:tc>
                  <a:txBody>
                    <a:bodyPr/>
                    <a:lstStyle/>
                    <a:p>
                      <a:r>
                        <a:rPr lang="en-US" sz="3600" dirty="0" smtClean="0"/>
                        <a:t>XAML for Windows 10: Controls</a:t>
                      </a:r>
                      <a:endParaRPr lang="en-US" sz="36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Control Fundamentals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a:t>
                      </a:r>
                      <a:r>
                        <a:rPr lang="en-US" sz="2400" smtClean="0">
                          <a:latin typeface="Segoe UI Light" panose="020B0502040204020203" pitchFamily="34" charset="0"/>
                          <a:cs typeface="Segoe UI Light" panose="020B0502040204020203" pitchFamily="34" charset="0"/>
                        </a:rPr>
                        <a:t>Custom controls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2400" dirty="0" smtClean="0">
                          <a:latin typeface="Segoe UI Light" panose="020B0502040204020203" pitchFamily="34" charset="0"/>
                          <a:cs typeface="Segoe UI Light" panose="020B0502040204020203" pitchFamily="34" charset="0"/>
                        </a:rPr>
                        <a:t>Styling and resources</a:t>
                      </a:r>
                    </a:p>
                  </a:txBody>
                  <a:tcPr anchor="ctr"/>
                </a:tc>
                <a:extLst>
                  <a:ext uri="{0D108BD9-81ED-4DB2-BD59-A6C34878D82A}">
                    <a16:rowId xmlns:a16="http://schemas.microsoft.com/office/drawing/2014/main" xmlns="" val="3812060533"/>
                  </a:ext>
                </a:extLst>
              </a:tr>
            </a:tbl>
          </a:graphicData>
        </a:graphic>
      </p:graphicFrame>
    </p:spTree>
    <p:extLst>
      <p:ext uri="{BB962C8B-B14F-4D97-AF65-F5344CB8AC3E}">
        <p14:creationId xmlns:p14="http://schemas.microsoft.com/office/powerpoint/2010/main" val="1711680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Merging </a:t>
            </a:r>
            <a:r>
              <a:rPr lang="en-US" dirty="0" smtClean="0"/>
              <a:t>dictionaries </a:t>
            </a:r>
            <a:r>
              <a:rPr lang="en-US" dirty="0"/>
              <a:t>in a remote </a:t>
            </a:r>
            <a:r>
              <a:rPr lang="en-US" dirty="0" err="1" smtClean="0"/>
              <a:t>generic.xaml</a:t>
            </a:r>
            <a:r>
              <a:rPr lang="en-US" dirty="0" smtClean="0"/>
              <a:t>?</a:t>
            </a:r>
            <a:r>
              <a:rPr lang="en-US" dirty="0"/>
              <a:t/>
            </a:r>
            <a:br>
              <a:rPr lang="en-US" dirty="0"/>
            </a:br>
            <a:endParaRPr lang="en-US" dirty="0"/>
          </a:p>
        </p:txBody>
      </p:sp>
      <p:sp>
        <p:nvSpPr>
          <p:cNvPr id="3" name="Content Placeholder 2"/>
          <p:cNvSpPr>
            <a:spLocks noGrp="1"/>
          </p:cNvSpPr>
          <p:nvPr>
            <p:ph sz="quarter" idx="10"/>
          </p:nvPr>
        </p:nvSpPr>
        <p:spPr/>
        <p:txBody>
          <a:bodyPr/>
          <a:lstStyle/>
          <a:p>
            <a:pPr marL="0" indent="0">
              <a:buNone/>
            </a:pPr>
            <a:r>
              <a:rPr lang="en-US" dirty="0" smtClean="0"/>
              <a:t>Remember to fully-qualify your paths.</a:t>
            </a:r>
          </a:p>
          <a:p>
            <a:pPr marL="0" indent="0">
              <a:buNone/>
            </a:pPr>
            <a:endParaRPr lang="en-US" dirty="0"/>
          </a:p>
        </p:txBody>
      </p:sp>
      <p:pic>
        <p:nvPicPr>
          <p:cNvPr id="4" name="Picture 3"/>
          <p:cNvPicPr>
            <a:picLocks noChangeAspect="1"/>
          </p:cNvPicPr>
          <p:nvPr/>
        </p:nvPicPr>
        <p:blipFill>
          <a:blip r:embed="rId2"/>
          <a:stretch>
            <a:fillRect/>
          </a:stretch>
        </p:blipFill>
        <p:spPr>
          <a:xfrm>
            <a:off x="379413" y="2156677"/>
            <a:ext cx="9448800" cy="1771650"/>
          </a:xfrm>
          <a:prstGeom prst="rect">
            <a:avLst/>
          </a:prstGeom>
        </p:spPr>
      </p:pic>
    </p:spTree>
    <p:extLst>
      <p:ext uri="{BB962C8B-B14F-4D97-AF65-F5344CB8AC3E}">
        <p14:creationId xmlns:p14="http://schemas.microsoft.com/office/powerpoint/2010/main" val="3403905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7" name="Content Placeholder 6"/>
          <p:cNvSpPr>
            <a:spLocks noGrp="1"/>
          </p:cNvSpPr>
          <p:nvPr>
            <p:ph sz="quarter" idx="10"/>
          </p:nvPr>
        </p:nvSpPr>
        <p:spPr/>
        <p:txBody>
          <a:bodyPr>
            <a:normAutofit/>
          </a:bodyPr>
          <a:lstStyle/>
          <a:p>
            <a:r>
              <a:rPr lang="en-GB" dirty="0" smtClean="0"/>
              <a:t>Control fundamentals</a:t>
            </a:r>
          </a:p>
          <a:p>
            <a:r>
              <a:rPr lang="en-GB" dirty="0" smtClean="0"/>
              <a:t>Custom control considerations</a:t>
            </a:r>
          </a:p>
        </p:txBody>
      </p:sp>
    </p:spTree>
    <p:extLst>
      <p:ext uri="{BB962C8B-B14F-4D97-AF65-F5344CB8AC3E}">
        <p14:creationId xmlns:p14="http://schemas.microsoft.com/office/powerpoint/2010/main" val="9224673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Developers looking to make apps for Windows 10</a:t>
            </a:r>
          </a:p>
          <a:p>
            <a:pPr marL="457046" lvl="1" indent="0">
              <a:buNone/>
            </a:pPr>
            <a:endParaRPr lang="en-US" dirty="0" smtClean="0"/>
          </a:p>
          <a:p>
            <a:r>
              <a:rPr lang="en-US" dirty="0" smtClean="0"/>
              <a:t>Suggested Prerequisites/Supporting Material</a:t>
            </a:r>
          </a:p>
          <a:p>
            <a:pPr lvl="1"/>
            <a:r>
              <a:rPr lang="en-US" dirty="0" smtClean="0"/>
              <a:t>Basic C# knowledge</a:t>
            </a:r>
          </a:p>
          <a:p>
            <a:pPr lvl="1"/>
            <a:r>
              <a:rPr lang="en-US" dirty="0" smtClean="0"/>
              <a:t>Basic XAML</a:t>
            </a:r>
          </a:p>
          <a:p>
            <a:pPr marL="914090" lvl="2" indent="0">
              <a:buNone/>
            </a:pPr>
            <a:endParaRPr lang="en-US" dirty="0"/>
          </a:p>
          <a:p>
            <a:pPr lvl="1"/>
            <a:endParaRPr lang="en-US" dirty="0" smtClean="0"/>
          </a:p>
        </p:txBody>
      </p:sp>
    </p:spTree>
    <p:extLst>
      <p:ext uri="{BB962C8B-B14F-4D97-AF65-F5344CB8AC3E}">
        <p14:creationId xmlns:p14="http://schemas.microsoft.com/office/powerpoint/2010/main" val="1065157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Control fundamentals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032558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200" y="182215"/>
            <a:ext cx="7890746" cy="1063487"/>
          </a:xfrm>
        </p:spPr>
        <p:txBody>
          <a:bodyPr/>
          <a:lstStyle/>
          <a:p>
            <a:r>
              <a:rPr lang="en-US" dirty="0" smtClean="0"/>
              <a:t>XAML controls</a:t>
            </a:r>
            <a:endParaRPr lang="en-US" dirty="0"/>
          </a:p>
        </p:txBody>
      </p:sp>
      <p:sp>
        <p:nvSpPr>
          <p:cNvPr id="3" name="Content Placeholder 2"/>
          <p:cNvSpPr>
            <a:spLocks noGrp="1"/>
          </p:cNvSpPr>
          <p:nvPr>
            <p:ph sz="quarter" idx="10"/>
          </p:nvPr>
        </p:nvSpPr>
        <p:spPr>
          <a:xfrm>
            <a:off x="4013199" y="1388226"/>
            <a:ext cx="7891463" cy="5290388"/>
          </a:xfrm>
        </p:spPr>
        <p:txBody>
          <a:bodyPr/>
          <a:lstStyle/>
          <a:p>
            <a:pPr marL="0" indent="0">
              <a:buNone/>
            </a:pPr>
            <a:r>
              <a:rPr lang="en-US" dirty="0" smtClean="0"/>
              <a:t>Out of the box toolbox</a:t>
            </a:r>
          </a:p>
          <a:p>
            <a:r>
              <a:rPr lang="en-US" dirty="0" smtClean="0"/>
              <a:t>Inherit from Control / </a:t>
            </a:r>
            <a:r>
              <a:rPr lang="en-US" dirty="0" err="1" smtClean="0"/>
              <a:t>ContentControl</a:t>
            </a:r>
            <a:endParaRPr lang="en-US" dirty="0" smtClean="0"/>
          </a:p>
          <a:p>
            <a:r>
              <a:rPr lang="en-US" dirty="0" smtClean="0"/>
              <a:t>Sometimes </a:t>
            </a:r>
            <a:r>
              <a:rPr lang="en-US" dirty="0" err="1" smtClean="0"/>
              <a:t>FrameworkElement</a:t>
            </a:r>
            <a:endParaRPr lang="en-US" dirty="0" smtClean="0"/>
          </a:p>
          <a:p>
            <a:pPr marL="0" indent="0">
              <a:buNone/>
            </a:pPr>
            <a:r>
              <a:rPr lang="en-US" dirty="0" smtClean="0"/>
              <a:t>Custom user controls</a:t>
            </a:r>
          </a:p>
          <a:p>
            <a:r>
              <a:rPr lang="en-US" dirty="0" smtClean="0"/>
              <a:t>Inherit from </a:t>
            </a:r>
            <a:r>
              <a:rPr lang="en-US" dirty="0" err="1"/>
              <a:t>UserControl</a:t>
            </a:r>
            <a:endParaRPr lang="en-US" dirty="0"/>
          </a:p>
          <a:p>
            <a:pPr marL="0" indent="0">
              <a:buNone/>
            </a:pPr>
            <a:r>
              <a:rPr lang="en-US" dirty="0" smtClean="0"/>
              <a:t>Custom templated controls</a:t>
            </a:r>
          </a:p>
          <a:p>
            <a:r>
              <a:rPr lang="en-US" dirty="0" smtClean="0"/>
              <a:t>Inherit from </a:t>
            </a:r>
            <a:r>
              <a:rPr lang="en-US" dirty="0"/>
              <a:t>Control / </a:t>
            </a:r>
            <a:r>
              <a:rPr lang="en-US" dirty="0" err="1"/>
              <a:t>ContentControl</a:t>
            </a:r>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0" y="0"/>
            <a:ext cx="3886200" cy="8067675"/>
          </a:xfrm>
          <a:prstGeom prst="rect">
            <a:avLst/>
          </a:prstGeom>
        </p:spPr>
      </p:pic>
    </p:spTree>
    <p:extLst>
      <p:ext uri="{BB962C8B-B14F-4D97-AF65-F5344CB8AC3E}">
        <p14:creationId xmlns:p14="http://schemas.microsoft.com/office/powerpoint/2010/main" val="3815740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half" idx="2"/>
            <p:extLst>
              <p:ext uri="{D42A27DB-BD31-4B8C-83A1-F6EECF244321}">
                <p14:modId xmlns:p14="http://schemas.microsoft.com/office/powerpoint/2010/main" val="1462758352"/>
              </p:ext>
            </p:extLst>
          </p:nvPr>
        </p:nvGraphicFramePr>
        <p:xfrm>
          <a:off x="379413" y="1371600"/>
          <a:ext cx="4814756"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6"/>
          <p:cNvSpPr>
            <a:spLocks noGrp="1"/>
          </p:cNvSpPr>
          <p:nvPr>
            <p:ph sz="quarter" idx="4"/>
          </p:nvPr>
        </p:nvSpPr>
        <p:spPr>
          <a:xfrm>
            <a:off x="5297864" y="1371601"/>
            <a:ext cx="6596999" cy="4953002"/>
          </a:xfrm>
        </p:spPr>
        <p:txBody>
          <a:bodyPr>
            <a:noAutofit/>
          </a:bodyPr>
          <a:lstStyle/>
          <a:p>
            <a:pPr marL="0" indent="0">
              <a:buNone/>
            </a:pPr>
            <a:r>
              <a:rPr lang="en-US" dirty="0" smtClean="0"/>
              <a:t>Relevant properties</a:t>
            </a:r>
          </a:p>
          <a:p>
            <a:pPr marL="514350" indent="-514350">
              <a:buFont typeface="+mj-lt"/>
              <a:buAutoNum type="arabicPeriod"/>
            </a:pPr>
            <a:r>
              <a:rPr lang="en-US" sz="2800" dirty="0" err="1" smtClean="0"/>
              <a:t>FrameworkElement.Style</a:t>
            </a:r>
            <a:endParaRPr lang="en-US" sz="2800" dirty="0" smtClean="0"/>
          </a:p>
          <a:p>
            <a:pPr marL="514350" indent="-514350">
              <a:buFont typeface="+mj-lt"/>
              <a:buAutoNum type="arabicPeriod"/>
            </a:pPr>
            <a:r>
              <a:rPr lang="en-US" sz="2800" dirty="0" err="1" smtClean="0"/>
              <a:t>FrameworkElement.DefaultStyleKey</a:t>
            </a:r>
            <a:endParaRPr lang="en-US" sz="2800" dirty="0" smtClean="0"/>
          </a:p>
          <a:p>
            <a:pPr marL="514350" indent="-514350">
              <a:buFont typeface="+mj-lt"/>
              <a:buAutoNum type="arabicPeriod"/>
            </a:pPr>
            <a:r>
              <a:rPr lang="en-US" sz="2800" dirty="0" err="1" smtClean="0"/>
              <a:t>FrameworkElement.Resources</a:t>
            </a:r>
            <a:endParaRPr lang="en-US" sz="2800" dirty="0" smtClean="0"/>
          </a:p>
          <a:p>
            <a:pPr marL="514350" indent="-514350">
              <a:buFont typeface="+mj-lt"/>
              <a:buAutoNum type="arabicPeriod"/>
            </a:pPr>
            <a:r>
              <a:rPr lang="en-US" sz="2800" dirty="0" err="1" smtClean="0"/>
              <a:t>Control.Template</a:t>
            </a:r>
            <a:endParaRPr lang="en-US" sz="2800" dirty="0" smtClean="0"/>
          </a:p>
        </p:txBody>
      </p:sp>
      <p:sp>
        <p:nvSpPr>
          <p:cNvPr id="2" name="Title 1"/>
          <p:cNvSpPr>
            <a:spLocks noGrp="1"/>
          </p:cNvSpPr>
          <p:nvPr>
            <p:ph type="title"/>
          </p:nvPr>
        </p:nvSpPr>
        <p:spPr/>
        <p:txBody>
          <a:bodyPr/>
          <a:lstStyle/>
          <a:p>
            <a:r>
              <a:rPr lang="en-US" dirty="0" smtClean="0"/>
              <a:t>What's in a control?</a:t>
            </a:r>
            <a:endParaRPr lang="en-US" dirty="0"/>
          </a:p>
        </p:txBody>
      </p:sp>
    </p:spTree>
    <p:extLst>
      <p:ext uri="{BB962C8B-B14F-4D97-AF65-F5344CB8AC3E}">
        <p14:creationId xmlns:p14="http://schemas.microsoft.com/office/powerpoint/2010/main" val="35545891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Control definition</a:t>
            </a:r>
            <a:endParaRPr lang="en-US" dirty="0"/>
          </a:p>
        </p:txBody>
      </p:sp>
      <p:grpSp>
        <p:nvGrpSpPr>
          <p:cNvPr id="15" name="Group 14"/>
          <p:cNvGrpSpPr/>
          <p:nvPr/>
        </p:nvGrpSpPr>
        <p:grpSpPr>
          <a:xfrm>
            <a:off x="1452879" y="1757680"/>
            <a:ext cx="8829161" cy="4294328"/>
            <a:chOff x="1452879" y="2052320"/>
            <a:chExt cx="8829161" cy="4294328"/>
          </a:xfrm>
        </p:grpSpPr>
        <p:grpSp>
          <p:nvGrpSpPr>
            <p:cNvPr id="11" name="Group 10"/>
            <p:cNvGrpSpPr/>
            <p:nvPr/>
          </p:nvGrpSpPr>
          <p:grpSpPr>
            <a:xfrm>
              <a:off x="1452879" y="2052320"/>
              <a:ext cx="8829161" cy="2509520"/>
              <a:chOff x="1432560" y="2133600"/>
              <a:chExt cx="4360962" cy="1239520"/>
            </a:xfrm>
          </p:grpSpPr>
          <p:sp>
            <p:nvSpPr>
              <p:cNvPr id="9" name="Rectangle 8"/>
              <p:cNvSpPr/>
              <p:nvPr/>
            </p:nvSpPr>
            <p:spPr>
              <a:xfrm>
                <a:off x="1432560" y="2133600"/>
                <a:ext cx="2143760" cy="1239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Button</a:t>
                </a:r>
              </a:p>
              <a:p>
                <a:pPr algn="ctr"/>
                <a:r>
                  <a:rPr lang="en-US" sz="4400" dirty="0" smtClean="0"/>
                  <a:t>Class</a:t>
                </a:r>
                <a:endParaRPr lang="en-US" sz="4400" dirty="0"/>
              </a:p>
            </p:txBody>
          </p:sp>
          <p:sp>
            <p:nvSpPr>
              <p:cNvPr id="10" name="Rectangle 9"/>
              <p:cNvSpPr/>
              <p:nvPr/>
            </p:nvSpPr>
            <p:spPr>
              <a:xfrm>
                <a:off x="3649762" y="2133600"/>
                <a:ext cx="2143760" cy="12395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smtClean="0"/>
                  <a:t>Button</a:t>
                </a:r>
              </a:p>
              <a:p>
                <a:pPr algn="ctr"/>
                <a:r>
                  <a:rPr lang="en-US" sz="4400" dirty="0" smtClean="0"/>
                  <a:t>Template</a:t>
                </a:r>
                <a:endParaRPr lang="en-US" sz="4400" dirty="0"/>
              </a:p>
            </p:txBody>
          </p:sp>
        </p:grpSp>
        <p:grpSp>
          <p:nvGrpSpPr>
            <p:cNvPr id="12" name="Group 11"/>
            <p:cNvGrpSpPr/>
            <p:nvPr/>
          </p:nvGrpSpPr>
          <p:grpSpPr>
            <a:xfrm>
              <a:off x="1452879" y="4704078"/>
              <a:ext cx="8829161" cy="1642570"/>
              <a:chOff x="1432560" y="2133599"/>
              <a:chExt cx="4360962" cy="1178786"/>
            </a:xfrm>
          </p:grpSpPr>
          <p:sp>
            <p:nvSpPr>
              <p:cNvPr id="13" name="Rectangle 12"/>
              <p:cNvSpPr/>
              <p:nvPr/>
            </p:nvSpPr>
            <p:spPr>
              <a:xfrm>
                <a:off x="1432560" y="2133600"/>
                <a:ext cx="2143760" cy="117878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err="1" smtClean="0"/>
                  <a:t>Windows.Foundation</a:t>
                </a:r>
                <a:r>
                  <a:rPr lang="en-US" sz="2400" dirty="0" smtClean="0"/>
                  <a:t>.</a:t>
                </a:r>
                <a:br>
                  <a:rPr lang="en-US" sz="2400" dirty="0" smtClean="0"/>
                </a:br>
                <a:r>
                  <a:rPr lang="en-US" sz="2400" dirty="0" err="1" smtClean="0"/>
                  <a:t>UniversalApiContract.winmd</a:t>
                </a:r>
                <a:endParaRPr lang="en-US" sz="2400" dirty="0"/>
              </a:p>
            </p:txBody>
          </p:sp>
          <p:sp>
            <p:nvSpPr>
              <p:cNvPr id="14" name="Rectangle 13"/>
              <p:cNvSpPr/>
              <p:nvPr/>
            </p:nvSpPr>
            <p:spPr>
              <a:xfrm>
                <a:off x="3649762" y="2133599"/>
                <a:ext cx="2143760" cy="117878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err="1" smtClean="0"/>
                  <a:t>Generic.xaml</a:t>
                </a:r>
                <a:r>
                  <a:rPr lang="en-US" sz="2400" dirty="0" smtClean="0"/>
                  <a:t/>
                </a:r>
                <a:br>
                  <a:rPr lang="en-US" sz="2400" dirty="0" smtClean="0"/>
                </a:br>
                <a:r>
                  <a:rPr lang="en-US" sz="2400" dirty="0" smtClean="0"/>
                  <a:t>Compiled Package Resource Index (PRI)</a:t>
                </a:r>
                <a:endParaRPr lang="en-US" sz="2400" dirty="0"/>
              </a:p>
            </p:txBody>
          </p:sp>
        </p:grpSp>
      </p:grpSp>
    </p:spTree>
    <p:extLst>
      <p:ext uri="{BB962C8B-B14F-4D97-AF65-F5344CB8AC3E}">
        <p14:creationId xmlns:p14="http://schemas.microsoft.com/office/powerpoint/2010/main" val="391759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Control's Visual tree versus Logical tree</a:t>
            </a:r>
            <a:endParaRPr lang="en-US" dirty="0"/>
          </a:p>
        </p:txBody>
      </p:sp>
      <p:pic>
        <p:nvPicPr>
          <p:cNvPr id="6" name="Picture 5"/>
          <p:cNvPicPr>
            <a:picLocks noChangeAspect="1"/>
          </p:cNvPicPr>
          <p:nvPr/>
        </p:nvPicPr>
        <p:blipFill>
          <a:blip r:embed="rId2"/>
          <a:stretch>
            <a:fillRect/>
          </a:stretch>
        </p:blipFill>
        <p:spPr>
          <a:xfrm>
            <a:off x="650659" y="3317985"/>
            <a:ext cx="7614054" cy="2558161"/>
          </a:xfrm>
          <a:prstGeom prst="rect">
            <a:avLst/>
          </a:prstGeom>
        </p:spPr>
      </p:pic>
      <p:sp>
        <p:nvSpPr>
          <p:cNvPr id="7" name="Rounded Rectangle 6"/>
          <p:cNvSpPr/>
          <p:nvPr/>
        </p:nvSpPr>
        <p:spPr>
          <a:xfrm>
            <a:off x="1605700" y="4491484"/>
            <a:ext cx="6133944" cy="653143"/>
          </a:xfrm>
          <a:prstGeom prst="roundRect">
            <a:avLst/>
          </a:prstGeom>
          <a:no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6730739" y="1625140"/>
            <a:ext cx="3327624" cy="1741694"/>
          </a:xfrm>
          <a:prstGeom prst="rect">
            <a:avLst/>
          </a:prstGeom>
        </p:spPr>
      </p:pic>
      <p:grpSp>
        <p:nvGrpSpPr>
          <p:cNvPr id="13" name="Group 12"/>
          <p:cNvGrpSpPr/>
          <p:nvPr/>
        </p:nvGrpSpPr>
        <p:grpSpPr>
          <a:xfrm>
            <a:off x="1237211" y="1888857"/>
            <a:ext cx="7459336" cy="2214832"/>
            <a:chOff x="1237211" y="1888857"/>
            <a:chExt cx="7459336" cy="2214832"/>
          </a:xfrm>
        </p:grpSpPr>
        <p:sp>
          <p:nvSpPr>
            <p:cNvPr id="9" name="Oval 8"/>
            <p:cNvSpPr/>
            <p:nvPr/>
          </p:nvSpPr>
          <p:spPr>
            <a:xfrm>
              <a:off x="7589131" y="1888857"/>
              <a:ext cx="1107416" cy="1107416"/>
            </a:xfrm>
            <a:prstGeom prst="ellipse">
              <a:avLst/>
            </a:prstGeom>
            <a:noFill/>
            <a:ln w="5715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37211" y="2996273"/>
              <a:ext cx="1107416" cy="1107416"/>
            </a:xfrm>
            <a:prstGeom prst="ellipse">
              <a:avLst/>
            </a:prstGeom>
            <a:noFill/>
            <a:ln w="5715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flipH="1">
              <a:off x="2344628" y="2608478"/>
              <a:ext cx="5244503" cy="844841"/>
            </a:xfrm>
            <a:prstGeom prst="line">
              <a:avLst/>
            </a:prstGeom>
            <a:ln w="57150">
              <a:solidFill>
                <a:schemeClr val="accent2"/>
              </a:solidFill>
            </a:ln>
            <a:effectLst/>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346434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schemas.microsoft.com/sharepoint/v3"/>
    <ds:schemaRef ds:uri="27aa9422-7f1f-4c84-9cdf-302b1a67e513"/>
    <ds:schemaRef ds:uri="http://purl.org/dc/terms/"/>
    <ds:schemaRef ds:uri="http://schemas.microsoft.com/office/2006/documentManagement/types"/>
    <ds:schemaRef ds:uri="http://schemas.microsoft.com/office/infopath/2007/PartnerControls"/>
    <ds:schemaRef ds:uri="230e9df3-be65-4c73-a93b-d1236ebd677e"/>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6451</TotalTime>
  <Words>516</Words>
  <Application>Microsoft Office PowerPoint</Application>
  <PresentationFormat>Widescreen</PresentationFormat>
  <Paragraphs>132</Paragraphs>
  <Slides>32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Consolas</vt:lpstr>
      <vt:lpstr>Segoe UI</vt:lpstr>
      <vt:lpstr>Segoe UI Light</vt:lpstr>
      <vt:lpstr>1_Office Theme</vt:lpstr>
      <vt:lpstr>XAML for Windows 10: Controls</vt:lpstr>
      <vt:lpstr>Update bio info</vt:lpstr>
      <vt:lpstr>Course Modules</vt:lpstr>
      <vt:lpstr>Setting Expectations</vt:lpstr>
      <vt:lpstr>PowerPoint Presentation</vt:lpstr>
      <vt:lpstr>XAML controls</vt:lpstr>
      <vt:lpstr>What's in a control?</vt:lpstr>
      <vt:lpstr>Control definition</vt:lpstr>
      <vt:lpstr>Control's Visual tree versus Logical tree</vt:lpstr>
      <vt:lpstr>Looking at the visual tree</vt:lpstr>
      <vt:lpstr>Control template</vt:lpstr>
      <vt:lpstr>How to bind inside a content template</vt:lpstr>
      <vt:lpstr>Themes\Generic.xaml</vt:lpstr>
      <vt:lpstr>Generic.xaml</vt:lpstr>
      <vt:lpstr>Re-templating an existing control</vt:lpstr>
      <vt:lpstr>PowerPoint Presentation</vt:lpstr>
      <vt:lpstr>Create a control from another (sub-classing)</vt:lpstr>
      <vt:lpstr>Sub-classing an existing control</vt:lpstr>
      <vt:lpstr>Create a control from scratch</vt:lpstr>
      <vt:lpstr>Creating a control from scratch</vt:lpstr>
      <vt:lpstr>Control versus ContentControl</vt:lpstr>
      <vt:lpstr>Create your own ContentControl</vt:lpstr>
      <vt:lpstr>Templated control versus User control</vt:lpstr>
      <vt:lpstr>Custom properties</vt:lpstr>
      <vt:lpstr>Handling localization</vt:lpstr>
      <vt:lpstr>Custom events</vt:lpstr>
      <vt:lpstr>Accessing controls</vt:lpstr>
      <vt:lpstr>Handling visual focus</vt:lpstr>
      <vt:lpstr>Packaging your controls</vt:lpstr>
      <vt:lpstr>Merging dictionaries in a remote generic.xaml? </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Jerry Nixon</cp:lastModifiedBy>
  <cp:revision>149</cp:revision>
  <dcterms:created xsi:type="dcterms:W3CDTF">2013-02-15T23:12:42Z</dcterms:created>
  <dcterms:modified xsi:type="dcterms:W3CDTF">2015-10-20T05:30:37Z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