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95" r:id="rId5"/>
    <p:sldId id="305" r:id="rId6"/>
    <p:sldId id="277" r:id="rId7"/>
    <p:sldId id="278" r:id="rId8"/>
    <p:sldId id="287" r:id="rId9"/>
    <p:sldId id="306" r:id="rId10"/>
    <p:sldId id="307" r:id="rId11"/>
    <p:sldId id="312" r:id="rId12"/>
    <p:sldId id="310" r:id="rId13"/>
    <p:sldId id="308" r:id="rId14"/>
    <p:sldId id="309" r:id="rId15"/>
    <p:sldId id="313" r:id="rId16"/>
    <p:sldId id="29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53C3C6-B1B2-4FF9-9C51-147AC5CB291B}">
          <p14:sldIdLst>
            <p14:sldId id="295"/>
            <p14:sldId id="305"/>
            <p14:sldId id="277"/>
            <p14:sldId id="278"/>
          </p14:sldIdLst>
        </p14:section>
        <p14:section name="Untitled Section" id="{EB41B6E9-69CB-4F3E-B958-0D1EF349839B}">
          <p14:sldIdLst>
            <p14:sldId id="287"/>
            <p14:sldId id="306"/>
            <p14:sldId id="307"/>
            <p14:sldId id="312"/>
            <p14:sldId id="310"/>
            <p14:sldId id="308"/>
            <p14:sldId id="309"/>
            <p14:sldId id="313"/>
          </p14:sldIdLst>
        </p14:section>
        <p14:section name="Untitled Section" id="{4511552C-FEAE-4F85-89A8-959048619C20}">
          <p14:sldIdLst>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48727" autoAdjust="0"/>
  </p:normalViewPr>
  <p:slideViewPr>
    <p:cSldViewPr snapToGrid="0">
      <p:cViewPr varScale="1">
        <p:scale>
          <a:sx n="40" d="100"/>
          <a:sy n="40" d="100"/>
        </p:scale>
        <p:origin x="1478" y="29"/>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2636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template (</a:t>
            </a:r>
            <a:r>
              <a:rPr lang="en-US" dirty="0" err="1" smtClean="0"/>
              <a:t>CheckBox</a:t>
            </a:r>
            <a:r>
              <a:rPr lang="en-US" dirty="0" smtClean="0"/>
              <a:t> + Button)</a:t>
            </a:r>
          </a:p>
          <a:p>
            <a:pPr marL="228600" indent="-228600">
              <a:buAutoNum type="arabicPeriod"/>
            </a:pPr>
            <a:r>
              <a:rPr lang="en-US" dirty="0" smtClean="0"/>
              <a:t>Notice the </a:t>
            </a:r>
            <a:r>
              <a:rPr lang="en-US" dirty="0" err="1" smtClean="0"/>
              <a:t>DefaultStyleKey</a:t>
            </a:r>
            <a:r>
              <a:rPr lang="en-US" dirty="0" smtClean="0"/>
              <a:t> + </a:t>
            </a:r>
            <a:r>
              <a:rPr lang="en-US" dirty="0" err="1" smtClean="0"/>
              <a:t>Generic.xaml</a:t>
            </a:r>
            <a:endParaRPr lang="en-US" dirty="0" smtClean="0"/>
          </a:p>
          <a:p>
            <a:pPr marL="228600" indent="-228600">
              <a:buAutoNum type="arabicPeriod"/>
            </a:pPr>
            <a:r>
              <a:rPr lang="en-US" dirty="0" smtClean="0"/>
              <a:t>Add </a:t>
            </a:r>
            <a:r>
              <a:rPr lang="en-US" dirty="0" err="1" smtClean="0"/>
              <a:t>CheckBox.CheckText</a:t>
            </a:r>
            <a:r>
              <a:rPr lang="en-US" dirty="0" smtClean="0"/>
              <a:t> + </a:t>
            </a:r>
            <a:r>
              <a:rPr lang="en-US" dirty="0" err="1" smtClean="0"/>
              <a:t>Button.ButtonText</a:t>
            </a:r>
            <a:r>
              <a:rPr lang="en-US" dirty="0" smtClean="0"/>
              <a:t> properties</a:t>
            </a:r>
          </a:p>
          <a:p>
            <a:pPr marL="228600" indent="-228600">
              <a:buAutoNum type="arabicPeriod"/>
            </a:pPr>
            <a:r>
              <a:rPr lang="en-US" dirty="0" smtClean="0"/>
              <a:t>Add </a:t>
            </a:r>
            <a:r>
              <a:rPr lang="en-US" dirty="0" err="1" smtClean="0"/>
              <a:t>CheckBox.</a:t>
            </a:r>
            <a:r>
              <a:rPr lang="en-US" dirty="0" err="1" smtClean="0"/>
              <a:t>IsChecked</a:t>
            </a:r>
            <a:r>
              <a:rPr lang="en-US" baseline="0" dirty="0" smtClean="0"/>
              <a:t> + </a:t>
            </a:r>
            <a:r>
              <a:rPr lang="en-US" dirty="0" err="1" smtClean="0"/>
              <a:t>Button.</a:t>
            </a:r>
            <a:r>
              <a:rPr lang="en-US" baseline="0" dirty="0" err="1" smtClean="0"/>
              <a:t>Command</a:t>
            </a:r>
            <a:r>
              <a:rPr lang="en-US" baseline="0" dirty="0" smtClean="0"/>
              <a:t> properties</a:t>
            </a:r>
            <a:endParaRPr lang="en-US" dirty="0" smtClean="0"/>
          </a:p>
          <a:p>
            <a:pPr marL="228600" indent="-228600">
              <a:buAutoNum type="arabicPeriod"/>
            </a:pPr>
            <a:r>
              <a:rPr lang="en-US" dirty="0" smtClean="0"/>
              <a:t>Data bind </a:t>
            </a:r>
            <a:r>
              <a:rPr lang="en-US" dirty="0" err="1" smtClean="0"/>
              <a:t>Button.IsEnabled</a:t>
            </a:r>
            <a:r>
              <a:rPr lang="en-US" dirty="0" smtClean="0"/>
              <a:t> to </a:t>
            </a:r>
            <a:r>
              <a:rPr lang="en-US" dirty="0" err="1" smtClean="0"/>
              <a:t>CheckBox.IsChecked</a:t>
            </a:r>
            <a:endParaRPr lang="en-US" dirty="0" smtClean="0"/>
          </a:p>
          <a:p>
            <a:pPr marL="228600" indent="-228600">
              <a:buAutoNum type="arabicPeriod"/>
            </a:pPr>
            <a:r>
              <a:rPr lang="en-US" dirty="0" smtClean="0"/>
              <a:t>Give the </a:t>
            </a:r>
            <a:r>
              <a:rPr lang="en-US" dirty="0" err="1" smtClean="0"/>
              <a:t>CheckBox</a:t>
            </a:r>
            <a:r>
              <a:rPr lang="en-US" dirty="0" smtClean="0"/>
              <a:t> &amp; Button an x:Name</a:t>
            </a:r>
          </a:p>
          <a:p>
            <a:pPr marL="228600" indent="-228600">
              <a:buAutoNum type="arabicPeriod"/>
            </a:pPr>
            <a:r>
              <a:rPr lang="en-US" dirty="0" smtClean="0"/>
              <a:t>Create Custom </a:t>
            </a:r>
            <a:r>
              <a:rPr lang="en-US" dirty="0" err="1" smtClean="0"/>
              <a:t>GetTemplatedChild</a:t>
            </a:r>
            <a:r>
              <a:rPr lang="en-US" dirty="0" smtClean="0"/>
              <a:t>&lt;T&gt;</a:t>
            </a:r>
          </a:p>
          <a:p>
            <a:pPr marL="228600" indent="-228600">
              <a:buAutoNum type="arabicPeriod"/>
            </a:pPr>
            <a:r>
              <a:rPr lang="en-US" dirty="0" smtClean="0"/>
              <a:t>Create</a:t>
            </a:r>
            <a:r>
              <a:rPr lang="en-US" baseline="0" dirty="0" smtClean="0"/>
              <a:t> Custom Clicked, Checked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4482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 </a:t>
            </a:r>
            <a:r>
              <a:rPr lang="en-US" sz="4000" dirty="0" smtClean="0"/>
              <a:t/>
            </a:r>
            <a:br>
              <a:rPr lang="en-US" sz="4000" dirty="0" smtClean="0"/>
            </a:br>
            <a:r>
              <a:rPr lang="en-US" sz="4000" dirty="0" smtClean="0"/>
              <a:t>Layout Fundamentals</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properties</a:t>
            </a:r>
            <a:endParaRPr lang="en-US" dirty="0"/>
          </a:p>
        </p:txBody>
      </p:sp>
      <p:pic>
        <p:nvPicPr>
          <p:cNvPr id="3" name="Picture 2"/>
          <p:cNvPicPr>
            <a:picLocks noChangeAspect="1"/>
          </p:cNvPicPr>
          <p:nvPr/>
        </p:nvPicPr>
        <p:blipFill>
          <a:blip r:embed="rId2"/>
          <a:stretch>
            <a:fillRect/>
          </a:stretch>
        </p:blipFill>
        <p:spPr>
          <a:xfrm>
            <a:off x="379514" y="1035425"/>
            <a:ext cx="10572750" cy="4410075"/>
          </a:xfrm>
          <a:prstGeom prst="rect">
            <a:avLst/>
          </a:prstGeom>
        </p:spPr>
      </p:pic>
      <p:sp>
        <p:nvSpPr>
          <p:cNvPr id="4" name="Rounded Rectangle 3"/>
          <p:cNvSpPr/>
          <p:nvPr/>
        </p:nvSpPr>
        <p:spPr>
          <a:xfrm>
            <a:off x="9266548" y="2457961"/>
            <a:ext cx="1611984"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p:cNvSpPr/>
          <p:nvPr/>
        </p:nvSpPr>
        <p:spPr>
          <a:xfrm>
            <a:off x="6466788" y="2750192"/>
            <a:ext cx="1623092"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ounded Rectangle 7"/>
          <p:cNvSpPr/>
          <p:nvPr/>
        </p:nvSpPr>
        <p:spPr>
          <a:xfrm>
            <a:off x="8776355" y="3041992"/>
            <a:ext cx="1329178"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p:cNvSpPr/>
          <p:nvPr/>
        </p:nvSpPr>
        <p:spPr>
          <a:xfrm>
            <a:off x="7103939" y="3334223"/>
            <a:ext cx="1483879"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63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events</a:t>
            </a:r>
            <a:endParaRPr lang="en-US" dirty="0"/>
          </a:p>
        </p:txBody>
      </p:sp>
      <p:pic>
        <p:nvPicPr>
          <p:cNvPr id="3" name="Picture 2"/>
          <p:cNvPicPr>
            <a:picLocks noChangeAspect="1"/>
          </p:cNvPicPr>
          <p:nvPr/>
        </p:nvPicPr>
        <p:blipFill>
          <a:blip r:embed="rId2"/>
          <a:stretch>
            <a:fillRect/>
          </a:stretch>
        </p:blipFill>
        <p:spPr>
          <a:xfrm>
            <a:off x="379514" y="1245702"/>
            <a:ext cx="8562975" cy="3295650"/>
          </a:xfrm>
          <a:prstGeom prst="rect">
            <a:avLst/>
          </a:prstGeom>
        </p:spPr>
      </p:pic>
      <p:sp>
        <p:nvSpPr>
          <p:cNvPr id="4" name="Rounded Rectangle 3"/>
          <p:cNvSpPr/>
          <p:nvPr/>
        </p:nvSpPr>
        <p:spPr>
          <a:xfrm>
            <a:off x="831301" y="2943222"/>
            <a:ext cx="7815742"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p:cNvSpPr/>
          <p:nvPr/>
        </p:nvSpPr>
        <p:spPr>
          <a:xfrm>
            <a:off x="5675242" y="4094718"/>
            <a:ext cx="1222515"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17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t>
            </a:r>
            <a:r>
              <a:rPr lang="en-US" dirty="0" err="1" smtClean="0"/>
              <a:t>AcceptAndSubmit</a:t>
            </a:r>
            <a:endParaRPr lang="en-US" dirty="0"/>
          </a:p>
        </p:txBody>
      </p:sp>
      <p:sp>
        <p:nvSpPr>
          <p:cNvPr id="4" name="Content Placeholder 3"/>
          <p:cNvSpPr>
            <a:spLocks noGrp="1"/>
          </p:cNvSpPr>
          <p:nvPr>
            <p:ph sz="quarter" idx="10"/>
          </p:nvPr>
        </p:nvSpPr>
        <p:spPr>
          <a:xfrm>
            <a:off x="379413" y="1388226"/>
            <a:ext cx="7154448" cy="5290388"/>
          </a:xfrm>
        </p:spPr>
        <p:txBody>
          <a:bodyPr/>
          <a:lstStyle/>
          <a:p>
            <a:r>
              <a:rPr lang="en-US" dirty="0" smtClean="0"/>
              <a:t>Reusable</a:t>
            </a:r>
          </a:p>
          <a:p>
            <a:r>
              <a:rPr lang="en-US" dirty="0" smtClean="0"/>
              <a:t>Encapsulated</a:t>
            </a:r>
          </a:p>
          <a:p>
            <a:r>
              <a:rPr lang="en-US" dirty="0" smtClean="0"/>
              <a:t>Template-ready</a:t>
            </a:r>
          </a:p>
          <a:p>
            <a:r>
              <a:rPr lang="en-US" dirty="0" smtClean="0"/>
              <a:t>Data </a:t>
            </a:r>
            <a:r>
              <a:rPr lang="en-US" dirty="0" err="1" smtClean="0"/>
              <a:t>bindable</a:t>
            </a:r>
            <a:endParaRPr lang="en-US" dirty="0" smtClean="0"/>
          </a:p>
          <a:p>
            <a:r>
              <a:rPr lang="en-US" dirty="0" smtClean="0"/>
              <a:t>Programmable</a:t>
            </a:r>
          </a:p>
          <a:p>
            <a:r>
              <a:rPr lang="en-US" dirty="0" smtClean="0"/>
              <a:t>Simple</a:t>
            </a:r>
            <a:endParaRPr lang="en-US" dirty="0"/>
          </a:p>
        </p:txBody>
      </p:sp>
      <p:pic>
        <p:nvPicPr>
          <p:cNvPr id="3" name="Picture 2"/>
          <p:cNvPicPr>
            <a:picLocks noChangeAspect="1"/>
          </p:cNvPicPr>
          <p:nvPr/>
        </p:nvPicPr>
        <p:blipFill>
          <a:blip r:embed="rId2"/>
          <a:stretch>
            <a:fillRect/>
          </a:stretch>
        </p:blipFill>
        <p:spPr>
          <a:xfrm>
            <a:off x="8096150" y="606287"/>
            <a:ext cx="3135994" cy="5645426"/>
          </a:xfrm>
          <a:prstGeom prst="rect">
            <a:avLst/>
          </a:prstGeom>
        </p:spPr>
      </p:pic>
      <p:sp>
        <p:nvSpPr>
          <p:cNvPr id="5" name="Rounded Rectangle 4"/>
          <p:cNvSpPr/>
          <p:nvPr/>
        </p:nvSpPr>
        <p:spPr>
          <a:xfrm>
            <a:off x="8041054" y="3351768"/>
            <a:ext cx="1967649" cy="1220232"/>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p:cNvSpPr/>
          <p:nvPr/>
        </p:nvSpPr>
        <p:spPr>
          <a:xfrm>
            <a:off x="8041054" y="5277677"/>
            <a:ext cx="1967649" cy="974036"/>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54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a:t>Build a custom control</a:t>
            </a:r>
            <a:endParaRPr lang="en-GB" dirty="0"/>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Modules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67632">
                <a:tc>
                  <a:txBody>
                    <a:bodyPr/>
                    <a:lstStyle/>
                    <a:p>
                      <a:r>
                        <a:rPr lang="en-US" sz="3600" dirty="0" smtClean="0"/>
                        <a:t>XAML for Windows 10: Controls</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Control Fundamentals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smtClean="0">
                          <a:latin typeface="Segoe UI Light" panose="020B0502040204020203" pitchFamily="34" charset="0"/>
                          <a:cs typeface="Segoe UI Light" panose="020B0502040204020203" pitchFamily="34" charset="0"/>
                        </a:rPr>
                        <a:t>Custom controls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Styling and resources</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272156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Layout Fundamentals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Build a custom control</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controls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2224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Building a control</a:t>
            </a:r>
            <a:endParaRPr lang="en-US" dirty="0"/>
          </a:p>
        </p:txBody>
      </p:sp>
    </p:spTree>
    <p:extLst>
      <p:ext uri="{BB962C8B-B14F-4D97-AF65-F5344CB8AC3E}">
        <p14:creationId xmlns:p14="http://schemas.microsoft.com/office/powerpoint/2010/main" val="1106971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custom templates</a:t>
            </a:r>
            <a:endParaRPr lang="en-US" dirty="0"/>
          </a:p>
        </p:txBody>
      </p:sp>
      <p:pic>
        <p:nvPicPr>
          <p:cNvPr id="3" name="Picture 2"/>
          <p:cNvPicPr>
            <a:picLocks noChangeAspect="1"/>
          </p:cNvPicPr>
          <p:nvPr/>
        </p:nvPicPr>
        <p:blipFill>
          <a:blip r:embed="rId2"/>
          <a:stretch>
            <a:fillRect/>
          </a:stretch>
        </p:blipFill>
        <p:spPr>
          <a:xfrm>
            <a:off x="379514" y="1035425"/>
            <a:ext cx="10572750" cy="4410075"/>
          </a:xfrm>
          <a:prstGeom prst="rect">
            <a:avLst/>
          </a:prstGeom>
        </p:spPr>
      </p:pic>
      <p:sp>
        <p:nvSpPr>
          <p:cNvPr id="6" name="Rounded Rectangle 5"/>
          <p:cNvSpPr/>
          <p:nvPr/>
        </p:nvSpPr>
        <p:spPr>
          <a:xfrm>
            <a:off x="2837468" y="2459382"/>
            <a:ext cx="1395167"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6"/>
          <p:cNvSpPr/>
          <p:nvPr/>
        </p:nvSpPr>
        <p:spPr>
          <a:xfrm>
            <a:off x="2837468" y="3041992"/>
            <a:ext cx="1395167"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46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9514" y="1245702"/>
            <a:ext cx="8629650" cy="4762500"/>
          </a:xfrm>
          <a:prstGeom prst="rect">
            <a:avLst/>
          </a:prstGeom>
        </p:spPr>
      </p:pic>
      <p:sp>
        <p:nvSpPr>
          <p:cNvPr id="2" name="Title 1"/>
          <p:cNvSpPr>
            <a:spLocks noGrp="1"/>
          </p:cNvSpPr>
          <p:nvPr>
            <p:ph type="title"/>
          </p:nvPr>
        </p:nvSpPr>
        <p:spPr/>
        <p:txBody>
          <a:bodyPr/>
          <a:lstStyle/>
          <a:p>
            <a:r>
              <a:rPr lang="en-US" dirty="0" smtClean="0"/>
              <a:t>Customize </a:t>
            </a:r>
            <a:r>
              <a:rPr lang="en-US" dirty="0" err="1" smtClean="0"/>
              <a:t>GetTemplateChild</a:t>
            </a:r>
            <a:r>
              <a:rPr lang="en-US" dirty="0" smtClean="0"/>
              <a:t>()</a:t>
            </a:r>
            <a:endParaRPr lang="en-US" dirty="0"/>
          </a:p>
        </p:txBody>
      </p:sp>
      <p:sp>
        <p:nvSpPr>
          <p:cNvPr id="4" name="Rounded Rectangle 3"/>
          <p:cNvSpPr/>
          <p:nvPr/>
        </p:nvSpPr>
        <p:spPr>
          <a:xfrm>
            <a:off x="2841938" y="2707380"/>
            <a:ext cx="6073462"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p:cNvSpPr/>
          <p:nvPr/>
        </p:nvSpPr>
        <p:spPr>
          <a:xfrm>
            <a:off x="804417" y="4687645"/>
            <a:ext cx="2595599"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42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behavior</a:t>
            </a:r>
            <a:endParaRPr lang="en-US" dirty="0"/>
          </a:p>
        </p:txBody>
      </p:sp>
      <p:pic>
        <p:nvPicPr>
          <p:cNvPr id="3" name="Picture 2"/>
          <p:cNvPicPr>
            <a:picLocks noChangeAspect="1"/>
          </p:cNvPicPr>
          <p:nvPr/>
        </p:nvPicPr>
        <p:blipFill>
          <a:blip r:embed="rId2"/>
          <a:stretch>
            <a:fillRect/>
          </a:stretch>
        </p:blipFill>
        <p:spPr>
          <a:xfrm>
            <a:off x="379514" y="1035425"/>
            <a:ext cx="10572750" cy="4410075"/>
          </a:xfrm>
          <a:prstGeom prst="rect">
            <a:avLst/>
          </a:prstGeom>
        </p:spPr>
      </p:pic>
      <p:sp>
        <p:nvSpPr>
          <p:cNvPr id="4" name="Rounded Rectangle 3"/>
          <p:cNvSpPr/>
          <p:nvPr/>
        </p:nvSpPr>
        <p:spPr>
          <a:xfrm>
            <a:off x="3817856" y="3600026"/>
            <a:ext cx="4053525" cy="396939"/>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14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5488</TotalTime>
  <Words>132</Words>
  <Application>Microsoft Office PowerPoint</Application>
  <PresentationFormat>Widescreen</PresentationFormat>
  <Paragraphs>40</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vt:lpstr>
      <vt:lpstr>Segoe UI</vt:lpstr>
      <vt:lpstr>Segoe UI Light</vt:lpstr>
      <vt:lpstr>1_Office Theme</vt:lpstr>
      <vt:lpstr>XAML for Windows 10:  Layout Fundamentals</vt:lpstr>
      <vt:lpstr>Course Modules</vt:lpstr>
      <vt:lpstr>PowerPoint Presentation</vt:lpstr>
      <vt:lpstr>Module Overview</vt:lpstr>
      <vt:lpstr>PowerPoint Presentation</vt:lpstr>
      <vt:lpstr>Building a control</vt:lpstr>
      <vt:lpstr>Adding custom templates</vt:lpstr>
      <vt:lpstr>Customize GetTemplateChild()</vt:lpstr>
      <vt:lpstr>Adding custom behavior</vt:lpstr>
      <vt:lpstr>Adding custom properties</vt:lpstr>
      <vt:lpstr>Adding custom events</vt:lpstr>
      <vt:lpstr>Implement AcceptAndSubmit</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Jerry Nixon</cp:lastModifiedBy>
  <cp:revision>97</cp:revision>
  <dcterms:created xsi:type="dcterms:W3CDTF">2013-02-15T23:12:42Z</dcterms:created>
  <dcterms:modified xsi:type="dcterms:W3CDTF">2015-10-20T06:21:48Z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