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95" r:id="rId5"/>
    <p:sldId id="296" r:id="rId6"/>
    <p:sldId id="336" r:id="rId7"/>
    <p:sldId id="298" r:id="rId8"/>
    <p:sldId id="299" r:id="rId9"/>
    <p:sldId id="277" r:id="rId10"/>
    <p:sldId id="278" r:id="rId11"/>
    <p:sldId id="287" r:id="rId12"/>
    <p:sldId id="282" r:id="rId13"/>
    <p:sldId id="305" r:id="rId14"/>
    <p:sldId id="307" r:id="rId15"/>
    <p:sldId id="308" r:id="rId16"/>
    <p:sldId id="306" r:id="rId17"/>
    <p:sldId id="309" r:id="rId18"/>
    <p:sldId id="310" r:id="rId19"/>
    <p:sldId id="311" r:id="rId20"/>
    <p:sldId id="312" r:id="rId21"/>
    <p:sldId id="313" r:id="rId22"/>
    <p:sldId id="319" r:id="rId23"/>
    <p:sldId id="321" r:id="rId24"/>
    <p:sldId id="323" r:id="rId25"/>
    <p:sldId id="325" r:id="rId26"/>
    <p:sldId id="324" r:id="rId27"/>
    <p:sldId id="322" r:id="rId28"/>
    <p:sldId id="326" r:id="rId29"/>
    <p:sldId id="327" r:id="rId30"/>
    <p:sldId id="328" r:id="rId31"/>
    <p:sldId id="330" r:id="rId32"/>
    <p:sldId id="320" r:id="rId33"/>
    <p:sldId id="331" r:id="rId34"/>
    <p:sldId id="332" r:id="rId35"/>
    <p:sldId id="334" r:id="rId36"/>
    <p:sldId id="335" r:id="rId37"/>
    <p:sldId id="290"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89E0E-1452-48EE-97FE-8665A545B435}">
          <p14:sldIdLst>
            <p14:sldId id="295"/>
            <p14:sldId id="296"/>
            <p14:sldId id="336"/>
            <p14:sldId id="298"/>
            <p14:sldId id="299"/>
            <p14:sldId id="277"/>
            <p14:sldId id="278"/>
          </p14:sldIdLst>
        </p14:section>
        <p14:section name="Untitled Section" id="{A87C71D4-7B6B-4D1F-96CE-05D032E699AB}">
          <p14:sldIdLst>
            <p14:sldId id="287"/>
            <p14:sldId id="282"/>
            <p14:sldId id="305"/>
            <p14:sldId id="307"/>
            <p14:sldId id="308"/>
            <p14:sldId id="306"/>
            <p14:sldId id="309"/>
            <p14:sldId id="310"/>
            <p14:sldId id="311"/>
            <p14:sldId id="312"/>
            <p14:sldId id="313"/>
          </p14:sldIdLst>
        </p14:section>
        <p14:section name="Untitled Section" id="{33641995-42B6-4907-BB62-107FF6E562B3}">
          <p14:sldIdLst>
            <p14:sldId id="319"/>
            <p14:sldId id="321"/>
            <p14:sldId id="323"/>
            <p14:sldId id="325"/>
            <p14:sldId id="324"/>
            <p14:sldId id="322"/>
            <p14:sldId id="326"/>
            <p14:sldId id="327"/>
            <p14:sldId id="328"/>
            <p14:sldId id="330"/>
            <p14:sldId id="320"/>
          </p14:sldIdLst>
        </p14:section>
        <p14:section name="Untitled Section" id="{2BC891D0-40EA-490F-B50E-04445CD79DA8}">
          <p14:sldIdLst>
            <p14:sldId id="331"/>
            <p14:sldId id="332"/>
            <p14:sldId id="334"/>
            <p14:sldId id="335"/>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94674"/>
  </p:normalViewPr>
  <p:slideViewPr>
    <p:cSldViewPr snapToGrid="0">
      <p:cViewPr varScale="1">
        <p:scale>
          <a:sx n="77" d="100"/>
          <a:sy n="77" d="100"/>
        </p:scale>
        <p:origin x="72" y="144"/>
      </p:cViewPr>
      <p:guideLst/>
    </p:cSldViewPr>
  </p:slideViewPr>
  <p:notesTextViewPr>
    <p:cViewPr>
      <p:scale>
        <a:sx n="1" d="1"/>
        <a:sy n="1" d="1"/>
      </p:scale>
      <p:origin x="0" y="0"/>
    </p:cViewPr>
  </p:notesTextViewPr>
  <p:sorterViewPr>
    <p:cViewPr varScale="1">
      <p:scale>
        <a:sx n="100" d="100"/>
        <a:sy n="100" d="100"/>
      </p:scale>
      <p:origin x="0" y="-12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windows/apps/mt186889.asp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sdn.microsoft.com/en-us/library/windows/apps/mt186889.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13556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Content</a:t>
            </a:r>
            <a:r>
              <a:rPr lang="en-US" baseline="0" dirty="0" smtClean="0"/>
              <a:t> from </a:t>
            </a:r>
            <a:r>
              <a:rPr lang="en-US" dirty="0" smtClean="0">
                <a:solidFill>
                  <a:srgbClr val="000000"/>
                </a:solidFill>
                <a:latin typeface="Segoe UI" panose="020B0502040204020203" pitchFamily="34" charset="0"/>
                <a:hlinkClick r:id="rId3"/>
              </a:rPr>
              <a:t>https://msdn.microsoft.com/en-us/library/windows/apps/mt186889.aspx</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40059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Content</a:t>
            </a:r>
            <a:r>
              <a:rPr lang="en-US" baseline="0" dirty="0" smtClean="0"/>
              <a:t> from </a:t>
            </a:r>
            <a:r>
              <a:rPr lang="en-US" dirty="0" smtClean="0">
                <a:solidFill>
                  <a:srgbClr val="000000"/>
                </a:solidFill>
                <a:latin typeface="Segoe UI" panose="020B0502040204020203" pitchFamily="34" charset="0"/>
                <a:hlinkClick r:id="rId3"/>
              </a:rPr>
              <a:t>https://msdn.microsoft.com/en-us/library/windows/apps/mt186889.aspx</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77217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2948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70039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73644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77734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476466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 </a:t>
            </a:r>
            <a:r>
              <a:rPr lang="en-US" sz="4000" dirty="0" err="1" smtClean="0"/>
              <a:t>ItemsControls</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err="1" smtClean="0"/>
              <a:t>ItemsControl</a:t>
            </a:r>
            <a:r>
              <a:rPr lang="en-US" dirty="0" smtClean="0"/>
              <a:t>?</a:t>
            </a:r>
            <a:endParaRPr lang="en-US" dirty="0"/>
          </a:p>
        </p:txBody>
      </p:sp>
      <p:sp>
        <p:nvSpPr>
          <p:cNvPr id="3" name="Content Placeholder 2"/>
          <p:cNvSpPr>
            <a:spLocks noGrp="1"/>
          </p:cNvSpPr>
          <p:nvPr>
            <p:ph sz="quarter" idx="10"/>
          </p:nvPr>
        </p:nvSpPr>
        <p:spPr>
          <a:xfrm>
            <a:off x="379413" y="1388226"/>
            <a:ext cx="5104946" cy="5290388"/>
          </a:xfrm>
        </p:spPr>
        <p:txBody>
          <a:bodyPr/>
          <a:lstStyle/>
          <a:p>
            <a:r>
              <a:rPr lang="en-US" dirty="0" smtClean="0"/>
              <a:t>Can display a list obtained from data binding</a:t>
            </a:r>
          </a:p>
          <a:p>
            <a:pPr lvl="1"/>
            <a:r>
              <a:rPr lang="en-US" dirty="0" smtClean="0"/>
              <a:t>Use </a:t>
            </a:r>
            <a:r>
              <a:rPr lang="en-US" dirty="0" err="1" smtClean="0"/>
              <a:t>ItemsSource</a:t>
            </a:r>
            <a:r>
              <a:rPr lang="en-US" dirty="0" smtClean="0"/>
              <a:t> instead of Items</a:t>
            </a:r>
          </a:p>
        </p:txBody>
      </p:sp>
      <p:pic>
        <p:nvPicPr>
          <p:cNvPr id="5" name="Picture 4"/>
          <p:cNvPicPr>
            <a:picLocks noChangeAspect="1"/>
          </p:cNvPicPr>
          <p:nvPr/>
        </p:nvPicPr>
        <p:blipFill>
          <a:blip r:embed="rId3"/>
          <a:stretch>
            <a:fillRect/>
          </a:stretch>
        </p:blipFill>
        <p:spPr>
          <a:xfrm>
            <a:off x="379413" y="3595270"/>
            <a:ext cx="5153025" cy="438150"/>
          </a:xfrm>
          <a:prstGeom prst="rect">
            <a:avLst/>
          </a:prstGeom>
        </p:spPr>
      </p:pic>
      <p:pic>
        <p:nvPicPr>
          <p:cNvPr id="7" name="Picture 6"/>
          <p:cNvPicPr>
            <a:picLocks noChangeAspect="1"/>
          </p:cNvPicPr>
          <p:nvPr/>
        </p:nvPicPr>
        <p:blipFill>
          <a:blip r:embed="rId4"/>
          <a:stretch>
            <a:fillRect/>
          </a:stretch>
        </p:blipFill>
        <p:spPr>
          <a:xfrm>
            <a:off x="6561364" y="980903"/>
            <a:ext cx="4914900" cy="5562600"/>
          </a:xfrm>
          <a:prstGeom prst="rect">
            <a:avLst/>
          </a:prstGeom>
        </p:spPr>
      </p:pic>
      <p:pic>
        <p:nvPicPr>
          <p:cNvPr id="8" name="Picture 7"/>
          <p:cNvPicPr>
            <a:picLocks noChangeAspect="1"/>
          </p:cNvPicPr>
          <p:nvPr/>
        </p:nvPicPr>
        <p:blipFill>
          <a:blip r:embed="rId5"/>
          <a:stretch>
            <a:fillRect/>
          </a:stretch>
        </p:blipFill>
        <p:spPr>
          <a:xfrm>
            <a:off x="369434" y="4241592"/>
            <a:ext cx="5114925" cy="2228850"/>
          </a:xfrm>
          <a:prstGeom prst="rect">
            <a:avLst/>
          </a:prstGeom>
        </p:spPr>
      </p:pic>
    </p:spTree>
    <p:extLst>
      <p:ext uri="{BB962C8B-B14F-4D97-AF65-F5344CB8AC3E}">
        <p14:creationId xmlns:p14="http://schemas.microsoft.com/office/powerpoint/2010/main" val="3442404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ItemsSource</a:t>
            </a:r>
            <a:endParaRPr lang="en-US" dirty="0"/>
          </a:p>
        </p:txBody>
      </p:sp>
      <p:sp>
        <p:nvSpPr>
          <p:cNvPr id="3" name="Content Placeholder 2"/>
          <p:cNvSpPr>
            <a:spLocks noGrp="1"/>
          </p:cNvSpPr>
          <p:nvPr>
            <p:ph sz="quarter" idx="10"/>
          </p:nvPr>
        </p:nvSpPr>
        <p:spPr/>
        <p:txBody>
          <a:bodyPr/>
          <a:lstStyle/>
          <a:p>
            <a:r>
              <a:rPr lang="en-US" dirty="0" smtClean="0"/>
              <a:t>Typically </a:t>
            </a:r>
            <a:r>
              <a:rPr lang="en-US" dirty="0"/>
              <a:t>references a list of </a:t>
            </a:r>
            <a:r>
              <a:rPr lang="en-US" dirty="0" smtClean="0"/>
              <a:t>records.</a:t>
            </a:r>
            <a:endParaRPr lang="en-US" dirty="0" smtClean="0"/>
          </a:p>
          <a:p>
            <a:r>
              <a:rPr lang="en-US" dirty="0" err="1" smtClean="0"/>
              <a:t>IList</a:t>
            </a:r>
            <a:r>
              <a:rPr lang="en-US" dirty="0" smtClean="0"/>
              <a:t>&lt;T&gt;, array, </a:t>
            </a:r>
            <a:r>
              <a:rPr lang="en-US" dirty="0" err="1" smtClean="0"/>
              <a:t>ObservableCollection</a:t>
            </a:r>
            <a:r>
              <a:rPr lang="en-US" dirty="0" smtClean="0"/>
              <a:t>&lt;T&gt;</a:t>
            </a:r>
          </a:p>
          <a:p>
            <a:r>
              <a:rPr lang="en-US" dirty="0"/>
              <a:t>Use the </a:t>
            </a:r>
            <a:r>
              <a:rPr lang="en-US" dirty="0" err="1"/>
              <a:t>ItemTemplate</a:t>
            </a:r>
            <a:r>
              <a:rPr lang="en-US" dirty="0"/>
              <a:t> property, the </a:t>
            </a:r>
            <a:r>
              <a:rPr lang="en-US" dirty="0" err="1"/>
              <a:t>ItemsPanel</a:t>
            </a:r>
            <a:r>
              <a:rPr lang="en-US" dirty="0"/>
              <a:t> property, or both to specify the appearance of the </a:t>
            </a:r>
            <a:r>
              <a:rPr lang="en-US" dirty="0" smtClean="0"/>
              <a:t>records. </a:t>
            </a:r>
            <a:endParaRPr lang="en-US" dirty="0"/>
          </a:p>
        </p:txBody>
      </p:sp>
    </p:spTree>
    <p:extLst>
      <p:ext uri="{BB962C8B-B14F-4D97-AF65-F5344CB8AC3E}">
        <p14:creationId xmlns:p14="http://schemas.microsoft.com/office/powerpoint/2010/main" val="409287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stretch>
            <a:fillRect/>
          </a:stretch>
        </p:blipFill>
        <p:spPr>
          <a:xfrm>
            <a:off x="379514" y="1541483"/>
            <a:ext cx="5633463" cy="1218046"/>
          </a:xfrm>
          <a:prstGeom prst="rect">
            <a:avLst/>
          </a:prstGeom>
        </p:spPr>
      </p:pic>
      <p:pic>
        <p:nvPicPr>
          <p:cNvPr id="5" name="Content Placeholder 4"/>
          <p:cNvPicPr>
            <a:picLocks noGrp="1" noChangeAspect="1"/>
          </p:cNvPicPr>
          <p:nvPr>
            <p:ph sz="quarter" idx="4"/>
          </p:nvPr>
        </p:nvPicPr>
        <p:blipFill>
          <a:blip r:embed="rId3"/>
          <a:stretch>
            <a:fillRect/>
          </a:stretch>
        </p:blipFill>
        <p:spPr>
          <a:xfrm>
            <a:off x="393227" y="2759528"/>
            <a:ext cx="6449786" cy="3020785"/>
          </a:xfrm>
          <a:prstGeom prst="rect">
            <a:avLst/>
          </a:prstGeom>
        </p:spPr>
      </p:pic>
      <p:sp>
        <p:nvSpPr>
          <p:cNvPr id="2" name="Title 1"/>
          <p:cNvSpPr>
            <a:spLocks noGrp="1"/>
          </p:cNvSpPr>
          <p:nvPr>
            <p:ph type="title"/>
          </p:nvPr>
        </p:nvSpPr>
        <p:spPr/>
        <p:txBody>
          <a:bodyPr/>
          <a:lstStyle/>
          <a:p>
            <a:r>
              <a:rPr lang="en-US" dirty="0" err="1" smtClean="0"/>
              <a:t>DisplayMemberPath</a:t>
            </a:r>
            <a:endParaRPr lang="en-US" dirty="0"/>
          </a:p>
        </p:txBody>
      </p:sp>
      <p:pic>
        <p:nvPicPr>
          <p:cNvPr id="8" name="Picture 7"/>
          <p:cNvPicPr>
            <a:picLocks noChangeAspect="1"/>
          </p:cNvPicPr>
          <p:nvPr/>
        </p:nvPicPr>
        <p:blipFill>
          <a:blip r:embed="rId4"/>
          <a:stretch>
            <a:fillRect/>
          </a:stretch>
        </p:blipFill>
        <p:spPr>
          <a:xfrm>
            <a:off x="6856726" y="1682522"/>
            <a:ext cx="4781550" cy="3590925"/>
          </a:xfrm>
          <a:prstGeom prst="rect">
            <a:avLst/>
          </a:prstGeom>
        </p:spPr>
      </p:pic>
      <p:sp>
        <p:nvSpPr>
          <p:cNvPr id="6" name="Rounded Rectangle 5"/>
          <p:cNvSpPr/>
          <p:nvPr/>
        </p:nvSpPr>
        <p:spPr>
          <a:xfrm>
            <a:off x="1036708" y="2240344"/>
            <a:ext cx="4390057" cy="383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controls that derive from </a:t>
            </a:r>
            <a:r>
              <a:rPr lang="en-US" dirty="0" err="1" smtClean="0"/>
              <a:t>ItemsControl</a:t>
            </a:r>
            <a:endParaRPr lang="en-US" dirty="0"/>
          </a:p>
        </p:txBody>
      </p:sp>
      <p:sp>
        <p:nvSpPr>
          <p:cNvPr id="3" name="Content Placeholder 2"/>
          <p:cNvSpPr>
            <a:spLocks noGrp="1"/>
          </p:cNvSpPr>
          <p:nvPr>
            <p:ph sz="quarter" idx="10"/>
          </p:nvPr>
        </p:nvSpPr>
        <p:spPr/>
        <p:txBody>
          <a:bodyPr/>
          <a:lstStyle/>
          <a:p>
            <a:r>
              <a:rPr lang="en-US" dirty="0" smtClean="0"/>
              <a:t>You can use </a:t>
            </a:r>
            <a:r>
              <a:rPr lang="en-US" dirty="0" err="1" smtClean="0"/>
              <a:t>ItemsControl</a:t>
            </a:r>
            <a:r>
              <a:rPr lang="en-US" dirty="0" smtClean="0"/>
              <a:t> </a:t>
            </a:r>
            <a:r>
              <a:rPr lang="en-US" dirty="0" smtClean="0"/>
              <a:t>directly.</a:t>
            </a:r>
          </a:p>
          <a:p>
            <a:r>
              <a:rPr lang="en-US" dirty="0" smtClean="0"/>
              <a:t>Also:</a:t>
            </a:r>
            <a:endParaRPr lang="en-US" dirty="0" smtClean="0"/>
          </a:p>
          <a:p>
            <a:pPr lvl="1"/>
            <a:r>
              <a:rPr lang="en-US" dirty="0" err="1" smtClean="0"/>
              <a:t>ListView</a:t>
            </a:r>
            <a:endParaRPr lang="en-US" dirty="0" smtClean="0"/>
          </a:p>
          <a:p>
            <a:pPr lvl="1"/>
            <a:r>
              <a:rPr lang="en-US" dirty="0" err="1" smtClean="0"/>
              <a:t>GridView</a:t>
            </a:r>
            <a:endParaRPr lang="en-US" dirty="0" smtClean="0"/>
          </a:p>
          <a:p>
            <a:pPr lvl="1"/>
            <a:r>
              <a:rPr lang="en-US" dirty="0" err="1" smtClean="0"/>
              <a:t>ListBox</a:t>
            </a:r>
            <a:endParaRPr lang="en-US" dirty="0" smtClean="0"/>
          </a:p>
          <a:p>
            <a:pPr lvl="1"/>
            <a:r>
              <a:rPr lang="en-US" dirty="0" err="1" smtClean="0"/>
              <a:t>Primitives.Selector</a:t>
            </a:r>
            <a:r>
              <a:rPr lang="en-US" dirty="0" smtClean="0"/>
              <a:t>-based</a:t>
            </a:r>
            <a:r>
              <a:rPr lang="en-US" dirty="0" smtClean="0"/>
              <a:t>: </a:t>
            </a:r>
            <a:r>
              <a:rPr lang="en-US" dirty="0" err="1" smtClean="0"/>
              <a:t>ComboBox</a:t>
            </a:r>
            <a:r>
              <a:rPr lang="en-US" dirty="0" smtClean="0"/>
              <a:t>, </a:t>
            </a:r>
            <a:r>
              <a:rPr lang="en-US" dirty="0" err="1" smtClean="0"/>
              <a:t>FlipView</a:t>
            </a:r>
            <a:endParaRPr lang="en-US" dirty="0" smtClean="0"/>
          </a:p>
          <a:p>
            <a:pPr lvl="1"/>
            <a:r>
              <a:rPr lang="en-US" dirty="0" err="1" smtClean="0"/>
              <a:t>MenuFlyoutPresenter</a:t>
            </a:r>
            <a:endParaRPr lang="en-US" dirty="0"/>
          </a:p>
        </p:txBody>
      </p:sp>
    </p:spTree>
    <p:extLst>
      <p:ext uri="{BB962C8B-B14F-4D97-AF65-F5344CB8AC3E}">
        <p14:creationId xmlns:p14="http://schemas.microsoft.com/office/powerpoint/2010/main" val="421289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Lists</a:t>
            </a:r>
            <a:endParaRPr lang="en-US" dirty="0"/>
          </a:p>
        </p:txBody>
      </p:sp>
      <p:sp>
        <p:nvSpPr>
          <p:cNvPr id="3" name="Content Placeholder 2"/>
          <p:cNvSpPr>
            <a:spLocks noGrp="1"/>
          </p:cNvSpPr>
          <p:nvPr>
            <p:ph sz="quarter" idx="10"/>
          </p:nvPr>
        </p:nvSpPr>
        <p:spPr/>
        <p:txBody>
          <a:bodyPr/>
          <a:lstStyle/>
          <a:p>
            <a:r>
              <a:rPr lang="en-US" b="1" dirty="0"/>
              <a:t>List </a:t>
            </a:r>
            <a:r>
              <a:rPr lang="en-US" b="1" dirty="0" smtClean="0"/>
              <a:t>views</a:t>
            </a:r>
            <a:r>
              <a:rPr lang="en-US" dirty="0" smtClean="0"/>
              <a:t>: primarily </a:t>
            </a:r>
            <a:r>
              <a:rPr lang="en-US" dirty="0"/>
              <a:t>used to display text-heavy </a:t>
            </a:r>
            <a:r>
              <a:rPr lang="en-US" dirty="0" smtClean="0"/>
              <a:t>content</a:t>
            </a:r>
            <a:endParaRPr lang="en-US" dirty="0"/>
          </a:p>
          <a:p>
            <a:r>
              <a:rPr lang="en-US" b="1" dirty="0" smtClean="0"/>
              <a:t>Grid </a:t>
            </a:r>
            <a:r>
              <a:rPr lang="en-US" b="1" dirty="0" smtClean="0"/>
              <a:t>views</a:t>
            </a:r>
            <a:r>
              <a:rPr lang="en-US" dirty="0" smtClean="0"/>
              <a:t>: primarily </a:t>
            </a:r>
            <a:r>
              <a:rPr lang="en-US" dirty="0"/>
              <a:t>used to display image-heavy </a:t>
            </a:r>
            <a:r>
              <a:rPr lang="en-US" dirty="0" smtClean="0"/>
              <a:t>content</a:t>
            </a:r>
            <a:endParaRPr lang="en-US" dirty="0"/>
          </a:p>
          <a:p>
            <a:r>
              <a:rPr lang="en-US" b="1" dirty="0" smtClean="0"/>
              <a:t>Drop-down </a:t>
            </a:r>
            <a:r>
              <a:rPr lang="en-US" b="1" dirty="0" smtClean="0"/>
              <a:t>lists</a:t>
            </a:r>
            <a:r>
              <a:rPr lang="en-US" dirty="0" smtClean="0"/>
              <a:t>: let </a:t>
            </a:r>
            <a:r>
              <a:rPr lang="en-US" dirty="0"/>
              <a:t>users choose one </a:t>
            </a:r>
            <a:r>
              <a:rPr lang="en-US" dirty="0" smtClean="0"/>
              <a:t>from </a:t>
            </a:r>
            <a:r>
              <a:rPr lang="en-US" dirty="0"/>
              <a:t>an expanding list</a:t>
            </a:r>
          </a:p>
          <a:p>
            <a:r>
              <a:rPr lang="en-US" b="1" dirty="0" smtClean="0"/>
              <a:t>List boxes</a:t>
            </a:r>
            <a:r>
              <a:rPr lang="en-US" dirty="0" smtClean="0"/>
              <a:t>: let </a:t>
            </a:r>
            <a:r>
              <a:rPr lang="en-US" dirty="0"/>
              <a:t>users choose one </a:t>
            </a:r>
            <a:r>
              <a:rPr lang="en-US" dirty="0" smtClean="0"/>
              <a:t>/ multiple </a:t>
            </a:r>
            <a:r>
              <a:rPr lang="en-US" dirty="0"/>
              <a:t>items from a </a:t>
            </a:r>
            <a:r>
              <a:rPr lang="en-US" dirty="0" smtClean="0"/>
              <a:t>list</a:t>
            </a:r>
            <a:endParaRPr lang="en-US" dirty="0"/>
          </a:p>
          <a:p>
            <a:endParaRPr lang="en-US" dirty="0"/>
          </a:p>
        </p:txBody>
      </p:sp>
    </p:spTree>
    <p:extLst>
      <p:ext uri="{BB962C8B-B14F-4D97-AF65-F5344CB8AC3E}">
        <p14:creationId xmlns:p14="http://schemas.microsoft.com/office/powerpoint/2010/main" val="1890080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9" name="Content Placeholder 8"/>
          <p:cNvSpPr>
            <a:spLocks noGrp="1"/>
          </p:cNvSpPr>
          <p:nvPr>
            <p:ph sz="half" idx="2"/>
          </p:nvPr>
        </p:nvSpPr>
        <p:spPr/>
        <p:txBody>
          <a:bodyPr>
            <a:normAutofit/>
          </a:bodyPr>
          <a:lstStyle/>
          <a:p>
            <a:r>
              <a:rPr lang="en-US" dirty="0"/>
              <a:t>Display a content collection that primarily consists of text.</a:t>
            </a:r>
          </a:p>
          <a:p>
            <a:r>
              <a:rPr lang="en-US" dirty="0" smtClean="0"/>
              <a:t>Navigate </a:t>
            </a:r>
            <a:r>
              <a:rPr lang="en-US" dirty="0"/>
              <a:t>a single or categorized </a:t>
            </a:r>
            <a:r>
              <a:rPr lang="en-US" dirty="0" smtClean="0"/>
              <a:t>collection</a:t>
            </a:r>
            <a:endParaRPr lang="en-US" dirty="0"/>
          </a:p>
          <a:p>
            <a:r>
              <a:rPr lang="en-US" dirty="0" smtClean="0"/>
              <a:t>Create </a:t>
            </a:r>
            <a:r>
              <a:rPr lang="en-US" dirty="0"/>
              <a:t>the master pane in the master/details pattern. </a:t>
            </a:r>
          </a:p>
        </p:txBody>
      </p:sp>
      <p:pic>
        <p:nvPicPr>
          <p:cNvPr id="10"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6426" y="3526467"/>
            <a:ext cx="5619750" cy="3163116"/>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657" y="874027"/>
            <a:ext cx="3522773" cy="3024115"/>
          </a:xfrm>
          <a:prstGeom prst="rect">
            <a:avLst/>
          </a:prstGeom>
        </p:spPr>
      </p:pic>
    </p:spTree>
    <p:extLst>
      <p:ext uri="{BB962C8B-B14F-4D97-AF65-F5344CB8AC3E}">
        <p14:creationId xmlns:p14="http://schemas.microsoft.com/office/powerpoint/2010/main" val="984764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9" name="Content Placeholder 8"/>
          <p:cNvSpPr>
            <a:spLocks noGrp="1"/>
          </p:cNvSpPr>
          <p:nvPr>
            <p:ph sz="half" idx="2"/>
          </p:nvPr>
        </p:nvSpPr>
        <p:spPr/>
        <p:txBody>
          <a:bodyPr>
            <a:normAutofit/>
          </a:bodyPr>
          <a:lstStyle/>
          <a:p>
            <a:r>
              <a:rPr lang="en-US" dirty="0"/>
              <a:t>Display a content collection that primarily consists of images.</a:t>
            </a:r>
          </a:p>
          <a:p>
            <a:r>
              <a:rPr lang="en-US" dirty="0" smtClean="0"/>
              <a:t>Display </a:t>
            </a:r>
            <a:r>
              <a:rPr lang="en-US" dirty="0"/>
              <a:t>content libraries.</a:t>
            </a:r>
          </a:p>
          <a:p>
            <a:r>
              <a:rPr lang="en-US" dirty="0" smtClean="0"/>
              <a:t>Format </a:t>
            </a:r>
            <a:r>
              <a:rPr lang="en-US" dirty="0"/>
              <a:t>the two content views associated with semantic zoom. </a:t>
            </a:r>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75388" y="2800418"/>
            <a:ext cx="5619750" cy="2095364"/>
          </a:xfrm>
        </p:spPr>
      </p:pic>
    </p:spTree>
    <p:extLst>
      <p:ext uri="{BB962C8B-B14F-4D97-AF65-F5344CB8AC3E}">
        <p14:creationId xmlns:p14="http://schemas.microsoft.com/office/powerpoint/2010/main" val="2692521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 Lists</a:t>
            </a:r>
            <a:endParaRPr lang="en-US" dirty="0"/>
          </a:p>
        </p:txBody>
      </p:sp>
      <p:sp>
        <p:nvSpPr>
          <p:cNvPr id="9" name="Content Placeholder 8"/>
          <p:cNvSpPr>
            <a:spLocks noGrp="1"/>
          </p:cNvSpPr>
          <p:nvPr>
            <p:ph sz="half" idx="2"/>
          </p:nvPr>
        </p:nvSpPr>
        <p:spPr/>
        <p:txBody>
          <a:bodyPr>
            <a:normAutofit lnSpcReduction="10000"/>
          </a:bodyPr>
          <a:lstStyle/>
          <a:p>
            <a:r>
              <a:rPr lang="en-US" dirty="0"/>
              <a:t>Use a drop-down list to </a:t>
            </a:r>
            <a:r>
              <a:rPr lang="en-US" dirty="0" smtClean="0"/>
              <a:t>select </a:t>
            </a:r>
            <a:r>
              <a:rPr lang="en-US" dirty="0"/>
              <a:t>a single value from a set of items that can </a:t>
            </a:r>
            <a:r>
              <a:rPr lang="en-US" dirty="0" smtClean="0"/>
              <a:t>represented </a:t>
            </a:r>
            <a:r>
              <a:rPr lang="en-US" dirty="0"/>
              <a:t>with single lines of text.</a:t>
            </a:r>
          </a:p>
          <a:p>
            <a:r>
              <a:rPr lang="en-US" dirty="0"/>
              <a:t>Use a list or grid view instead </a:t>
            </a:r>
            <a:r>
              <a:rPr lang="en-US" dirty="0" smtClean="0"/>
              <a:t>to </a:t>
            </a:r>
            <a:r>
              <a:rPr lang="en-US" dirty="0"/>
              <a:t>display items that contain multiple lines of text or images</a:t>
            </a:r>
            <a:r>
              <a:rPr lang="en-US" dirty="0" smtClean="0"/>
              <a:t>.</a:t>
            </a:r>
          </a:p>
          <a:p>
            <a:r>
              <a:rPr lang="en-US" dirty="0" smtClean="0"/>
              <a:t>&gt;5 </a:t>
            </a:r>
            <a:r>
              <a:rPr lang="en-US" dirty="0"/>
              <a:t>items, consider using radio buttons </a:t>
            </a:r>
            <a:r>
              <a:rPr lang="en-US" dirty="0" smtClean="0"/>
              <a:t>or </a:t>
            </a:r>
            <a:r>
              <a:rPr lang="en-US" dirty="0"/>
              <a:t>check </a:t>
            </a:r>
            <a:r>
              <a:rPr lang="en-US" dirty="0" smtClean="0"/>
              <a:t>boxes. </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498" y="3135086"/>
            <a:ext cx="3207510" cy="1943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081" y="3135086"/>
            <a:ext cx="3000285" cy="3350012"/>
          </a:xfrm>
          <a:prstGeom prst="rect">
            <a:avLst/>
          </a:prstGeom>
        </p:spPr>
      </p:pic>
      <p:pic>
        <p:nvPicPr>
          <p:cNvPr id="4" name="Content Placeholder 3"/>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197446" y="1829471"/>
            <a:ext cx="4241270" cy="965079"/>
          </a:xfrm>
        </p:spPr>
      </p:pic>
      <p:sp>
        <p:nvSpPr>
          <p:cNvPr id="7" name="Rounded Rectangle 6"/>
          <p:cNvSpPr/>
          <p:nvPr/>
        </p:nvSpPr>
        <p:spPr>
          <a:xfrm>
            <a:off x="10515600" y="2068994"/>
            <a:ext cx="755374" cy="725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1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SelectionMode</a:t>
            </a:r>
            <a:endParaRPr lang="en-US" dirty="0"/>
          </a:p>
        </p:txBody>
      </p:sp>
      <p:sp>
        <p:nvSpPr>
          <p:cNvPr id="6" name="Content Placeholder 5"/>
          <p:cNvSpPr>
            <a:spLocks noGrp="1"/>
          </p:cNvSpPr>
          <p:nvPr>
            <p:ph sz="quarter" idx="10"/>
          </p:nvPr>
        </p:nvSpPr>
        <p:spPr/>
        <p:txBody>
          <a:bodyPr/>
          <a:lstStyle/>
          <a:p>
            <a:r>
              <a:rPr lang="en-US" b="1" dirty="0"/>
              <a:t>Single</a:t>
            </a:r>
            <a:r>
              <a:rPr lang="en-US" dirty="0"/>
              <a:t>: The user can select only one item at a time.</a:t>
            </a:r>
          </a:p>
          <a:p>
            <a:r>
              <a:rPr lang="en-US" b="1" dirty="0"/>
              <a:t>Multiple</a:t>
            </a:r>
            <a:r>
              <a:rPr lang="en-US" dirty="0"/>
              <a:t>: The user can select multiple items without using a </a:t>
            </a:r>
            <a:r>
              <a:rPr lang="en-US" dirty="0" smtClean="0"/>
              <a:t>modifier (key).</a:t>
            </a:r>
            <a:endParaRPr lang="en-US" dirty="0"/>
          </a:p>
          <a:p>
            <a:r>
              <a:rPr lang="en-US" b="1" dirty="0"/>
              <a:t>Extended</a:t>
            </a:r>
            <a:r>
              <a:rPr lang="en-US" dirty="0"/>
              <a:t>: The user can select multiple items with a modifier, such as holding down the SHIFT key.</a:t>
            </a:r>
          </a:p>
          <a:p>
            <a:endParaRPr lang="en-US" dirty="0"/>
          </a:p>
        </p:txBody>
      </p:sp>
    </p:spTree>
    <p:extLst>
      <p:ext uri="{BB962C8B-B14F-4D97-AF65-F5344CB8AC3E}">
        <p14:creationId xmlns:p14="http://schemas.microsoft.com/office/powerpoint/2010/main" val="1244485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CollectionViewSource</a:t>
            </a:r>
            <a:r>
              <a:rPr lang="en-US" dirty="0" smtClean="0"/>
              <a:t> &amp; </a:t>
            </a:r>
            <a:r>
              <a:rPr lang="en-US" dirty="0" err="1" smtClean="0"/>
              <a:t>SemanticZoom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1694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Daren May | ‏@</a:t>
            </a:r>
            <a:r>
              <a:rPr lang="en-US" dirty="0" err="1" smtClean="0"/>
              <a:t>darenmay</a:t>
            </a:r>
            <a:r>
              <a:rPr lang="en-US" dirty="0" smtClean="0"/>
              <a:t> </a:t>
            </a:r>
            <a:endParaRPr lang="en-US" dirty="0"/>
          </a:p>
        </p:txBody>
      </p:sp>
      <p:sp>
        <p:nvSpPr>
          <p:cNvPr id="7" name="Content Placeholder 6"/>
          <p:cNvSpPr>
            <a:spLocks noGrp="1"/>
          </p:cNvSpPr>
          <p:nvPr>
            <p:ph idx="10"/>
          </p:nvPr>
        </p:nvSpPr>
        <p:spPr>
          <a:xfrm>
            <a:off x="379413" y="2686832"/>
            <a:ext cx="11525250" cy="3991781"/>
          </a:xfrm>
        </p:spPr>
        <p:txBody>
          <a:bodyPr/>
          <a:lstStyle/>
          <a:p>
            <a:r>
              <a:rPr lang="en-US" dirty="0" smtClean="0"/>
              <a:t>Daren </a:t>
            </a:r>
            <a:r>
              <a:rPr lang="en-US" dirty="0"/>
              <a:t>May is the President and co-founder of Crank211 — a company that specializes in designing and building next-level digital experiences. </a:t>
            </a:r>
            <a:endParaRPr lang="en-US" dirty="0" smtClean="0"/>
          </a:p>
          <a:p>
            <a:r>
              <a:rPr lang="en-US" dirty="0" smtClean="0"/>
              <a:t>Daren </a:t>
            </a:r>
            <a:r>
              <a:rPr lang="en-US" dirty="0"/>
              <a:t>has written and presented a number of MVAs and spoken at Microsoft Ignite. He </a:t>
            </a:r>
            <a:r>
              <a:rPr lang="en-US" dirty="0" smtClean="0"/>
              <a:t>has </a:t>
            </a:r>
            <a:r>
              <a:rPr lang="en-US" dirty="0"/>
              <a:t>been developing XAML-based solutions since the heady days of “Avalon” (the early name for WPF).</a:t>
            </a:r>
            <a:endParaRPr lang="en-US"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6056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CollectionViewSource</a:t>
            </a:r>
            <a:endParaRPr lang="en-US" dirty="0"/>
          </a:p>
        </p:txBody>
      </p:sp>
      <p:sp>
        <p:nvSpPr>
          <p:cNvPr id="6" name="Content Placeholder 5"/>
          <p:cNvSpPr>
            <a:spLocks noGrp="1"/>
          </p:cNvSpPr>
          <p:nvPr>
            <p:ph sz="quarter" idx="10"/>
          </p:nvPr>
        </p:nvSpPr>
        <p:spPr/>
        <p:txBody>
          <a:bodyPr/>
          <a:lstStyle/>
          <a:p>
            <a:r>
              <a:rPr lang="en-US" dirty="0" smtClean="0"/>
              <a:t>Provides a data source that adds grouping and current-item support to collection classes.</a:t>
            </a:r>
            <a:endParaRPr lang="en-US" dirty="0"/>
          </a:p>
          <a:p>
            <a:r>
              <a:rPr lang="en-US" dirty="0" smtClean="0"/>
              <a:t>Useful if you want to bind multiple list controls to same collection with the same selected item</a:t>
            </a:r>
          </a:p>
          <a:p>
            <a:endParaRPr lang="en-US" dirty="0"/>
          </a:p>
        </p:txBody>
      </p:sp>
    </p:spTree>
    <p:extLst>
      <p:ext uri="{BB962C8B-B14F-4D97-AF65-F5344CB8AC3E}">
        <p14:creationId xmlns:p14="http://schemas.microsoft.com/office/powerpoint/2010/main" val="4230884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item </a:t>
            </a:r>
            <a:r>
              <a:rPr lang="en-US" dirty="0" smtClean="0"/>
              <a:t>model</a:t>
            </a:r>
            <a:endParaRPr lang="en-US" dirty="0"/>
          </a:p>
        </p:txBody>
      </p:sp>
      <p:pic>
        <p:nvPicPr>
          <p:cNvPr id="4" name="Content Placeholder 3"/>
          <p:cNvPicPr>
            <a:picLocks noGrp="1" noChangeAspect="1"/>
          </p:cNvPicPr>
          <p:nvPr>
            <p:ph sz="quarter" idx="10"/>
          </p:nvPr>
        </p:nvPicPr>
        <p:blipFill>
          <a:blip r:embed="rId2"/>
          <a:stretch>
            <a:fillRect/>
          </a:stretch>
        </p:blipFill>
        <p:spPr>
          <a:xfrm>
            <a:off x="1037808" y="1997870"/>
            <a:ext cx="10207843" cy="3606517"/>
          </a:xfrm>
          <a:prstGeom prst="rect">
            <a:avLst/>
          </a:prstGeom>
        </p:spPr>
      </p:pic>
    </p:spTree>
    <p:extLst>
      <p:ext uri="{BB962C8B-B14F-4D97-AF65-F5344CB8AC3E}">
        <p14:creationId xmlns:p14="http://schemas.microsoft.com/office/powerpoint/2010/main" val="3025281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grouped data definition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2125936" y="2079522"/>
            <a:ext cx="8031586" cy="2082263"/>
          </a:xfrm>
          <a:prstGeom prst="rect">
            <a:avLst/>
          </a:prstGeom>
        </p:spPr>
      </p:pic>
      <p:pic>
        <p:nvPicPr>
          <p:cNvPr id="5" name="Picture 4"/>
          <p:cNvPicPr>
            <a:picLocks noChangeAspect="1"/>
          </p:cNvPicPr>
          <p:nvPr/>
        </p:nvPicPr>
        <p:blipFill>
          <a:blip r:embed="rId3"/>
          <a:stretch>
            <a:fillRect/>
          </a:stretch>
        </p:blipFill>
        <p:spPr>
          <a:xfrm>
            <a:off x="2125936" y="4770040"/>
            <a:ext cx="8913235" cy="451130"/>
          </a:xfrm>
          <a:prstGeom prst="rect">
            <a:avLst/>
          </a:prstGeom>
        </p:spPr>
      </p:pic>
      <p:sp>
        <p:nvSpPr>
          <p:cNvPr id="6" name="Rounded Rectangle 5"/>
          <p:cNvSpPr/>
          <p:nvPr/>
        </p:nvSpPr>
        <p:spPr>
          <a:xfrm>
            <a:off x="3896959" y="3236610"/>
            <a:ext cx="3875441" cy="3712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grouped data</a:t>
            </a:r>
            <a:endParaRPr lang="en-US" dirty="0"/>
          </a:p>
        </p:txBody>
      </p:sp>
      <p:pic>
        <p:nvPicPr>
          <p:cNvPr id="6" name="Content Placeholder 5"/>
          <p:cNvPicPr>
            <a:picLocks noGrp="1" noChangeAspect="1"/>
          </p:cNvPicPr>
          <p:nvPr>
            <p:ph sz="quarter" idx="10"/>
          </p:nvPr>
        </p:nvPicPr>
        <p:blipFill>
          <a:blip r:embed="rId2"/>
          <a:stretch>
            <a:fillRect/>
          </a:stretch>
        </p:blipFill>
        <p:spPr>
          <a:xfrm>
            <a:off x="2122794" y="1088461"/>
            <a:ext cx="8037871" cy="5350088"/>
          </a:xfrm>
          <a:prstGeom prst="rect">
            <a:avLst/>
          </a:prstGeom>
        </p:spPr>
      </p:pic>
      <p:sp>
        <p:nvSpPr>
          <p:cNvPr id="4" name="Rounded Rectangle 3"/>
          <p:cNvSpPr/>
          <p:nvPr/>
        </p:nvSpPr>
        <p:spPr>
          <a:xfrm>
            <a:off x="6282350" y="4995836"/>
            <a:ext cx="3646841" cy="3315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4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a:t>
            </a:r>
            <a:r>
              <a:rPr lang="en-US" dirty="0" err="1" smtClean="0"/>
              <a:t>CollectionViewSource</a:t>
            </a:r>
            <a:endParaRPr lang="en-US" dirty="0"/>
          </a:p>
        </p:txBody>
      </p:sp>
      <p:pic>
        <p:nvPicPr>
          <p:cNvPr id="10" name="Content Placeholder 9"/>
          <p:cNvPicPr>
            <a:picLocks noGrp="1" noChangeAspect="1"/>
          </p:cNvPicPr>
          <p:nvPr>
            <p:ph sz="quarter" idx="10"/>
          </p:nvPr>
        </p:nvPicPr>
        <p:blipFill>
          <a:blip r:embed="rId2"/>
          <a:stretch>
            <a:fillRect/>
          </a:stretch>
        </p:blipFill>
        <p:spPr>
          <a:xfrm>
            <a:off x="1222245" y="2912271"/>
            <a:ext cx="9838969" cy="1468001"/>
          </a:xfrm>
          <a:prstGeom prst="rect">
            <a:avLst/>
          </a:prstGeom>
        </p:spPr>
      </p:pic>
      <p:sp>
        <p:nvSpPr>
          <p:cNvPr id="3" name="Rounded Rectangle 2"/>
          <p:cNvSpPr/>
          <p:nvPr/>
        </p:nvSpPr>
        <p:spPr>
          <a:xfrm>
            <a:off x="4345757" y="3578805"/>
            <a:ext cx="3459637" cy="32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9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a:t>
            </a:r>
            <a:r>
              <a:rPr lang="en-US" dirty="0" err="1" smtClean="0"/>
              <a:t>CollectionViewSource</a:t>
            </a:r>
            <a:endParaRPr lang="en-US" dirty="0"/>
          </a:p>
        </p:txBody>
      </p:sp>
      <p:sp>
        <p:nvSpPr>
          <p:cNvPr id="3" name="Content Placeholder 2"/>
          <p:cNvSpPr>
            <a:spLocks noGrp="1"/>
          </p:cNvSpPr>
          <p:nvPr>
            <p:ph sz="quarter" idx="10"/>
          </p:nvPr>
        </p:nvSpPr>
        <p:spPr/>
        <p:txBody>
          <a:bodyPr/>
          <a:lstStyle/>
          <a:p>
            <a:r>
              <a:rPr lang="en-US" dirty="0" smtClean="0"/>
              <a:t>Master</a:t>
            </a:r>
          </a:p>
          <a:p>
            <a:endParaRPr lang="en-US" sz="2400" dirty="0"/>
          </a:p>
          <a:p>
            <a:endParaRPr lang="en-US" sz="2400" dirty="0" smtClean="0"/>
          </a:p>
          <a:p>
            <a:endParaRPr lang="en-US" dirty="0"/>
          </a:p>
          <a:p>
            <a:r>
              <a:rPr lang="en-US" dirty="0" smtClean="0"/>
              <a:t>Detail</a:t>
            </a:r>
            <a:endParaRPr lang="en-US" dirty="0"/>
          </a:p>
        </p:txBody>
      </p:sp>
      <p:pic>
        <p:nvPicPr>
          <p:cNvPr id="4" name="Picture 3"/>
          <p:cNvPicPr>
            <a:picLocks noChangeAspect="1"/>
          </p:cNvPicPr>
          <p:nvPr/>
        </p:nvPicPr>
        <p:blipFill>
          <a:blip r:embed="rId2"/>
          <a:stretch>
            <a:fillRect/>
          </a:stretch>
        </p:blipFill>
        <p:spPr>
          <a:xfrm>
            <a:off x="1455430" y="2083670"/>
            <a:ext cx="9372600" cy="1628775"/>
          </a:xfrm>
          <a:prstGeom prst="rect">
            <a:avLst/>
          </a:prstGeom>
        </p:spPr>
      </p:pic>
      <p:pic>
        <p:nvPicPr>
          <p:cNvPr id="5" name="Picture 4"/>
          <p:cNvPicPr>
            <a:picLocks noChangeAspect="1"/>
          </p:cNvPicPr>
          <p:nvPr/>
        </p:nvPicPr>
        <p:blipFill>
          <a:blip r:embed="rId3"/>
          <a:stretch>
            <a:fillRect/>
          </a:stretch>
        </p:blipFill>
        <p:spPr>
          <a:xfrm>
            <a:off x="1455430" y="4407889"/>
            <a:ext cx="7258050" cy="2095500"/>
          </a:xfrm>
          <a:prstGeom prst="rect">
            <a:avLst/>
          </a:prstGeom>
        </p:spPr>
      </p:pic>
      <p:sp>
        <p:nvSpPr>
          <p:cNvPr id="6" name="Rounded Rectangle 5"/>
          <p:cNvSpPr/>
          <p:nvPr/>
        </p:nvSpPr>
        <p:spPr>
          <a:xfrm>
            <a:off x="2545237" y="2083670"/>
            <a:ext cx="5901179" cy="2636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12301" y="4931924"/>
            <a:ext cx="5901179" cy="5073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03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CollectionViewSource</a:t>
            </a:r>
            <a:r>
              <a:rPr lang="en-US" dirty="0" smtClean="0"/>
              <a:t> Master/Detail</a:t>
            </a:r>
            <a:endParaRPr lang="en-US" dirty="0"/>
          </a:p>
        </p:txBody>
      </p:sp>
      <p:pic>
        <p:nvPicPr>
          <p:cNvPr id="4" name="Content Placeholder 3"/>
          <p:cNvPicPr>
            <a:picLocks noGrp="1" noChangeAspect="1"/>
          </p:cNvPicPr>
          <p:nvPr>
            <p:ph sz="quarter" idx="10"/>
          </p:nvPr>
        </p:nvPicPr>
        <p:blipFill>
          <a:blip r:embed="rId2"/>
          <a:stretch>
            <a:fillRect/>
          </a:stretch>
        </p:blipFill>
        <p:spPr>
          <a:xfrm>
            <a:off x="2259399" y="1387475"/>
            <a:ext cx="7765277" cy="5291138"/>
          </a:xfrm>
          <a:prstGeom prst="rect">
            <a:avLst/>
          </a:prstGeom>
        </p:spPr>
      </p:pic>
    </p:spTree>
    <p:extLst>
      <p:ext uri="{BB962C8B-B14F-4D97-AF65-F5344CB8AC3E}">
        <p14:creationId xmlns:p14="http://schemas.microsoft.com/office/powerpoint/2010/main" val="4230373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SemanticZoom</a:t>
            </a:r>
            <a:endParaRPr lang="en-US" dirty="0"/>
          </a:p>
        </p:txBody>
      </p:sp>
      <p:sp>
        <p:nvSpPr>
          <p:cNvPr id="3" name="Content Placeholder 2"/>
          <p:cNvSpPr>
            <a:spLocks noGrp="1"/>
          </p:cNvSpPr>
          <p:nvPr>
            <p:ph sz="quarter" idx="10"/>
          </p:nvPr>
        </p:nvSpPr>
        <p:spPr/>
        <p:txBody>
          <a:bodyPr/>
          <a:lstStyle/>
          <a:p>
            <a:r>
              <a:rPr lang="en-US" dirty="0" smtClean="0"/>
              <a:t>Enables </a:t>
            </a:r>
            <a:r>
              <a:rPr lang="en-US" dirty="0"/>
              <a:t>the user to zoom between two different views of the same content so that they can quickly navigate </a:t>
            </a:r>
            <a:r>
              <a:rPr lang="en-US" dirty="0" smtClean="0"/>
              <a:t>large </a:t>
            </a:r>
            <a:r>
              <a:rPr lang="en-US" dirty="0"/>
              <a:t>data </a:t>
            </a:r>
            <a:r>
              <a:rPr lang="en-US" dirty="0" smtClean="0"/>
              <a:t>sets.</a:t>
            </a:r>
            <a:endParaRPr lang="en-US" dirty="0" smtClean="0"/>
          </a:p>
          <a:p>
            <a:r>
              <a:rPr lang="en-US" b="1" dirty="0" smtClean="0"/>
              <a:t>Zoomed-in </a:t>
            </a:r>
            <a:r>
              <a:rPr lang="en-US" b="1" dirty="0"/>
              <a:t>view </a:t>
            </a:r>
            <a:r>
              <a:rPr lang="en-US" dirty="0"/>
              <a:t>is the </a:t>
            </a:r>
            <a:r>
              <a:rPr lang="en-US" dirty="0" smtClean="0"/>
              <a:t>primary view </a:t>
            </a:r>
            <a:r>
              <a:rPr lang="en-US" dirty="0"/>
              <a:t>of the content. </a:t>
            </a:r>
            <a:endParaRPr lang="en-US" dirty="0" smtClean="0"/>
          </a:p>
          <a:p>
            <a:r>
              <a:rPr lang="en-US" b="1" dirty="0" smtClean="0"/>
              <a:t>Zoomed-out </a:t>
            </a:r>
            <a:r>
              <a:rPr lang="en-US" b="1" dirty="0"/>
              <a:t>view </a:t>
            </a:r>
            <a:r>
              <a:rPr lang="en-US" dirty="0"/>
              <a:t>is a higher-level view of the same content. </a:t>
            </a:r>
            <a:endParaRPr lang="en-US" dirty="0" smtClean="0"/>
          </a:p>
          <a:p>
            <a:pPr lvl="1"/>
            <a:r>
              <a:rPr lang="en-US" dirty="0" smtClean="0"/>
              <a:t>Typically shows </a:t>
            </a:r>
            <a:r>
              <a:rPr lang="en-US" dirty="0"/>
              <a:t>the group headers for </a:t>
            </a:r>
            <a:r>
              <a:rPr lang="en-US" dirty="0" smtClean="0"/>
              <a:t>grouped data. </a:t>
            </a:r>
            <a:endParaRPr lang="en-US" dirty="0"/>
          </a:p>
        </p:txBody>
      </p:sp>
    </p:spTree>
    <p:extLst>
      <p:ext uri="{BB962C8B-B14F-4D97-AF65-F5344CB8AC3E}">
        <p14:creationId xmlns:p14="http://schemas.microsoft.com/office/powerpoint/2010/main" val="2469041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Views</a:t>
            </a:r>
            <a:endParaRPr lang="en-US" dirty="0"/>
          </a:p>
        </p:txBody>
      </p:sp>
      <p:pic>
        <p:nvPicPr>
          <p:cNvPr id="4" name="Content Placeholder 3"/>
          <p:cNvPicPr>
            <a:picLocks noGrp="1" noChangeAspect="1"/>
          </p:cNvPicPr>
          <p:nvPr>
            <p:ph sz="quarter" idx="10"/>
          </p:nvPr>
        </p:nvPicPr>
        <p:blipFill>
          <a:blip r:embed="rId2"/>
          <a:stretch>
            <a:fillRect/>
          </a:stretch>
        </p:blipFill>
        <p:spPr>
          <a:xfrm>
            <a:off x="993775" y="1399381"/>
            <a:ext cx="10296525" cy="5267325"/>
          </a:xfrm>
          <a:prstGeom prst="rect">
            <a:avLst/>
          </a:prstGeom>
        </p:spPr>
      </p:pic>
      <p:sp>
        <p:nvSpPr>
          <p:cNvPr id="5" name="Rounded Rectangle 4"/>
          <p:cNvSpPr/>
          <p:nvPr/>
        </p:nvSpPr>
        <p:spPr>
          <a:xfrm>
            <a:off x="1451932" y="1646349"/>
            <a:ext cx="3110129" cy="2818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962270" y="2175159"/>
            <a:ext cx="5943191" cy="271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451932" y="4747358"/>
            <a:ext cx="3110129" cy="2818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962271" y="5029199"/>
            <a:ext cx="7712356" cy="308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68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CollectionViewSource</a:t>
            </a:r>
            <a:r>
              <a:rPr lang="en-US" dirty="0" smtClean="0"/>
              <a:t> and </a:t>
            </a:r>
            <a:r>
              <a:rPr lang="en-US" dirty="0" err="1" smtClean="0"/>
              <a:t>SemanticZoom</a:t>
            </a:r>
            <a:endParaRPr lang="en-US" dirty="0"/>
          </a:p>
        </p:txBody>
      </p:sp>
    </p:spTree>
    <p:extLst>
      <p:ext uri="{BB962C8B-B14F-4D97-AF65-F5344CB8AC3E}">
        <p14:creationId xmlns:p14="http://schemas.microsoft.com/office/powerpoint/2010/main" val="763819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Jerry Nixon | ‏@</a:t>
            </a:r>
            <a:r>
              <a:rPr lang="en-US" dirty="0" err="1" smtClean="0"/>
              <a:t>jerrynixon</a:t>
            </a:r>
            <a:r>
              <a:rPr lang="en-US" dirty="0" smtClean="0"/>
              <a:t> </a:t>
            </a:r>
            <a:endParaRPr lang="en-US" dirty="0"/>
          </a:p>
        </p:txBody>
      </p:sp>
      <p:sp>
        <p:nvSpPr>
          <p:cNvPr id="7" name="Content Placeholder 6"/>
          <p:cNvSpPr>
            <a:spLocks noGrp="1"/>
          </p:cNvSpPr>
          <p:nvPr>
            <p:ph idx="10"/>
          </p:nvPr>
        </p:nvSpPr>
        <p:spPr>
          <a:xfrm>
            <a:off x="379413" y="2686832"/>
            <a:ext cx="11525250" cy="3991781"/>
          </a:xfrm>
        </p:spPr>
        <p:txBody>
          <a:bodyPr/>
          <a:lstStyle/>
          <a:p>
            <a:r>
              <a:rPr lang="en-US" dirty="0"/>
              <a:t>Microsoft Developer Evangelist</a:t>
            </a:r>
          </a:p>
          <a:p>
            <a:pPr lvl="1"/>
            <a:r>
              <a:rPr lang="en-US" dirty="0"/>
              <a:t>Reaching Professional &amp; Student Communities</a:t>
            </a:r>
          </a:p>
          <a:p>
            <a:pPr lvl="1"/>
            <a:r>
              <a:rPr lang="en-US" dirty="0" smtClean="0"/>
              <a:t>Teaching </a:t>
            </a:r>
            <a:r>
              <a:rPr lang="en-US" dirty="0"/>
              <a:t>Developers about </a:t>
            </a:r>
            <a:r>
              <a:rPr lang="en-US" dirty="0" smtClean="0"/>
              <a:t>Windows</a:t>
            </a:r>
            <a:endParaRPr lang="en-US" dirty="0"/>
          </a:p>
          <a:p>
            <a:pPr lvl="1"/>
            <a:r>
              <a:rPr lang="en-US" dirty="0"/>
              <a:t>Teaching Developers about </a:t>
            </a:r>
            <a:r>
              <a:rPr lang="en-US" dirty="0" smtClean="0"/>
              <a:t>XAML</a:t>
            </a:r>
          </a:p>
          <a:p>
            <a:pPr lvl="1"/>
            <a:r>
              <a:rPr lang="en-US" dirty="0" smtClean="0"/>
              <a:t>Author of Template 10</a:t>
            </a:r>
          </a:p>
          <a:p>
            <a:r>
              <a:rPr lang="en-US" dirty="0"/>
              <a:t>http://</a:t>
            </a:r>
            <a:r>
              <a:rPr lang="en-US" dirty="0" err="1"/>
              <a:t>jerrynixon.com</a:t>
            </a:r>
            <a:endParaRPr lang="en-US" dirty="0"/>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614" y="182215"/>
            <a:ext cx="2399332" cy="2399332"/>
          </a:xfrm>
          <a:prstGeom prst="rect">
            <a:avLst/>
          </a:prstGeom>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614" y="182215"/>
            <a:ext cx="2399332" cy="2399332"/>
          </a:xfrm>
          <a:prstGeom prst="rect">
            <a:avLst/>
          </a:prstGeom>
        </p:spPr>
      </p:pic>
    </p:spTree>
    <p:extLst>
      <p:ext uri="{BB962C8B-B14F-4D97-AF65-F5344CB8AC3E}">
        <p14:creationId xmlns:p14="http://schemas.microsoft.com/office/powerpoint/2010/main" val="235466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Item Container Style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0620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ItemContainerStyle</a:t>
            </a:r>
            <a:endParaRPr lang="en-US" dirty="0"/>
          </a:p>
        </p:txBody>
      </p:sp>
      <p:sp>
        <p:nvSpPr>
          <p:cNvPr id="5" name="Content Placeholder 4"/>
          <p:cNvSpPr>
            <a:spLocks noGrp="1"/>
          </p:cNvSpPr>
          <p:nvPr>
            <p:ph sz="quarter" idx="10"/>
          </p:nvPr>
        </p:nvSpPr>
        <p:spPr/>
        <p:txBody>
          <a:bodyPr/>
          <a:lstStyle/>
          <a:p>
            <a:r>
              <a:rPr lang="en-US" dirty="0" smtClean="0"/>
              <a:t>Provides a means to apply a style to each item shown in a list</a:t>
            </a:r>
            <a:endParaRPr lang="en-US" dirty="0"/>
          </a:p>
        </p:txBody>
      </p:sp>
      <p:pic>
        <p:nvPicPr>
          <p:cNvPr id="9" name="Picture 8"/>
          <p:cNvPicPr>
            <a:picLocks noChangeAspect="1"/>
          </p:cNvPicPr>
          <p:nvPr/>
        </p:nvPicPr>
        <p:blipFill>
          <a:blip r:embed="rId2"/>
          <a:stretch>
            <a:fillRect/>
          </a:stretch>
        </p:blipFill>
        <p:spPr>
          <a:xfrm>
            <a:off x="549205" y="2142451"/>
            <a:ext cx="7793445" cy="2992994"/>
          </a:xfrm>
          <a:prstGeom prst="rect">
            <a:avLst/>
          </a:prstGeom>
        </p:spPr>
      </p:pic>
      <p:pic>
        <p:nvPicPr>
          <p:cNvPr id="8" name="Picture 7"/>
          <p:cNvPicPr>
            <a:picLocks noChangeAspect="1"/>
          </p:cNvPicPr>
          <p:nvPr/>
        </p:nvPicPr>
        <p:blipFill>
          <a:blip r:embed="rId3"/>
          <a:stretch>
            <a:fillRect/>
          </a:stretch>
        </p:blipFill>
        <p:spPr>
          <a:xfrm>
            <a:off x="8343367" y="2256504"/>
            <a:ext cx="3560579" cy="3104544"/>
          </a:xfrm>
          <a:prstGeom prst="rect">
            <a:avLst/>
          </a:prstGeom>
        </p:spPr>
      </p:pic>
      <p:sp>
        <p:nvSpPr>
          <p:cNvPr id="6" name="Rounded Rectangle 5"/>
          <p:cNvSpPr/>
          <p:nvPr/>
        </p:nvSpPr>
        <p:spPr>
          <a:xfrm>
            <a:off x="4861054" y="2381845"/>
            <a:ext cx="3110129" cy="2818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4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ItemContainerStyleSelector</a:t>
            </a:r>
            <a:endParaRPr lang="en-US" dirty="0"/>
          </a:p>
        </p:txBody>
      </p:sp>
      <p:pic>
        <p:nvPicPr>
          <p:cNvPr id="6" name="Content Placeholder 5"/>
          <p:cNvPicPr>
            <a:picLocks noGrp="1" noChangeAspect="1"/>
          </p:cNvPicPr>
          <p:nvPr>
            <p:ph sz="quarter" idx="10"/>
          </p:nvPr>
        </p:nvPicPr>
        <p:blipFill>
          <a:blip r:embed="rId2"/>
          <a:stretch>
            <a:fillRect/>
          </a:stretch>
        </p:blipFill>
        <p:spPr>
          <a:xfrm>
            <a:off x="559224" y="1607575"/>
            <a:ext cx="11165744" cy="4850990"/>
          </a:xfrm>
          <a:prstGeom prst="rect">
            <a:avLst/>
          </a:prstGeom>
        </p:spPr>
      </p:pic>
      <p:sp>
        <p:nvSpPr>
          <p:cNvPr id="4" name="Rounded Rectangle 3"/>
          <p:cNvSpPr/>
          <p:nvPr/>
        </p:nvSpPr>
        <p:spPr>
          <a:xfrm>
            <a:off x="5586612" y="1527080"/>
            <a:ext cx="1827979" cy="3712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48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ItemContainerStyle</a:t>
            </a:r>
            <a:endParaRPr lang="en-US" dirty="0"/>
          </a:p>
        </p:txBody>
      </p:sp>
    </p:spTree>
    <p:extLst>
      <p:ext uri="{BB962C8B-B14F-4D97-AF65-F5344CB8AC3E}">
        <p14:creationId xmlns:p14="http://schemas.microsoft.com/office/powerpoint/2010/main" val="3493920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err="1" smtClean="0"/>
              <a:t>ItemsControl</a:t>
            </a:r>
            <a:r>
              <a:rPr lang="en-GB" dirty="0" smtClean="0"/>
              <a:t> </a:t>
            </a:r>
            <a:r>
              <a:rPr lang="en-GB" dirty="0"/>
              <a:t>Summary</a:t>
            </a:r>
          </a:p>
          <a:p>
            <a:r>
              <a:rPr lang="en-GB" dirty="0" smtClean="0"/>
              <a:t>Collection </a:t>
            </a:r>
            <a:r>
              <a:rPr lang="en-GB" dirty="0"/>
              <a:t>View </a:t>
            </a:r>
            <a:r>
              <a:rPr lang="en-GB" dirty="0" smtClean="0"/>
              <a:t>Source &amp; </a:t>
            </a:r>
            <a:r>
              <a:rPr lang="en-GB" dirty="0" err="1" smtClean="0"/>
              <a:t>SemanticZoom</a:t>
            </a:r>
            <a:endParaRPr lang="en-GB" dirty="0"/>
          </a:p>
          <a:p>
            <a:r>
              <a:rPr lang="en-GB" dirty="0"/>
              <a:t>Item Container Style</a:t>
            </a:r>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720901301"/>
              </p:ext>
            </p:extLst>
          </p:nvPr>
        </p:nvGraphicFramePr>
        <p:xfrm>
          <a:off x="379413" y="1417636"/>
          <a:ext cx="11524533" cy="3070528"/>
        </p:xfrm>
        <a:graphic>
          <a:graphicData uri="http://schemas.openxmlformats.org/drawingml/2006/table">
            <a:tbl>
              <a:tblPr firstRow="1" bandRow="1">
                <a:tableStyleId>{5C22544A-7EE6-4342-B048-85BDC9FD1C3A}</a:tableStyleId>
              </a:tblPr>
              <a:tblGrid>
                <a:gridCol w="11524533">
                  <a:extLst>
                    <a:ext uri="{9D8B030D-6E8A-4147-A177-3AD203B41FA5}">
                      <a16:colId xmlns:a16="http://schemas.microsoft.com/office/drawing/2014/main" xmlns="" val="1632794655"/>
                    </a:ext>
                  </a:extLst>
                </a:gridCol>
              </a:tblGrid>
              <a:tr h="767632">
                <a:tc>
                  <a:txBody>
                    <a:bodyPr/>
                    <a:lstStyle/>
                    <a:p>
                      <a:r>
                        <a:rPr lang="en-US" sz="3600" dirty="0" smtClean="0"/>
                        <a:t>XAML for Windows 10: </a:t>
                      </a:r>
                      <a:r>
                        <a:rPr lang="en-US" sz="3600" dirty="0" err="1" smtClean="0"/>
                        <a:t>ItemsControls</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err="1" smtClean="0">
                          <a:latin typeface="Segoe UI Light" panose="020B0502040204020203" pitchFamily="34" charset="0"/>
                          <a:cs typeface="Segoe UI Light" panose="020B0502040204020203" pitchFamily="34" charset="0"/>
                        </a:rPr>
                        <a:t>ItemsControl</a:t>
                      </a:r>
                      <a:r>
                        <a:rPr lang="en-US" sz="2400" dirty="0" smtClean="0">
                          <a:latin typeface="Segoe UI Light" panose="020B0502040204020203" pitchFamily="34" charset="0"/>
                          <a:cs typeface="Segoe UI Light" panose="020B0502040204020203" pitchFamily="34" charset="0"/>
                        </a:rPr>
                        <a:t> Fundamentals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Templates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r>
                        <a:rPr lang="en-US" sz="2400" dirty="0" smtClean="0">
                          <a:latin typeface="Segoe UI Light" panose="020B0502040204020203" pitchFamily="34" charset="0"/>
                          <a:cs typeface="Segoe UI Light" panose="020B0502040204020203" pitchFamily="34" charset="0"/>
                        </a:rPr>
                        <a:t>03 | Tips and Tricks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712963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looking to make Universal Windows Apps</a:t>
            </a:r>
          </a:p>
          <a:p>
            <a:pPr marL="457046" lvl="1" indent="0">
              <a:buNone/>
            </a:pPr>
            <a:endParaRPr lang="en-US" dirty="0" smtClean="0"/>
          </a:p>
          <a:p>
            <a:r>
              <a:rPr lang="en-US" dirty="0" smtClean="0"/>
              <a:t>Suggested Prerequisites/Supporting Material</a:t>
            </a:r>
          </a:p>
          <a:p>
            <a:pPr lvl="1"/>
            <a:r>
              <a:rPr lang="en-US" dirty="0" smtClean="0"/>
              <a:t>Basic C# knowledge</a:t>
            </a:r>
          </a:p>
          <a:p>
            <a:pPr lvl="2"/>
            <a:r>
              <a:rPr lang="en-US" dirty="0"/>
              <a:t>C# Fundamentals for Absolute Beginners</a:t>
            </a:r>
          </a:p>
          <a:p>
            <a:pPr lvl="1"/>
            <a:r>
              <a:rPr lang="en-US" dirty="0" smtClean="0"/>
              <a:t>Basic XAML</a:t>
            </a:r>
          </a:p>
          <a:p>
            <a:pPr lvl="2"/>
            <a:r>
              <a:rPr lang="en-US" dirty="0" smtClean="0"/>
              <a:t>XAML Deep Dive for Windows &amp; Windows Phone Apps</a:t>
            </a:r>
            <a:endParaRPr lang="en-US" dirty="0"/>
          </a:p>
          <a:p>
            <a:pPr lvl="1"/>
            <a:endParaRPr lang="en-US" dirty="0" smtClean="0"/>
          </a:p>
        </p:txBody>
      </p:sp>
    </p:spTree>
    <p:extLst>
      <p:ext uri="{BB962C8B-B14F-4D97-AF65-F5344CB8AC3E}">
        <p14:creationId xmlns:p14="http://schemas.microsoft.com/office/powerpoint/2010/main" val="2339201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t>
            </a:r>
            <a:r>
              <a:rPr lang="en-US" dirty="0" err="1" smtClean="0"/>
              <a:t>ItemsControl</a:t>
            </a:r>
            <a:r>
              <a:rPr lang="en-US" dirty="0" smtClean="0"/>
              <a:t> Fundamentals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err="1" smtClean="0"/>
              <a:t>ItemsControl</a:t>
            </a:r>
            <a:r>
              <a:rPr lang="en-GB" dirty="0" smtClean="0"/>
              <a:t> Summary</a:t>
            </a:r>
          </a:p>
          <a:p>
            <a:r>
              <a:rPr lang="en-GB" dirty="0" smtClean="0"/>
              <a:t>Collection View Source &amp; Semantic Zoom</a:t>
            </a:r>
          </a:p>
          <a:p>
            <a:r>
              <a:rPr lang="en-GB" dirty="0" smtClean="0"/>
              <a:t>Item </a:t>
            </a:r>
            <a:r>
              <a:rPr lang="en-GB" dirty="0" smtClean="0"/>
              <a:t>Container Style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ItemsControl</a:t>
            </a:r>
            <a:r>
              <a:rPr lang="en-US" dirty="0" smtClean="0"/>
              <a:t> Summary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222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err="1" smtClean="0"/>
              <a:t>ItemsControl</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Can present a static list of items </a:t>
            </a:r>
          </a:p>
          <a:p>
            <a:pPr lvl="1"/>
            <a:r>
              <a:rPr lang="en-US" dirty="0" smtClean="0"/>
              <a:t>Populate Items</a:t>
            </a:r>
          </a:p>
        </p:txBody>
      </p:sp>
      <p:pic>
        <p:nvPicPr>
          <p:cNvPr id="5" name="Picture 4"/>
          <p:cNvPicPr>
            <a:picLocks noChangeAspect="1"/>
          </p:cNvPicPr>
          <p:nvPr/>
        </p:nvPicPr>
        <p:blipFill>
          <a:blip r:embed="rId3"/>
          <a:stretch>
            <a:fillRect/>
          </a:stretch>
        </p:blipFill>
        <p:spPr>
          <a:xfrm>
            <a:off x="6369504" y="1245702"/>
            <a:ext cx="5200650" cy="5400675"/>
          </a:xfrm>
          <a:prstGeom prst="rect">
            <a:avLst/>
          </a:prstGeom>
        </p:spPr>
      </p:pic>
      <p:pic>
        <p:nvPicPr>
          <p:cNvPr id="6" name="Picture 5"/>
          <p:cNvPicPr>
            <a:picLocks noChangeAspect="1"/>
          </p:cNvPicPr>
          <p:nvPr/>
        </p:nvPicPr>
        <p:blipFill>
          <a:blip r:embed="rId4"/>
          <a:stretch>
            <a:fillRect/>
          </a:stretch>
        </p:blipFill>
        <p:spPr>
          <a:xfrm>
            <a:off x="642257" y="3215368"/>
            <a:ext cx="4114800" cy="1962150"/>
          </a:xfrm>
          <a:prstGeom prst="rect">
            <a:avLst/>
          </a:prstGeom>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6322</TotalTime>
  <Words>650</Words>
  <Application>Microsoft Office PowerPoint</Application>
  <PresentationFormat>Widescreen</PresentationFormat>
  <Paragraphs>118</Paragraphs>
  <Slides>35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Segoe</vt:lpstr>
      <vt:lpstr>Segoe UI</vt:lpstr>
      <vt:lpstr>Segoe UI Light</vt:lpstr>
      <vt:lpstr>1_Office Theme</vt:lpstr>
      <vt:lpstr>XAML for Windows 10: ItemsControls</vt:lpstr>
      <vt:lpstr>Meet Daren May | ‏@darenmay </vt:lpstr>
      <vt:lpstr>Meet Jerry Nixon | ‏@jerrynixon </vt:lpstr>
      <vt:lpstr>Course Topics</vt:lpstr>
      <vt:lpstr>Setting Expectations</vt:lpstr>
      <vt:lpstr>PowerPoint Presentation</vt:lpstr>
      <vt:lpstr>Module Overview</vt:lpstr>
      <vt:lpstr>PowerPoint Presentation</vt:lpstr>
      <vt:lpstr>What is an ItemsControl?</vt:lpstr>
      <vt:lpstr>What is an ItemsControl?</vt:lpstr>
      <vt:lpstr>ItemsSource</vt:lpstr>
      <vt:lpstr>DisplayMemberPath</vt:lpstr>
      <vt:lpstr>Common controls that derive from ItemsControl</vt:lpstr>
      <vt:lpstr>Guidelines for Lists</vt:lpstr>
      <vt:lpstr>Lists</vt:lpstr>
      <vt:lpstr>Grids</vt:lpstr>
      <vt:lpstr>Drop-down Lists</vt:lpstr>
      <vt:lpstr>SelectionMode</vt:lpstr>
      <vt:lpstr>PowerPoint Presentation</vt:lpstr>
      <vt:lpstr>CollectionViewSource</vt:lpstr>
      <vt:lpstr>Building the item model</vt:lpstr>
      <vt:lpstr>The grouped data definition</vt:lpstr>
      <vt:lpstr>Building the grouped data</vt:lpstr>
      <vt:lpstr>Declaring a CollectionViewSource</vt:lpstr>
      <vt:lpstr>Consuming a CollectionViewSource</vt:lpstr>
      <vt:lpstr>CollectionViewSource Master/Detail</vt:lpstr>
      <vt:lpstr>SemanticZoom</vt:lpstr>
      <vt:lpstr>Defining the Views</vt:lpstr>
      <vt:lpstr>CollectionViewSource and SemanticZoom</vt:lpstr>
      <vt:lpstr>PowerPoint Presentation</vt:lpstr>
      <vt:lpstr>ItemContainerStyle</vt:lpstr>
      <vt:lpstr>ItemContainerStyleSelector</vt:lpstr>
      <vt:lpstr>ItemContainerStyle</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Jerry Nixon</cp:lastModifiedBy>
  <cp:revision>135</cp:revision>
  <dcterms:created xsi:type="dcterms:W3CDTF">2013-02-15T23:12:42Z</dcterms:created>
  <dcterms:modified xsi:type="dcterms:W3CDTF">2015-10-20T21:23:55Z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