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305" r:id="rId5"/>
    <p:sldId id="306" r:id="rId6"/>
    <p:sldId id="283" r:id="rId7"/>
    <p:sldId id="277" r:id="rId8"/>
    <p:sldId id="278" r:id="rId9"/>
    <p:sldId id="307" r:id="rId10"/>
    <p:sldId id="313" r:id="rId11"/>
    <p:sldId id="308" r:id="rId12"/>
    <p:sldId id="309" r:id="rId13"/>
    <p:sldId id="310" r:id="rId14"/>
    <p:sldId id="311" r:id="rId15"/>
    <p:sldId id="312" r:id="rId16"/>
    <p:sldId id="314" r:id="rId17"/>
    <p:sldId id="315" r:id="rId18"/>
    <p:sldId id="316" r:id="rId19"/>
    <p:sldId id="317" r:id="rId20"/>
    <p:sldId id="318" r:id="rId21"/>
    <p:sldId id="320" r:id="rId22"/>
    <p:sldId id="322" r:id="rId23"/>
    <p:sldId id="323" r:id="rId24"/>
    <p:sldId id="324" r:id="rId25"/>
    <p:sldId id="325" r:id="rId26"/>
    <p:sldId id="326" r:id="rId27"/>
    <p:sldId id="290"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AAA3D3-B8D6-41C0-803B-C4F3C84E44E3}">
          <p14:sldIdLst>
            <p14:sldId id="305"/>
            <p14:sldId id="306"/>
            <p14:sldId id="283"/>
            <p14:sldId id="277"/>
            <p14:sldId id="278"/>
          </p14:sldIdLst>
        </p14:section>
        <p14:section name="Untitled Section" id="{3AB8968F-79E7-4890-9A32-EF452EAFD0CE}">
          <p14:sldIdLst>
            <p14:sldId id="307"/>
            <p14:sldId id="313"/>
            <p14:sldId id="308"/>
            <p14:sldId id="309"/>
            <p14:sldId id="310"/>
            <p14:sldId id="311"/>
            <p14:sldId id="312"/>
          </p14:sldIdLst>
        </p14:section>
        <p14:section name="Untitled Section" id="{36F58793-1EBA-4F74-BC87-538314AD5736}">
          <p14:sldIdLst>
            <p14:sldId id="314"/>
            <p14:sldId id="315"/>
            <p14:sldId id="316"/>
          </p14:sldIdLst>
        </p14:section>
        <p14:section name="Untitled Section" id="{5B773C52-6728-489F-8F62-7E6D47F61A4A}">
          <p14:sldIdLst>
            <p14:sldId id="317"/>
            <p14:sldId id="318"/>
            <p14:sldId id="320"/>
            <p14:sldId id="322"/>
            <p14:sldId id="323"/>
            <p14:sldId id="324"/>
            <p14:sldId id="325"/>
            <p14:sldId id="326"/>
            <p14:sldId id="290"/>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autoAdjust="0"/>
    <p:restoredTop sz="64848" autoAdjust="0"/>
  </p:normalViewPr>
  <p:slideViewPr>
    <p:cSldViewPr snapToGrid="0">
      <p:cViewPr varScale="1">
        <p:scale>
          <a:sx n="54" d="100"/>
          <a:sy n="54" d="100"/>
        </p:scale>
        <p:origin x="1656" y="5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0329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661049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019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 Add </a:t>
            </a:r>
            <a:r>
              <a:rPr lang="en-US" dirty="0" err="1" smtClean="0"/>
              <a:t>ItemTemplate</a:t>
            </a:r>
            <a:endParaRPr lang="en-US" dirty="0" smtClean="0"/>
          </a:p>
          <a:p>
            <a:r>
              <a:rPr lang="en-US" dirty="0" smtClean="0"/>
              <a:t>1. Run with no data</a:t>
            </a:r>
          </a:p>
          <a:p>
            <a:r>
              <a:rPr lang="en-US" dirty="0" smtClean="0"/>
              <a:t>2.</a:t>
            </a:r>
            <a:r>
              <a:rPr lang="en-US" baseline="0" dirty="0" smtClean="0"/>
              <a:t> Introduce header template with [empty] data</a:t>
            </a:r>
          </a:p>
          <a:p>
            <a:r>
              <a:rPr lang="en-US" baseline="0" dirty="0" smtClean="0"/>
              <a:t>3. Introduce footer with [load more]</a:t>
            </a:r>
          </a:p>
          <a:p>
            <a:r>
              <a:rPr lang="en-US" baseline="0" dirty="0" smtClean="0"/>
              <a:t>4. </a:t>
            </a:r>
            <a:r>
              <a:rPr lang="en-US" baseline="0" dirty="0" err="1" smtClean="0"/>
              <a:t>ItemsPanelTemplate</a:t>
            </a:r>
            <a:r>
              <a:rPr lang="en-US" baseline="0" dirty="0" smtClean="0"/>
              <a:t>, children transitions / orientation</a:t>
            </a:r>
          </a:p>
          <a:p>
            <a:r>
              <a:rPr lang="en-US" baseline="0" dirty="0" smtClean="0"/>
              <a:t>5. Template selector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4163353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1829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26016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61376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4120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95780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129564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msdn.microsoft.com/en-us/library/windows/apps/windows.ui.xaml.datatemplate.asp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Daren May </a:t>
            </a:r>
            <a:r>
              <a:rPr lang="en-US" dirty="0"/>
              <a:t>| </a:t>
            </a:r>
            <a:r>
              <a:rPr lang="en-US" dirty="0" smtClean="0"/>
              <a:t>President, CRANK211</a:t>
            </a:r>
          </a:p>
          <a:p>
            <a:r>
              <a:rPr lang="en-US" dirty="0" smtClean="0"/>
              <a:t>Jerry Nixon| Developer Evangelist, 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XAML for </a:t>
            </a:r>
            <a:r>
              <a:rPr lang="en-US" sz="4000" dirty="0"/>
              <a:t>Windows 10: </a:t>
            </a:r>
            <a:r>
              <a:rPr lang="en-US" sz="4000" dirty="0" err="1" smtClean="0"/>
              <a:t>ItemsControls</a:t>
            </a:r>
            <a:endParaRPr lang="en-US" sz="4000" dirty="0"/>
          </a:p>
        </p:txBody>
      </p:sp>
    </p:spTree>
    <p:extLst>
      <p:ext uri="{BB962C8B-B14F-4D97-AF65-F5344CB8AC3E}">
        <p14:creationId xmlns:p14="http://schemas.microsoft.com/office/powerpoint/2010/main" val="2869664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ItemsPanelTemplate</a:t>
            </a:r>
            <a:endParaRPr lang="en-US" dirty="0"/>
          </a:p>
        </p:txBody>
      </p:sp>
      <p:sp>
        <p:nvSpPr>
          <p:cNvPr id="3" name="Content Placeholder 2"/>
          <p:cNvSpPr>
            <a:spLocks noGrp="1"/>
          </p:cNvSpPr>
          <p:nvPr>
            <p:ph sz="quarter" idx="10"/>
          </p:nvPr>
        </p:nvSpPr>
        <p:spPr/>
        <p:txBody>
          <a:bodyPr/>
          <a:lstStyle/>
          <a:p>
            <a:r>
              <a:rPr lang="en-US" dirty="0" smtClean="0"/>
              <a:t>Using Vertical orientation in </a:t>
            </a:r>
            <a:r>
              <a:rPr lang="en-US" dirty="0" err="1" smtClean="0"/>
              <a:t>ItemsWrapGrid</a:t>
            </a:r>
            <a:r>
              <a:rPr lang="en-US" dirty="0" smtClean="0"/>
              <a:t>:</a:t>
            </a:r>
            <a:endParaRPr lang="en-US" dirty="0"/>
          </a:p>
        </p:txBody>
      </p:sp>
      <p:pic>
        <p:nvPicPr>
          <p:cNvPr id="6" name="Picture 5"/>
          <p:cNvPicPr>
            <a:picLocks noChangeAspect="1"/>
          </p:cNvPicPr>
          <p:nvPr/>
        </p:nvPicPr>
        <p:blipFill>
          <a:blip r:embed="rId3"/>
          <a:stretch>
            <a:fillRect/>
          </a:stretch>
        </p:blipFill>
        <p:spPr>
          <a:xfrm>
            <a:off x="6975296" y="2603047"/>
            <a:ext cx="4781550" cy="3905250"/>
          </a:xfrm>
          <a:prstGeom prst="rect">
            <a:avLst/>
          </a:prstGeom>
        </p:spPr>
      </p:pic>
      <p:pic>
        <p:nvPicPr>
          <p:cNvPr id="7" name="Picture 6"/>
          <p:cNvPicPr>
            <a:picLocks noChangeAspect="1"/>
          </p:cNvPicPr>
          <p:nvPr/>
        </p:nvPicPr>
        <p:blipFill>
          <a:blip r:embed="rId4"/>
          <a:stretch>
            <a:fillRect/>
          </a:stretch>
        </p:blipFill>
        <p:spPr>
          <a:xfrm>
            <a:off x="921979" y="2922134"/>
            <a:ext cx="5905500" cy="3267075"/>
          </a:xfrm>
          <a:prstGeom prst="rect">
            <a:avLst/>
          </a:prstGeom>
        </p:spPr>
      </p:pic>
      <p:sp>
        <p:nvSpPr>
          <p:cNvPr id="8" name="Rounded Rectangle 7"/>
          <p:cNvSpPr/>
          <p:nvPr/>
        </p:nvSpPr>
        <p:spPr>
          <a:xfrm>
            <a:off x="3478165" y="3487918"/>
            <a:ext cx="2809514" cy="2733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229955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ItemsPanelTemplate</a:t>
            </a:r>
            <a:endParaRPr lang="en-US" dirty="0"/>
          </a:p>
        </p:txBody>
      </p:sp>
      <p:sp>
        <p:nvSpPr>
          <p:cNvPr id="3" name="Content Placeholder 2"/>
          <p:cNvSpPr>
            <a:spLocks noGrp="1"/>
          </p:cNvSpPr>
          <p:nvPr>
            <p:ph sz="quarter" idx="10"/>
          </p:nvPr>
        </p:nvSpPr>
        <p:spPr/>
        <p:txBody>
          <a:bodyPr/>
          <a:lstStyle/>
          <a:p>
            <a:r>
              <a:rPr lang="en-US" dirty="0" smtClean="0"/>
              <a:t>Using Vertical orientation with a </a:t>
            </a:r>
            <a:r>
              <a:rPr lang="en-US" dirty="0" err="1" smtClean="0"/>
              <a:t>StackPanel</a:t>
            </a:r>
            <a:r>
              <a:rPr lang="en-US" dirty="0" smtClean="0"/>
              <a:t>:</a:t>
            </a:r>
            <a:endParaRPr lang="en-US" dirty="0"/>
          </a:p>
        </p:txBody>
      </p:sp>
      <p:pic>
        <p:nvPicPr>
          <p:cNvPr id="4" name="Picture 3"/>
          <p:cNvPicPr>
            <a:picLocks noChangeAspect="1"/>
          </p:cNvPicPr>
          <p:nvPr/>
        </p:nvPicPr>
        <p:blipFill>
          <a:blip r:embed="rId3"/>
          <a:stretch>
            <a:fillRect/>
          </a:stretch>
        </p:blipFill>
        <p:spPr>
          <a:xfrm>
            <a:off x="826729" y="2960234"/>
            <a:ext cx="6000750" cy="3190875"/>
          </a:xfrm>
          <a:prstGeom prst="rect">
            <a:avLst/>
          </a:prstGeom>
        </p:spPr>
      </p:pic>
      <p:pic>
        <p:nvPicPr>
          <p:cNvPr id="5" name="Picture 4"/>
          <p:cNvPicPr>
            <a:picLocks noChangeAspect="1"/>
          </p:cNvPicPr>
          <p:nvPr/>
        </p:nvPicPr>
        <p:blipFill>
          <a:blip r:embed="rId4"/>
          <a:stretch>
            <a:fillRect/>
          </a:stretch>
        </p:blipFill>
        <p:spPr>
          <a:xfrm>
            <a:off x="7130977" y="2531608"/>
            <a:ext cx="4781550" cy="3362325"/>
          </a:xfrm>
          <a:prstGeom prst="rect">
            <a:avLst/>
          </a:prstGeom>
        </p:spPr>
      </p:pic>
      <p:sp>
        <p:nvSpPr>
          <p:cNvPr id="6" name="Rounded Rectangle 5"/>
          <p:cNvSpPr/>
          <p:nvPr/>
        </p:nvSpPr>
        <p:spPr>
          <a:xfrm>
            <a:off x="2997398" y="3478491"/>
            <a:ext cx="2809514" cy="2733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92446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ItemsPanelTemplate</a:t>
            </a:r>
            <a:endParaRPr lang="en-US" dirty="0"/>
          </a:p>
        </p:txBody>
      </p:sp>
      <p:sp>
        <p:nvSpPr>
          <p:cNvPr id="3" name="Content Placeholder 2"/>
          <p:cNvSpPr>
            <a:spLocks noGrp="1"/>
          </p:cNvSpPr>
          <p:nvPr>
            <p:ph sz="quarter" idx="10"/>
          </p:nvPr>
        </p:nvSpPr>
        <p:spPr/>
        <p:txBody>
          <a:bodyPr/>
          <a:lstStyle/>
          <a:p>
            <a:r>
              <a:rPr lang="en-US" dirty="0" smtClean="0"/>
              <a:t>Using Horizontal orientation with a </a:t>
            </a:r>
            <a:r>
              <a:rPr lang="en-US" dirty="0" err="1" smtClean="0"/>
              <a:t>StackPanel</a:t>
            </a:r>
            <a:r>
              <a:rPr lang="en-US" dirty="0" smtClean="0"/>
              <a:t>:</a:t>
            </a:r>
            <a:endParaRPr lang="en-US" dirty="0"/>
          </a:p>
        </p:txBody>
      </p:sp>
      <p:pic>
        <p:nvPicPr>
          <p:cNvPr id="6" name="Picture 5"/>
          <p:cNvPicPr>
            <a:picLocks noChangeAspect="1"/>
          </p:cNvPicPr>
          <p:nvPr/>
        </p:nvPicPr>
        <p:blipFill>
          <a:blip r:embed="rId3"/>
          <a:stretch>
            <a:fillRect/>
          </a:stretch>
        </p:blipFill>
        <p:spPr>
          <a:xfrm>
            <a:off x="371549" y="2531608"/>
            <a:ext cx="6686550" cy="3724275"/>
          </a:xfrm>
          <a:prstGeom prst="rect">
            <a:avLst/>
          </a:prstGeom>
        </p:spPr>
      </p:pic>
      <p:pic>
        <p:nvPicPr>
          <p:cNvPr id="7" name="Picture 6"/>
          <p:cNvPicPr>
            <a:picLocks noChangeAspect="1"/>
          </p:cNvPicPr>
          <p:nvPr/>
        </p:nvPicPr>
        <p:blipFill>
          <a:blip r:embed="rId4"/>
          <a:stretch>
            <a:fillRect/>
          </a:stretch>
        </p:blipFill>
        <p:spPr>
          <a:xfrm>
            <a:off x="7121452" y="2531608"/>
            <a:ext cx="4791075" cy="3362325"/>
          </a:xfrm>
          <a:prstGeom prst="rect">
            <a:avLst/>
          </a:prstGeom>
        </p:spPr>
      </p:pic>
      <p:sp>
        <p:nvSpPr>
          <p:cNvPr id="8" name="Rounded Rectangle 7"/>
          <p:cNvSpPr/>
          <p:nvPr/>
        </p:nvSpPr>
        <p:spPr>
          <a:xfrm>
            <a:off x="1143000" y="5176156"/>
            <a:ext cx="5698671" cy="457201"/>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693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Data Templates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67041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DataTemplate</a:t>
            </a:r>
            <a:r>
              <a:rPr lang="en-US" dirty="0" smtClean="0"/>
              <a:t>?</a:t>
            </a:r>
            <a:endParaRPr lang="en-US" dirty="0"/>
          </a:p>
        </p:txBody>
      </p:sp>
      <p:sp>
        <p:nvSpPr>
          <p:cNvPr id="3" name="Content Placeholder 2"/>
          <p:cNvSpPr>
            <a:spLocks noGrp="1"/>
          </p:cNvSpPr>
          <p:nvPr>
            <p:ph sz="quarter" idx="10"/>
          </p:nvPr>
        </p:nvSpPr>
        <p:spPr/>
        <p:txBody>
          <a:bodyPr/>
          <a:lstStyle/>
          <a:p>
            <a:r>
              <a:rPr lang="en-US" dirty="0"/>
              <a:t>Describes the visual structure of a data object. </a:t>
            </a:r>
            <a:endParaRPr lang="en-US" dirty="0" smtClean="0"/>
          </a:p>
          <a:p>
            <a:r>
              <a:rPr lang="en-US" dirty="0" smtClean="0"/>
              <a:t>Use </a:t>
            </a:r>
            <a:r>
              <a:rPr lang="en-US" dirty="0"/>
              <a:t>data binding </a:t>
            </a:r>
            <a:r>
              <a:rPr lang="en-US" dirty="0" smtClean="0"/>
              <a:t>to display </a:t>
            </a:r>
            <a:r>
              <a:rPr lang="en-US" dirty="0"/>
              <a:t>the data values</a:t>
            </a:r>
            <a:r>
              <a:rPr lang="en-US" dirty="0" smtClean="0"/>
              <a:t>.</a:t>
            </a:r>
            <a:endParaRPr lang="en-US" dirty="0"/>
          </a:p>
          <a:p>
            <a:r>
              <a:rPr lang="en-US" dirty="0" smtClean="0"/>
              <a:t>Useful for defining how data is presented in </a:t>
            </a:r>
            <a:r>
              <a:rPr lang="en-US" dirty="0" smtClean="0"/>
              <a:t>repeaters</a:t>
            </a:r>
            <a:endParaRPr lang="en-US" dirty="0"/>
          </a:p>
        </p:txBody>
      </p:sp>
    </p:spTree>
    <p:extLst>
      <p:ext uri="{BB962C8B-B14F-4D97-AF65-F5344CB8AC3E}">
        <p14:creationId xmlns:p14="http://schemas.microsoft.com/office/powerpoint/2010/main" val="3373067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a:t>
            </a:r>
            <a:r>
              <a:rPr lang="en-US" dirty="0" err="1" smtClean="0"/>
              <a:t>DataTemplates</a:t>
            </a:r>
            <a:r>
              <a:rPr lang="en-US" dirty="0" smtClean="0"/>
              <a:t> used?</a:t>
            </a:r>
            <a:endParaRPr lang="en-US" dirty="0"/>
          </a:p>
        </p:txBody>
      </p:sp>
      <p:sp>
        <p:nvSpPr>
          <p:cNvPr id="3" name="Content Placeholder 2"/>
          <p:cNvSpPr>
            <a:spLocks noGrp="1"/>
          </p:cNvSpPr>
          <p:nvPr>
            <p:ph sz="quarter" idx="10"/>
          </p:nvPr>
        </p:nvSpPr>
        <p:spPr/>
        <p:txBody>
          <a:bodyPr/>
          <a:lstStyle/>
          <a:p>
            <a:r>
              <a:rPr lang="en-US" sz="2400" dirty="0" err="1" smtClean="0"/>
              <a:t>ItemsControl.ItemTemplate</a:t>
            </a:r>
            <a:r>
              <a:rPr lang="en-US" sz="2400" dirty="0" smtClean="0"/>
              <a:t> </a:t>
            </a:r>
          </a:p>
          <a:p>
            <a:pPr lvl="1"/>
            <a:r>
              <a:rPr lang="en-US" sz="2000" dirty="0" err="1" smtClean="0"/>
              <a:t>ListView</a:t>
            </a:r>
            <a:r>
              <a:rPr lang="en-US" sz="2000" dirty="0"/>
              <a:t>, </a:t>
            </a:r>
            <a:r>
              <a:rPr lang="en-US" sz="2000" dirty="0" err="1"/>
              <a:t>GridView</a:t>
            </a:r>
            <a:r>
              <a:rPr lang="en-US" sz="2000" dirty="0"/>
              <a:t>, </a:t>
            </a:r>
            <a:r>
              <a:rPr lang="en-US" sz="2000" dirty="0" err="1" smtClean="0"/>
              <a:t>ListBox</a:t>
            </a:r>
            <a:endParaRPr lang="en-US" sz="2000" dirty="0"/>
          </a:p>
          <a:p>
            <a:r>
              <a:rPr lang="en-US" sz="2400" dirty="0" err="1" smtClean="0"/>
              <a:t>ContentControl.ContentTemplate</a:t>
            </a:r>
            <a:endParaRPr lang="en-US" sz="2400" dirty="0"/>
          </a:p>
          <a:p>
            <a:pPr lvl="1"/>
            <a:r>
              <a:rPr lang="en-US" sz="2000" dirty="0" smtClean="0"/>
              <a:t>Button</a:t>
            </a:r>
            <a:r>
              <a:rPr lang="en-US" sz="2000" dirty="0"/>
              <a:t>, Frame, </a:t>
            </a:r>
            <a:r>
              <a:rPr lang="en-US" sz="2000" dirty="0" err="1"/>
              <a:t>SettingsFlyout</a:t>
            </a:r>
            <a:r>
              <a:rPr lang="en-US" sz="2000" dirty="0"/>
              <a:t>)</a:t>
            </a:r>
          </a:p>
          <a:p>
            <a:r>
              <a:rPr lang="en-US" sz="2400" dirty="0" err="1" smtClean="0"/>
              <a:t>HeaderTemplate</a:t>
            </a:r>
            <a:r>
              <a:rPr lang="en-US" sz="2400" dirty="0" smtClean="0"/>
              <a:t> </a:t>
            </a:r>
            <a:r>
              <a:rPr lang="en-US" sz="2400" dirty="0"/>
              <a:t>and </a:t>
            </a:r>
            <a:r>
              <a:rPr lang="en-US" sz="2400" dirty="0" err="1"/>
              <a:t>FooterTemplate</a:t>
            </a:r>
            <a:r>
              <a:rPr lang="en-US" sz="2400" dirty="0"/>
              <a:t> properties of various items control classes</a:t>
            </a:r>
          </a:p>
          <a:p>
            <a:r>
              <a:rPr lang="en-US" sz="2400" dirty="0" err="1" smtClean="0"/>
              <a:t>ItemsPresenter.HeaderTemplate</a:t>
            </a:r>
            <a:r>
              <a:rPr lang="en-US" sz="2400" dirty="0" smtClean="0"/>
              <a:t> </a:t>
            </a:r>
            <a:r>
              <a:rPr lang="en-US" sz="2400" dirty="0"/>
              <a:t>and </a:t>
            </a:r>
            <a:r>
              <a:rPr lang="en-US" sz="2400" dirty="0" err="1"/>
              <a:t>ItemsPresenter.FooterTemplate</a:t>
            </a:r>
            <a:r>
              <a:rPr lang="en-US" sz="2400" dirty="0"/>
              <a:t> </a:t>
            </a:r>
          </a:p>
          <a:p>
            <a:r>
              <a:rPr lang="en-US" sz="2400" dirty="0" err="1" smtClean="0"/>
              <a:t>HeaderTemplate</a:t>
            </a:r>
            <a:r>
              <a:rPr lang="en-US" sz="2400" dirty="0" smtClean="0"/>
              <a:t> </a:t>
            </a:r>
            <a:r>
              <a:rPr lang="en-US" sz="2400" dirty="0"/>
              <a:t>and </a:t>
            </a:r>
            <a:r>
              <a:rPr lang="en-US" sz="2400" dirty="0" err="1"/>
              <a:t>FooterTemplate</a:t>
            </a:r>
            <a:r>
              <a:rPr lang="en-US" sz="2400" dirty="0"/>
              <a:t> </a:t>
            </a:r>
            <a:endParaRPr lang="en-US" sz="2400" dirty="0" smtClean="0"/>
          </a:p>
          <a:p>
            <a:pPr lvl="1"/>
            <a:r>
              <a:rPr lang="en-US" sz="2000" dirty="0" err="1" smtClean="0"/>
              <a:t>RichEditBox</a:t>
            </a:r>
            <a:r>
              <a:rPr lang="en-US" sz="2000" dirty="0"/>
              <a:t>, </a:t>
            </a:r>
            <a:r>
              <a:rPr lang="en-US" sz="2000" dirty="0" err="1"/>
              <a:t>TextBox</a:t>
            </a:r>
            <a:r>
              <a:rPr lang="en-US" sz="2000" dirty="0"/>
              <a:t> </a:t>
            </a:r>
          </a:p>
          <a:p>
            <a:r>
              <a:rPr lang="en-US" sz="2400" dirty="0" err="1" smtClean="0"/>
              <a:t>HeaderTemplate</a:t>
            </a:r>
            <a:r>
              <a:rPr lang="en-US" sz="2400" dirty="0" smtClean="0"/>
              <a:t> </a:t>
            </a:r>
          </a:p>
          <a:p>
            <a:pPr lvl="1"/>
            <a:r>
              <a:rPr lang="en-US" sz="2000" dirty="0" err="1" smtClean="0"/>
              <a:t>ComboBox</a:t>
            </a:r>
            <a:r>
              <a:rPr lang="en-US" sz="2000" dirty="0"/>
              <a:t>, </a:t>
            </a:r>
            <a:r>
              <a:rPr lang="en-US" sz="2000" dirty="0" err="1"/>
              <a:t>DatePicker</a:t>
            </a:r>
            <a:r>
              <a:rPr lang="en-US" sz="2000" dirty="0"/>
              <a:t>, Hub, </a:t>
            </a:r>
            <a:r>
              <a:rPr lang="en-US" sz="2000" dirty="0" err="1"/>
              <a:t>HubSection</a:t>
            </a:r>
            <a:r>
              <a:rPr lang="en-US" sz="2000" dirty="0"/>
              <a:t>, Pivot, Slider, </a:t>
            </a:r>
            <a:r>
              <a:rPr lang="en-US" sz="2000" dirty="0" err="1"/>
              <a:t>TimePicker</a:t>
            </a:r>
            <a:r>
              <a:rPr lang="en-US" sz="2000" dirty="0"/>
              <a:t>, </a:t>
            </a:r>
            <a:r>
              <a:rPr lang="en-US" sz="2000" dirty="0" err="1"/>
              <a:t>ToggleSwitch</a:t>
            </a:r>
            <a:r>
              <a:rPr lang="en-US" sz="2000" dirty="0"/>
              <a:t>; some of these also have </a:t>
            </a:r>
            <a:r>
              <a:rPr lang="en-US" sz="2000" dirty="0" err="1"/>
              <a:t>FooterTemplate</a:t>
            </a:r>
            <a:endParaRPr lang="en-US" sz="2000" dirty="0"/>
          </a:p>
        </p:txBody>
      </p:sp>
    </p:spTree>
    <p:extLst>
      <p:ext uri="{BB962C8B-B14F-4D97-AF65-F5344CB8AC3E}">
        <p14:creationId xmlns:p14="http://schemas.microsoft.com/office/powerpoint/2010/main" val="308047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err="1"/>
              <a:t>ItemsTemplate</a:t>
            </a:r>
            <a:r>
              <a:rPr lang="en-GB" dirty="0"/>
              <a:t>, </a:t>
            </a:r>
            <a:r>
              <a:rPr lang="en-GB" dirty="0" err="1"/>
              <a:t>HeaderTemplate</a:t>
            </a:r>
            <a:r>
              <a:rPr lang="en-GB" dirty="0"/>
              <a:t> &amp; </a:t>
            </a:r>
            <a:r>
              <a:rPr lang="en-GB" dirty="0" err="1"/>
              <a:t>FooterTemplate</a:t>
            </a:r>
            <a:endParaRPr lang="en-GB"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239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err="1" smtClean="0"/>
              <a:t>ItemsTemplate</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DataTemplate</a:t>
            </a:r>
            <a:r>
              <a:rPr lang="en-US" dirty="0" smtClean="0"/>
              <a:t> that defines how each item is displayed</a:t>
            </a:r>
          </a:p>
          <a:p>
            <a:endParaRPr lang="en-US" dirty="0"/>
          </a:p>
        </p:txBody>
      </p:sp>
      <p:pic>
        <p:nvPicPr>
          <p:cNvPr id="4" name="Picture 3"/>
          <p:cNvPicPr>
            <a:picLocks noChangeAspect="1"/>
          </p:cNvPicPr>
          <p:nvPr/>
        </p:nvPicPr>
        <p:blipFill>
          <a:blip r:embed="rId2"/>
          <a:stretch>
            <a:fillRect/>
          </a:stretch>
        </p:blipFill>
        <p:spPr>
          <a:xfrm>
            <a:off x="640494" y="2622387"/>
            <a:ext cx="10444274" cy="2429203"/>
          </a:xfrm>
          <a:prstGeom prst="rect">
            <a:avLst/>
          </a:prstGeom>
        </p:spPr>
      </p:pic>
      <p:pic>
        <p:nvPicPr>
          <p:cNvPr id="5" name="Picture 4"/>
          <p:cNvPicPr>
            <a:picLocks noChangeAspect="1"/>
          </p:cNvPicPr>
          <p:nvPr/>
        </p:nvPicPr>
        <p:blipFill>
          <a:blip r:embed="rId3"/>
          <a:stretch>
            <a:fillRect/>
          </a:stretch>
        </p:blipFill>
        <p:spPr>
          <a:xfrm>
            <a:off x="8837240" y="5051590"/>
            <a:ext cx="2657475" cy="1314450"/>
          </a:xfrm>
          <a:prstGeom prst="rect">
            <a:avLst/>
          </a:prstGeom>
          <a:ln>
            <a:solidFill>
              <a:schemeClr val="tx1"/>
            </a:solidFill>
          </a:ln>
        </p:spPr>
      </p:pic>
      <p:sp>
        <p:nvSpPr>
          <p:cNvPr id="6" name="Rounded Rectangle 5"/>
          <p:cNvSpPr/>
          <p:nvPr/>
        </p:nvSpPr>
        <p:spPr>
          <a:xfrm>
            <a:off x="2925961" y="3028950"/>
            <a:ext cx="4760714" cy="414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19542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HeaderTemplate</a:t>
            </a:r>
            <a:r>
              <a:rPr lang="en-US" dirty="0" smtClean="0"/>
              <a:t>?</a:t>
            </a:r>
            <a:endParaRPr lang="en-US" dirty="0"/>
          </a:p>
        </p:txBody>
      </p:sp>
      <p:sp>
        <p:nvSpPr>
          <p:cNvPr id="3" name="Content Placeholder 2"/>
          <p:cNvSpPr>
            <a:spLocks noGrp="1"/>
          </p:cNvSpPr>
          <p:nvPr>
            <p:ph sz="quarter" idx="10"/>
          </p:nvPr>
        </p:nvSpPr>
        <p:spPr/>
        <p:txBody>
          <a:bodyPr/>
          <a:lstStyle/>
          <a:p>
            <a:pPr marL="0" indent="0">
              <a:buNone/>
            </a:pPr>
            <a:r>
              <a:rPr lang="en-US" dirty="0" smtClean="0"/>
              <a:t>Defines the look of the control header</a:t>
            </a:r>
            <a:endParaRPr lang="en-US" dirty="0"/>
          </a:p>
        </p:txBody>
      </p:sp>
      <p:pic>
        <p:nvPicPr>
          <p:cNvPr id="6" name="Picture 5"/>
          <p:cNvPicPr>
            <a:picLocks noChangeAspect="1"/>
          </p:cNvPicPr>
          <p:nvPr/>
        </p:nvPicPr>
        <p:blipFill>
          <a:blip r:embed="rId2"/>
          <a:stretch>
            <a:fillRect/>
          </a:stretch>
        </p:blipFill>
        <p:spPr>
          <a:xfrm>
            <a:off x="430460" y="2786063"/>
            <a:ext cx="11045991" cy="3157537"/>
          </a:xfrm>
          <a:prstGeom prst="rect">
            <a:avLst/>
          </a:prstGeom>
        </p:spPr>
      </p:pic>
      <p:pic>
        <p:nvPicPr>
          <p:cNvPr id="8" name="Picture 7"/>
          <p:cNvPicPr>
            <a:picLocks noChangeAspect="1"/>
          </p:cNvPicPr>
          <p:nvPr/>
        </p:nvPicPr>
        <p:blipFill>
          <a:blip r:embed="rId3"/>
          <a:stretch>
            <a:fillRect/>
          </a:stretch>
        </p:blipFill>
        <p:spPr>
          <a:xfrm>
            <a:off x="8661400" y="5705572"/>
            <a:ext cx="2962275" cy="466725"/>
          </a:xfrm>
          <a:prstGeom prst="rect">
            <a:avLst/>
          </a:prstGeom>
          <a:ln>
            <a:solidFill>
              <a:schemeClr val="tx1"/>
            </a:solidFill>
          </a:ln>
        </p:spPr>
      </p:pic>
      <p:sp>
        <p:nvSpPr>
          <p:cNvPr id="7" name="Rounded Rectangle 6"/>
          <p:cNvSpPr/>
          <p:nvPr/>
        </p:nvSpPr>
        <p:spPr>
          <a:xfrm>
            <a:off x="2711648" y="4286250"/>
            <a:ext cx="8275440" cy="4143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73241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FooterTemplate</a:t>
            </a:r>
            <a:r>
              <a:rPr lang="en-US" dirty="0" smtClean="0"/>
              <a:t>?</a:t>
            </a:r>
            <a:endParaRPr lang="en-US" dirty="0"/>
          </a:p>
        </p:txBody>
      </p:sp>
      <p:sp>
        <p:nvSpPr>
          <p:cNvPr id="3" name="Content Placeholder 2"/>
          <p:cNvSpPr>
            <a:spLocks noGrp="1"/>
          </p:cNvSpPr>
          <p:nvPr>
            <p:ph sz="quarter" idx="10"/>
          </p:nvPr>
        </p:nvSpPr>
        <p:spPr/>
        <p:txBody>
          <a:bodyPr/>
          <a:lstStyle/>
          <a:p>
            <a:pPr marL="0" indent="0">
              <a:buNone/>
            </a:pPr>
            <a:r>
              <a:rPr lang="en-US" dirty="0" smtClean="0"/>
              <a:t>Defines the look of the control footer (surprise!)</a:t>
            </a:r>
            <a:endParaRPr lang="en-US" dirty="0"/>
          </a:p>
        </p:txBody>
      </p:sp>
      <p:pic>
        <p:nvPicPr>
          <p:cNvPr id="4" name="Picture 3"/>
          <p:cNvPicPr>
            <a:picLocks noChangeAspect="1"/>
          </p:cNvPicPr>
          <p:nvPr/>
        </p:nvPicPr>
        <p:blipFill>
          <a:blip r:embed="rId2"/>
          <a:stretch>
            <a:fillRect/>
          </a:stretch>
        </p:blipFill>
        <p:spPr>
          <a:xfrm>
            <a:off x="379413" y="2379209"/>
            <a:ext cx="7365744" cy="2687313"/>
          </a:xfrm>
          <a:prstGeom prst="rect">
            <a:avLst/>
          </a:prstGeom>
        </p:spPr>
      </p:pic>
      <p:pic>
        <p:nvPicPr>
          <p:cNvPr id="5" name="Picture 4"/>
          <p:cNvPicPr>
            <a:picLocks noChangeAspect="1"/>
          </p:cNvPicPr>
          <p:nvPr/>
        </p:nvPicPr>
        <p:blipFill>
          <a:blip r:embed="rId3"/>
          <a:stretch>
            <a:fillRect/>
          </a:stretch>
        </p:blipFill>
        <p:spPr>
          <a:xfrm>
            <a:off x="8633634" y="5066522"/>
            <a:ext cx="2001798" cy="503854"/>
          </a:xfrm>
          <a:prstGeom prst="rect">
            <a:avLst/>
          </a:prstGeom>
          <a:ln>
            <a:solidFill>
              <a:schemeClr val="tx1"/>
            </a:solidFill>
          </a:ln>
        </p:spPr>
      </p:pic>
    </p:spTree>
    <p:extLst>
      <p:ext uri="{BB962C8B-B14F-4D97-AF65-F5344CB8AC3E}">
        <p14:creationId xmlns:p14="http://schemas.microsoft.com/office/powerpoint/2010/main" val="1069605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4533" cy="3070528"/>
        </p:xfrm>
        <a:graphic>
          <a:graphicData uri="http://schemas.openxmlformats.org/drawingml/2006/table">
            <a:tbl>
              <a:tblPr firstRow="1" bandRow="1">
                <a:tableStyleId>{5C22544A-7EE6-4342-B048-85BDC9FD1C3A}</a:tableStyleId>
              </a:tblPr>
              <a:tblGrid>
                <a:gridCol w="11524533">
                  <a:extLst>
                    <a:ext uri="{9D8B030D-6E8A-4147-A177-3AD203B41FA5}">
                      <a16:colId xmlns:a16="http://schemas.microsoft.com/office/drawing/2014/main" xmlns="" val="1632794655"/>
                    </a:ext>
                  </a:extLst>
                </a:gridCol>
              </a:tblGrid>
              <a:tr h="767632">
                <a:tc>
                  <a:txBody>
                    <a:bodyPr/>
                    <a:lstStyle/>
                    <a:p>
                      <a:r>
                        <a:rPr lang="en-US" sz="3600" dirty="0" smtClean="0"/>
                        <a:t>XAML for Windows 10: </a:t>
                      </a:r>
                      <a:r>
                        <a:rPr lang="en-US" sz="3600" dirty="0" err="1" smtClean="0"/>
                        <a:t>ItemsControls</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err="1" smtClean="0">
                          <a:latin typeface="Segoe UI Light" panose="020B0502040204020203" pitchFamily="34" charset="0"/>
                          <a:cs typeface="Segoe UI Light" panose="020B0502040204020203" pitchFamily="34" charset="0"/>
                        </a:rPr>
                        <a:t>ItemsControl</a:t>
                      </a:r>
                      <a:r>
                        <a:rPr lang="en-US" sz="2400" dirty="0" smtClean="0">
                          <a:latin typeface="Segoe UI Light" panose="020B0502040204020203" pitchFamily="34" charset="0"/>
                          <a:cs typeface="Segoe UI Light" panose="020B0502040204020203" pitchFamily="34" charset="0"/>
                        </a:rPr>
                        <a:t> Fundamentals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Templates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r>
                        <a:rPr lang="en-US" sz="2400" dirty="0" smtClean="0">
                          <a:latin typeface="Segoe UI Light" panose="020B0502040204020203" pitchFamily="34" charset="0"/>
                          <a:cs typeface="Segoe UI Light" panose="020B0502040204020203" pitchFamily="34" charset="0"/>
                        </a:rPr>
                        <a:t>03 | Tips and Tricks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3118803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Demos</a:t>
            </a:r>
            <a:endParaRPr lang="en-US" dirty="0"/>
          </a:p>
        </p:txBody>
      </p:sp>
    </p:spTree>
    <p:extLst>
      <p:ext uri="{BB962C8B-B14F-4D97-AF65-F5344CB8AC3E}">
        <p14:creationId xmlns:p14="http://schemas.microsoft.com/office/powerpoint/2010/main" val="80105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err="1" smtClean="0"/>
              <a:t>TemplateSelectors</a:t>
            </a:r>
            <a:endParaRPr lang="en-GB"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1445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TemplateSelector</a:t>
            </a:r>
            <a:r>
              <a:rPr lang="en-US" dirty="0"/>
              <a:t>?</a:t>
            </a:r>
          </a:p>
        </p:txBody>
      </p:sp>
      <p:sp>
        <p:nvSpPr>
          <p:cNvPr id="3" name="Content Placeholder 2"/>
          <p:cNvSpPr>
            <a:spLocks noGrp="1"/>
          </p:cNvSpPr>
          <p:nvPr>
            <p:ph sz="quarter" idx="10"/>
          </p:nvPr>
        </p:nvSpPr>
        <p:spPr/>
        <p:txBody>
          <a:bodyPr/>
          <a:lstStyle/>
          <a:p>
            <a:r>
              <a:rPr lang="en-US" dirty="0" smtClean="0"/>
              <a:t>Derives from </a:t>
            </a:r>
            <a:r>
              <a:rPr lang="en-US" dirty="0" err="1" smtClean="0"/>
              <a:t>DataTemplateSelector</a:t>
            </a:r>
            <a:endParaRPr lang="en-US" dirty="0" smtClean="0"/>
          </a:p>
          <a:p>
            <a:r>
              <a:rPr lang="en-US" dirty="0" smtClean="0"/>
              <a:t>Can use code to choose which template is to be applied</a:t>
            </a:r>
          </a:p>
          <a:p>
            <a:r>
              <a:rPr lang="en-US" dirty="0" smtClean="0"/>
              <a:t>Usually created as a resource</a:t>
            </a:r>
            <a:endParaRPr lang="en-US" dirty="0"/>
          </a:p>
        </p:txBody>
      </p:sp>
    </p:spTree>
    <p:extLst>
      <p:ext uri="{BB962C8B-B14F-4D97-AF65-F5344CB8AC3E}">
        <p14:creationId xmlns:p14="http://schemas.microsoft.com/office/powerpoint/2010/main" val="260943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TemplateSelector</a:t>
            </a:r>
            <a:r>
              <a:rPr lang="en-US" smtClean="0"/>
              <a:t> Demo</a:t>
            </a:r>
            <a:endParaRPr lang="en-US" dirty="0"/>
          </a:p>
        </p:txBody>
      </p:sp>
    </p:spTree>
    <p:extLst>
      <p:ext uri="{BB962C8B-B14F-4D97-AF65-F5344CB8AC3E}">
        <p14:creationId xmlns:p14="http://schemas.microsoft.com/office/powerpoint/2010/main" val="4249258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err="1" smtClean="0"/>
              <a:t>ItemsPanelTemplate</a:t>
            </a:r>
            <a:endParaRPr lang="en-GB" dirty="0" smtClean="0"/>
          </a:p>
          <a:p>
            <a:r>
              <a:rPr lang="en-GB" dirty="0" err="1" smtClean="0"/>
              <a:t>DataTemplate</a:t>
            </a:r>
            <a:endParaRPr lang="en-GB" dirty="0"/>
          </a:p>
          <a:p>
            <a:r>
              <a:rPr lang="en-GB" dirty="0" err="1" smtClean="0"/>
              <a:t>ItemsTemplate</a:t>
            </a:r>
            <a:r>
              <a:rPr lang="en-GB" dirty="0" smtClean="0"/>
              <a:t>, </a:t>
            </a:r>
            <a:r>
              <a:rPr lang="en-GB" dirty="0" err="1" smtClean="0"/>
              <a:t>HeaderTemplate</a:t>
            </a:r>
            <a:r>
              <a:rPr lang="en-GB" dirty="0" smtClean="0"/>
              <a:t> &amp; </a:t>
            </a:r>
            <a:r>
              <a:rPr lang="en-GB" dirty="0" err="1" smtClean="0"/>
              <a:t>FooterTemplate</a:t>
            </a:r>
            <a:endParaRPr lang="en-GB" dirty="0" smtClean="0"/>
          </a:p>
          <a:p>
            <a:r>
              <a:rPr lang="en-GB" dirty="0" err="1" smtClean="0"/>
              <a:t>TemplateSelectors</a:t>
            </a:r>
            <a:endParaRPr lang="en-GB" dirty="0"/>
          </a:p>
        </p:txBody>
      </p:sp>
    </p:spTree>
    <p:extLst>
      <p:ext uri="{BB962C8B-B14F-4D97-AF65-F5344CB8AC3E}">
        <p14:creationId xmlns:p14="http://schemas.microsoft.com/office/powerpoint/2010/main" val="922467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Recommended Resources</a:t>
            </a:r>
          </a:p>
        </p:txBody>
      </p:sp>
      <p:sp>
        <p:nvSpPr>
          <p:cNvPr id="3" name="Content Placeholder 2"/>
          <p:cNvSpPr>
            <a:spLocks noGrp="1"/>
          </p:cNvSpPr>
          <p:nvPr>
            <p:ph sz="quarter" idx="10"/>
          </p:nvPr>
        </p:nvSpPr>
        <p:spPr/>
        <p:txBody>
          <a:bodyPr/>
          <a:lstStyle/>
          <a:p>
            <a:r>
              <a:rPr lang="en-US" dirty="0">
                <a:hlinkClick r:id="rId3"/>
              </a:rPr>
              <a:t>https://</a:t>
            </a:r>
            <a:r>
              <a:rPr lang="en-US" dirty="0" smtClean="0">
                <a:hlinkClick r:id="rId3"/>
              </a:rPr>
              <a:t>dev.windows.com/</a:t>
            </a:r>
            <a:endParaRPr lang="en-US" dirty="0" smtClean="0"/>
          </a:p>
          <a:p>
            <a:r>
              <a:rPr lang="en-US" dirty="0">
                <a:hlinkClick r:id="rId4"/>
              </a:rPr>
              <a:t>https://msdn.microsoft.com/en-us/library/windows/apps/windows.ui.xaml.datatemplate.aspx</a:t>
            </a:r>
            <a:r>
              <a:rPr lang="en-US" dirty="0" smtClean="0"/>
              <a:t> </a:t>
            </a:r>
          </a:p>
          <a:p>
            <a:pPr marL="0" indent="0">
              <a:buNone/>
            </a:pPr>
            <a:endParaRPr lang="en-US" dirty="0"/>
          </a:p>
        </p:txBody>
      </p:sp>
    </p:spTree>
    <p:extLst>
      <p:ext uri="{BB962C8B-B14F-4D97-AF65-F5344CB8AC3E}">
        <p14:creationId xmlns:p14="http://schemas.microsoft.com/office/powerpoint/2010/main" val="375956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Templates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err="1" smtClean="0"/>
              <a:t>ItemsPanelTemplate</a:t>
            </a:r>
            <a:endParaRPr lang="en-GB" dirty="0" smtClean="0"/>
          </a:p>
          <a:p>
            <a:r>
              <a:rPr lang="en-GB" dirty="0" err="1" smtClean="0"/>
              <a:t>DataTemplate</a:t>
            </a:r>
            <a:endParaRPr lang="en-GB" dirty="0" smtClean="0"/>
          </a:p>
          <a:p>
            <a:r>
              <a:rPr lang="en-GB" dirty="0" err="1"/>
              <a:t>ItemsTemplate</a:t>
            </a:r>
            <a:r>
              <a:rPr lang="en-GB" dirty="0"/>
              <a:t>, </a:t>
            </a:r>
            <a:r>
              <a:rPr lang="en-GB" dirty="0" err="1"/>
              <a:t>HeaderTemplate</a:t>
            </a:r>
            <a:r>
              <a:rPr lang="en-GB" dirty="0"/>
              <a:t> &amp; </a:t>
            </a:r>
            <a:r>
              <a:rPr lang="en-GB" dirty="0" err="1" smtClean="0"/>
              <a:t>FooterTemplate</a:t>
            </a:r>
            <a:endParaRPr lang="en-GB" dirty="0" smtClean="0"/>
          </a:p>
          <a:p>
            <a:r>
              <a:rPr lang="en-GB" dirty="0" err="1" smtClean="0"/>
              <a:t>TemplateSelectors</a:t>
            </a:r>
            <a:endParaRPr lang="en-GB" dirty="0"/>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ItemsPanelTemplate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9636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ItemsPanelTemplate</a:t>
            </a:r>
            <a:endParaRPr lang="en-US" dirty="0"/>
          </a:p>
        </p:txBody>
      </p:sp>
      <p:sp>
        <p:nvSpPr>
          <p:cNvPr id="3" name="Content Placeholder 2"/>
          <p:cNvSpPr>
            <a:spLocks noGrp="1"/>
          </p:cNvSpPr>
          <p:nvPr>
            <p:ph sz="quarter" idx="10"/>
          </p:nvPr>
        </p:nvSpPr>
        <p:spPr/>
        <p:txBody>
          <a:bodyPr/>
          <a:lstStyle/>
          <a:p>
            <a:r>
              <a:rPr lang="en-US" dirty="0" smtClean="0"/>
              <a:t>Typically contains a Panel-derived class</a:t>
            </a:r>
          </a:p>
          <a:p>
            <a:r>
              <a:rPr lang="en-US" dirty="0" smtClean="0"/>
              <a:t>Cannot be virtualizing if used in a group-style panel</a:t>
            </a:r>
          </a:p>
          <a:p>
            <a:pPr lvl="1"/>
            <a:r>
              <a:rPr lang="en-US" dirty="0" err="1" smtClean="0"/>
              <a:t>VirtualizingStackPanel</a:t>
            </a:r>
            <a:endParaRPr lang="en-US" dirty="0"/>
          </a:p>
        </p:txBody>
      </p:sp>
    </p:spTree>
    <p:extLst>
      <p:ext uri="{BB962C8B-B14F-4D97-AF65-F5344CB8AC3E}">
        <p14:creationId xmlns:p14="http://schemas.microsoft.com/office/powerpoint/2010/main" val="120764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ItemsPanelTemplate</a:t>
            </a:r>
            <a:endParaRPr lang="en-US" dirty="0"/>
          </a:p>
        </p:txBody>
      </p:sp>
      <p:sp>
        <p:nvSpPr>
          <p:cNvPr id="3" name="Content Placeholder 2"/>
          <p:cNvSpPr>
            <a:spLocks noGrp="1"/>
          </p:cNvSpPr>
          <p:nvPr>
            <p:ph sz="quarter" idx="10"/>
          </p:nvPr>
        </p:nvSpPr>
        <p:spPr/>
        <p:txBody>
          <a:bodyPr/>
          <a:lstStyle/>
          <a:p>
            <a:r>
              <a:rPr lang="en-US" dirty="0" smtClean="0"/>
              <a:t>Defines the panel used to layout the items in an </a:t>
            </a:r>
            <a:r>
              <a:rPr lang="en-US" dirty="0" err="1" smtClean="0"/>
              <a:t>ItemsControl</a:t>
            </a:r>
            <a:endParaRPr lang="en-US" dirty="0" smtClean="0"/>
          </a:p>
          <a:p>
            <a:r>
              <a:rPr lang="en-US" dirty="0" smtClean="0"/>
              <a:t>Can be defined inline:</a:t>
            </a:r>
            <a:endParaRPr lang="en-US" dirty="0"/>
          </a:p>
        </p:txBody>
      </p:sp>
      <p:pic>
        <p:nvPicPr>
          <p:cNvPr id="4" name="Picture 3"/>
          <p:cNvPicPr>
            <a:picLocks noChangeAspect="1"/>
          </p:cNvPicPr>
          <p:nvPr/>
        </p:nvPicPr>
        <p:blipFill>
          <a:blip r:embed="rId3"/>
          <a:stretch>
            <a:fillRect/>
          </a:stretch>
        </p:blipFill>
        <p:spPr>
          <a:xfrm>
            <a:off x="7122396" y="2773364"/>
            <a:ext cx="4781550" cy="3905250"/>
          </a:xfrm>
          <a:prstGeom prst="rect">
            <a:avLst/>
          </a:prstGeom>
        </p:spPr>
      </p:pic>
      <p:pic>
        <p:nvPicPr>
          <p:cNvPr id="5" name="Picture 4"/>
          <p:cNvPicPr>
            <a:picLocks noChangeAspect="1"/>
          </p:cNvPicPr>
          <p:nvPr/>
        </p:nvPicPr>
        <p:blipFill>
          <a:blip r:embed="rId4"/>
          <a:stretch>
            <a:fillRect/>
          </a:stretch>
        </p:blipFill>
        <p:spPr>
          <a:xfrm>
            <a:off x="674330" y="3349626"/>
            <a:ext cx="6153150" cy="2752725"/>
          </a:xfrm>
          <a:prstGeom prst="rect">
            <a:avLst/>
          </a:prstGeom>
        </p:spPr>
      </p:pic>
      <p:sp>
        <p:nvSpPr>
          <p:cNvPr id="6" name="Rounded Rectangle 5"/>
          <p:cNvSpPr/>
          <p:nvPr/>
        </p:nvSpPr>
        <p:spPr>
          <a:xfrm>
            <a:off x="1633117" y="4685123"/>
            <a:ext cx="2307287" cy="245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12985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ItemsPanelTemplate</a:t>
            </a:r>
            <a:endParaRPr lang="en-US" dirty="0"/>
          </a:p>
        </p:txBody>
      </p:sp>
      <p:sp>
        <p:nvSpPr>
          <p:cNvPr id="3" name="Content Placeholder 2"/>
          <p:cNvSpPr>
            <a:spLocks noGrp="1"/>
          </p:cNvSpPr>
          <p:nvPr>
            <p:ph sz="quarter" idx="10"/>
          </p:nvPr>
        </p:nvSpPr>
        <p:spPr/>
        <p:txBody>
          <a:bodyPr/>
          <a:lstStyle/>
          <a:p>
            <a:r>
              <a:rPr lang="en-US" dirty="0" smtClean="0"/>
              <a:t>Can be defined as a resource:</a:t>
            </a:r>
            <a:endParaRPr lang="en-US" dirty="0"/>
          </a:p>
        </p:txBody>
      </p:sp>
      <p:pic>
        <p:nvPicPr>
          <p:cNvPr id="4" name="Picture 3"/>
          <p:cNvPicPr>
            <a:picLocks noChangeAspect="1"/>
          </p:cNvPicPr>
          <p:nvPr/>
        </p:nvPicPr>
        <p:blipFill>
          <a:blip r:embed="rId3"/>
          <a:stretch>
            <a:fillRect/>
          </a:stretch>
        </p:blipFill>
        <p:spPr>
          <a:xfrm>
            <a:off x="7122396" y="2773364"/>
            <a:ext cx="4781550" cy="3905250"/>
          </a:xfrm>
          <a:prstGeom prst="rect">
            <a:avLst/>
          </a:prstGeom>
        </p:spPr>
      </p:pic>
      <p:pic>
        <p:nvPicPr>
          <p:cNvPr id="6" name="Picture 5"/>
          <p:cNvPicPr>
            <a:picLocks noChangeAspect="1"/>
          </p:cNvPicPr>
          <p:nvPr/>
        </p:nvPicPr>
        <p:blipFill>
          <a:blip r:embed="rId4"/>
          <a:stretch>
            <a:fillRect/>
          </a:stretch>
        </p:blipFill>
        <p:spPr>
          <a:xfrm>
            <a:off x="707667" y="2928937"/>
            <a:ext cx="6086475" cy="3286125"/>
          </a:xfrm>
          <a:prstGeom prst="rect">
            <a:avLst/>
          </a:prstGeom>
        </p:spPr>
      </p:pic>
      <p:sp>
        <p:nvSpPr>
          <p:cNvPr id="7" name="Rounded Rectangle 6"/>
          <p:cNvSpPr/>
          <p:nvPr/>
        </p:nvSpPr>
        <p:spPr>
          <a:xfrm>
            <a:off x="1105216" y="3223969"/>
            <a:ext cx="2307287" cy="245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ounded Rectangle 7"/>
          <p:cNvSpPr/>
          <p:nvPr/>
        </p:nvSpPr>
        <p:spPr>
          <a:xfrm>
            <a:off x="1199484" y="5561816"/>
            <a:ext cx="5446413" cy="263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39497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purl.org/dc/dcmitype/"/>
    <ds:schemaRef ds:uri="http://schemas.microsoft.com/office/infopath/2007/PartnerControls"/>
    <ds:schemaRef ds:uri="27aa9422-7f1f-4c84-9cdf-302b1a67e513"/>
    <ds:schemaRef ds:uri="http://purl.org/dc/terms/"/>
    <ds:schemaRef ds:uri="http://schemas.microsoft.com/office/2006/documentManagement/types"/>
    <ds:schemaRef ds:uri="http://schemas.microsoft.com/sharepoint/v3"/>
    <ds:schemaRef ds:uri="http://purl.org/dc/elements/1.1/"/>
    <ds:schemaRef ds:uri="230e9df3-be65-4c73-a93b-d1236ebd677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5698</TotalTime>
  <Words>355</Words>
  <Application>Microsoft Office PowerPoint</Application>
  <PresentationFormat>Widescreen</PresentationFormat>
  <Paragraphs>86</Paragraphs>
  <Slides>25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Segoe</vt:lpstr>
      <vt:lpstr>Segoe UI</vt:lpstr>
      <vt:lpstr>Segoe UI Light</vt:lpstr>
      <vt:lpstr>1_Office Theme</vt:lpstr>
      <vt:lpstr>XAML for Windows 10: ItemsControls</vt:lpstr>
      <vt:lpstr>Course Topics</vt:lpstr>
      <vt:lpstr>Recommended Resources</vt:lpstr>
      <vt:lpstr>PowerPoint Presentation</vt:lpstr>
      <vt:lpstr>Module Overview</vt:lpstr>
      <vt:lpstr>PowerPoint Presentation</vt:lpstr>
      <vt:lpstr>ItemsPanelTemplate</vt:lpstr>
      <vt:lpstr>ItemsPanelTemplate</vt:lpstr>
      <vt:lpstr>ItemsPanelTemplate</vt:lpstr>
      <vt:lpstr>ItemsPanelTemplate</vt:lpstr>
      <vt:lpstr>ItemsPanelTemplate</vt:lpstr>
      <vt:lpstr>ItemsPanelTemplate</vt:lpstr>
      <vt:lpstr>PowerPoint Presentation</vt:lpstr>
      <vt:lpstr>What is a DataTemplate?</vt:lpstr>
      <vt:lpstr>Where are DataTemplates used?</vt:lpstr>
      <vt:lpstr>PowerPoint Presentation</vt:lpstr>
      <vt:lpstr>What is an ItemsTemplate?</vt:lpstr>
      <vt:lpstr>What is a HeaderTemplate?</vt:lpstr>
      <vt:lpstr>What is a FooterTemplate?</vt:lpstr>
      <vt:lpstr>Template Demos</vt:lpstr>
      <vt:lpstr>PowerPoint Presentation</vt:lpstr>
      <vt:lpstr>What is a TemplateSelector?</vt:lpstr>
      <vt:lpstr>TemplateSelector Demo</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Jerry Nixon</cp:lastModifiedBy>
  <cp:revision>124</cp:revision>
  <dcterms:created xsi:type="dcterms:W3CDTF">2013-02-15T23:12:42Z</dcterms:created>
  <dcterms:modified xsi:type="dcterms:W3CDTF">2015-10-20T21:32:22Z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