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C39F"/>
    <a:srgbClr val="F0EBD5"/>
    <a:srgbClr val="FFEFD1"/>
    <a:srgbClr val="C4BD96"/>
    <a:srgbClr val="9D9D9D"/>
    <a:srgbClr val="C1BA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58920" y="380880"/>
            <a:ext cx="6641640" cy="789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60000" y="396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58920" y="380880"/>
            <a:ext cx="6641640" cy="789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385668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6000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58920" y="380880"/>
            <a:ext cx="6641640" cy="789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/>
            </a:endParaRPr>
          </a:p>
        </p:txBody>
      </p:sp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964080" y="1619640"/>
            <a:ext cx="5614200" cy="4479480"/>
          </a:xfrm>
          <a:prstGeom prst="rect">
            <a:avLst/>
          </a:prstGeom>
          <a:ln>
            <a:noFill/>
          </a:ln>
        </p:spPr>
      </p:pic>
      <p:pic>
        <p:nvPicPr>
          <p:cNvPr id="43" name="Picture 42"/>
          <p:cNvPicPr/>
          <p:nvPr/>
        </p:nvPicPr>
        <p:blipFill>
          <a:blip r:embed="rId2"/>
          <a:stretch/>
        </p:blipFill>
        <p:spPr>
          <a:xfrm>
            <a:off x="964080" y="1619640"/>
            <a:ext cx="5614200" cy="4479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58920" y="380880"/>
            <a:ext cx="6641640" cy="789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58920" y="380880"/>
            <a:ext cx="6641640" cy="789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58920" y="380880"/>
            <a:ext cx="6641640" cy="789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58920" y="380880"/>
            <a:ext cx="6641640" cy="789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358920" y="380880"/>
            <a:ext cx="6641640" cy="3660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58920" y="380880"/>
            <a:ext cx="6641640" cy="789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6000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58920" y="380880"/>
            <a:ext cx="6641640" cy="789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85668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58920" y="380880"/>
            <a:ext cx="6641640" cy="789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60000" y="396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14"/>
          <a:srcRect r="5448"/>
          <a:stretch/>
        </p:blipFill>
        <p:spPr>
          <a:xfrm>
            <a:off x="7167600" y="332640"/>
            <a:ext cx="1872720" cy="791640"/>
          </a:xfrm>
          <a:prstGeom prst="rect">
            <a:avLst/>
          </a:prstGeom>
          <a:ln w="9360">
            <a:noFill/>
          </a:ln>
        </p:spPr>
      </p:pic>
      <p:sp>
        <p:nvSpPr>
          <p:cNvPr id="11" name="CustomShape 1"/>
          <p:cNvSpPr/>
          <p:nvPr/>
        </p:nvSpPr>
        <p:spPr>
          <a:xfrm>
            <a:off x="250920" y="368280"/>
            <a:ext cx="8642160" cy="1080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250920" y="196920"/>
            <a:ext cx="8642160" cy="144000"/>
          </a:xfrm>
          <a:prstGeom prst="rect">
            <a:avLst/>
          </a:prstGeom>
          <a:solidFill>
            <a:srgbClr val="0083CC"/>
          </a:solidFill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Line 3"/>
          <p:cNvSpPr/>
          <p:nvPr/>
        </p:nvSpPr>
        <p:spPr>
          <a:xfrm>
            <a:off x="250560" y="1124640"/>
            <a:ext cx="8640720" cy="36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4"/>
          <p:cNvSpPr/>
          <p:nvPr/>
        </p:nvSpPr>
        <p:spPr>
          <a:xfrm>
            <a:off x="250920" y="366840"/>
            <a:ext cx="8640360" cy="140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Line 5"/>
          <p:cNvSpPr/>
          <p:nvPr/>
        </p:nvSpPr>
        <p:spPr>
          <a:xfrm>
            <a:off x="252360" y="6453000"/>
            <a:ext cx="8640720" cy="36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Picture 2"/>
          <p:cNvPicPr/>
          <p:nvPr/>
        </p:nvPicPr>
        <p:blipFill>
          <a:blip r:embed="rId15"/>
          <a:stretch/>
        </p:blipFill>
        <p:spPr>
          <a:xfrm>
            <a:off x="7985520" y="6473520"/>
            <a:ext cx="942120" cy="38052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252360" y="6517800"/>
            <a:ext cx="7200720" cy="23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Seoul, Korea | March 2016 | Kummer, Müller , Oberlack | TU Darmstadt, Fachgebiet Strömungsdynamik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title"/>
          </p:nvPr>
        </p:nvSpPr>
        <p:spPr>
          <a:xfrm>
            <a:off x="358920" y="380880"/>
            <a:ext cx="6641640" cy="78948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Titelmasterformat durch Klicken bearbeiten</a:t>
            </a:r>
            <a:endParaRPr lang="de-DE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r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Click to edit the outline text format</a:t>
            </a:r>
            <a:endParaRPr lang="de-DE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Second Outline Level</a:t>
            </a:r>
            <a:endParaRPr lang="de-DE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Third Outline Level</a:t>
            </a:r>
            <a:endParaRPr lang="de-DE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Fourth Outline Level</a:t>
            </a:r>
            <a:endParaRPr lang="de-DE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Fifth Outline Level</a:t>
            </a:r>
            <a:endParaRPr lang="de-DE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Sixth Outline Level</a:t>
            </a:r>
            <a:endParaRPr lang="de-DE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/>
            </a:endParaRPr>
          </a:p>
          <a:p>
            <a:pPr marL="179280" indent="-178920">
              <a:lnSpc>
                <a:spcPct val="100000"/>
              </a:lnSpc>
            </a:pPr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Seventh Outline LevelTextmasterformate durch Klicken bearbeiten</a:t>
            </a:r>
            <a:endParaRPr lang="de-DE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/>
            </a:endParaRPr>
          </a:p>
          <a:p>
            <a:pPr marL="179280" lvl="1" indent="-177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Zweite Ebene</a:t>
            </a:r>
            <a:endParaRPr lang="de-DE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/>
            </a:endParaRPr>
          </a:p>
          <a:p>
            <a:pPr marL="538200" lvl="2" indent="-186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Dritte Ebene</a:t>
            </a:r>
            <a:endParaRPr lang="de-DE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/>
            </a:endParaRPr>
          </a:p>
          <a:p>
            <a:pPr marL="717480" lvl="3" indent="-1728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de-DE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Vierte Ebene</a:t>
            </a:r>
            <a:endParaRPr lang="de-DE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/>
            </a:endParaRPr>
          </a:p>
          <a:p>
            <a:pPr marL="907920" lvl="4" indent="-1886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de-DE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Fünfte Ebene</a:t>
            </a:r>
            <a:endParaRPr lang="de-DE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"/>
          <p:cNvPicPr/>
          <p:nvPr/>
        </p:nvPicPr>
        <p:blipFill>
          <a:blip r:embed="rId2"/>
          <a:srcRect l="3056" t="11180" r="-603" b="8949"/>
          <a:stretch/>
        </p:blipFill>
        <p:spPr>
          <a:xfrm>
            <a:off x="3132360" y="4113360"/>
            <a:ext cx="5759640" cy="2339640"/>
          </a:xfrm>
          <a:prstGeom prst="rect">
            <a:avLst/>
          </a:prstGeom>
          <a:ln>
            <a:noFill/>
          </a:ln>
        </p:spPr>
      </p:pic>
      <p:sp>
        <p:nvSpPr>
          <p:cNvPr id="45" name="TextShape 1"/>
          <p:cNvSpPr txBox="1"/>
          <p:nvPr/>
        </p:nvSpPr>
        <p:spPr>
          <a:xfrm>
            <a:off x="358920" y="380880"/>
            <a:ext cx="6641640" cy="78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The BoSSS code</a:t>
            </a:r>
            <a:endParaRPr lang="de-DE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250200" y="1124640"/>
            <a:ext cx="8641800" cy="447948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non-monolithic, modular structure:</a:t>
            </a:r>
            <a:endParaRPr lang="de-DE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/>
            </a:endParaRPr>
          </a:p>
          <a:p>
            <a:pPr marL="701640" lvl="2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multiple solvers (incompressible, low-Mach, compressible, multiphase)</a:t>
            </a:r>
            <a:endParaRPr lang="de-DE" sz="1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/>
            </a:endParaRPr>
          </a:p>
          <a:p>
            <a:pPr marL="701640" lvl="2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common parts: a hurd of libraries</a:t>
            </a:r>
            <a:endParaRPr lang="de-DE" sz="1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/>
            </a:endParaRPr>
          </a:p>
          <a:p>
            <a:pPr marL="701640" lvl="2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encourage collaboration by sharing large pars of the code</a:t>
            </a:r>
            <a:endParaRPr lang="de-DE" sz="1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/>
            </a:endParaRPr>
          </a:p>
          <a:p>
            <a:pPr marL="3430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code quality: version control and automatic testing</a:t>
            </a:r>
            <a:endParaRPr lang="de-DE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/>
            </a:endParaRPr>
          </a:p>
          <a:p>
            <a:pPr marL="701640" lvl="2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preventing divergence of development</a:t>
            </a:r>
            <a:endParaRPr lang="de-DE" sz="1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/>
            </a:endParaRPr>
          </a:p>
          <a:p>
            <a:pPr marL="3430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MPI parallel, parallel IO, partially GPU-accelerated</a:t>
            </a:r>
            <a:endParaRPr lang="de-DE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/>
            </a:endParaRPr>
          </a:p>
          <a:p>
            <a:endParaRPr lang="de-DE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/>
            </a:endParaRPr>
          </a:p>
          <a:p>
            <a:pPr marL="3430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Geared towards rapid 
development, 
but still decent 
performance</a:t>
            </a:r>
            <a:endParaRPr lang="de-DE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/>
            </a:endParaRPr>
          </a:p>
          <a:p>
            <a:endParaRPr lang="de-DE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3350520" y="4221000"/>
            <a:ext cx="13896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development time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358920" y="380880"/>
            <a:ext cx="6641640" cy="78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Modular structure</a:t>
            </a:r>
            <a:endParaRPr lang="de-DE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251640" y="1170720"/>
            <a:ext cx="8712720" cy="117756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179280" indent="-178920">
              <a:lnSpc>
                <a:spcPct val="130000"/>
              </a:lnSpc>
            </a:pPr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Hurd of libraries – organized in layers</a:t>
            </a:r>
            <a:endParaRPr lang="de-DE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MU Sans Serif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442800" y="5229360"/>
            <a:ext cx="259524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Layer 0:	native, 3</a:t>
            </a:r>
            <a:r>
              <a:rPr lang="en-US" sz="1800" strike="noStrike" spc="-1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rd</a:t>
            </a: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 party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390240" y="4132440"/>
            <a:ext cx="211644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Layer 1	“platform”: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408600" y="3453120"/>
            <a:ext cx="23346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Layer 2	“foundation”: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397080" y="2631240"/>
            <a:ext cx="206028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Layer 3 	“solution”: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7"/>
          <p:cNvSpPr/>
          <p:nvPr/>
        </p:nvSpPr>
        <p:spPr>
          <a:xfrm>
            <a:off x="398520" y="1828800"/>
            <a:ext cx="234972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Layer 4 	“application”: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8"/>
          <p:cNvSpPr/>
          <p:nvPr/>
        </p:nvSpPr>
        <p:spPr>
          <a:xfrm>
            <a:off x="2884680" y="1682640"/>
            <a:ext cx="1560240" cy="6390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Incompressible
flow solver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9"/>
          <p:cNvSpPr/>
          <p:nvPr/>
        </p:nvSpPr>
        <p:spPr>
          <a:xfrm>
            <a:off x="4558680" y="1682640"/>
            <a:ext cx="1189800" cy="6390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Low-Mach
flow solver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10"/>
          <p:cNvSpPr/>
          <p:nvPr/>
        </p:nvSpPr>
        <p:spPr>
          <a:xfrm>
            <a:off x="5855040" y="1678320"/>
            <a:ext cx="1423080" cy="6390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Compressible
flow solver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11"/>
          <p:cNvSpPr/>
          <p:nvPr/>
        </p:nvSpPr>
        <p:spPr>
          <a:xfrm>
            <a:off x="2881800" y="2493000"/>
            <a:ext cx="1441440" cy="639000"/>
          </a:xfrm>
          <a:prstGeom prst="rect">
            <a:avLst/>
          </a:prstGeom>
          <a:gradFill>
            <a:gsLst>
              <a:gs pos="0">
                <a:srgbClr val="89E0FF"/>
              </a:gs>
              <a:gs pos="100000">
                <a:schemeClr val="accent1">
                  <a:lumMod val="75000"/>
                </a:schemeClr>
              </a:gs>
            </a:gsLst>
            <a:lin ang="540000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temporal
discretization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12"/>
          <p:cNvSpPr/>
          <p:nvPr/>
        </p:nvSpPr>
        <p:spPr>
          <a:xfrm>
            <a:off x="3520440" y="5241960"/>
            <a:ext cx="1005480" cy="345960"/>
          </a:xfrm>
          <a:prstGeom prst="rect">
            <a:avLst/>
          </a:prstGeom>
          <a:gradFill>
            <a:gsLst>
              <a:gs pos="0">
                <a:schemeClr val="tx2">
                  <a:lumMod val="50000"/>
                  <a:lumOff val="5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16200000"/>
          </a:gra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13"/>
          <p:cNvSpPr/>
          <p:nvPr/>
        </p:nvSpPr>
        <p:spPr>
          <a:xfrm>
            <a:off x="3729240" y="5235120"/>
            <a:ext cx="592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MPI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14"/>
          <p:cNvSpPr/>
          <p:nvPr/>
        </p:nvSpPr>
        <p:spPr>
          <a:xfrm>
            <a:off x="4633560" y="5234040"/>
            <a:ext cx="1072800" cy="369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  <a:lumOff val="5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16200000"/>
          </a:gra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15"/>
          <p:cNvSpPr/>
          <p:nvPr/>
        </p:nvSpPr>
        <p:spPr>
          <a:xfrm>
            <a:off x="4651920" y="5229360"/>
            <a:ext cx="1036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LAPACK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16"/>
          <p:cNvSpPr/>
          <p:nvPr/>
        </p:nvSpPr>
        <p:spPr>
          <a:xfrm>
            <a:off x="4633560" y="5621400"/>
            <a:ext cx="1072800" cy="369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  <a:lumOff val="5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16200000"/>
          </a:gra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17"/>
          <p:cNvSpPr/>
          <p:nvPr/>
        </p:nvSpPr>
        <p:spPr>
          <a:xfrm>
            <a:off x="4802040" y="5616720"/>
            <a:ext cx="735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BLAS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18"/>
          <p:cNvSpPr/>
          <p:nvPr/>
        </p:nvSpPr>
        <p:spPr>
          <a:xfrm>
            <a:off x="5790600" y="5234040"/>
            <a:ext cx="1072800" cy="369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  <a:lumOff val="5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16200000"/>
          </a:gra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19"/>
          <p:cNvSpPr/>
          <p:nvPr/>
        </p:nvSpPr>
        <p:spPr>
          <a:xfrm>
            <a:off x="5956560" y="5229360"/>
            <a:ext cx="740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Hypre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20"/>
          <p:cNvSpPr/>
          <p:nvPr/>
        </p:nvSpPr>
        <p:spPr>
          <a:xfrm>
            <a:off x="5790600" y="5623920"/>
            <a:ext cx="1072800" cy="369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  <a:lumOff val="5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16200000"/>
          </a:gra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21"/>
          <p:cNvSpPr/>
          <p:nvPr/>
        </p:nvSpPr>
        <p:spPr>
          <a:xfrm>
            <a:off x="5929200" y="5619240"/>
            <a:ext cx="795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CUDA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22"/>
          <p:cNvSpPr/>
          <p:nvPr/>
        </p:nvSpPr>
        <p:spPr>
          <a:xfrm>
            <a:off x="6965640" y="5236920"/>
            <a:ext cx="1072800" cy="369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  <a:lumOff val="5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16200000"/>
          </a:gra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23"/>
          <p:cNvSpPr/>
          <p:nvPr/>
        </p:nvSpPr>
        <p:spPr>
          <a:xfrm>
            <a:off x="6969240" y="5241600"/>
            <a:ext cx="10728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ParMETIS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24"/>
          <p:cNvSpPr/>
          <p:nvPr/>
        </p:nvSpPr>
        <p:spPr>
          <a:xfrm>
            <a:off x="3498840" y="5631840"/>
            <a:ext cx="1072800" cy="369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  <a:lumOff val="5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16200000"/>
          </a:gra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25"/>
          <p:cNvSpPr/>
          <p:nvPr/>
        </p:nvSpPr>
        <p:spPr>
          <a:xfrm>
            <a:off x="3527280" y="5636520"/>
            <a:ext cx="10238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PARDISO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6"/>
          <p:cNvSpPr/>
          <p:nvPr/>
        </p:nvSpPr>
        <p:spPr>
          <a:xfrm>
            <a:off x="4450680" y="2494800"/>
            <a:ext cx="1708200" cy="639000"/>
          </a:xfrm>
          <a:prstGeom prst="rect">
            <a:avLst/>
          </a:prstGeom>
          <a:gradFill>
            <a:gsLst>
              <a:gs pos="0">
                <a:srgbClr val="89E0FF"/>
              </a:gs>
              <a:gs pos="100000">
                <a:schemeClr val="accent1">
                  <a:lumMod val="75000"/>
                </a:schemeClr>
              </a:gs>
            </a:gsLst>
            <a:lin ang="540000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post-processing,
plotting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7"/>
          <p:cNvSpPr/>
          <p:nvPr/>
        </p:nvSpPr>
        <p:spPr>
          <a:xfrm>
            <a:off x="2867400" y="3314880"/>
            <a:ext cx="991800" cy="639000"/>
          </a:xfrm>
          <a:prstGeom prst="rect">
            <a:avLst/>
          </a:prstGeom>
          <a:solidFill>
            <a:srgbClr val="00B05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grid
handling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8"/>
          <p:cNvSpPr/>
          <p:nvPr/>
        </p:nvSpPr>
        <p:spPr>
          <a:xfrm>
            <a:off x="3920400" y="3314880"/>
            <a:ext cx="816480" cy="639000"/>
          </a:xfrm>
          <a:prstGeom prst="rect">
            <a:avLst/>
          </a:prstGeom>
          <a:solidFill>
            <a:srgbClr val="00B05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input/
output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9"/>
          <p:cNvSpPr/>
          <p:nvPr/>
        </p:nvSpPr>
        <p:spPr>
          <a:xfrm>
            <a:off x="4803840" y="3314880"/>
            <a:ext cx="1441440" cy="639000"/>
          </a:xfrm>
          <a:prstGeom prst="rect">
            <a:avLst/>
          </a:prstGeom>
          <a:solidFill>
            <a:srgbClr val="00B05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DG
discretization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30"/>
          <p:cNvSpPr/>
          <p:nvPr/>
        </p:nvSpPr>
        <p:spPr>
          <a:xfrm>
            <a:off x="6332400" y="3314880"/>
            <a:ext cx="1441440" cy="639000"/>
          </a:xfrm>
          <a:prstGeom prst="rect">
            <a:avLst/>
          </a:prstGeom>
          <a:solidFill>
            <a:srgbClr val="00B05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XDG
discretization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1"/>
          <p:cNvSpPr/>
          <p:nvPr/>
        </p:nvSpPr>
        <p:spPr>
          <a:xfrm>
            <a:off x="7853400" y="3314880"/>
            <a:ext cx="1215720" cy="639000"/>
          </a:xfrm>
          <a:prstGeom prst="rect">
            <a:avLst/>
          </a:prstGeom>
          <a:solidFill>
            <a:srgbClr val="00B05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numerical
integration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2"/>
          <p:cNvSpPr/>
          <p:nvPr/>
        </p:nvSpPr>
        <p:spPr>
          <a:xfrm>
            <a:off x="2886480" y="4132440"/>
            <a:ext cx="1284480" cy="639000"/>
          </a:xfrm>
          <a:prstGeom prst="rect">
            <a:avLst/>
          </a:prstGeom>
          <a:solidFill>
            <a:srgbClr val="FDCA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wrappers &amp;
utilities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3"/>
          <p:cNvSpPr/>
          <p:nvPr/>
        </p:nvSpPr>
        <p:spPr>
          <a:xfrm>
            <a:off x="4285440" y="4140360"/>
            <a:ext cx="1506960" cy="639000"/>
          </a:xfrm>
          <a:prstGeom prst="rect">
            <a:avLst/>
          </a:prstGeom>
          <a:solidFill>
            <a:srgbClr val="FDCA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GPU-accel.
Sparse solvers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64520" y="4514760"/>
            <a:ext cx="1425960" cy="642960"/>
          </a:xfrm>
          <a:prstGeom prst="rect">
            <a:avLst/>
          </a:prstGeom>
          <a:solidFill>
            <a:srgbClr val="F5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5797800" y="2905560"/>
            <a:ext cx="2933280" cy="24620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4270680" y="2905200"/>
            <a:ext cx="1431360" cy="24620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1907640" y="2905200"/>
            <a:ext cx="2286720" cy="24620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TextShape 5"/>
          <p:cNvSpPr txBox="1"/>
          <p:nvPr/>
        </p:nvSpPr>
        <p:spPr>
          <a:xfrm>
            <a:off x="358920" y="380880"/>
            <a:ext cx="6641640" cy="78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BoSSS philosophy</a:t>
            </a:r>
            <a:endParaRPr lang="de-DE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6"/>
          <p:cNvSpPr/>
          <p:nvPr/>
        </p:nvSpPr>
        <p:spPr>
          <a:xfrm>
            <a:off x="1907640" y="1845000"/>
            <a:ext cx="1959120" cy="89208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7"/>
          <p:cNvSpPr/>
          <p:nvPr/>
        </p:nvSpPr>
        <p:spPr>
          <a:xfrm>
            <a:off x="60840" y="1983240"/>
            <a:ext cx="17766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Application layer
"User"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8"/>
          <p:cNvSpPr/>
          <p:nvPr/>
        </p:nvSpPr>
        <p:spPr>
          <a:xfrm>
            <a:off x="1968480" y="1845000"/>
            <a:ext cx="1820880" cy="85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incompressible
multiphase, XDG
</a:t>
            </a: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3 files / 1427 lines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9"/>
          <p:cNvSpPr/>
          <p:nvPr/>
        </p:nvSpPr>
        <p:spPr>
          <a:xfrm>
            <a:off x="3943440" y="1845000"/>
            <a:ext cx="1577160" cy="89208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10"/>
          <p:cNvSpPr/>
          <p:nvPr/>
        </p:nvSpPr>
        <p:spPr>
          <a:xfrm>
            <a:off x="3956400" y="1845000"/>
            <a:ext cx="1551240" cy="85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incompressible
IBM
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4 files / 759 lines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11"/>
          <p:cNvSpPr/>
          <p:nvPr/>
        </p:nvSpPr>
        <p:spPr>
          <a:xfrm>
            <a:off x="5613480" y="1845000"/>
            <a:ext cx="1800000" cy="89208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2"/>
          <p:cNvSpPr/>
          <p:nvPr/>
        </p:nvSpPr>
        <p:spPr>
          <a:xfrm>
            <a:off x="5594040" y="1845000"/>
            <a:ext cx="1833120" cy="85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compressible
IBM
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178 files / 13860 lines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13"/>
          <p:cNvSpPr/>
          <p:nvPr/>
        </p:nvSpPr>
        <p:spPr>
          <a:xfrm>
            <a:off x="7736760" y="2090880"/>
            <a:ext cx="528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etc.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14"/>
          <p:cNvSpPr/>
          <p:nvPr/>
        </p:nvSpPr>
        <p:spPr>
          <a:xfrm>
            <a:off x="1914480" y="2982600"/>
            <a:ext cx="2207880" cy="228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performant, 
parallel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implementation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operator evaluation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operator linearization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cut-cell-integration
time discretization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15"/>
          <p:cNvSpPr/>
          <p:nvPr/>
        </p:nvSpPr>
        <p:spPr>
          <a:xfrm>
            <a:off x="46800" y="3213000"/>
            <a:ext cx="1662480" cy="188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BoSSS
herd of libraries
"User benefit"
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&gt; 1000 files
&gt; 300'000 lines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16"/>
          <p:cNvSpPr/>
          <p:nvPr/>
        </p:nvSpPr>
        <p:spPr>
          <a:xfrm>
            <a:off x="4290480" y="3063600"/>
            <a:ext cx="140940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workflow
management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BoSSSpad</a:t>
            </a: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
worksheets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17"/>
          <p:cNvSpPr/>
          <p:nvPr/>
        </p:nvSpPr>
        <p:spPr>
          <a:xfrm>
            <a:off x="344520" y="1268640"/>
            <a:ext cx="1016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End user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18"/>
          <p:cNvSpPr/>
          <p:nvPr/>
        </p:nvSpPr>
        <p:spPr>
          <a:xfrm>
            <a:off x="5901480" y="2989080"/>
            <a:ext cx="2198880" cy="228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utilities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file I/O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data import/export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var. post-processing
 (lift, drag)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testing &amp; verification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19"/>
          <p:cNvSpPr/>
          <p:nvPr/>
        </p:nvSpPr>
        <p:spPr>
          <a:xfrm>
            <a:off x="1907640" y="5538600"/>
            <a:ext cx="6823080" cy="811080"/>
          </a:xfrm>
          <a:prstGeom prst="rect">
            <a:avLst/>
          </a:prstGeom>
          <a:gradFill>
            <a:gsLst>
              <a:gs pos="0">
                <a:schemeClr val="bg2"/>
              </a:gs>
              <a:gs pos="46000">
                <a:schemeClr val="bg1">
                  <a:lumMod val="9100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0"/>
          <p:cNvSpPr/>
          <p:nvPr/>
        </p:nvSpPr>
        <p:spPr>
          <a:xfrm>
            <a:off x="403200" y="5759640"/>
            <a:ext cx="1263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Third party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1"/>
          <p:cNvSpPr/>
          <p:nvPr/>
        </p:nvSpPr>
        <p:spPr>
          <a:xfrm>
            <a:off x="2004840" y="5621040"/>
            <a:ext cx="6581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native performance libraries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MPI, BLAS, LAPACK, CUDA, var. Solvers (</a:t>
            </a:r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Pardiso</a:t>
            </a: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, </a:t>
            </a:r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Hypre</a:t>
            </a: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, ...)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2"/>
          <p:cNvSpPr/>
          <p:nvPr/>
        </p:nvSpPr>
        <p:spPr>
          <a:xfrm>
            <a:off x="1677960" y="2905560"/>
            <a:ext cx="170640" cy="2461680"/>
          </a:xfrm>
          <a:prstGeom prst="leftBrace">
            <a:avLst>
              <a:gd name="adj1" fmla="val 8333"/>
              <a:gd name="adj2" fmla="val 50000"/>
            </a:avLst>
          </a:pr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23"/>
          <p:cNvSpPr/>
          <p:nvPr/>
        </p:nvSpPr>
        <p:spPr>
          <a:xfrm>
            <a:off x="1432440" y="1431000"/>
            <a:ext cx="1317960" cy="306000"/>
          </a:xfrm>
          <a:custGeom>
            <a:avLst/>
            <a:gdLst/>
            <a:ahLst/>
            <a:cxnLst/>
            <a:rect l="l" t="t" r="r" b="b"/>
            <a:pathLst>
              <a:path w="1318260" h="306231">
                <a:moveTo>
                  <a:pt x="0" y="16671"/>
                </a:moveTo>
                <a:cubicBezTo>
                  <a:pt x="255905" y="161"/>
                  <a:pt x="511810" y="-16349"/>
                  <a:pt x="731520" y="31911"/>
                </a:cubicBezTo>
                <a:cubicBezTo>
                  <a:pt x="951230" y="80171"/>
                  <a:pt x="1134745" y="193201"/>
                  <a:pt x="1318260" y="306231"/>
                </a:cubicBezTo>
              </a:path>
            </a:pathLst>
          </a:custGeom>
          <a:noFill/>
          <a:ln w="12600">
            <a:solidFill>
              <a:schemeClr val="tx1"/>
            </a:solidFill>
            <a:custDash>
              <a:ds d="100000" sp="100000"/>
            </a:custDash>
            <a:round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24"/>
          <p:cNvSpPr/>
          <p:nvPr/>
        </p:nvSpPr>
        <p:spPr>
          <a:xfrm>
            <a:off x="1432440" y="1372680"/>
            <a:ext cx="3268800" cy="380520"/>
          </a:xfrm>
          <a:custGeom>
            <a:avLst/>
            <a:gdLst/>
            <a:ahLst/>
            <a:cxnLst/>
            <a:rect l="l" t="t" r="r" b="b"/>
            <a:pathLst>
              <a:path w="3268980" h="381030">
                <a:moveTo>
                  <a:pt x="0" y="76230"/>
                </a:moveTo>
                <a:cubicBezTo>
                  <a:pt x="421640" y="37495"/>
                  <a:pt x="843280" y="-1240"/>
                  <a:pt x="1257300" y="30"/>
                </a:cubicBezTo>
                <a:cubicBezTo>
                  <a:pt x="1671320" y="1300"/>
                  <a:pt x="2148840" y="20350"/>
                  <a:pt x="2484120" y="83850"/>
                </a:cubicBezTo>
                <a:cubicBezTo>
                  <a:pt x="2819400" y="147350"/>
                  <a:pt x="3044190" y="264190"/>
                  <a:pt x="3268980" y="381030"/>
                </a:cubicBezTo>
              </a:path>
            </a:pathLst>
          </a:custGeom>
          <a:noFill/>
          <a:ln w="12600">
            <a:solidFill>
              <a:schemeClr val="tx1"/>
            </a:solidFill>
            <a:custDash>
              <a:ds d="100000" sp="100000"/>
            </a:custDash>
            <a:round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25"/>
          <p:cNvSpPr/>
          <p:nvPr/>
        </p:nvSpPr>
        <p:spPr>
          <a:xfrm>
            <a:off x="1440360" y="1256760"/>
            <a:ext cx="5028840" cy="227520"/>
          </a:xfrm>
          <a:custGeom>
            <a:avLst/>
            <a:gdLst/>
            <a:ahLst/>
            <a:cxnLst/>
            <a:rect l="l" t="t" r="r" b="b"/>
            <a:pathLst>
              <a:path w="5029200" h="227878">
                <a:moveTo>
                  <a:pt x="0" y="189778"/>
                </a:moveTo>
                <a:cubicBezTo>
                  <a:pt x="146685" y="144058"/>
                  <a:pt x="293370" y="98338"/>
                  <a:pt x="868680" y="67858"/>
                </a:cubicBezTo>
                <a:cubicBezTo>
                  <a:pt x="1443990" y="37378"/>
                  <a:pt x="2758440" y="-19772"/>
                  <a:pt x="3451860" y="6898"/>
                </a:cubicBezTo>
                <a:cubicBezTo>
                  <a:pt x="4145280" y="33568"/>
                  <a:pt x="4587240" y="130723"/>
                  <a:pt x="5029200" y="227878"/>
                </a:cubicBezTo>
              </a:path>
            </a:pathLst>
          </a:custGeom>
          <a:noFill/>
          <a:ln w="12600">
            <a:solidFill>
              <a:schemeClr val="tx1"/>
            </a:solidFill>
            <a:custDash>
              <a:ds d="100000" sp="100000"/>
            </a:custDash>
            <a:round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58920" y="380880"/>
            <a:ext cx="6641640" cy="78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de-DE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Line 2"/>
          <p:cNvSpPr/>
          <p:nvPr/>
        </p:nvSpPr>
        <p:spPr>
          <a:xfrm flipV="1">
            <a:off x="1645920" y="2011680"/>
            <a:ext cx="0" cy="30175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Line 3"/>
          <p:cNvSpPr/>
          <p:nvPr/>
        </p:nvSpPr>
        <p:spPr>
          <a:xfrm>
            <a:off x="1645920" y="5029200"/>
            <a:ext cx="59436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4"/>
          <p:cNvSpPr/>
          <p:nvPr/>
        </p:nvSpPr>
        <p:spPr>
          <a:xfrm>
            <a:off x="6172560" y="4664520"/>
            <a:ext cx="1356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performance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1832400" y="2011680"/>
            <a:ext cx="13806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development
time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6"/>
          <p:cNvSpPr/>
          <p:nvPr/>
        </p:nvSpPr>
        <p:spPr>
          <a:xfrm>
            <a:off x="1737360" y="4114800"/>
            <a:ext cx="1280160" cy="811080"/>
          </a:xfrm>
          <a:prstGeom prst="rect">
            <a:avLst/>
          </a:prstGeom>
          <a:gradFill>
            <a:gsLst>
              <a:gs pos="0">
                <a:schemeClr val="bg2"/>
              </a:gs>
              <a:gs pos="46000">
                <a:schemeClr val="bg1">
                  <a:lumMod val="9100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7"/>
          <p:cNvSpPr/>
          <p:nvPr/>
        </p:nvSpPr>
        <p:spPr>
          <a:xfrm>
            <a:off x="1639080" y="4208040"/>
            <a:ext cx="13784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MATLAB
prototypes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8"/>
          <p:cNvSpPr/>
          <p:nvPr/>
        </p:nvSpPr>
        <p:spPr>
          <a:xfrm>
            <a:off x="5669280" y="2206440"/>
            <a:ext cx="2103120" cy="811080"/>
          </a:xfrm>
          <a:prstGeom prst="rect">
            <a:avLst/>
          </a:prstGeom>
          <a:gradFill>
            <a:gsLst>
              <a:gs pos="0">
                <a:schemeClr val="bg2"/>
              </a:gs>
              <a:gs pos="46000">
                <a:schemeClr val="bg1">
                  <a:lumMod val="9100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9"/>
          <p:cNvSpPr/>
          <p:nvPr/>
        </p:nvSpPr>
        <p:spPr>
          <a:xfrm>
            <a:off x="5669280" y="2299680"/>
            <a:ext cx="21031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Application-specific
HPC code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10"/>
          <p:cNvSpPr/>
          <p:nvPr/>
        </p:nvSpPr>
        <p:spPr>
          <a:xfrm rot="20638800">
            <a:off x="3028680" y="3363480"/>
            <a:ext cx="2834640" cy="11426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11"/>
          <p:cNvSpPr/>
          <p:nvPr/>
        </p:nvSpPr>
        <p:spPr>
          <a:xfrm>
            <a:off x="1639080" y="4208040"/>
            <a:ext cx="13784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MATLAB
prototypes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12"/>
          <p:cNvSpPr/>
          <p:nvPr/>
        </p:nvSpPr>
        <p:spPr>
          <a:xfrm>
            <a:off x="3566160" y="3659760"/>
            <a:ext cx="13784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BoSSS</a:t>
            </a:r>
            <a:endParaRPr lang="en-US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13"/>
          <p:cNvSpPr/>
          <p:nvPr/>
        </p:nvSpPr>
        <p:spPr>
          <a:xfrm>
            <a:off x="5650920" y="3566160"/>
            <a:ext cx="1298520" cy="914400"/>
          </a:xfrm>
          <a:custGeom>
            <a:avLst/>
            <a:gdLst/>
            <a:ahLst/>
            <a:cxnLst/>
            <a:rect l="0" t="0" r="r" b="b"/>
            <a:pathLst>
              <a:path w="3609" h="2542">
                <a:moveTo>
                  <a:pt x="0" y="635"/>
                </a:moveTo>
                <a:lnTo>
                  <a:pt x="2706" y="635"/>
                </a:lnTo>
                <a:lnTo>
                  <a:pt x="2706" y="0"/>
                </a:lnTo>
                <a:lnTo>
                  <a:pt x="3608" y="1270"/>
                </a:lnTo>
                <a:lnTo>
                  <a:pt x="2706" y="2541"/>
                </a:lnTo>
                <a:lnTo>
                  <a:pt x="2706" y="1905"/>
                </a:lnTo>
                <a:lnTo>
                  <a:pt x="0" y="1905"/>
                </a:lnTo>
                <a:lnTo>
                  <a:pt x="0" y="635"/>
                </a:lnTo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</a:rPr>
              <a:t>Future
development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stomShape 11"/>
          <p:cNvSpPr/>
          <p:nvPr/>
        </p:nvSpPr>
        <p:spPr>
          <a:xfrm>
            <a:off x="2987823" y="1412776"/>
            <a:ext cx="3107377" cy="44604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10"/>
          <p:cNvSpPr/>
          <p:nvPr/>
        </p:nvSpPr>
        <p:spPr>
          <a:xfrm>
            <a:off x="6457933" y="4319550"/>
            <a:ext cx="2508844" cy="792088"/>
          </a:xfrm>
          <a:prstGeom prst="ellipse">
            <a:avLst/>
          </a:prstGeom>
          <a:gradFill>
            <a:gsLst>
              <a:gs pos="0">
                <a:srgbClr val="FFEFD1"/>
              </a:gs>
              <a:gs pos="60000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10"/>
          <p:cNvSpPr/>
          <p:nvPr/>
        </p:nvSpPr>
        <p:spPr>
          <a:xfrm>
            <a:off x="6439016" y="1916832"/>
            <a:ext cx="2508844" cy="825684"/>
          </a:xfrm>
          <a:prstGeom prst="ellipse">
            <a:avLst/>
          </a:prstGeom>
          <a:gradFill>
            <a:gsLst>
              <a:gs pos="0">
                <a:srgbClr val="FFEFD1"/>
              </a:gs>
              <a:gs pos="60000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0"/>
          <p:cNvSpPr/>
          <p:nvPr/>
        </p:nvSpPr>
        <p:spPr>
          <a:xfrm>
            <a:off x="6439016" y="2852936"/>
            <a:ext cx="2508844" cy="1358601"/>
          </a:xfrm>
          <a:prstGeom prst="ellipse">
            <a:avLst/>
          </a:prstGeom>
          <a:gradFill>
            <a:gsLst>
              <a:gs pos="0">
                <a:srgbClr val="FFEFD1"/>
              </a:gs>
              <a:gs pos="60000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10"/>
          <p:cNvSpPr/>
          <p:nvPr/>
        </p:nvSpPr>
        <p:spPr>
          <a:xfrm>
            <a:off x="190249" y="4228962"/>
            <a:ext cx="2508844" cy="712206"/>
          </a:xfrm>
          <a:prstGeom prst="ellipse">
            <a:avLst/>
          </a:prstGeom>
          <a:gradFill>
            <a:gsLst>
              <a:gs pos="0">
                <a:srgbClr val="FFEFD1"/>
              </a:gs>
              <a:gs pos="60000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0"/>
          <p:cNvSpPr/>
          <p:nvPr/>
        </p:nvSpPr>
        <p:spPr>
          <a:xfrm>
            <a:off x="190249" y="2989964"/>
            <a:ext cx="2508844" cy="1142640"/>
          </a:xfrm>
          <a:prstGeom prst="ellipse">
            <a:avLst/>
          </a:prstGeom>
          <a:gradFill>
            <a:gsLst>
              <a:gs pos="0">
                <a:srgbClr val="FFEFD1"/>
              </a:gs>
              <a:gs pos="60000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10"/>
          <p:cNvSpPr/>
          <p:nvPr/>
        </p:nvSpPr>
        <p:spPr>
          <a:xfrm>
            <a:off x="190249" y="1761553"/>
            <a:ext cx="2508844" cy="1142640"/>
          </a:xfrm>
          <a:prstGeom prst="ellipse">
            <a:avLst/>
          </a:prstGeom>
          <a:gradFill>
            <a:gsLst>
              <a:gs pos="0">
                <a:srgbClr val="FFEFD1"/>
              </a:gs>
              <a:gs pos="60000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916832"/>
            <a:ext cx="3107377" cy="345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ustomShape 5"/>
          <p:cNvSpPr/>
          <p:nvPr/>
        </p:nvSpPr>
        <p:spPr>
          <a:xfrm>
            <a:off x="3851212" y="1451832"/>
            <a:ext cx="13806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BoSSSpad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12"/>
          <p:cNvSpPr/>
          <p:nvPr/>
        </p:nvSpPr>
        <p:spPr>
          <a:xfrm>
            <a:off x="755451" y="1996480"/>
            <a:ext cx="1378440" cy="6480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data</a:t>
            </a:r>
            <a:b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</a:b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organization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12"/>
          <p:cNvSpPr/>
          <p:nvPr/>
        </p:nvSpPr>
        <p:spPr>
          <a:xfrm>
            <a:off x="107504" y="3006502"/>
            <a:ext cx="2674334" cy="6480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workflow</a:t>
            </a:r>
            <a:b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</a:br>
            <a:r>
              <a:rPr lang="en-US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mangement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/>
            </a:r>
            <a:b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</a:b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(e.g. submission of HPC jobs)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12"/>
          <p:cNvSpPr/>
          <p:nvPr/>
        </p:nvSpPr>
        <p:spPr>
          <a:xfrm>
            <a:off x="513960" y="4221088"/>
            <a:ext cx="1861422" cy="6480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data</a:t>
            </a:r>
            <a:b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</a:b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import &amp; export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12"/>
          <p:cNvSpPr/>
          <p:nvPr/>
        </p:nvSpPr>
        <p:spPr>
          <a:xfrm>
            <a:off x="6660232" y="1988840"/>
            <a:ext cx="1861422" cy="6480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rapid prototyping</a:t>
            </a:r>
            <a:b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</a:b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of new solvers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12"/>
          <p:cNvSpPr/>
          <p:nvPr/>
        </p:nvSpPr>
        <p:spPr>
          <a:xfrm>
            <a:off x="6372200" y="3004170"/>
            <a:ext cx="2642477" cy="9193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analysis and</a:t>
            </a:r>
            <a:b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</a:b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post-processing</a:t>
            </a:r>
            <a:b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</a:b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(</a:t>
            </a:r>
            <a:r>
              <a:rPr lang="en-US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e.g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 lift &amp; drag computation)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CustomShape 12"/>
          <p:cNvSpPr/>
          <p:nvPr/>
        </p:nvSpPr>
        <p:spPr>
          <a:xfrm>
            <a:off x="6391117" y="4399694"/>
            <a:ext cx="2642477" cy="8139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documentation &amp;</a:t>
            </a:r>
            <a:b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</a:b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tutorials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CustomShape 19"/>
          <p:cNvSpPr/>
          <p:nvPr/>
        </p:nvSpPr>
        <p:spPr>
          <a:xfrm>
            <a:off x="2627784" y="5503236"/>
            <a:ext cx="3888432" cy="7340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5"/>
          <p:cNvSpPr/>
          <p:nvPr/>
        </p:nvSpPr>
        <p:spPr>
          <a:xfrm>
            <a:off x="2669303" y="5661248"/>
            <a:ext cx="3744415" cy="5036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BoSSS</a:t>
            </a:r>
            <a:r>
              <a:rPr lang="en-U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U Sans Serif"/>
                <a:ea typeface="CMU Sans Serif"/>
              </a:rPr>
              <a:t> software library &amp; utilities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705682" y="2332873"/>
            <a:ext cx="21672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99093" y="3573016"/>
            <a:ext cx="21672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84185" y="4585065"/>
            <a:ext cx="21672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239947" y="2332873"/>
            <a:ext cx="21672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233358" y="3573016"/>
            <a:ext cx="21672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218450" y="4725144"/>
            <a:ext cx="21672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641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170</Words>
  <Application>Microsoft Office PowerPoint</Application>
  <PresentationFormat>On-screen Show (4:3)</PresentationFormat>
  <Paragraphs>79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Florian Kummer</cp:lastModifiedBy>
  <cp:revision>397</cp:revision>
  <cp:lastPrinted>2015-03-23T16:24:08Z</cp:lastPrinted>
  <dcterms:created xsi:type="dcterms:W3CDTF">2009-12-23T09:42:49Z</dcterms:created>
  <dcterms:modified xsi:type="dcterms:W3CDTF">2017-03-21T11:16:52Z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