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69" r:id="rId4"/>
    <p:sldId id="283" r:id="rId5"/>
    <p:sldId id="271" r:id="rId6"/>
    <p:sldId id="270" r:id="rId7"/>
    <p:sldId id="272" r:id="rId8"/>
    <p:sldId id="273" r:id="rId9"/>
    <p:sldId id="274" r:id="rId10"/>
    <p:sldId id="275" r:id="rId11"/>
    <p:sldId id="278" r:id="rId12"/>
    <p:sldId id="276" r:id="rId13"/>
    <p:sldId id="280" r:id="rId14"/>
    <p:sldId id="279" r:id="rId15"/>
    <p:sldId id="281" r:id="rId16"/>
    <p:sldId id="284" r:id="rId1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D35AB-4A3D-48B0-9ECE-23D200ACC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7BB93-1BF0-40C4-9700-390FDE79B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E90B2-03FE-4B34-9D32-57A256A6D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F92-C1DC-40F1-B21F-1C8D6944B7EC}" type="datetimeFigureOut">
              <a:rPr lang="es-AR" smtClean="0"/>
              <a:t>29/10/2020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2CC54-A9E8-45CA-A405-268C14CF3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AFCF0-25DA-4401-9F55-FE78C4375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7E68-7B24-48C9-9A95-47AB93DF47B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6404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A1B91-AC33-4517-BDD9-435D8CD96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E8403-EF0F-40F8-AA30-DC635BE8C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944AB-9116-4DAA-8619-B2C392584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F92-C1DC-40F1-B21F-1C8D6944B7EC}" type="datetimeFigureOut">
              <a:rPr lang="es-AR" smtClean="0"/>
              <a:t>29/10/2020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53DF9-6179-4139-974E-11EB4599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7792A-971A-4F9D-B5BD-EB1B15671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7E68-7B24-48C9-9A95-47AB93DF47B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7972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83BF4F-3B88-4A78-8061-447F23F4C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90762-DC88-4241-974B-97C206816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9D4A-8149-4044-8EA2-39A92B9B2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F92-C1DC-40F1-B21F-1C8D6944B7EC}" type="datetimeFigureOut">
              <a:rPr lang="es-AR" smtClean="0"/>
              <a:t>29/10/2020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9A2C6-40C7-4798-8F45-92BC5185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C2D03-CD5B-406B-98EA-81D258642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7E68-7B24-48C9-9A95-47AB93DF47B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680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DF7FA-F840-4922-89DC-40311B31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196"/>
            <a:ext cx="9087196" cy="851103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1521C-A606-4442-9C4E-86DD43670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>
            <a:lvl1pPr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0BE75-CFD2-4F7A-83B7-AF23257A7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F92-C1DC-40F1-B21F-1C8D6944B7EC}" type="datetimeFigureOut">
              <a:rPr lang="es-AR" smtClean="0"/>
              <a:t>29/10/2020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38121-5421-43CD-B722-04073654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9CE9A-5E9C-4D01-A24A-C6FB9124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7E68-7B24-48C9-9A95-47AB93DF47BD}" type="slidenum">
              <a:rPr lang="es-AR" smtClean="0"/>
              <a:t>‹#›</a:t>
            </a:fld>
            <a:endParaRPr lang="es-AR"/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72F906D3-C12E-42CB-AD9F-C23FE6B844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733" y="400750"/>
            <a:ext cx="1274067" cy="69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8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BAA6-275E-40CA-8FB2-42E143FAF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26AD3-1372-4624-BA26-BBE26AEAF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C851B-BFA3-47D4-94D2-161E99A52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F92-C1DC-40F1-B21F-1C8D6944B7EC}" type="datetimeFigureOut">
              <a:rPr lang="es-AR" smtClean="0"/>
              <a:t>29/10/2020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4EC19-F039-4468-BF4A-9F7278920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A4B48-D33D-4FA6-8C6B-2BB0474E7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7E68-7B24-48C9-9A95-47AB93DF47B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490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6C151-5574-4793-957F-DBCED6DCA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8C816-A42D-4337-80C4-643495AF8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DDB23-D65B-40FC-852A-4CD59707A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BA5A0-447E-4F05-B8CC-8234EB246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F92-C1DC-40F1-B21F-1C8D6944B7EC}" type="datetimeFigureOut">
              <a:rPr lang="es-AR" smtClean="0"/>
              <a:t>29/10/2020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50579-7F20-4CD5-B93B-1E654D001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F8B1F-0766-41A7-8D63-C455DA14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7E68-7B24-48C9-9A95-47AB93DF47B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934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912C-03D7-4465-8EB4-36344B964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071F1-4186-4F2B-9A11-CD108FF83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2C6B3-8058-4752-98A1-F92D62667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01F532-B24B-4032-BFC0-2E297110D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37BA76-B396-439E-881A-FF403CE9C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9C87BF-4353-4126-8042-0D889708C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F92-C1DC-40F1-B21F-1C8D6944B7EC}" type="datetimeFigureOut">
              <a:rPr lang="es-AR" smtClean="0"/>
              <a:t>29/10/2020</a:t>
            </a:fld>
            <a:endParaRPr lang="es-A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358924-1AA6-42B1-99A9-3FE2F826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5308A7-9C18-4E05-A554-B67AA83D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7E68-7B24-48C9-9A95-47AB93DF47B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5897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4B7BB-D8E3-42F0-9B10-8CBCE534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02711-36A4-41B4-B985-0FFCC071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F92-C1DC-40F1-B21F-1C8D6944B7EC}" type="datetimeFigureOut">
              <a:rPr lang="es-AR" smtClean="0"/>
              <a:t>29/10/2020</a:t>
            </a:fld>
            <a:endParaRPr lang="es-A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810312-2D5B-4D7A-80E3-943C8259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1A12A-8275-425A-BF77-1979CFD4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7E68-7B24-48C9-9A95-47AB93DF47B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17430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F2D22-5115-4041-B2E6-7DC62836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F92-C1DC-40F1-B21F-1C8D6944B7EC}" type="datetimeFigureOut">
              <a:rPr lang="es-AR" smtClean="0"/>
              <a:t>29/10/2020</a:t>
            </a:fld>
            <a:endParaRPr lang="es-A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59ED7-643E-4C0E-95A1-24959A5E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14F6D-3BF4-48D5-AED2-81DC91557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7E68-7B24-48C9-9A95-47AB93DF47B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549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D4B7-5425-44F5-B292-10D342608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0A115-370C-4051-8472-4C3FCD3BB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1F114-024F-4DF6-93E4-493339719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F9213-7048-4F70-9823-9B85C242B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F92-C1DC-40F1-B21F-1C8D6944B7EC}" type="datetimeFigureOut">
              <a:rPr lang="es-AR" smtClean="0"/>
              <a:t>29/10/2020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3CBE9-DDF6-48E4-9DBE-CC748E156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692CE-E4FB-4E8D-8821-7509A9CB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7E68-7B24-48C9-9A95-47AB93DF47B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24190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57A30-692C-4DCA-89D0-26084EF92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7BA6AF-A18E-42FA-8F60-1C2799E86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6FF07-1A6F-4FCC-88CB-452F23328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E2A93-EE23-431B-8966-A5DE40AA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F92-C1DC-40F1-B21F-1C8D6944B7EC}" type="datetimeFigureOut">
              <a:rPr lang="es-AR" smtClean="0"/>
              <a:t>29/10/2020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17536-C170-41A0-AD38-0E16DCCB7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E4D09-08FF-4FA5-8C1B-557CDEF99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7E68-7B24-48C9-9A95-47AB93DF47B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8476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86380-664A-4BBF-9017-7BC47DAF2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75504-45A4-4C2D-9475-35C95C901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59B05-C1DA-42A5-B9B3-93A1CAC99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1BF92-C1DC-40F1-B21F-1C8D6944B7EC}" type="datetimeFigureOut">
              <a:rPr lang="es-AR" smtClean="0"/>
              <a:t>29/10/2020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7BA7B-86D5-448D-8DC5-BF2FDEAFB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23DC3-E01A-475A-82DC-5E60F9F16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67E68-7B24-48C9-9A95-47AB93DF47B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289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sv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14.sv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C-SAS/web-services-python" TargetMode="External"/><Relationship Id="rId2" Type="http://schemas.openxmlformats.org/officeDocument/2006/relationships/hyperlink" Target="https://github.com/CRC-SAS/web-services-r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C-SAS/web-services-r/blob/master/workshop/Meeting-2020-10-30.html" TargetMode="External"/><Relationship Id="rId2" Type="http://schemas.openxmlformats.org/officeDocument/2006/relationships/hyperlink" Target="https://github.com/CRC-SAS/web-services-r/raw/master/workshop/WebinarioAPI.zi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RC-SAS/web-services-r/blob/master/workshop/Presentacion-2020-10-30.pptx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EBAF-127E-493B-9F7A-2106622CD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08870"/>
          </a:xfrm>
        </p:spPr>
        <p:txBody>
          <a:bodyPr>
            <a:normAutofit fontScale="90000"/>
          </a:bodyPr>
          <a:lstStyle/>
          <a:p>
            <a:br>
              <a:rPr lang="en-US"/>
            </a:br>
            <a:endParaRPr lang="es-A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3886B-93AE-4D29-BDFB-37AB7F9E0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3567" y="2467289"/>
            <a:ext cx="9144000" cy="1081100"/>
          </a:xfrm>
        </p:spPr>
        <p:txBody>
          <a:bodyPr>
            <a:noAutofit/>
          </a:bodyPr>
          <a:lstStyle/>
          <a:p>
            <a:r>
              <a:rPr lang="es-AR" sz="4000" dirty="0">
                <a:solidFill>
                  <a:srgbClr val="0070C0"/>
                </a:solidFill>
              </a:rPr>
              <a:t>Webinario sobre los servicios web (API) para acceder a los datos del CRC-SAS/SISSA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12B705-7F4B-447E-A28A-1FA6E5899312}"/>
              </a:ext>
            </a:extLst>
          </p:cNvPr>
          <p:cNvSpPr/>
          <p:nvPr/>
        </p:nvSpPr>
        <p:spPr>
          <a:xfrm>
            <a:off x="1564431" y="3740618"/>
            <a:ext cx="90631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solidFill>
                  <a:schemeClr val="bg1">
                    <a:lumMod val="50000"/>
                  </a:schemeClr>
                </a:solidFill>
              </a:rPr>
              <a:t>Santiago Rovere</a:t>
            </a:r>
          </a:p>
          <a:p>
            <a:pPr algn="ctr"/>
            <a:r>
              <a:rPr lang="es-AR" sz="2400" dirty="0">
                <a:solidFill>
                  <a:schemeClr val="bg1">
                    <a:lumMod val="50000"/>
                  </a:schemeClr>
                </a:solidFill>
              </a:rPr>
              <a:t>Daniel </a:t>
            </a:r>
            <a:r>
              <a:rPr lang="es-AR" sz="2400" dirty="0" err="1">
                <a:solidFill>
                  <a:schemeClr val="bg1">
                    <a:lumMod val="50000"/>
                  </a:schemeClr>
                </a:solidFill>
              </a:rPr>
              <a:t>Bonhaure</a:t>
            </a:r>
            <a:r>
              <a:rPr lang="es-AR" sz="2400" dirty="0">
                <a:solidFill>
                  <a:schemeClr val="bg1">
                    <a:lumMod val="50000"/>
                  </a:schemeClr>
                </a:solidFill>
              </a:rPr>
              <a:t> Falcón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AE4A1AE-1B12-4337-AE83-91413351E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76" y="4434012"/>
            <a:ext cx="1446049" cy="1968433"/>
          </a:xfrm>
          <a:prstGeom prst="rect">
            <a:avLst/>
          </a:prstGeom>
        </p:spPr>
      </p:pic>
      <p:pic>
        <p:nvPicPr>
          <p:cNvPr id="11" name="Picture 10" descr="A picture containing logo&#10;&#10;Description automatically generated">
            <a:extLst>
              <a:ext uri="{FF2B5EF4-FFF2-40B4-BE49-F238E27FC236}">
                <a16:creationId xmlns:a16="http://schemas.microsoft.com/office/drawing/2014/main" id="{0B1DC41C-12C0-4580-837D-3A41BC972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546" y="589574"/>
            <a:ext cx="5150498" cy="1458919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46BA8F7D-3163-4BB0-8047-3121BA0647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040" y="5119880"/>
            <a:ext cx="3065138" cy="1148546"/>
          </a:xfrm>
          <a:prstGeom prst="rect">
            <a:avLst/>
          </a:prstGeom>
        </p:spPr>
      </p:pic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F8FE7A8-1F2F-4CCB-B31E-02D82CDF5C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76" y="455555"/>
            <a:ext cx="3475529" cy="17269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F2F5EF1-B450-4CE9-9E9E-427F5528E71F}"/>
              </a:ext>
            </a:extLst>
          </p:cNvPr>
          <p:cNvSpPr txBox="1"/>
          <p:nvPr/>
        </p:nvSpPr>
        <p:spPr>
          <a:xfrm>
            <a:off x="9026099" y="4708649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financiación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del</a:t>
            </a:r>
            <a:endParaRPr lang="es-A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775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C2DF1-4EB0-4242-BB2A-AC1371A6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400" dirty="0">
                <a:solidFill>
                  <a:srgbClr val="0070C0"/>
                </a:solidFill>
              </a:rPr>
              <a:t>Ejemplos de API - 3</a:t>
            </a:r>
            <a:endParaRPr lang="es-A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F35AA5-AD76-4485-875A-974F933C79D0}"/>
              </a:ext>
            </a:extLst>
          </p:cNvPr>
          <p:cNvSpPr txBox="1"/>
          <p:nvPr/>
        </p:nvSpPr>
        <p:spPr>
          <a:xfrm>
            <a:off x="293614" y="6379623"/>
            <a:ext cx="492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(*) https://www.sentinel-hub.com/develop/api/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EA4A476-066F-4821-BDCB-70AE8FE528FC}"/>
              </a:ext>
            </a:extLst>
          </p:cNvPr>
          <p:cNvGrpSpPr/>
          <p:nvPr/>
        </p:nvGrpSpPr>
        <p:grpSpPr>
          <a:xfrm>
            <a:off x="545284" y="1364051"/>
            <a:ext cx="11101432" cy="4471332"/>
            <a:chOff x="545284" y="1845578"/>
            <a:chExt cx="11101432" cy="447133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EBA8279-89E6-4767-9AB5-D412CC98970A}"/>
                </a:ext>
              </a:extLst>
            </p:cNvPr>
            <p:cNvSpPr/>
            <p:nvPr/>
          </p:nvSpPr>
          <p:spPr>
            <a:xfrm>
              <a:off x="545284" y="1845578"/>
              <a:ext cx="3811217" cy="447133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823D0F-25DB-4030-AF64-00624B1EB535}"/>
                </a:ext>
              </a:extLst>
            </p:cNvPr>
            <p:cNvSpPr/>
            <p:nvPr/>
          </p:nvSpPr>
          <p:spPr>
            <a:xfrm>
              <a:off x="8981813" y="2767470"/>
              <a:ext cx="2664903" cy="260058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</a:rPr>
                <a:t>Sentinel </a:t>
              </a:r>
            </a:p>
            <a:p>
              <a:pPr algn="ctr"/>
              <a:r>
                <a:rPr lang="en-US" sz="2800" dirty="0">
                  <a:solidFill>
                    <a:schemeClr val="tx2"/>
                  </a:solidFill>
                </a:rPr>
                <a:t>HUB (*)</a:t>
              </a:r>
              <a:endParaRPr lang="es-AR" sz="2800" dirty="0">
                <a:solidFill>
                  <a:schemeClr val="tx2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B9EE7D2-79E9-435E-875A-67AA1301571C}"/>
                </a:ext>
              </a:extLst>
            </p:cNvPr>
            <p:cNvSpPr/>
            <p:nvPr/>
          </p:nvSpPr>
          <p:spPr>
            <a:xfrm>
              <a:off x="6727970" y="2474752"/>
              <a:ext cx="755009" cy="34394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4400" dirty="0"/>
                <a:t>A</a:t>
              </a:r>
            </a:p>
            <a:p>
              <a:pPr algn="ctr"/>
              <a:r>
                <a:rPr lang="es-AR" sz="4400" dirty="0"/>
                <a:t>P</a:t>
              </a:r>
            </a:p>
            <a:p>
              <a:pPr algn="ctr"/>
              <a:r>
                <a:rPr lang="es-AR" sz="4000" dirty="0"/>
                <a:t>I</a:t>
              </a:r>
            </a:p>
          </p:txBody>
        </p:sp>
        <p:sp>
          <p:nvSpPr>
            <p:cNvPr id="24" name="Arrow: Left-Right 23">
              <a:extLst>
                <a:ext uri="{FF2B5EF4-FFF2-40B4-BE49-F238E27FC236}">
                  <a16:creationId xmlns:a16="http://schemas.microsoft.com/office/drawing/2014/main" id="{9561F83F-740B-4572-8732-C58A45C41BB0}"/>
                </a:ext>
              </a:extLst>
            </p:cNvPr>
            <p:cNvSpPr/>
            <p:nvPr/>
          </p:nvSpPr>
          <p:spPr>
            <a:xfrm>
              <a:off x="7607597" y="3837962"/>
              <a:ext cx="1073791" cy="486562"/>
            </a:xfrm>
            <a:prstGeom prst="left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DFF2F70C-F4F9-42BC-8C6D-51847D5CB656}"/>
                </a:ext>
              </a:extLst>
            </p:cNvPr>
            <p:cNvSpPr/>
            <p:nvPr/>
          </p:nvSpPr>
          <p:spPr>
            <a:xfrm>
              <a:off x="5064063" y="3313511"/>
              <a:ext cx="956345" cy="419449"/>
            </a:xfrm>
            <a:prstGeom prst="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28" name="Arrow: Left 27">
              <a:extLst>
                <a:ext uri="{FF2B5EF4-FFF2-40B4-BE49-F238E27FC236}">
                  <a16:creationId xmlns:a16="http://schemas.microsoft.com/office/drawing/2014/main" id="{11DFBBA7-A60B-47AC-A495-FBA876FB159F}"/>
                </a:ext>
              </a:extLst>
            </p:cNvPr>
            <p:cNvSpPr/>
            <p:nvPr/>
          </p:nvSpPr>
          <p:spPr>
            <a:xfrm>
              <a:off x="5064063" y="4496805"/>
              <a:ext cx="956345" cy="419449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10CC698-51BF-4FFB-B7E6-3DE1691CB7B5}"/>
                </a:ext>
              </a:extLst>
            </p:cNvPr>
            <p:cNvSpPr txBox="1"/>
            <p:nvPr/>
          </p:nvSpPr>
          <p:spPr>
            <a:xfrm>
              <a:off x="4510344" y="2881466"/>
              <a:ext cx="2063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Consulta HTTP REST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70A6656-83B8-41A5-B2CE-9F2558DF80AA}"/>
                </a:ext>
              </a:extLst>
            </p:cNvPr>
            <p:cNvSpPr txBox="1"/>
            <p:nvPr/>
          </p:nvSpPr>
          <p:spPr>
            <a:xfrm>
              <a:off x="4778831" y="5065387"/>
              <a:ext cx="1662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Respuesta JSON</a:t>
              </a:r>
            </a:p>
          </p:txBody>
        </p:sp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0C9A4BDB-E402-4066-B0CF-60005B45F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3255" y="2474391"/>
              <a:ext cx="834126" cy="740133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25CC7751-41E3-4ED1-9120-A3ADA8DC1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06289" y="2474391"/>
              <a:ext cx="1040918" cy="980865"/>
            </a:xfrm>
            <a:prstGeom prst="rect">
              <a:avLst/>
            </a:prstGeom>
          </p:spPr>
        </p:pic>
        <p:pic>
          <p:nvPicPr>
            <p:cNvPr id="38" name="Picture 37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86599399-1BEF-482B-AD8B-35D9E9497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255" y="5011470"/>
              <a:ext cx="740133" cy="740133"/>
            </a:xfrm>
            <a:prstGeom prst="rect">
              <a:avLst/>
            </a:prstGeom>
          </p:spPr>
        </p:pic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ED12A3CF-B5FC-468F-BD54-371B3D807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16442" y="3638724"/>
              <a:ext cx="1268900" cy="858081"/>
            </a:xfrm>
            <a:prstGeom prst="rect">
              <a:avLst/>
            </a:prstGeom>
          </p:spPr>
        </p:pic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DDE48CA0-B160-476A-A19B-D03B7B0C7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164342" y="4990003"/>
              <a:ext cx="822139" cy="9242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6818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B7D1-4B35-4F42-9EB8-5B950E23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400" dirty="0">
                <a:solidFill>
                  <a:srgbClr val="0070C0"/>
                </a:solidFill>
              </a:rPr>
              <a:t>Objetivos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054C5-8F9A-4A7E-916F-83EFE4F58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chemeClr val="bg1">
                    <a:lumMod val="50000"/>
                  </a:schemeClr>
                </a:solidFill>
              </a:rPr>
              <a:t>Definir qué es (y qué no es) una API</a:t>
            </a:r>
          </a:p>
          <a:p>
            <a:pPr marL="285750" indent="-285750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C00000"/>
                </a:solidFill>
              </a:rPr>
              <a:t>Detallar los servicios provistos por la API de SISSA</a:t>
            </a:r>
          </a:p>
          <a:p>
            <a:pPr marL="285750" indent="-285750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chemeClr val="bg1">
                    <a:lumMod val="50000"/>
                  </a:schemeClr>
                </a:solidFill>
              </a:rPr>
              <a:t>Proveer ejemplos de uso de la API en lenguaje R</a:t>
            </a:r>
            <a:endParaRPr lang="es-AR" sz="3600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spcBef>
                <a:spcPts val="1500"/>
              </a:spcBef>
              <a:buNone/>
            </a:pPr>
            <a:endParaRPr lang="es-AR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964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5E2D6-12CC-4708-8136-ED5B9633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sz="4400" dirty="0">
                <a:solidFill>
                  <a:srgbClr val="0070C0"/>
                </a:solidFill>
              </a:rPr>
              <a:t>Servicios provistos por la API del SISSA –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3DC29-3CF0-459B-AA09-193FC8B3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461"/>
            <a:ext cx="10515600" cy="5088229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Datos sobre estaciones meteorológicas (o metadatos)</a:t>
            </a:r>
          </a:p>
          <a:p>
            <a:pPr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Registros diarios de observaciones </a:t>
            </a:r>
            <a:r>
              <a:rPr lang="es-ES" i="1" dirty="0">
                <a:solidFill>
                  <a:schemeClr val="bg1">
                    <a:lumMod val="50000"/>
                  </a:schemeClr>
                </a:solidFill>
              </a:rPr>
              <a:t>in situ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de distintas variables meteorológicas</a:t>
            </a:r>
          </a:p>
          <a:p>
            <a:pPr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Estadísticas y climatologías de temperaturas (mínima y máxima) y precipitaciones</a:t>
            </a:r>
          </a:p>
          <a:p>
            <a:pPr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Índices de sequía basados en observaciones </a:t>
            </a:r>
            <a:r>
              <a:rPr lang="es-ES" i="1" dirty="0">
                <a:solidFill>
                  <a:schemeClr val="bg1">
                    <a:lumMod val="50000"/>
                  </a:schemeClr>
                </a:solidFill>
              </a:rPr>
              <a:t>in situ</a:t>
            </a:r>
          </a:p>
          <a:p>
            <a:pPr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Eventos secos y húmedos identificados mediante índices de sequía</a:t>
            </a:r>
          </a:p>
          <a:p>
            <a:pPr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Índices de vegetación (NDVI y EVI) derivados de sensor MODIS</a:t>
            </a:r>
          </a:p>
          <a:p>
            <a:pPr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Precipitaciones estimadas combinando datos de satélite e </a:t>
            </a:r>
            <a:r>
              <a:rPr lang="es-ES" i="1" dirty="0">
                <a:solidFill>
                  <a:schemeClr val="bg1">
                    <a:lumMod val="50000"/>
                  </a:schemeClr>
                </a:solidFill>
              </a:rPr>
              <a:t>in situ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(CHIRPS)</a:t>
            </a:r>
          </a:p>
          <a:p>
            <a:endParaRPr lang="es-ES" sz="2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s-ES" sz="2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s-AR" sz="2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4118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5E2D6-12CC-4708-8136-ED5B9633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sz="4400" dirty="0">
                <a:solidFill>
                  <a:srgbClr val="0070C0"/>
                </a:solidFill>
              </a:rPr>
              <a:t>Servicios provistos por la API del SISSA –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3DC29-3CF0-459B-AA09-193FC8B3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284" y="1593908"/>
            <a:ext cx="10808516" cy="5088229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Manuales de referencia para API del SISSA:</a:t>
            </a:r>
          </a:p>
          <a:p>
            <a:pPr lvl="1">
              <a:spcBef>
                <a:spcPts val="3000"/>
              </a:spcBef>
            </a:pPr>
            <a:r>
              <a:rPr lang="es-ES" sz="3200" dirty="0">
                <a:solidFill>
                  <a:schemeClr val="bg1">
                    <a:lumMod val="50000"/>
                  </a:schemeClr>
                </a:solidFill>
              </a:rPr>
              <a:t>R: </a:t>
            </a:r>
            <a:r>
              <a:rPr lang="es-ES" sz="3200" dirty="0">
                <a:solidFill>
                  <a:schemeClr val="tx2"/>
                </a:solidFill>
                <a:hlinkClick r:id="rId2"/>
              </a:rPr>
              <a:t>https://github.com/CRC-SAS/web-services-r</a:t>
            </a:r>
            <a:endParaRPr lang="es-ES" sz="3200" dirty="0">
              <a:solidFill>
                <a:schemeClr val="tx2"/>
              </a:solidFill>
            </a:endParaRPr>
          </a:p>
          <a:p>
            <a:pPr lvl="1">
              <a:spcBef>
                <a:spcPts val="3000"/>
              </a:spcBef>
            </a:pPr>
            <a:r>
              <a:rPr lang="es-ES" sz="3200" dirty="0">
                <a:solidFill>
                  <a:schemeClr val="bg1">
                    <a:lumMod val="50000"/>
                  </a:schemeClr>
                </a:solidFill>
              </a:rPr>
              <a:t>Python: </a:t>
            </a:r>
            <a:r>
              <a:rPr lang="es-ES" sz="3200" dirty="0">
                <a:solidFill>
                  <a:schemeClr val="tx2"/>
                </a:solidFill>
                <a:hlinkClick r:id="rId3"/>
              </a:rPr>
              <a:t>https://github.com/CRC-SAS/web-services-python</a:t>
            </a:r>
            <a:endParaRPr lang="es-ES" sz="3200" dirty="0">
              <a:solidFill>
                <a:schemeClr val="tx2"/>
              </a:solidFill>
            </a:endParaRPr>
          </a:p>
          <a:p>
            <a:pPr lvl="1">
              <a:spcBef>
                <a:spcPts val="3000"/>
              </a:spcBef>
            </a:pPr>
            <a:endParaRPr lang="es-ES" sz="3200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endParaRPr lang="es-AR" dirty="0">
              <a:solidFill>
                <a:schemeClr val="bg1">
                  <a:lumMod val="50000"/>
                </a:schemeClr>
              </a:solidFill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90762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B7D1-4B35-4F42-9EB8-5B950E23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400" dirty="0">
                <a:solidFill>
                  <a:srgbClr val="0070C0"/>
                </a:solidFill>
              </a:rPr>
              <a:t>Objetivos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054C5-8F9A-4A7E-916F-83EFE4F58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chemeClr val="bg1">
                    <a:lumMod val="50000"/>
                  </a:schemeClr>
                </a:solidFill>
              </a:rPr>
              <a:t>Definir qué es (y qué no es) una API</a:t>
            </a:r>
          </a:p>
          <a:p>
            <a:pPr marL="285750" indent="-285750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chemeClr val="bg1">
                    <a:lumMod val="50000"/>
                  </a:schemeClr>
                </a:solidFill>
              </a:rPr>
              <a:t>Detallar los servicios provistos por </a:t>
            </a:r>
            <a:r>
              <a:rPr lang="es-AR" sz="3600">
                <a:solidFill>
                  <a:schemeClr val="bg1">
                    <a:lumMod val="50000"/>
                  </a:schemeClr>
                </a:solidFill>
              </a:rPr>
              <a:t>la API de SISSA</a:t>
            </a:r>
            <a:endParaRPr lang="es-AR" sz="36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C00000"/>
                </a:solidFill>
              </a:rPr>
              <a:t>Proveer ejemplos de uso de la API en lenguaje R</a:t>
            </a:r>
            <a:endParaRPr lang="es-AR" sz="3600" i="1" dirty="0">
              <a:solidFill>
                <a:srgbClr val="C00000"/>
              </a:solidFill>
            </a:endParaRPr>
          </a:p>
          <a:p>
            <a:pPr marL="0" indent="0">
              <a:spcBef>
                <a:spcPts val="1500"/>
              </a:spcBef>
              <a:buNone/>
            </a:pPr>
            <a:endParaRPr lang="es-AR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342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5E2D6-12CC-4708-8136-ED5B9633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>
                <a:solidFill>
                  <a:srgbClr val="0070C0"/>
                </a:solidFill>
              </a:rPr>
              <a:t>Ejemplos de uso de la API</a:t>
            </a:r>
            <a:endParaRPr lang="es-AR" sz="4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3DC29-3CF0-459B-AA09-193FC8B3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284" y="1593908"/>
            <a:ext cx="10808516" cy="5066951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es-ES" sz="3200" dirty="0"/>
              <a:t>Material para </a:t>
            </a:r>
            <a:r>
              <a:rPr lang="es-ES" sz="3200" dirty="0" err="1"/>
              <a:t>pr</a:t>
            </a:r>
            <a:r>
              <a:rPr lang="es-AR" sz="3200" dirty="0" err="1"/>
              <a:t>áctica</a:t>
            </a:r>
            <a:r>
              <a:rPr lang="es-ES" dirty="0"/>
              <a:t>: 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  <a:hlinkClick r:id="rId2"/>
              </a:rPr>
              <a:t>https://github.com/CRC-SAS/web-services-r/raw/master/workshop/WebinarioAPI.zip</a:t>
            </a:r>
            <a:endParaRPr lang="es-ES" dirty="0">
              <a:solidFill>
                <a:schemeClr val="tx2"/>
              </a:solidFill>
            </a:endParaRPr>
          </a:p>
          <a:p>
            <a:pPr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Link a documento de ejemplos: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https://github.com/CRC-SAS/web-services-r/blob/master/workshop/Meeting-2020-10-30.html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Presentaci</a:t>
            </a:r>
            <a:r>
              <a:rPr lang="es-AR" dirty="0" err="1">
                <a:solidFill>
                  <a:schemeClr val="bg1">
                    <a:lumMod val="50000"/>
                  </a:schemeClr>
                </a:solidFill>
              </a:rPr>
              <a:t>ón</a:t>
            </a:r>
            <a:r>
              <a:rPr lang="es-AR" dirty="0">
                <a:solidFill>
                  <a:schemeClr val="bg1">
                    <a:lumMod val="50000"/>
                  </a:schemeClr>
                </a:solidFill>
              </a:rPr>
              <a:t> de marco conceptual: </a:t>
            </a:r>
            <a:r>
              <a:rPr lang="es-ES" dirty="0">
                <a:hlinkClick r:id="rId4"/>
              </a:rPr>
              <a:t>https://github.com/CRC-SAS/web-services-r/blob/master/workshop/Presentacion-2020-10-30.pptx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spcBef>
                <a:spcPts val="3000"/>
              </a:spcBef>
              <a:buNone/>
            </a:pPr>
            <a:endParaRPr lang="es-ES" sz="3200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endParaRPr lang="es-AR" dirty="0">
              <a:solidFill>
                <a:schemeClr val="bg1">
                  <a:lumMod val="50000"/>
                </a:schemeClr>
              </a:solidFill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32388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447486-1D29-4422-AD8F-1DF2DD136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457200" lvl="1" indent="0" algn="ctr">
              <a:buNone/>
            </a:pPr>
            <a:r>
              <a:rPr lang="es-AR" sz="8000" dirty="0">
                <a:solidFill>
                  <a:schemeClr val="bg1">
                    <a:lumMod val="50000"/>
                  </a:schemeClr>
                </a:solidFill>
              </a:rPr>
              <a:t>Preguntas y respuestas</a:t>
            </a:r>
          </a:p>
        </p:txBody>
      </p:sp>
    </p:spTree>
    <p:extLst>
      <p:ext uri="{BB962C8B-B14F-4D97-AF65-F5344CB8AC3E}">
        <p14:creationId xmlns:p14="http://schemas.microsoft.com/office/powerpoint/2010/main" val="346927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5E2D6-12CC-4708-8136-ED5B9633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400" dirty="0">
                <a:solidFill>
                  <a:srgbClr val="0070C0"/>
                </a:solidFill>
              </a:rPr>
              <a:t>Estructura del webinario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3DC29-3CF0-459B-AA09-193FC8B3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1571"/>
            <a:ext cx="10515600" cy="5352176"/>
          </a:xfrm>
        </p:spPr>
        <p:txBody>
          <a:bodyPr>
            <a:normAutofit lnSpcReduction="10000"/>
          </a:bodyPr>
          <a:lstStyle/>
          <a:p>
            <a:pPr>
              <a:spcBef>
                <a:spcPts val="2000"/>
              </a:spcBef>
            </a:pPr>
            <a:r>
              <a:rPr lang="es-ES" sz="2800" dirty="0">
                <a:solidFill>
                  <a:schemeClr val="bg1">
                    <a:lumMod val="50000"/>
                  </a:schemeClr>
                </a:solidFill>
              </a:rPr>
              <a:t>Parte I – aproximadamente 45 minutos</a:t>
            </a:r>
          </a:p>
          <a:p>
            <a:pPr lvl="1">
              <a:spcBef>
                <a:spcPts val="2000"/>
              </a:spcBef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Marco conceptual (30 minutos)</a:t>
            </a:r>
          </a:p>
          <a:p>
            <a:pPr lvl="1">
              <a:spcBef>
                <a:spcPts val="2000"/>
              </a:spcBef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Preguntas y respuestas (15 minutos)</a:t>
            </a:r>
          </a:p>
          <a:p>
            <a:endParaRPr lang="es-ES" sz="2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sz="2800" dirty="0">
                <a:solidFill>
                  <a:schemeClr val="bg1">
                    <a:lumMod val="50000"/>
                  </a:schemeClr>
                </a:solidFill>
              </a:rPr>
              <a:t>Parte II – aproximadamente 1 hora y 45 minutos</a:t>
            </a:r>
          </a:p>
          <a:p>
            <a:pPr lvl="1">
              <a:spcBef>
                <a:spcPts val="2000"/>
              </a:spcBef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Configuración de ambiente de desarrollo (15 minutos)</a:t>
            </a:r>
          </a:p>
          <a:p>
            <a:pPr lvl="1">
              <a:spcBef>
                <a:spcPts val="2000"/>
              </a:spcBef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Ejercicios de demostración de uso de la API (1 hora)</a:t>
            </a:r>
          </a:p>
          <a:p>
            <a:pPr lvl="1">
              <a:spcBef>
                <a:spcPts val="2000"/>
              </a:spcBef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Ejercicio individual o grupal, preguntas y respuestas (30 minutos)</a:t>
            </a:r>
          </a:p>
          <a:p>
            <a:pPr lvl="2">
              <a:spcBef>
                <a:spcPts val="2000"/>
              </a:spcBef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Grupo de R</a:t>
            </a:r>
          </a:p>
          <a:p>
            <a:pPr lvl="2">
              <a:spcBef>
                <a:spcPts val="2000"/>
              </a:spcBef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Grupo de Python</a:t>
            </a:r>
          </a:p>
          <a:p>
            <a:endParaRPr lang="es-ES" sz="2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s-AR" sz="2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8426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B7D1-4B35-4F42-9EB8-5B950E23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400" dirty="0">
                <a:solidFill>
                  <a:srgbClr val="0070C0"/>
                </a:solidFill>
              </a:rPr>
              <a:t>Objetivos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054C5-8F9A-4A7E-916F-83EFE4F58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es-AR" sz="3600" dirty="0"/>
              <a:t>Definir qué es (y qué no es) una API</a:t>
            </a:r>
          </a:p>
          <a:p>
            <a:pPr marL="285750" indent="-285750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chemeClr val="bg1">
                    <a:lumMod val="50000"/>
                  </a:schemeClr>
                </a:solidFill>
              </a:rPr>
              <a:t>Detallar los servicios provistos por la API de SISSA</a:t>
            </a:r>
          </a:p>
          <a:p>
            <a:pPr marL="285750" indent="-285750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chemeClr val="bg1">
                    <a:lumMod val="50000"/>
                  </a:schemeClr>
                </a:solidFill>
              </a:rPr>
              <a:t>Proveer ejemplos de uso de la API en lenguaje R</a:t>
            </a:r>
            <a:endParaRPr lang="es-AR" sz="3600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spcBef>
                <a:spcPts val="1500"/>
              </a:spcBef>
              <a:buNone/>
            </a:pPr>
            <a:endParaRPr lang="es-AR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61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B7D1-4B35-4F42-9EB8-5B950E23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400" dirty="0">
                <a:solidFill>
                  <a:srgbClr val="0070C0"/>
                </a:solidFill>
              </a:rPr>
              <a:t>Objetivos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054C5-8F9A-4A7E-916F-83EFE4F58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C00000"/>
                </a:solidFill>
              </a:rPr>
              <a:t>Definir qué es (y qué no es) una API</a:t>
            </a:r>
          </a:p>
          <a:p>
            <a:pPr marL="285750" indent="-285750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chemeClr val="bg1">
                    <a:lumMod val="50000"/>
                  </a:schemeClr>
                </a:solidFill>
              </a:rPr>
              <a:t>Detallar los servicios provistos por la API de SISSA</a:t>
            </a:r>
          </a:p>
          <a:p>
            <a:pPr marL="285750" indent="-285750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chemeClr val="bg1">
                    <a:lumMod val="50000"/>
                  </a:schemeClr>
                </a:solidFill>
              </a:rPr>
              <a:t>Proveer ejemplos de uso de la API en lenguaje R</a:t>
            </a:r>
            <a:endParaRPr lang="es-AR" sz="3600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spcBef>
                <a:spcPts val="1500"/>
              </a:spcBef>
              <a:buNone/>
            </a:pPr>
            <a:endParaRPr lang="es-AR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242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5E2D6-12CC-4708-8136-ED5B9633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400" dirty="0">
                <a:solidFill>
                  <a:srgbClr val="0070C0"/>
                </a:solidFill>
              </a:rPr>
              <a:t>¿Qué es una API? - 1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3DC29-3CF0-459B-AA09-193FC8B3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297"/>
            <a:ext cx="10515600" cy="4991450"/>
          </a:xfrm>
        </p:spPr>
        <p:txBody>
          <a:bodyPr>
            <a:normAutofit/>
          </a:bodyPr>
          <a:lstStyle/>
          <a:p>
            <a:pPr>
              <a:spcBef>
                <a:spcPts val="2000"/>
              </a:spcBef>
            </a:pPr>
            <a:r>
              <a:rPr lang="es-ES" sz="2800" dirty="0"/>
              <a:t>El acrónimo API significa (traducido al español) </a:t>
            </a:r>
            <a:r>
              <a:rPr lang="es-ES" sz="2800" b="1" u="sng" dirty="0">
                <a:solidFill>
                  <a:srgbClr val="C00000"/>
                </a:solidFill>
              </a:rPr>
              <a:t>i</a:t>
            </a:r>
            <a:r>
              <a:rPr lang="es-ES" sz="2800" dirty="0"/>
              <a:t>nterfaz de </a:t>
            </a:r>
            <a:r>
              <a:rPr lang="es-ES" sz="2800" b="1" u="sng" dirty="0">
                <a:solidFill>
                  <a:srgbClr val="C00000"/>
                </a:solidFill>
              </a:rPr>
              <a:t>p</a:t>
            </a:r>
            <a:r>
              <a:rPr lang="es-ES" sz="2800" dirty="0"/>
              <a:t>rogramación de </a:t>
            </a:r>
            <a:r>
              <a:rPr lang="es-ES" sz="2800" b="1" u="sng" dirty="0">
                <a:solidFill>
                  <a:srgbClr val="C00000"/>
                </a:solidFill>
              </a:rPr>
              <a:t>a</a:t>
            </a:r>
            <a:r>
              <a:rPr lang="es-ES" sz="2800" dirty="0"/>
              <a:t>plicaciones.</a:t>
            </a:r>
          </a:p>
          <a:p>
            <a:pPr>
              <a:spcBef>
                <a:spcPts val="2000"/>
              </a:spcBef>
            </a:pPr>
            <a:r>
              <a:rPr lang="es-ES" sz="2800" dirty="0"/>
              <a:t>Es un conjunto de </a:t>
            </a:r>
            <a:r>
              <a:rPr lang="es-ES" sz="2800" dirty="0">
                <a:solidFill>
                  <a:srgbClr val="C00000"/>
                </a:solidFill>
              </a:rPr>
              <a:t>funciones</a:t>
            </a:r>
            <a:r>
              <a:rPr lang="es-ES" sz="2800" dirty="0"/>
              <a:t> y </a:t>
            </a:r>
            <a:r>
              <a:rPr lang="es-ES" sz="2800" dirty="0">
                <a:solidFill>
                  <a:srgbClr val="C00000"/>
                </a:solidFill>
              </a:rPr>
              <a:t>procedimientos</a:t>
            </a:r>
            <a:r>
              <a:rPr lang="es-ES" sz="2800" dirty="0"/>
              <a:t> que ofrece una </a:t>
            </a:r>
            <a:r>
              <a:rPr lang="es-ES" sz="2800" dirty="0">
                <a:solidFill>
                  <a:srgbClr val="C00000"/>
                </a:solidFill>
              </a:rPr>
              <a:t>biblioteca</a:t>
            </a:r>
            <a:r>
              <a:rPr lang="es-ES" sz="2800" dirty="0"/>
              <a:t> para ser utilizadas por </a:t>
            </a:r>
            <a:r>
              <a:rPr lang="es-ES" sz="2800" dirty="0">
                <a:solidFill>
                  <a:srgbClr val="C00000"/>
                </a:solidFill>
              </a:rPr>
              <a:t>otro software</a:t>
            </a:r>
            <a:r>
              <a:rPr lang="es-ES" sz="2800" dirty="0"/>
              <a:t>.</a:t>
            </a:r>
            <a:endParaRPr lang="es-ES" sz="28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2000"/>
              </a:spcBef>
            </a:pPr>
            <a:r>
              <a:rPr lang="es-ES" sz="2800" dirty="0">
                <a:solidFill>
                  <a:schemeClr val="bg1">
                    <a:lumMod val="50000"/>
                  </a:schemeClr>
                </a:solidFill>
              </a:rPr>
              <a:t>Una </a:t>
            </a:r>
            <a:r>
              <a:rPr lang="es-ES" sz="2800" dirty="0">
                <a:solidFill>
                  <a:srgbClr val="C00000"/>
                </a:solidFill>
              </a:rPr>
              <a:t>API web</a:t>
            </a:r>
            <a:r>
              <a:rPr lang="es-ES" sz="2800" dirty="0">
                <a:solidFill>
                  <a:schemeClr val="bg1">
                    <a:lumMod val="50000"/>
                  </a:schemeClr>
                </a:solidFill>
              </a:rPr>
              <a:t> se utiliza para para </a:t>
            </a:r>
            <a:r>
              <a:rPr lang="es-ES" sz="2800" dirty="0">
                <a:solidFill>
                  <a:srgbClr val="C00000"/>
                </a:solidFill>
              </a:rPr>
              <a:t>comunicar</a:t>
            </a:r>
            <a:r>
              <a:rPr lang="es-ES" sz="2800" dirty="0">
                <a:solidFill>
                  <a:schemeClr val="bg1">
                    <a:lumMod val="50000"/>
                  </a:schemeClr>
                </a:solidFill>
              </a:rPr>
              <a:t> dos aplicaciones o componentes de software.</a:t>
            </a:r>
          </a:p>
          <a:p>
            <a:pPr>
              <a:spcBef>
                <a:spcPts val="2000"/>
              </a:spcBef>
            </a:pPr>
            <a:r>
              <a:rPr lang="es-ES" sz="2800" dirty="0">
                <a:solidFill>
                  <a:schemeClr val="bg1">
                    <a:lumMod val="50000"/>
                  </a:schemeClr>
                </a:solidFill>
              </a:rPr>
              <a:t>Consta de un conjunto de </a:t>
            </a:r>
            <a:r>
              <a:rPr lang="es-ES" sz="2800" dirty="0">
                <a:solidFill>
                  <a:srgbClr val="C00000"/>
                </a:solidFill>
              </a:rPr>
              <a:t>definiciones y protocolos</a:t>
            </a:r>
            <a:r>
              <a:rPr lang="es-ES" sz="2800" dirty="0">
                <a:solidFill>
                  <a:schemeClr val="bg1">
                    <a:lumMod val="50000"/>
                  </a:schemeClr>
                </a:solidFill>
              </a:rPr>
              <a:t> que definen una serie de servicios o prestaciones.</a:t>
            </a:r>
          </a:p>
          <a:p>
            <a:pPr lvl="1">
              <a:spcBef>
                <a:spcPts val="2000"/>
              </a:spcBef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En el caso de la API del SISSA, solamente devuelve datos.</a:t>
            </a:r>
            <a:endParaRPr lang="es-ES" sz="2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s-AR" sz="2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5863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C2DF1-4EB0-4242-BB2A-AC1371A6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400" dirty="0">
                <a:solidFill>
                  <a:srgbClr val="0070C0"/>
                </a:solidFill>
              </a:rPr>
              <a:t>¿Qué es una API? </a:t>
            </a:r>
            <a:r>
              <a:rPr lang="es-AR" dirty="0">
                <a:solidFill>
                  <a:srgbClr val="0070C0"/>
                </a:solidFill>
              </a:rPr>
              <a:t>- 2</a:t>
            </a:r>
            <a:endParaRPr lang="es-A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3E44FE-7AB3-47B2-909A-8B992A1569D1}"/>
              </a:ext>
            </a:extLst>
          </p:cNvPr>
          <p:cNvSpPr/>
          <p:nvPr/>
        </p:nvSpPr>
        <p:spPr>
          <a:xfrm>
            <a:off x="366319" y="2067205"/>
            <a:ext cx="3798295" cy="37438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solidFill>
                  <a:schemeClr val="tx2"/>
                </a:solidFill>
              </a:rPr>
              <a:t>Programa implementado por el usuario que accede a los servicios de un componente de software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95F85D-BE47-4ADE-B181-69F43041289F}"/>
              </a:ext>
            </a:extLst>
          </p:cNvPr>
          <p:cNvSpPr/>
          <p:nvPr/>
        </p:nvSpPr>
        <p:spPr>
          <a:xfrm>
            <a:off x="8027385" y="2067205"/>
            <a:ext cx="3798295" cy="37438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2"/>
                </a:solidFill>
              </a:rPr>
              <a:t>Componente</a:t>
            </a:r>
            <a:r>
              <a:rPr lang="en-US" sz="2800" dirty="0">
                <a:solidFill>
                  <a:schemeClr val="tx2"/>
                </a:solidFill>
              </a:rPr>
              <a:t> de software al que el </a:t>
            </a:r>
            <a:r>
              <a:rPr lang="en-US" sz="2800" dirty="0" err="1">
                <a:solidFill>
                  <a:schemeClr val="tx2"/>
                </a:solidFill>
              </a:rPr>
              <a:t>usuario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desea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tener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acceso</a:t>
            </a:r>
            <a:r>
              <a:rPr lang="en-US" sz="2800" dirty="0">
                <a:solidFill>
                  <a:schemeClr val="tx2"/>
                </a:solidFill>
              </a:rPr>
              <a:t> de forma </a:t>
            </a:r>
            <a:r>
              <a:rPr lang="en-US" sz="2800" dirty="0" err="1">
                <a:solidFill>
                  <a:schemeClr val="tx2"/>
                </a:solidFill>
              </a:rPr>
              <a:t>programática</a:t>
            </a:r>
            <a:endParaRPr lang="es-AR" sz="28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A7CF69-CFC9-42F7-9026-580DF9EC7AD5}"/>
              </a:ext>
            </a:extLst>
          </p:cNvPr>
          <p:cNvSpPr/>
          <p:nvPr/>
        </p:nvSpPr>
        <p:spPr>
          <a:xfrm>
            <a:off x="5577251" y="2046183"/>
            <a:ext cx="791311" cy="37438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4400" dirty="0"/>
              <a:t>A</a:t>
            </a:r>
          </a:p>
          <a:p>
            <a:pPr algn="ctr"/>
            <a:r>
              <a:rPr lang="es-AR" sz="4400" dirty="0"/>
              <a:t>P</a:t>
            </a:r>
          </a:p>
          <a:p>
            <a:pPr algn="ctr"/>
            <a:r>
              <a:rPr lang="es-AR" sz="4000" dirty="0"/>
              <a:t>I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A874F1-2E89-47F7-94B8-D65038D9CE29}"/>
              </a:ext>
            </a:extLst>
          </p:cNvPr>
          <p:cNvGrpSpPr/>
          <p:nvPr/>
        </p:nvGrpSpPr>
        <p:grpSpPr>
          <a:xfrm>
            <a:off x="3847057" y="1804000"/>
            <a:ext cx="1562308" cy="1819383"/>
            <a:chOff x="3847057" y="1804000"/>
            <a:chExt cx="1562308" cy="1819383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E130218-8AE9-48EA-B9E8-E3C114C97800}"/>
                </a:ext>
              </a:extLst>
            </p:cNvPr>
            <p:cNvSpPr/>
            <p:nvPr/>
          </p:nvSpPr>
          <p:spPr>
            <a:xfrm>
              <a:off x="4246677" y="3166814"/>
              <a:ext cx="1002328" cy="456569"/>
            </a:xfrm>
            <a:prstGeom prst="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9504353-9FC7-4A37-B9E2-1425B3379462}"/>
                </a:ext>
              </a:extLst>
            </p:cNvPr>
            <p:cNvSpPr txBox="1"/>
            <p:nvPr/>
          </p:nvSpPr>
          <p:spPr>
            <a:xfrm>
              <a:off x="3847057" y="1804000"/>
              <a:ext cx="15623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Se consulta a un servicio de la API 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371722-1CF9-4BCC-9BD2-EC046B1498F8}"/>
              </a:ext>
            </a:extLst>
          </p:cNvPr>
          <p:cNvGrpSpPr/>
          <p:nvPr/>
        </p:nvGrpSpPr>
        <p:grpSpPr>
          <a:xfrm>
            <a:off x="6625006" y="1653244"/>
            <a:ext cx="2070595" cy="1957164"/>
            <a:chOff x="6625006" y="1653244"/>
            <a:chExt cx="2070595" cy="1957164"/>
          </a:xfrm>
        </p:grpSpPr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3B491EA4-88B8-464B-9339-1425978BE2A1}"/>
                </a:ext>
              </a:extLst>
            </p:cNvPr>
            <p:cNvSpPr/>
            <p:nvPr/>
          </p:nvSpPr>
          <p:spPr>
            <a:xfrm>
              <a:off x="7025057" y="3153839"/>
              <a:ext cx="1002328" cy="456569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54610F7-C05B-4DA5-8AE9-98569FD2E75F}"/>
                </a:ext>
              </a:extLst>
            </p:cNvPr>
            <p:cNvSpPr txBox="1"/>
            <p:nvPr/>
          </p:nvSpPr>
          <p:spPr>
            <a:xfrm>
              <a:off x="6625006" y="1653244"/>
              <a:ext cx="2070595" cy="1306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La API </a:t>
              </a:r>
              <a:r>
                <a:rPr lang="en-US" dirty="0"/>
                <a:t>traduce el </a:t>
              </a:r>
              <a:r>
                <a:rPr lang="en-US" dirty="0" err="1"/>
                <a:t>pedido</a:t>
              </a:r>
              <a:r>
                <a:rPr lang="en-US" dirty="0"/>
                <a:t> para que el </a:t>
              </a:r>
              <a:r>
                <a:rPr lang="en-US" dirty="0" err="1"/>
                <a:t>componente</a:t>
              </a:r>
              <a:r>
                <a:rPr lang="en-US" dirty="0"/>
                <a:t> lo </a:t>
              </a:r>
              <a:r>
                <a:rPr lang="en-US" dirty="0" err="1"/>
                <a:t>procese</a:t>
              </a:r>
              <a:endParaRPr lang="es-AR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FCC0735-E972-4C2D-9968-39540C842085}"/>
              </a:ext>
            </a:extLst>
          </p:cNvPr>
          <p:cNvGrpSpPr/>
          <p:nvPr/>
        </p:nvGrpSpPr>
        <p:grpSpPr>
          <a:xfrm>
            <a:off x="6625006" y="4208082"/>
            <a:ext cx="1733558" cy="1602995"/>
            <a:chOff x="6625005" y="4360549"/>
            <a:chExt cx="1733558" cy="1602995"/>
          </a:xfrm>
        </p:grpSpPr>
        <p:sp>
          <p:nvSpPr>
            <p:cNvPr id="10" name="Arrow: Left 9">
              <a:extLst>
                <a:ext uri="{FF2B5EF4-FFF2-40B4-BE49-F238E27FC236}">
                  <a16:creationId xmlns:a16="http://schemas.microsoft.com/office/drawing/2014/main" id="{0DCDF3E9-6F36-4F5C-8970-FC9FC67629C5}"/>
                </a:ext>
              </a:extLst>
            </p:cNvPr>
            <p:cNvSpPr/>
            <p:nvPr/>
          </p:nvSpPr>
          <p:spPr>
            <a:xfrm>
              <a:off x="6984026" y="4360549"/>
              <a:ext cx="1002328" cy="456569"/>
            </a:xfrm>
            <a:prstGeom prst="lef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33C4665-EC72-4CC9-9517-B495A33A47C3}"/>
                </a:ext>
              </a:extLst>
            </p:cNvPr>
            <p:cNvSpPr txBox="1"/>
            <p:nvPr/>
          </p:nvSpPr>
          <p:spPr>
            <a:xfrm>
              <a:off x="6625005" y="4958502"/>
              <a:ext cx="1733558" cy="1005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El </a:t>
              </a:r>
              <a:r>
                <a:rPr lang="en-US" dirty="0" err="1"/>
                <a:t>componente</a:t>
              </a:r>
              <a:r>
                <a:rPr lang="en-US" dirty="0"/>
                <a:t> </a:t>
              </a:r>
              <a:r>
                <a:rPr lang="en-US" dirty="0" err="1"/>
                <a:t>devuelve</a:t>
              </a:r>
              <a:r>
                <a:rPr lang="en-US" dirty="0"/>
                <a:t> la </a:t>
              </a:r>
              <a:r>
                <a:rPr lang="en-US" dirty="0" err="1"/>
                <a:t>respuesta</a:t>
              </a:r>
              <a:endParaRPr lang="es-AR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2542B26-CD67-4151-820D-6E9A073D72A3}"/>
              </a:ext>
            </a:extLst>
          </p:cNvPr>
          <p:cNvGrpSpPr/>
          <p:nvPr/>
        </p:nvGrpSpPr>
        <p:grpSpPr>
          <a:xfrm>
            <a:off x="3923255" y="4194900"/>
            <a:ext cx="1562308" cy="2095353"/>
            <a:chOff x="3923255" y="4194900"/>
            <a:chExt cx="1562308" cy="2095353"/>
          </a:xfrm>
        </p:grpSpPr>
        <p:sp>
          <p:nvSpPr>
            <p:cNvPr id="11" name="Arrow: Left 10">
              <a:extLst>
                <a:ext uri="{FF2B5EF4-FFF2-40B4-BE49-F238E27FC236}">
                  <a16:creationId xmlns:a16="http://schemas.microsoft.com/office/drawing/2014/main" id="{DDDAF4E6-16AD-4BE2-9A9F-4E5D9BDA5674}"/>
                </a:ext>
              </a:extLst>
            </p:cNvPr>
            <p:cNvSpPr/>
            <p:nvPr/>
          </p:nvSpPr>
          <p:spPr>
            <a:xfrm>
              <a:off x="4224700" y="4194900"/>
              <a:ext cx="1002328" cy="456569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997354-0BFF-4465-BF39-6E43F1EFE4AF}"/>
                </a:ext>
              </a:extLst>
            </p:cNvPr>
            <p:cNvSpPr txBox="1"/>
            <p:nvPr/>
          </p:nvSpPr>
          <p:spPr>
            <a:xfrm>
              <a:off x="3923255" y="4812925"/>
              <a:ext cx="156230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La API transforma la respuesta en un formato predefinido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409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5E2D6-12CC-4708-8136-ED5B9633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400" dirty="0">
                <a:solidFill>
                  <a:srgbClr val="0070C0"/>
                </a:solidFill>
              </a:rPr>
              <a:t>¿Qué NO es una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3DC29-3CF0-459B-AA09-193FC8B3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297"/>
            <a:ext cx="10515600" cy="4991450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2000"/>
              </a:spcBef>
            </a:pPr>
            <a:r>
              <a:rPr lang="es-ES" sz="3200" dirty="0">
                <a:solidFill>
                  <a:schemeClr val="bg1">
                    <a:lumMod val="50000"/>
                  </a:schemeClr>
                </a:solidFill>
              </a:rPr>
              <a:t>NO es un programa listo para su uso (</a:t>
            </a:r>
            <a:r>
              <a:rPr lang="es-ES" sz="3200" dirty="0" err="1">
                <a:solidFill>
                  <a:schemeClr val="bg1">
                    <a:lumMod val="50000"/>
                  </a:schemeClr>
                </a:solidFill>
              </a:rPr>
              <a:t>ej</a:t>
            </a:r>
            <a:r>
              <a:rPr lang="es-ES" sz="3200" dirty="0">
                <a:solidFill>
                  <a:schemeClr val="bg1">
                    <a:lumMod val="50000"/>
                  </a:schemeClr>
                </a:solidFill>
              </a:rPr>
              <a:t>: una app)</a:t>
            </a:r>
          </a:p>
          <a:p>
            <a:pPr marL="285750" indent="-285750">
              <a:spcBef>
                <a:spcPts val="2000"/>
              </a:spcBef>
            </a:pPr>
            <a:r>
              <a:rPr lang="es-ES" sz="3200" dirty="0">
                <a:solidFill>
                  <a:schemeClr val="bg1">
                    <a:lumMod val="50000"/>
                  </a:schemeClr>
                </a:solidFill>
              </a:rPr>
              <a:t>NO tiene una interfaz gráfica amigable</a:t>
            </a:r>
          </a:p>
          <a:p>
            <a:pPr marL="285750" indent="-285750">
              <a:spcBef>
                <a:spcPts val="2000"/>
              </a:spcBef>
            </a:pPr>
            <a:r>
              <a:rPr lang="es-AR" sz="3200" dirty="0">
                <a:solidFill>
                  <a:schemeClr val="bg1">
                    <a:lumMod val="50000"/>
                  </a:schemeClr>
                </a:solidFill>
              </a:rPr>
              <a:t>NO es una herramienta para usuarios sin conocimientos de programación</a:t>
            </a:r>
          </a:p>
          <a:p>
            <a:pPr marL="742950" lvl="1" indent="-285750">
              <a:spcBef>
                <a:spcPts val="2000"/>
              </a:spcBef>
            </a:pPr>
            <a:r>
              <a:rPr lang="es-AR" sz="2800" dirty="0">
                <a:solidFill>
                  <a:schemeClr val="bg1">
                    <a:lumMod val="50000"/>
                  </a:schemeClr>
                </a:solidFill>
              </a:rPr>
              <a:t>Requiere la implementación de código</a:t>
            </a:r>
          </a:p>
          <a:p>
            <a:pPr marL="285750" indent="-285750">
              <a:spcBef>
                <a:spcPts val="2000"/>
              </a:spcBef>
            </a:pPr>
            <a:r>
              <a:rPr lang="es-ES" sz="3200" dirty="0">
                <a:solidFill>
                  <a:schemeClr val="bg1">
                    <a:lumMod val="50000"/>
                  </a:schemeClr>
                </a:solidFill>
              </a:rPr>
              <a:t>En resumen, una API debe verse como un </a:t>
            </a:r>
            <a:r>
              <a:rPr lang="es-ES" sz="3200" dirty="0">
                <a:solidFill>
                  <a:srgbClr val="C00000"/>
                </a:solidFill>
              </a:rPr>
              <a:t>medio</a:t>
            </a:r>
            <a:r>
              <a:rPr lang="es-ES" sz="3200" dirty="0">
                <a:solidFill>
                  <a:schemeClr val="bg1">
                    <a:lumMod val="50000"/>
                  </a:schemeClr>
                </a:solidFill>
              </a:rPr>
              <a:t> y no como un </a:t>
            </a:r>
            <a:r>
              <a:rPr lang="es-ES" sz="3200" dirty="0">
                <a:solidFill>
                  <a:srgbClr val="C00000"/>
                </a:solidFill>
              </a:rPr>
              <a:t>fin</a:t>
            </a:r>
            <a:r>
              <a:rPr lang="es-ES" sz="32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endParaRPr lang="es-ES" sz="2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s-ES" sz="2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s-AR" sz="2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962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5E2D6-12CC-4708-8136-ED5B9633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400" dirty="0">
                <a:solidFill>
                  <a:srgbClr val="0070C0"/>
                </a:solidFill>
              </a:rPr>
              <a:t>Ejemplos de API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3DC29-3CF0-459B-AA09-193FC8B3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297"/>
            <a:ext cx="10515600" cy="4991450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es-AR" sz="3200" dirty="0">
                <a:solidFill>
                  <a:srgbClr val="002060"/>
                </a:solidFill>
                <a:latin typeface="Abadi" panose="020B0604020202020204" pitchFamily="34" charset="0"/>
              </a:rPr>
              <a:t>Spotify:</a:t>
            </a:r>
            <a:r>
              <a:rPr lang="es-AR" sz="3200" dirty="0">
                <a:solidFill>
                  <a:schemeClr val="bg1">
                    <a:lumMod val="50000"/>
                  </a:schemeClr>
                </a:solidFill>
              </a:rPr>
              <a:t> provee servicios para descargar música y metadatos de la misma </a:t>
            </a:r>
          </a:p>
          <a:p>
            <a:pPr marL="285750" indent="-285750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es-AR" sz="3200" dirty="0">
                <a:solidFill>
                  <a:srgbClr val="002060"/>
                </a:solidFill>
                <a:latin typeface="Abadi" panose="020B0604020202020204" pitchFamily="34" charset="0"/>
              </a:rPr>
              <a:t>Twitter: </a:t>
            </a:r>
            <a:r>
              <a:rPr lang="es-AR" sz="3200" dirty="0">
                <a:solidFill>
                  <a:schemeClr val="bg1">
                    <a:lumMod val="50000"/>
                  </a:schemeClr>
                </a:solidFill>
              </a:rPr>
              <a:t>permite buscar mensajes en esa red social </a:t>
            </a:r>
          </a:p>
          <a:p>
            <a:pPr marL="285750" indent="-285750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es-AR" sz="3200" dirty="0">
                <a:solidFill>
                  <a:srgbClr val="002060"/>
                </a:solidFill>
                <a:latin typeface="Abadi" panose="020B0604020202020204" pitchFamily="34" charset="0"/>
              </a:rPr>
              <a:t>Mercado Pago: </a:t>
            </a:r>
            <a:r>
              <a:rPr lang="es-AR" sz="3200" dirty="0">
                <a:solidFill>
                  <a:schemeClr val="bg1">
                    <a:lumMod val="50000"/>
                  </a:schemeClr>
                </a:solidFill>
              </a:rPr>
              <a:t>integra el famoso sistema de pago online a cualquier sitio web que venda productos por Internet</a:t>
            </a:r>
          </a:p>
          <a:p>
            <a:pPr marL="285750" indent="-285750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es-AR" sz="3200" dirty="0" err="1">
                <a:solidFill>
                  <a:srgbClr val="002060"/>
                </a:solidFill>
                <a:latin typeface="Abadi" panose="020B0604020202020204" pitchFamily="34" charset="0"/>
              </a:rPr>
              <a:t>Sentinel</a:t>
            </a:r>
            <a:r>
              <a:rPr lang="es-AR" sz="3200" dirty="0">
                <a:solidFill>
                  <a:srgbClr val="002060"/>
                </a:solidFill>
                <a:latin typeface="Abadi" panose="020B0604020202020204" pitchFamily="34" charset="0"/>
              </a:rPr>
              <a:t> Hub: </a:t>
            </a:r>
            <a:r>
              <a:rPr lang="es-AR" sz="3200" dirty="0">
                <a:solidFill>
                  <a:schemeClr val="bg1">
                    <a:lumMod val="50000"/>
                  </a:schemeClr>
                </a:solidFill>
              </a:rPr>
              <a:t>provee herramientas para descargar datos del proyecto </a:t>
            </a:r>
            <a:r>
              <a:rPr lang="es-AR" sz="3200" dirty="0" err="1">
                <a:solidFill>
                  <a:schemeClr val="bg1">
                    <a:lumMod val="50000"/>
                  </a:schemeClr>
                </a:solidFill>
              </a:rPr>
              <a:t>Sentinel</a:t>
            </a:r>
            <a:r>
              <a:rPr lang="es-AR" sz="3200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s-AR" sz="3200" dirty="0" err="1">
                <a:solidFill>
                  <a:schemeClr val="bg1">
                    <a:lumMod val="50000"/>
                  </a:schemeClr>
                </a:solidFill>
              </a:rPr>
              <a:t>ej</a:t>
            </a:r>
            <a:r>
              <a:rPr lang="es-AR" sz="3200" dirty="0">
                <a:solidFill>
                  <a:schemeClr val="bg1">
                    <a:lumMod val="50000"/>
                  </a:schemeClr>
                </a:solidFill>
              </a:rPr>
              <a:t>: librería </a:t>
            </a:r>
            <a:r>
              <a:rPr lang="es-AR" sz="3200" i="1" dirty="0">
                <a:solidFill>
                  <a:schemeClr val="bg1">
                    <a:lumMod val="50000"/>
                  </a:schemeClr>
                </a:solidFill>
              </a:rPr>
              <a:t>sen2r</a:t>
            </a:r>
            <a:r>
              <a:rPr lang="es-AR" sz="3200" dirty="0">
                <a:solidFill>
                  <a:schemeClr val="bg1">
                    <a:lumMod val="50000"/>
                  </a:schemeClr>
                </a:solidFill>
              </a:rPr>
              <a:t> en lenguaje R)</a:t>
            </a:r>
          </a:p>
          <a:p>
            <a:endParaRPr lang="es-ES" sz="2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s-ES" sz="2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s-AR" sz="2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7371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C2DF1-4EB0-4242-BB2A-AC1371A6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400" dirty="0">
                <a:solidFill>
                  <a:srgbClr val="0070C0"/>
                </a:solidFill>
              </a:rPr>
              <a:t>Ejemplos de API - 2</a:t>
            </a:r>
            <a:endParaRPr lang="es-AR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3C41D3-0E8B-4FDE-A819-70FC62272E3F}"/>
              </a:ext>
            </a:extLst>
          </p:cNvPr>
          <p:cNvGrpSpPr/>
          <p:nvPr/>
        </p:nvGrpSpPr>
        <p:grpSpPr>
          <a:xfrm>
            <a:off x="366319" y="1653244"/>
            <a:ext cx="11459361" cy="4637009"/>
            <a:chOff x="629175" y="2228671"/>
            <a:chExt cx="10933650" cy="426000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13E44FE-7AB3-47B2-909A-8B992A1569D1}"/>
                </a:ext>
              </a:extLst>
            </p:cNvPr>
            <p:cNvSpPr/>
            <p:nvPr/>
          </p:nvSpPr>
          <p:spPr>
            <a:xfrm>
              <a:off x="629175" y="2608976"/>
              <a:ext cx="3624044" cy="343948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>
                  <a:solidFill>
                    <a:schemeClr val="tx2"/>
                  </a:solidFill>
                </a:rPr>
                <a:t>Programa implementado por el usuario que accede a los servicios de un componente de software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C95F85D-BE47-4ADE-B181-69F43041289F}"/>
                </a:ext>
              </a:extLst>
            </p:cNvPr>
            <p:cNvSpPr/>
            <p:nvPr/>
          </p:nvSpPr>
          <p:spPr>
            <a:xfrm>
              <a:off x="7938781" y="2608976"/>
              <a:ext cx="3624044" cy="343948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solidFill>
                    <a:schemeClr val="tx2"/>
                  </a:solidFill>
                </a:rPr>
                <a:t>Componente</a:t>
              </a:r>
              <a:r>
                <a:rPr lang="en-US" sz="2800" dirty="0">
                  <a:solidFill>
                    <a:schemeClr val="tx2"/>
                  </a:solidFill>
                </a:rPr>
                <a:t> de software al que el </a:t>
              </a:r>
              <a:r>
                <a:rPr lang="en-US" sz="2800" dirty="0" err="1">
                  <a:solidFill>
                    <a:schemeClr val="tx2"/>
                  </a:solidFill>
                </a:rPr>
                <a:t>usuario</a:t>
              </a:r>
              <a:r>
                <a:rPr lang="en-US" sz="2800" dirty="0">
                  <a:solidFill>
                    <a:schemeClr val="tx2"/>
                  </a:solidFill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</a:rPr>
                <a:t>desea</a:t>
              </a:r>
              <a:r>
                <a:rPr lang="en-US" sz="2800" dirty="0">
                  <a:solidFill>
                    <a:schemeClr val="tx2"/>
                  </a:solidFill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</a:rPr>
                <a:t>tener</a:t>
              </a:r>
              <a:r>
                <a:rPr lang="en-US" sz="2800" dirty="0">
                  <a:solidFill>
                    <a:schemeClr val="tx2"/>
                  </a:solidFill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</a:rPr>
                <a:t>acceso</a:t>
              </a:r>
              <a:r>
                <a:rPr lang="en-US" sz="2800" dirty="0">
                  <a:solidFill>
                    <a:schemeClr val="tx2"/>
                  </a:solidFill>
                </a:rPr>
                <a:t> de forma </a:t>
              </a:r>
              <a:r>
                <a:rPr lang="en-US" sz="2800" dirty="0" err="1">
                  <a:solidFill>
                    <a:schemeClr val="tx2"/>
                  </a:solidFill>
                </a:rPr>
                <a:t>programática</a:t>
              </a:r>
              <a:endParaRPr lang="es-AR" sz="2800" dirty="0">
                <a:solidFill>
                  <a:schemeClr val="tx2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A7CF69-CFC9-42F7-9026-580DF9EC7AD5}"/>
                </a:ext>
              </a:extLst>
            </p:cNvPr>
            <p:cNvSpPr/>
            <p:nvPr/>
          </p:nvSpPr>
          <p:spPr>
            <a:xfrm>
              <a:off x="5601050" y="2589663"/>
              <a:ext cx="755009" cy="34394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4400" dirty="0"/>
                <a:t>A</a:t>
              </a:r>
            </a:p>
            <a:p>
              <a:pPr algn="ctr"/>
              <a:r>
                <a:rPr lang="es-AR" sz="4400" dirty="0"/>
                <a:t>P</a:t>
              </a:r>
            </a:p>
            <a:p>
              <a:pPr algn="ctr"/>
              <a:r>
                <a:rPr lang="es-AR" sz="4000" dirty="0"/>
                <a:t>I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3B491EA4-88B8-464B-9339-1425978BE2A1}"/>
                </a:ext>
              </a:extLst>
            </p:cNvPr>
            <p:cNvSpPr/>
            <p:nvPr/>
          </p:nvSpPr>
          <p:spPr>
            <a:xfrm>
              <a:off x="6982436" y="3607264"/>
              <a:ext cx="956345" cy="419449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E130218-8AE9-48EA-B9E8-E3C114C97800}"/>
                </a:ext>
              </a:extLst>
            </p:cNvPr>
            <p:cNvSpPr/>
            <p:nvPr/>
          </p:nvSpPr>
          <p:spPr>
            <a:xfrm>
              <a:off x="4331517" y="3619184"/>
              <a:ext cx="956345" cy="419449"/>
            </a:xfrm>
            <a:prstGeom prst="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0" name="Arrow: Left 9">
              <a:extLst>
                <a:ext uri="{FF2B5EF4-FFF2-40B4-BE49-F238E27FC236}">
                  <a16:creationId xmlns:a16="http://schemas.microsoft.com/office/drawing/2014/main" id="{0DCDF3E9-6F36-4F5C-8970-FC9FC67629C5}"/>
                </a:ext>
              </a:extLst>
            </p:cNvPr>
            <p:cNvSpPr/>
            <p:nvPr/>
          </p:nvSpPr>
          <p:spPr>
            <a:xfrm>
              <a:off x="6943287" y="4715866"/>
              <a:ext cx="956345" cy="419449"/>
            </a:xfrm>
            <a:prstGeom prst="lef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1" name="Arrow: Left 10">
              <a:extLst>
                <a:ext uri="{FF2B5EF4-FFF2-40B4-BE49-F238E27FC236}">
                  <a16:creationId xmlns:a16="http://schemas.microsoft.com/office/drawing/2014/main" id="{DDDAF4E6-16AD-4BE2-9A9F-4E5D9BDA5674}"/>
                </a:ext>
              </a:extLst>
            </p:cNvPr>
            <p:cNvSpPr/>
            <p:nvPr/>
          </p:nvSpPr>
          <p:spPr>
            <a:xfrm>
              <a:off x="4310548" y="4563684"/>
              <a:ext cx="956345" cy="419449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9504353-9FC7-4A37-B9E2-1425B3379462}"/>
                </a:ext>
              </a:extLst>
            </p:cNvPr>
            <p:cNvSpPr txBox="1"/>
            <p:nvPr/>
          </p:nvSpPr>
          <p:spPr>
            <a:xfrm>
              <a:off x="3950230" y="2367170"/>
              <a:ext cx="14906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Se consulta a un servicio de la API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54610F7-C05B-4DA5-8AE9-98569FD2E75F}"/>
                </a:ext>
              </a:extLst>
            </p:cNvPr>
            <p:cNvSpPr txBox="1"/>
            <p:nvPr/>
          </p:nvSpPr>
          <p:spPr>
            <a:xfrm>
              <a:off x="6600738" y="2228671"/>
              <a:ext cx="197560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La API </a:t>
              </a:r>
              <a:r>
                <a:rPr lang="en-US" dirty="0"/>
                <a:t>traduce el </a:t>
              </a:r>
              <a:r>
                <a:rPr lang="en-US" dirty="0" err="1"/>
                <a:t>pedido</a:t>
              </a:r>
              <a:r>
                <a:rPr lang="en-US" dirty="0"/>
                <a:t> para que el </a:t>
              </a:r>
              <a:r>
                <a:rPr lang="en-US" dirty="0" err="1"/>
                <a:t>componente</a:t>
              </a:r>
              <a:r>
                <a:rPr lang="en-US" dirty="0"/>
                <a:t> lo </a:t>
              </a:r>
              <a:r>
                <a:rPr lang="en-US" dirty="0" err="1"/>
                <a:t>procese</a:t>
              </a:r>
              <a:endParaRPr lang="es-AR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33C4665-EC72-4CC9-9517-B495A33A47C3}"/>
                </a:ext>
              </a:extLst>
            </p:cNvPr>
            <p:cNvSpPr txBox="1"/>
            <p:nvPr/>
          </p:nvSpPr>
          <p:spPr>
            <a:xfrm>
              <a:off x="6600737" y="5265204"/>
              <a:ext cx="16540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El </a:t>
              </a:r>
              <a:r>
                <a:rPr lang="en-US" dirty="0" err="1"/>
                <a:t>componente</a:t>
              </a:r>
              <a:r>
                <a:rPr lang="en-US" dirty="0"/>
                <a:t> </a:t>
              </a:r>
              <a:r>
                <a:rPr lang="en-US" dirty="0" err="1"/>
                <a:t>devuelve</a:t>
              </a:r>
              <a:r>
                <a:rPr lang="en-US" dirty="0"/>
                <a:t> la </a:t>
              </a:r>
              <a:r>
                <a:rPr lang="en-US" dirty="0" err="1"/>
                <a:t>respuesta</a:t>
              </a:r>
              <a:endParaRPr lang="es-AR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997354-0BFF-4465-BF39-6E43F1EFE4AF}"/>
                </a:ext>
              </a:extLst>
            </p:cNvPr>
            <p:cNvSpPr txBox="1"/>
            <p:nvPr/>
          </p:nvSpPr>
          <p:spPr>
            <a:xfrm>
              <a:off x="4022933" y="5131462"/>
              <a:ext cx="1490635" cy="135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La API transforma la respuesta en un formato predefinido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4810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</TotalTime>
  <Words>801</Words>
  <Application>Microsoft Office PowerPoint</Application>
  <PresentationFormat>Widescreen</PresentationFormat>
  <Paragraphs>106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Abadi</vt:lpstr>
      <vt:lpstr>Arial</vt:lpstr>
      <vt:lpstr>Calibri</vt:lpstr>
      <vt:lpstr>Calibri Light</vt:lpstr>
      <vt:lpstr>Office Theme</vt:lpstr>
      <vt:lpstr> </vt:lpstr>
      <vt:lpstr>Estructura del webinario</vt:lpstr>
      <vt:lpstr>Objetivos</vt:lpstr>
      <vt:lpstr>Objetivos</vt:lpstr>
      <vt:lpstr>¿Qué es una API? - 1</vt:lpstr>
      <vt:lpstr>¿Qué es una API? - 2</vt:lpstr>
      <vt:lpstr>¿Qué NO es una API?</vt:lpstr>
      <vt:lpstr>Ejemplos de API - 1</vt:lpstr>
      <vt:lpstr>Ejemplos de API - 2</vt:lpstr>
      <vt:lpstr>Ejemplos de API - 3</vt:lpstr>
      <vt:lpstr>Objetivos</vt:lpstr>
      <vt:lpstr>Servicios provistos por la API del SISSA – 1</vt:lpstr>
      <vt:lpstr>Servicios provistos por la API del SISSA – 2</vt:lpstr>
      <vt:lpstr>Objetivos</vt:lpstr>
      <vt:lpstr>Ejemplos de uso de la API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Santiago Luis Rovere</dc:creator>
  <cp:lastModifiedBy>Santiago Luis Rovere</cp:lastModifiedBy>
  <cp:revision>139</cp:revision>
  <dcterms:created xsi:type="dcterms:W3CDTF">2020-04-28T13:14:19Z</dcterms:created>
  <dcterms:modified xsi:type="dcterms:W3CDTF">2020-10-29T13:47:17Z</dcterms:modified>
</cp:coreProperties>
</file>