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Lst>
  <p:notesMasterIdLst>
    <p:notesMasterId r:id="rId23"/>
  </p:notesMasterIdLst>
  <p:sldIdLst>
    <p:sldId id="266" r:id="rId6"/>
    <p:sldId id="300" r:id="rId7"/>
    <p:sldId id="319" r:id="rId8"/>
    <p:sldId id="320" r:id="rId9"/>
    <p:sldId id="273" r:id="rId10"/>
    <p:sldId id="318" r:id="rId11"/>
    <p:sldId id="316" r:id="rId12"/>
    <p:sldId id="299" r:id="rId13"/>
    <p:sldId id="258" r:id="rId14"/>
    <p:sldId id="298" r:id="rId15"/>
    <p:sldId id="324" r:id="rId16"/>
    <p:sldId id="315" r:id="rId17"/>
    <p:sldId id="314" r:id="rId18"/>
    <p:sldId id="301" r:id="rId19"/>
    <p:sldId id="321" r:id="rId20"/>
    <p:sldId id="312" r:id="rId21"/>
    <p:sldId id="32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AAF205-0B38-88D4-F037-209D0C61A4E2}" name="Grant Gibson" initials="GG" userId="S::grant.gibson@crdcn.ca::986fbb49-9b20-40cb-b792-7e1154e60928" providerId="AD"/>
  <p188:author id="{CCF6A472-A9E1-553A-076F-34CE813467FC}" name="Aimée Dubeau" initials="" userId="S::aimee.dubeau@crdcn.ca::36507897-0e00-4821-a6ca-cde950bccb41" providerId="AD"/>
  <p188:author id="{7A321EAA-CB0E-4758-CC72-AB6E5F122C6E}" name="Johanne Provençal" initials="JP" userId="S::johanne.provencal@crdcn.ca::91505ee1-49e7-4482-8c3c-80c96976f4a1" providerId="AD"/>
  <p188:author id="{922003CF-7758-7713-707D-B0B6E8B2B9B4}" name="Tess Hudson" initials="TH" userId="S::tess.hudson@crdcn.ca::9c726d75-65b4-46a9-92d0-bb94f222346d" providerId="AD"/>
  <p188:author id="{E642F1FB-A5DA-54A3-468F-A3411A6804D3}" name="Natalie Harrower" initials="NH" userId="S::natalie.harrower@crdcn.ca::e53cfc70-a269-4ad5-8da5-0483a3863770" providerId="AD"/>
  <p188:author id="{712DD5FE-E96C-25D8-7D6A-BB1AF1C2106D}" name="Michèle Anderson" initials="MA" userId="S::michele.anderson@crdcn.ca::2fbc88df-71dd-498a-af0a-517750797bea"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rant Gibson" initials="GG" lastIdx="1" clrIdx="0">
    <p:extLst>
      <p:ext uri="{19B8F6BF-5375-455C-9EA6-DF929625EA0E}">
        <p15:presenceInfo xmlns:p15="http://schemas.microsoft.com/office/powerpoint/2012/main" userId="S::grant.gibson@crdcn.ca::986fbb49-9b20-40cb-b792-7e1154e6092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516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E4B27E-261D-47AD-AC98-BD1AA66EE440}" v="424" dt="2025-06-19T00:32:48.0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084" y="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heme" Target="theme/theme1.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2866AB-5879-457F-8F72-7A0AF9BD56BB}" type="datetimeFigureOut">
              <a:rPr lang="en-CA" smtClean="0"/>
              <a:t>18-Jun-2025</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77251-9BD6-4CF8-A9D4-2BC73CE29A4C}" type="slidenum">
              <a:rPr lang="en-CA" smtClean="0"/>
              <a:t>‹#›</a:t>
            </a:fld>
            <a:endParaRPr lang="en-CA"/>
          </a:p>
        </p:txBody>
      </p:sp>
    </p:spTree>
    <p:extLst>
      <p:ext uri="{BB962C8B-B14F-4D97-AF65-F5344CB8AC3E}">
        <p14:creationId xmlns:p14="http://schemas.microsoft.com/office/powerpoint/2010/main" val="3977797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ECE62-7654-4FA9-92DF-193222C40A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A653328-5636-4F0A-8441-7ACFB843D2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60AEBD94-1EE2-4454-957A-4C36A36527A8}"/>
              </a:ext>
            </a:extLst>
          </p:cNvPr>
          <p:cNvSpPr>
            <a:spLocks noGrp="1"/>
          </p:cNvSpPr>
          <p:nvPr>
            <p:ph type="dt" sz="half" idx="10"/>
          </p:nvPr>
        </p:nvSpPr>
        <p:spPr/>
        <p:txBody>
          <a:bodyPr/>
          <a:lstStyle/>
          <a:p>
            <a:fld id="{17F47CE0-5509-430C-BE72-EA262CB2E4BD}" type="datetimeFigureOut">
              <a:rPr lang="en-CA" smtClean="0"/>
              <a:t>18-Jun-2025</a:t>
            </a:fld>
            <a:endParaRPr lang="en-CA"/>
          </a:p>
        </p:txBody>
      </p:sp>
      <p:sp>
        <p:nvSpPr>
          <p:cNvPr id="5" name="Footer Placeholder 4">
            <a:extLst>
              <a:ext uri="{FF2B5EF4-FFF2-40B4-BE49-F238E27FC236}">
                <a16:creationId xmlns:a16="http://schemas.microsoft.com/office/drawing/2014/main" id="{3E2D8289-6461-4BA0-9B1F-C5C1C58A7DC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1267679-386C-4B2E-897D-71838D3D1787}"/>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2493307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45237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062790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9657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700"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00">
                <a:solidFill>
                  <a:schemeClr val="tx1">
                    <a:tint val="75000"/>
                  </a:schemeClr>
                </a:solidFill>
              </a:defRPr>
            </a:lvl1pPr>
            <a:lvl2pPr marL="304815" indent="0">
              <a:buNone/>
              <a:defRPr sz="1200">
                <a:solidFill>
                  <a:schemeClr val="tx1">
                    <a:tint val="75000"/>
                  </a:schemeClr>
                </a:solidFill>
              </a:defRPr>
            </a:lvl2pPr>
            <a:lvl3pPr marL="609630" indent="0">
              <a:buNone/>
              <a:defRPr sz="1100">
                <a:solidFill>
                  <a:schemeClr val="tx1">
                    <a:tint val="75000"/>
                  </a:schemeClr>
                </a:solidFill>
              </a:defRPr>
            </a:lvl3pPr>
            <a:lvl4pPr marL="914446" indent="0">
              <a:buNone/>
              <a:defRPr sz="900">
                <a:solidFill>
                  <a:schemeClr val="tx1">
                    <a:tint val="75000"/>
                  </a:schemeClr>
                </a:solidFill>
              </a:defRPr>
            </a:lvl4pPr>
            <a:lvl5pPr marL="1219261" indent="0">
              <a:buNone/>
              <a:defRPr sz="900">
                <a:solidFill>
                  <a:schemeClr val="tx1">
                    <a:tint val="75000"/>
                  </a:schemeClr>
                </a:solidFill>
              </a:defRPr>
            </a:lvl5pPr>
            <a:lvl6pPr marL="1524076" indent="0">
              <a:buNone/>
              <a:defRPr sz="900">
                <a:solidFill>
                  <a:schemeClr val="tx1">
                    <a:tint val="75000"/>
                  </a:schemeClr>
                </a:solidFill>
              </a:defRPr>
            </a:lvl6pPr>
            <a:lvl7pPr marL="1828891" indent="0">
              <a:buNone/>
              <a:defRPr sz="900">
                <a:solidFill>
                  <a:schemeClr val="tx1">
                    <a:tint val="75000"/>
                  </a:schemeClr>
                </a:solidFill>
              </a:defRPr>
            </a:lvl7pPr>
            <a:lvl8pPr marL="2133707" indent="0">
              <a:buNone/>
              <a:defRPr sz="900">
                <a:solidFill>
                  <a:schemeClr val="tx1">
                    <a:tint val="75000"/>
                  </a:schemeClr>
                </a:solidFill>
              </a:defRPr>
            </a:lvl8pPr>
            <a:lvl9pPr marL="2438522" indent="0">
              <a:buNone/>
              <a:defRPr sz="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900"/>
            </a:lvl1pPr>
            <a:lvl2pPr>
              <a:defRPr sz="1600"/>
            </a:lvl2pPr>
            <a:lvl3pPr>
              <a:defRPr sz="13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00" b="1"/>
            </a:lvl2pPr>
            <a:lvl3pPr marL="609630" indent="0">
              <a:buNone/>
              <a:defRPr sz="1200" b="1"/>
            </a:lvl3pPr>
            <a:lvl4pPr marL="914446" indent="0">
              <a:buNone/>
              <a:defRPr sz="1100" b="1"/>
            </a:lvl4pPr>
            <a:lvl5pPr marL="1219261" indent="0">
              <a:buNone/>
              <a:defRPr sz="1100" b="1"/>
            </a:lvl5pPr>
            <a:lvl6pPr marL="1524076" indent="0">
              <a:buNone/>
              <a:defRPr sz="1100" b="1"/>
            </a:lvl6pPr>
            <a:lvl7pPr marL="1828891" indent="0">
              <a:buNone/>
              <a:defRPr sz="1100" b="1"/>
            </a:lvl7pPr>
            <a:lvl8pPr marL="2133707" indent="0">
              <a:buNone/>
              <a:defRPr sz="1100" b="1"/>
            </a:lvl8pPr>
            <a:lvl9pPr marL="2438522" indent="0">
              <a:buNone/>
              <a:defRPr sz="1100"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00" b="1"/>
            </a:lvl2pPr>
            <a:lvl3pPr marL="609630" indent="0">
              <a:buNone/>
              <a:defRPr sz="1200" b="1"/>
            </a:lvl3pPr>
            <a:lvl4pPr marL="914446" indent="0">
              <a:buNone/>
              <a:defRPr sz="1100" b="1"/>
            </a:lvl4pPr>
            <a:lvl5pPr marL="1219261" indent="0">
              <a:buNone/>
              <a:defRPr sz="1100" b="1"/>
            </a:lvl5pPr>
            <a:lvl6pPr marL="1524076" indent="0">
              <a:buNone/>
              <a:defRPr sz="1100" b="1"/>
            </a:lvl6pPr>
            <a:lvl7pPr marL="1828891" indent="0">
              <a:buNone/>
              <a:defRPr sz="1100" b="1"/>
            </a:lvl7pPr>
            <a:lvl8pPr marL="2133707" indent="0">
              <a:buNone/>
              <a:defRPr sz="1100" b="1"/>
            </a:lvl8pPr>
            <a:lvl9pPr marL="2438522" indent="0">
              <a:buNone/>
              <a:defRPr sz="1100"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75077-EF1A-49E2-9D8D-86529E7C425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6231155-B833-4369-AE8C-04474791CD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8FDD54-2DE7-48A4-89DB-BBF4AF845F4E}"/>
              </a:ext>
            </a:extLst>
          </p:cNvPr>
          <p:cNvSpPr>
            <a:spLocks noGrp="1"/>
          </p:cNvSpPr>
          <p:nvPr>
            <p:ph type="dt" sz="half" idx="10"/>
          </p:nvPr>
        </p:nvSpPr>
        <p:spPr/>
        <p:txBody>
          <a:bodyPr/>
          <a:lstStyle/>
          <a:p>
            <a:fld id="{17F47CE0-5509-430C-BE72-EA262CB2E4BD}" type="datetimeFigureOut">
              <a:rPr lang="en-CA" smtClean="0"/>
              <a:t>18-Jun-2025</a:t>
            </a:fld>
            <a:endParaRPr lang="en-CA"/>
          </a:p>
        </p:txBody>
      </p:sp>
      <p:sp>
        <p:nvSpPr>
          <p:cNvPr id="5" name="Footer Placeholder 4">
            <a:extLst>
              <a:ext uri="{FF2B5EF4-FFF2-40B4-BE49-F238E27FC236}">
                <a16:creationId xmlns:a16="http://schemas.microsoft.com/office/drawing/2014/main" id="{009AC975-601F-48A4-8E84-CC3FF18E998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33274B-892C-447F-A95E-C9791C126486}"/>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35919280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5323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898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00"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00"/>
            </a:lvl1pPr>
            <a:lvl2pPr>
              <a:defRPr sz="1900"/>
            </a:lvl2pPr>
            <a:lvl3pPr>
              <a:defRPr sz="16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00"/>
            </a:lvl1pPr>
            <a:lvl2pPr marL="304815" indent="0">
              <a:buNone/>
              <a:defRPr sz="800"/>
            </a:lvl2pPr>
            <a:lvl3pPr marL="609630" indent="0">
              <a:buNone/>
              <a:defRPr sz="700"/>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00"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00"/>
            </a:lvl1pPr>
            <a:lvl2pPr marL="304815" indent="0">
              <a:buNone/>
              <a:defRPr sz="1900"/>
            </a:lvl2pPr>
            <a:lvl3pPr marL="609630" indent="0">
              <a:buNone/>
              <a:defRPr sz="1600"/>
            </a:lvl3pPr>
            <a:lvl4pPr marL="914446" indent="0">
              <a:buNone/>
              <a:defRPr sz="1300"/>
            </a:lvl4pPr>
            <a:lvl5pPr marL="1219261" indent="0">
              <a:buNone/>
              <a:defRPr sz="1300"/>
            </a:lvl5pPr>
            <a:lvl6pPr marL="1524076" indent="0">
              <a:buNone/>
              <a:defRPr sz="1300"/>
            </a:lvl6pPr>
            <a:lvl7pPr marL="1828891" indent="0">
              <a:buNone/>
              <a:defRPr sz="1300"/>
            </a:lvl7pPr>
            <a:lvl8pPr marL="2133707" indent="0">
              <a:buNone/>
              <a:defRPr sz="1300"/>
            </a:lvl8pPr>
            <a:lvl9pPr marL="2438522" indent="0">
              <a:buNone/>
              <a:defRPr sz="1300"/>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00"/>
            </a:lvl1pPr>
            <a:lvl2pPr marL="304815" indent="0">
              <a:buNone/>
              <a:defRPr sz="800"/>
            </a:lvl2pPr>
            <a:lvl3pPr marL="609630" indent="0">
              <a:buNone/>
              <a:defRPr sz="700"/>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4AC4-6C74-4717-B34A-621F71FD144D}"/>
              </a:ext>
            </a:extLst>
          </p:cNvPr>
          <p:cNvSpPr>
            <a:spLocks noGrp="1"/>
          </p:cNvSpPr>
          <p:nvPr>
            <p:ph type="title"/>
          </p:nvPr>
        </p:nvSpPr>
        <p:spPr>
          <a:xfrm>
            <a:off x="831850" y="1106905"/>
            <a:ext cx="10515600" cy="985086"/>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3B65A3E0-C3F7-4562-8B7B-3510980E2890}"/>
              </a:ext>
            </a:extLst>
          </p:cNvPr>
          <p:cNvSpPr>
            <a:spLocks noGrp="1"/>
          </p:cNvSpPr>
          <p:nvPr>
            <p:ph type="body" idx="1"/>
          </p:nvPr>
        </p:nvSpPr>
        <p:spPr>
          <a:xfrm>
            <a:off x="831850" y="2091991"/>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A25E8C-E350-4E58-BF07-6B2DE54AA327}"/>
              </a:ext>
            </a:extLst>
          </p:cNvPr>
          <p:cNvSpPr>
            <a:spLocks noGrp="1"/>
          </p:cNvSpPr>
          <p:nvPr>
            <p:ph type="dt" sz="half" idx="10"/>
          </p:nvPr>
        </p:nvSpPr>
        <p:spPr/>
        <p:txBody>
          <a:bodyPr/>
          <a:lstStyle/>
          <a:p>
            <a:fld id="{17F47CE0-5509-430C-BE72-EA262CB2E4BD}" type="datetimeFigureOut">
              <a:rPr lang="en-CA" smtClean="0"/>
              <a:t>18-Jun-2025</a:t>
            </a:fld>
            <a:endParaRPr lang="en-CA"/>
          </a:p>
        </p:txBody>
      </p:sp>
      <p:sp>
        <p:nvSpPr>
          <p:cNvPr id="5" name="Footer Placeholder 4">
            <a:extLst>
              <a:ext uri="{FF2B5EF4-FFF2-40B4-BE49-F238E27FC236}">
                <a16:creationId xmlns:a16="http://schemas.microsoft.com/office/drawing/2014/main" id="{7AF44346-2CEC-4AB0-8EEA-91B09DBB5FB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584B917-B538-4C76-979B-12B6F9152466}"/>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2356256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227F-4BFE-409A-AD58-9EA971BB141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F483B76-CF75-4B7F-B162-B091BAF8B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04AEA79-B6E2-4346-B1C8-79B27EF12F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8C064EF-7CB3-4CF0-BCFE-CC3F5D94EAED}"/>
              </a:ext>
            </a:extLst>
          </p:cNvPr>
          <p:cNvSpPr>
            <a:spLocks noGrp="1"/>
          </p:cNvSpPr>
          <p:nvPr>
            <p:ph type="dt" sz="half" idx="10"/>
          </p:nvPr>
        </p:nvSpPr>
        <p:spPr/>
        <p:txBody>
          <a:bodyPr/>
          <a:lstStyle/>
          <a:p>
            <a:fld id="{17F47CE0-5509-430C-BE72-EA262CB2E4BD}" type="datetimeFigureOut">
              <a:rPr lang="en-CA" smtClean="0"/>
              <a:t>18-Jun-2025</a:t>
            </a:fld>
            <a:endParaRPr lang="en-CA"/>
          </a:p>
        </p:txBody>
      </p:sp>
      <p:sp>
        <p:nvSpPr>
          <p:cNvPr id="6" name="Footer Placeholder 5">
            <a:extLst>
              <a:ext uri="{FF2B5EF4-FFF2-40B4-BE49-F238E27FC236}">
                <a16:creationId xmlns:a16="http://schemas.microsoft.com/office/drawing/2014/main" id="{143CB702-8805-4EEC-991A-3DAFE562740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1E5F35-B22B-4EAF-915D-199E3FDE9992}"/>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1864663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5771B-8CE4-4051-B9EE-51F0A1C9D4E2}"/>
              </a:ext>
            </a:extLst>
          </p:cNvPr>
          <p:cNvSpPr>
            <a:spLocks noGrp="1"/>
          </p:cNvSpPr>
          <p:nvPr>
            <p:ph type="title"/>
          </p:nvPr>
        </p:nvSpPr>
        <p:spPr>
          <a:xfrm>
            <a:off x="839788" y="1018674"/>
            <a:ext cx="10515600" cy="672014"/>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5825E40-0F6C-43E5-AB88-5377579F27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5D0C5F-FE79-4417-8F74-AD961B71E2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6D924E8-5ADE-43EB-8156-C4906FB729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1C4BD93-7C02-4848-9CF9-76B51EC4F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496F153-7944-47CF-A8CC-A8ACE97903C7}"/>
              </a:ext>
            </a:extLst>
          </p:cNvPr>
          <p:cNvSpPr>
            <a:spLocks noGrp="1"/>
          </p:cNvSpPr>
          <p:nvPr>
            <p:ph type="dt" sz="half" idx="10"/>
          </p:nvPr>
        </p:nvSpPr>
        <p:spPr/>
        <p:txBody>
          <a:bodyPr/>
          <a:lstStyle/>
          <a:p>
            <a:fld id="{17F47CE0-5509-430C-BE72-EA262CB2E4BD}" type="datetimeFigureOut">
              <a:rPr lang="en-CA" smtClean="0"/>
              <a:t>18-Jun-2025</a:t>
            </a:fld>
            <a:endParaRPr lang="en-CA"/>
          </a:p>
        </p:txBody>
      </p:sp>
      <p:sp>
        <p:nvSpPr>
          <p:cNvPr id="8" name="Footer Placeholder 7">
            <a:extLst>
              <a:ext uri="{FF2B5EF4-FFF2-40B4-BE49-F238E27FC236}">
                <a16:creationId xmlns:a16="http://schemas.microsoft.com/office/drawing/2014/main" id="{68066F71-C986-4DF9-84FA-77E8FBBCCAEC}"/>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A9D7844D-B867-49BC-868D-E4D396B5B5E4}"/>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1717929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88D2-9270-41AF-A3CC-CD22109A86F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0EF6A8A-447D-4CB2-9157-9B119EF9174E}"/>
              </a:ext>
            </a:extLst>
          </p:cNvPr>
          <p:cNvSpPr>
            <a:spLocks noGrp="1"/>
          </p:cNvSpPr>
          <p:nvPr>
            <p:ph type="dt" sz="half" idx="10"/>
          </p:nvPr>
        </p:nvSpPr>
        <p:spPr/>
        <p:txBody>
          <a:bodyPr/>
          <a:lstStyle/>
          <a:p>
            <a:fld id="{17F47CE0-5509-430C-BE72-EA262CB2E4BD}" type="datetimeFigureOut">
              <a:rPr lang="en-CA" smtClean="0"/>
              <a:t>18-Jun-2025</a:t>
            </a:fld>
            <a:endParaRPr lang="en-CA"/>
          </a:p>
        </p:txBody>
      </p:sp>
      <p:sp>
        <p:nvSpPr>
          <p:cNvPr id="4" name="Footer Placeholder 3">
            <a:extLst>
              <a:ext uri="{FF2B5EF4-FFF2-40B4-BE49-F238E27FC236}">
                <a16:creationId xmlns:a16="http://schemas.microsoft.com/office/drawing/2014/main" id="{59408110-DADE-4212-819F-DF2091C388A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A0E5D60B-0F02-4BB1-BD08-6D70238234FF}"/>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214588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DD11A7-7C73-4B21-83D1-BBC267EB71B7}"/>
              </a:ext>
            </a:extLst>
          </p:cNvPr>
          <p:cNvSpPr>
            <a:spLocks noGrp="1"/>
          </p:cNvSpPr>
          <p:nvPr>
            <p:ph type="dt" sz="half" idx="10"/>
          </p:nvPr>
        </p:nvSpPr>
        <p:spPr/>
        <p:txBody>
          <a:bodyPr/>
          <a:lstStyle/>
          <a:p>
            <a:fld id="{17F47CE0-5509-430C-BE72-EA262CB2E4BD}" type="datetimeFigureOut">
              <a:rPr lang="en-CA" smtClean="0"/>
              <a:t>18-Jun-2025</a:t>
            </a:fld>
            <a:endParaRPr lang="en-CA"/>
          </a:p>
        </p:txBody>
      </p:sp>
      <p:sp>
        <p:nvSpPr>
          <p:cNvPr id="3" name="Footer Placeholder 2">
            <a:extLst>
              <a:ext uri="{FF2B5EF4-FFF2-40B4-BE49-F238E27FC236}">
                <a16:creationId xmlns:a16="http://schemas.microsoft.com/office/drawing/2014/main" id="{91DE8E9C-8C3B-4080-81A2-D317123F0CC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9A7CCE25-F2DE-4547-8CBA-8D164A657F29}"/>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959543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8366-A0F8-4C97-B9D0-BBBE29E85D41}"/>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724D7DD2-4C4D-492C-A21B-C3A4C11245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2C7C0719-CE2B-4C39-AC4A-2E70FCF5CB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44A76B-4C72-4894-8BD3-5DC5334297A4}"/>
              </a:ext>
            </a:extLst>
          </p:cNvPr>
          <p:cNvSpPr>
            <a:spLocks noGrp="1"/>
          </p:cNvSpPr>
          <p:nvPr>
            <p:ph type="dt" sz="half" idx="10"/>
          </p:nvPr>
        </p:nvSpPr>
        <p:spPr/>
        <p:txBody>
          <a:bodyPr/>
          <a:lstStyle/>
          <a:p>
            <a:fld id="{17F47CE0-5509-430C-BE72-EA262CB2E4BD}" type="datetimeFigureOut">
              <a:rPr lang="en-CA" smtClean="0"/>
              <a:t>18-Jun-2025</a:t>
            </a:fld>
            <a:endParaRPr lang="en-CA"/>
          </a:p>
        </p:txBody>
      </p:sp>
      <p:sp>
        <p:nvSpPr>
          <p:cNvPr id="6" name="Footer Placeholder 5">
            <a:extLst>
              <a:ext uri="{FF2B5EF4-FFF2-40B4-BE49-F238E27FC236}">
                <a16:creationId xmlns:a16="http://schemas.microsoft.com/office/drawing/2014/main" id="{453CBA1D-B5AE-45CE-8C62-708E18ED1D5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C936D7E-2629-48B6-B98A-4C610119FEFE}"/>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1940462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856DD-85F7-40BF-AD6A-8CC45FA3EAF7}"/>
              </a:ext>
            </a:extLst>
          </p:cNvPr>
          <p:cNvSpPr>
            <a:spLocks noGrp="1"/>
          </p:cNvSpPr>
          <p:nvPr>
            <p:ph type="title"/>
          </p:nvPr>
        </p:nvSpPr>
        <p:spPr>
          <a:xfrm>
            <a:off x="839788" y="987424"/>
            <a:ext cx="3932237" cy="1069975"/>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54A83E46-FDC5-4F10-B724-AADFABB78E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F0CC63C5-C2ED-4F9A-B51E-5952CAC8F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12DEEC-BCC4-41DD-BD90-3938B822B24C}"/>
              </a:ext>
            </a:extLst>
          </p:cNvPr>
          <p:cNvSpPr>
            <a:spLocks noGrp="1"/>
          </p:cNvSpPr>
          <p:nvPr>
            <p:ph type="dt" sz="half" idx="10"/>
          </p:nvPr>
        </p:nvSpPr>
        <p:spPr/>
        <p:txBody>
          <a:bodyPr/>
          <a:lstStyle/>
          <a:p>
            <a:fld id="{17F47CE0-5509-430C-BE72-EA262CB2E4BD}" type="datetimeFigureOut">
              <a:rPr lang="en-CA" smtClean="0"/>
              <a:t>18-Jun-2025</a:t>
            </a:fld>
            <a:endParaRPr lang="en-CA"/>
          </a:p>
        </p:txBody>
      </p:sp>
      <p:sp>
        <p:nvSpPr>
          <p:cNvPr id="6" name="Footer Placeholder 5">
            <a:extLst>
              <a:ext uri="{FF2B5EF4-FFF2-40B4-BE49-F238E27FC236}">
                <a16:creationId xmlns:a16="http://schemas.microsoft.com/office/drawing/2014/main" id="{C1563AB1-9A4A-40F3-AFB2-7E9BC01B98C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EC396D1-9308-4BD5-B554-054D4C13EA45}"/>
              </a:ext>
            </a:extLst>
          </p:cNvPr>
          <p:cNvSpPr>
            <a:spLocks noGrp="1"/>
          </p:cNvSpPr>
          <p:nvPr>
            <p:ph type="sldNum" sz="quarter" idx="12"/>
          </p:nvPr>
        </p:nvSpPr>
        <p:spPr/>
        <p:txBody>
          <a:bodyPr/>
          <a:lstStyle/>
          <a:p>
            <a:fld id="{115E7A3B-5097-470E-BF33-71AA6A02D719}" type="slidenum">
              <a:rPr lang="en-CA" smtClean="0"/>
              <a:t>‹#›</a:t>
            </a:fld>
            <a:endParaRPr lang="en-CA"/>
          </a:p>
        </p:txBody>
      </p:sp>
    </p:spTree>
    <p:extLst>
      <p:ext uri="{BB962C8B-B14F-4D97-AF65-F5344CB8AC3E}">
        <p14:creationId xmlns:p14="http://schemas.microsoft.com/office/powerpoint/2010/main" val="152810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theme" Target="../theme/theme2.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11916A9D-04F5-4BCC-BF3D-E7302456F463}"/>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0" y="0"/>
            <a:ext cx="12192000" cy="6514286"/>
          </a:xfrm>
          <a:prstGeom prst="rect">
            <a:avLst/>
          </a:prstGeom>
        </p:spPr>
      </p:pic>
      <p:sp>
        <p:nvSpPr>
          <p:cNvPr id="2" name="Title Placeholder 1">
            <a:extLst>
              <a:ext uri="{FF2B5EF4-FFF2-40B4-BE49-F238E27FC236}">
                <a16:creationId xmlns:a16="http://schemas.microsoft.com/office/drawing/2014/main" id="{1084DCFD-5C2F-4F08-B2DD-3B3B6505989A}"/>
              </a:ext>
            </a:extLst>
          </p:cNvPr>
          <p:cNvSpPr>
            <a:spLocks noGrp="1"/>
          </p:cNvSpPr>
          <p:nvPr>
            <p:ph type="title"/>
          </p:nvPr>
        </p:nvSpPr>
        <p:spPr>
          <a:xfrm>
            <a:off x="838200" y="994611"/>
            <a:ext cx="10515600" cy="696077"/>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837F56A-5D87-4344-803A-18CC69A07903}"/>
              </a:ext>
            </a:extLst>
          </p:cNvPr>
          <p:cNvSpPr>
            <a:spLocks noGrp="1"/>
          </p:cNvSpPr>
          <p:nvPr>
            <p:ph type="body" idx="1"/>
          </p:nvPr>
        </p:nvSpPr>
        <p:spPr>
          <a:xfrm>
            <a:off x="838200" y="1825625"/>
            <a:ext cx="10515600" cy="36768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67A36DD-87F0-42B7-A4E7-17D9C1A2ED4E}"/>
              </a:ext>
            </a:extLst>
          </p:cNvPr>
          <p:cNvSpPr>
            <a:spLocks noGrp="1"/>
          </p:cNvSpPr>
          <p:nvPr>
            <p:ph type="dt" sz="half" idx="2"/>
          </p:nvPr>
        </p:nvSpPr>
        <p:spPr>
          <a:xfrm>
            <a:off x="838200" y="6514286"/>
            <a:ext cx="2743200" cy="3355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47CE0-5509-430C-BE72-EA262CB2E4BD}" type="datetimeFigureOut">
              <a:rPr lang="en-CA" smtClean="0"/>
              <a:t>18-Jun-2025</a:t>
            </a:fld>
            <a:endParaRPr lang="en-CA"/>
          </a:p>
        </p:txBody>
      </p:sp>
      <p:sp>
        <p:nvSpPr>
          <p:cNvPr id="5" name="Footer Placeholder 4">
            <a:extLst>
              <a:ext uri="{FF2B5EF4-FFF2-40B4-BE49-F238E27FC236}">
                <a16:creationId xmlns:a16="http://schemas.microsoft.com/office/drawing/2014/main" id="{A4806491-829D-4094-B9C9-6CF0B4826546}"/>
              </a:ext>
            </a:extLst>
          </p:cNvPr>
          <p:cNvSpPr>
            <a:spLocks noGrp="1"/>
          </p:cNvSpPr>
          <p:nvPr>
            <p:ph type="ftr" sz="quarter" idx="3"/>
          </p:nvPr>
        </p:nvSpPr>
        <p:spPr>
          <a:xfrm>
            <a:off x="4038600" y="6514286"/>
            <a:ext cx="4114800" cy="3355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5EF33234-01A5-4AAB-8D58-8214239C7494}"/>
              </a:ext>
            </a:extLst>
          </p:cNvPr>
          <p:cNvSpPr>
            <a:spLocks noGrp="1"/>
          </p:cNvSpPr>
          <p:nvPr>
            <p:ph type="sldNum" sz="quarter" idx="4"/>
          </p:nvPr>
        </p:nvSpPr>
        <p:spPr>
          <a:xfrm>
            <a:off x="8610600" y="6514286"/>
            <a:ext cx="2743200" cy="335525"/>
          </a:xfrm>
          <a:prstGeom prst="rect">
            <a:avLst/>
          </a:prstGeom>
        </p:spPr>
        <p:txBody>
          <a:bodyPr vert="horz" lIns="91440" tIns="45720" rIns="91440" bIns="45720" rtlCol="0" anchor="ctr"/>
          <a:lstStyle>
            <a:lvl1pPr algn="r">
              <a:defRPr sz="1200">
                <a:solidFill>
                  <a:schemeClr val="tx1">
                    <a:tint val="75000"/>
                  </a:schemeClr>
                </a:solidFill>
              </a:defRPr>
            </a:lvl1pPr>
          </a:lstStyle>
          <a:p>
            <a:fld id="{115E7A3B-5097-470E-BF33-71AA6A02D719}" type="slidenum">
              <a:rPr lang="en-CA" smtClean="0"/>
              <a:t>‹#›</a:t>
            </a:fld>
            <a:endParaRPr lang="en-CA"/>
          </a:p>
        </p:txBody>
      </p:sp>
    </p:spTree>
    <p:extLst>
      <p:ext uri="{BB962C8B-B14F-4D97-AF65-F5344CB8AC3E}">
        <p14:creationId xmlns:p14="http://schemas.microsoft.com/office/powerpoint/2010/main" val="3680167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66" r:id="rId6"/>
    <p:sldLayoutId id="2147483667" r:id="rId7"/>
    <p:sldLayoutId id="2147483675" r:id="rId8"/>
    <p:sldLayoutId id="214748367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6/18/2025</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64" r:id="rId4"/>
    <p:sldLayoutId id="2147483665" r:id="rId5"/>
    <p:sldLayoutId id="2147483651" r:id="rId6"/>
    <p:sldLayoutId id="2147483652" r:id="rId7"/>
    <p:sldLayoutId id="2147483653" r:id="rId8"/>
    <p:sldLayoutId id="2147483654" r:id="rId9"/>
    <p:sldLayoutId id="2147483655" r:id="rId10"/>
    <p:sldLayoutId id="2147483668" r:id="rId11"/>
    <p:sldLayoutId id="2147483669" r:id="rId12"/>
    <p:sldLayoutId id="2147483656" r:id="rId13"/>
    <p:sldLayoutId id="2147483657" r:id="rId14"/>
    <p:sldLayoutId id="2147483658" r:id="rId15"/>
    <p:sldLayoutId id="2147483659" r:id="rId16"/>
  </p:sldLayoutIdLst>
  <p:txStyles>
    <p:titleStyle>
      <a:lvl1pPr algn="ctr" defTabSz="609630" rtl="0" eaLnBrk="1" latinLnBrk="0" hangingPunct="1">
        <a:spcBef>
          <a:spcPct val="0"/>
        </a:spcBef>
        <a:buNone/>
        <a:defRPr sz="2900"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mailto:johanne.provencal@crdcn.ca" TargetMode="External"/><Relationship Id="rId1" Type="http://schemas.openxmlformats.org/officeDocument/2006/relationships/slideLayout" Target="../slideLayouts/slideLayout2.xml"/><Relationship Id="rId6" Type="http://schemas.openxmlformats.org/officeDocument/2006/relationships/hyperlink" Target="https://crdcn.ca/news/newsletters" TargetMode="External"/><Relationship Id="rId5" Type="http://schemas.openxmlformats.org/officeDocument/2006/relationships/hyperlink" Target="https://crdcn.ca/"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native-land.c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19.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1E3E4"/>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10800000">
            <a:off x="1" y="1"/>
            <a:ext cx="1134475" cy="1134475"/>
          </a:xfrm>
          <a:prstGeom prst="rect">
            <a:avLst/>
          </a:prstGeom>
        </p:spPr>
      </p:pic>
      <p:pic>
        <p:nvPicPr>
          <p:cNvPr id="3" name="Picture 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5400000">
            <a:off x="8852787" y="1270903"/>
            <a:ext cx="4452285" cy="2226142"/>
          </a:xfrm>
          <a:prstGeom prst="rect">
            <a:avLst/>
          </a:prstGeom>
        </p:spPr>
      </p:pic>
      <p:sp>
        <p:nvSpPr>
          <p:cNvPr id="4" name="AutoShape 4"/>
          <p:cNvSpPr/>
          <p:nvPr/>
        </p:nvSpPr>
        <p:spPr>
          <a:xfrm>
            <a:off x="0" y="4767948"/>
            <a:ext cx="12192000" cy="2090053"/>
          </a:xfrm>
          <a:prstGeom prst="rect">
            <a:avLst/>
          </a:prstGeom>
          <a:solidFill>
            <a:srgbClr val="1F516E"/>
          </a:solidFill>
        </p:spPr>
        <p:txBody>
          <a:bodyPr/>
          <a:lstStyle/>
          <a:p>
            <a:endParaRPr lang="en-CA"/>
          </a:p>
        </p:txBody>
      </p:sp>
      <p:pic>
        <p:nvPicPr>
          <p:cNvPr id="5" name="Picture 5"/>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5400000">
            <a:off x="0" y="3718024"/>
            <a:ext cx="1049923" cy="1049923"/>
          </a:xfrm>
          <a:prstGeom prst="rect">
            <a:avLst/>
          </a:prstGeom>
        </p:spPr>
      </p:pic>
      <p:pic>
        <p:nvPicPr>
          <p:cNvPr id="6" name="Picture 6"/>
          <p:cNvPicPr>
            <a:picLocks noChangeAspect="1"/>
          </p:cNvPicPr>
          <p:nvPr/>
        </p:nvPicPr>
        <p:blipFill>
          <a:blip r:embed="rId8"/>
          <a:srcRect/>
          <a:stretch>
            <a:fillRect/>
          </a:stretch>
        </p:blipFill>
        <p:spPr>
          <a:xfrm>
            <a:off x="8465057" y="5191441"/>
            <a:ext cx="3041143" cy="1243067"/>
          </a:xfrm>
          <a:prstGeom prst="rect">
            <a:avLst/>
          </a:prstGeom>
        </p:spPr>
      </p:pic>
      <p:sp>
        <p:nvSpPr>
          <p:cNvPr id="7" name="TextBox 7"/>
          <p:cNvSpPr txBox="1"/>
          <p:nvPr/>
        </p:nvSpPr>
        <p:spPr>
          <a:xfrm>
            <a:off x="724115" y="5039327"/>
            <a:ext cx="7740942" cy="1356846"/>
          </a:xfrm>
          <a:prstGeom prst="rect">
            <a:avLst/>
          </a:prstGeom>
        </p:spPr>
        <p:txBody>
          <a:bodyPr wrap="square" lIns="0" tIns="0" rIns="0" bIns="0" rtlCol="0" anchor="t">
            <a:spAutoFit/>
          </a:bodyPr>
          <a:lstStyle/>
          <a:p>
            <a:pPr>
              <a:lnSpc>
                <a:spcPts val="2651"/>
              </a:lnSpc>
            </a:pPr>
            <a:r>
              <a:rPr lang="en-US" sz="2000" spc="19">
                <a:solidFill>
                  <a:srgbClr val="E1E3E4"/>
                </a:solidFill>
                <a:latin typeface="Arial"/>
                <a:cs typeface="Arial"/>
              </a:rPr>
              <a:t>Johanne Provençal, PhD</a:t>
            </a:r>
            <a:endParaRPr lang="en-US">
              <a:solidFill>
                <a:srgbClr val="000000"/>
              </a:solidFill>
              <a:latin typeface="Calibri"/>
              <a:ea typeface="Calibri"/>
              <a:cs typeface="Calibri"/>
            </a:endParaRPr>
          </a:p>
          <a:p>
            <a:pPr>
              <a:lnSpc>
                <a:spcPts val="2651"/>
              </a:lnSpc>
            </a:pPr>
            <a:r>
              <a:rPr lang="en-US" sz="2000" spc="19">
                <a:solidFill>
                  <a:srgbClr val="E1E3E4"/>
                </a:solidFill>
                <a:latin typeface="Arial"/>
                <a:cs typeface="Arial"/>
              </a:rPr>
              <a:t>Director of Research, Training and Knowledge Mobilization</a:t>
            </a:r>
            <a:endParaRPr lang="en-US" sz="2000" spc="19">
              <a:solidFill>
                <a:srgbClr val="E1E3E4"/>
              </a:solidFill>
              <a:latin typeface="Arial"/>
              <a:ea typeface="Calibri"/>
              <a:cs typeface="Arial"/>
            </a:endParaRPr>
          </a:p>
          <a:p>
            <a:pPr>
              <a:lnSpc>
                <a:spcPts val="2651"/>
              </a:lnSpc>
            </a:pPr>
            <a:r>
              <a:rPr lang="en-US" sz="2000" spc="19">
                <a:solidFill>
                  <a:srgbClr val="E1E3E4"/>
                </a:solidFill>
                <a:latin typeface="Arial"/>
                <a:cs typeface="Arial"/>
              </a:rPr>
              <a:t>Canadian Research Data Centre Network</a:t>
            </a:r>
          </a:p>
          <a:p>
            <a:pPr>
              <a:lnSpc>
                <a:spcPts val="2651"/>
              </a:lnSpc>
            </a:pPr>
            <a:endParaRPr lang="en-US" sz="2000" spc="19">
              <a:solidFill>
                <a:srgbClr val="E1E3E4"/>
              </a:solidFill>
              <a:latin typeface="Arial" panose="020B0604020202020204" pitchFamily="34" charset="0"/>
              <a:cs typeface="Arial" panose="020B0604020202020204" pitchFamily="34" charset="0"/>
            </a:endParaRPr>
          </a:p>
        </p:txBody>
      </p:sp>
      <p:sp>
        <p:nvSpPr>
          <p:cNvPr id="8" name="TextBox 8"/>
          <p:cNvSpPr txBox="1"/>
          <p:nvPr/>
        </p:nvSpPr>
        <p:spPr>
          <a:xfrm>
            <a:off x="724246" y="1473705"/>
            <a:ext cx="8915935" cy="2862322"/>
          </a:xfrm>
          <a:prstGeom prst="rect">
            <a:avLst/>
          </a:prstGeom>
        </p:spPr>
        <p:txBody>
          <a:bodyPr wrap="square" lIns="0" tIns="0" rIns="0" bIns="0" rtlCol="0" anchor="t">
            <a:spAutoFit/>
          </a:bodyPr>
          <a:lstStyle/>
          <a:p>
            <a:r>
              <a:rPr lang="en-US" sz="3600" b="1" spc="-33">
                <a:solidFill>
                  <a:srgbClr val="527CA6"/>
                </a:solidFill>
                <a:latin typeface="Arial"/>
                <a:cs typeface="Arial"/>
              </a:rPr>
              <a:t>Canadian Research Data Centre Network</a:t>
            </a:r>
          </a:p>
          <a:p>
            <a:endParaRPr lang="en-US" sz="2400" b="1" spc="-33">
              <a:solidFill>
                <a:srgbClr val="527CA6"/>
              </a:solidFill>
              <a:latin typeface="Arial"/>
              <a:cs typeface="Arial"/>
            </a:endParaRPr>
          </a:p>
          <a:p>
            <a:pPr>
              <a:spcAft>
                <a:spcPts val="1200"/>
              </a:spcAft>
            </a:pPr>
            <a:r>
              <a:rPr lang="en-US" sz="2400" b="1" spc="-33">
                <a:solidFill>
                  <a:srgbClr val="527CA6"/>
                </a:solidFill>
                <a:latin typeface="Arial"/>
                <a:cs typeface="Arial"/>
              </a:rPr>
              <a:t> </a:t>
            </a:r>
            <a:r>
              <a:rPr lang="en-US" sz="2400" spc="-33">
                <a:solidFill>
                  <a:srgbClr val="527CA6"/>
                </a:solidFill>
                <a:latin typeface="Arial"/>
                <a:cs typeface="Arial"/>
              </a:rPr>
              <a:t>Connecting researchers and government colleagues</a:t>
            </a:r>
            <a:endParaRPr lang="en-US">
              <a:solidFill>
                <a:srgbClr val="000000"/>
              </a:solidFill>
              <a:latin typeface="Calibri"/>
              <a:ea typeface="Calibri"/>
              <a:cs typeface="Calibri"/>
            </a:endParaRPr>
          </a:p>
          <a:p>
            <a:pPr>
              <a:spcAft>
                <a:spcPts val="1200"/>
              </a:spcAft>
            </a:pPr>
            <a:r>
              <a:rPr lang="en-US" sz="2400" spc="-33">
                <a:solidFill>
                  <a:srgbClr val="527CA6"/>
                </a:solidFill>
                <a:latin typeface="Arial"/>
                <a:cs typeface="Arial"/>
              </a:rPr>
              <a:t> Facilitating evidence-based decision-making </a:t>
            </a:r>
            <a:endParaRPr lang="en-US">
              <a:solidFill>
                <a:srgbClr val="000000"/>
              </a:solidFill>
              <a:latin typeface="Calibri"/>
              <a:ea typeface="Calibri"/>
              <a:cs typeface="Calibri"/>
            </a:endParaRPr>
          </a:p>
          <a:p>
            <a:pPr>
              <a:spcAft>
                <a:spcPts val="1200"/>
              </a:spcAft>
            </a:pPr>
            <a:endParaRPr lang="en-US" sz="2400" spc="-33">
              <a:solidFill>
                <a:srgbClr val="527CA6"/>
              </a:solidFill>
              <a:latin typeface="Arial"/>
              <a:ea typeface="Calibri"/>
              <a:cs typeface="Arial"/>
            </a:endParaRPr>
          </a:p>
          <a:p>
            <a:endParaRPr lang="en-US" sz="2400" spc="-33">
              <a:solidFill>
                <a:srgbClr val="527CA6"/>
              </a:solidFill>
              <a:latin typeface="Arial"/>
              <a:cs typeface="Arial"/>
            </a:endParaRPr>
          </a:p>
        </p:txBody>
      </p:sp>
    </p:spTree>
    <p:extLst>
      <p:ext uri="{BB962C8B-B14F-4D97-AF65-F5344CB8AC3E}">
        <p14:creationId xmlns:p14="http://schemas.microsoft.com/office/powerpoint/2010/main" val="723683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95E566D-9B19-4429-817F-335B8C788DAE}"/>
              </a:ext>
            </a:extLst>
          </p:cNvPr>
          <p:cNvSpPr txBox="1"/>
          <p:nvPr/>
        </p:nvSpPr>
        <p:spPr>
          <a:xfrm>
            <a:off x="382257" y="1245511"/>
            <a:ext cx="11809743" cy="784830"/>
          </a:xfrm>
          <a:prstGeom prst="rect">
            <a:avLst/>
          </a:prstGeom>
          <a:noFill/>
        </p:spPr>
        <p:txBody>
          <a:bodyPr wrap="square" lIns="91440" tIns="45720" rIns="91440" bIns="45720" anchor="t">
            <a:spAutoFit/>
          </a:bodyPr>
          <a:lstStyle/>
          <a:p>
            <a:pPr fontAlgn="base">
              <a:spcAft>
                <a:spcPts val="600"/>
              </a:spcAft>
            </a:pPr>
            <a:r>
              <a:rPr lang="en-US" sz="2400" b="1">
                <a:solidFill>
                  <a:schemeClr val="accent1"/>
                </a:solidFill>
                <a:latin typeface="Arial"/>
                <a:cs typeface="Arial"/>
              </a:rPr>
              <a:t>Policy areas identified by CRDCN researchers as most relevant to their work</a:t>
            </a:r>
            <a:endParaRPr lang="en-US" sz="2400" b="1">
              <a:solidFill>
                <a:schemeClr val="accent1"/>
              </a:solidFill>
              <a:latin typeface="Arial" panose="020B0604020202020204" pitchFamily="34" charset="0"/>
              <a:cs typeface="Arial" panose="020B0604020202020204" pitchFamily="34" charset="0"/>
            </a:endParaRPr>
          </a:p>
          <a:p>
            <a:pPr algn="l" rtl="0" fontAlgn="base">
              <a:spcAft>
                <a:spcPts val="600"/>
              </a:spcAft>
            </a:pPr>
            <a:endParaRPr lang="en-US" sz="1600"/>
          </a:p>
        </p:txBody>
      </p:sp>
      <p:graphicFrame>
        <p:nvGraphicFramePr>
          <p:cNvPr id="3" name="Table 2">
            <a:extLst>
              <a:ext uri="{FF2B5EF4-FFF2-40B4-BE49-F238E27FC236}">
                <a16:creationId xmlns:a16="http://schemas.microsoft.com/office/drawing/2014/main" id="{B23FC19A-97CB-48DF-A09A-4AB3DF2FB449}"/>
              </a:ext>
            </a:extLst>
          </p:cNvPr>
          <p:cNvGraphicFramePr>
            <a:graphicFrameLocks noGrp="1"/>
          </p:cNvGraphicFramePr>
          <p:nvPr>
            <p:extLst>
              <p:ext uri="{D42A27DB-BD31-4B8C-83A1-F6EECF244321}">
                <p14:modId xmlns:p14="http://schemas.microsoft.com/office/powerpoint/2010/main" val="1558370997"/>
              </p:ext>
            </p:extLst>
          </p:nvPr>
        </p:nvGraphicFramePr>
        <p:xfrm>
          <a:off x="382257" y="1997224"/>
          <a:ext cx="5172723" cy="2763833"/>
        </p:xfrm>
        <a:graphic>
          <a:graphicData uri="http://schemas.openxmlformats.org/drawingml/2006/table">
            <a:tbl>
              <a:tblPr firstRow="1" firstCol="1" bandRow="1">
                <a:tableStyleId>{69012ECD-51FC-41F1-AA8D-1B2483CD663E}</a:tableStyleId>
              </a:tblPr>
              <a:tblGrid>
                <a:gridCol w="4442193">
                  <a:extLst>
                    <a:ext uri="{9D8B030D-6E8A-4147-A177-3AD203B41FA5}">
                      <a16:colId xmlns:a16="http://schemas.microsoft.com/office/drawing/2014/main" val="4116219383"/>
                    </a:ext>
                  </a:extLst>
                </a:gridCol>
                <a:gridCol w="730530">
                  <a:extLst>
                    <a:ext uri="{9D8B030D-6E8A-4147-A177-3AD203B41FA5}">
                      <a16:colId xmlns:a16="http://schemas.microsoft.com/office/drawing/2014/main" val="3687822854"/>
                    </a:ext>
                  </a:extLst>
                </a:gridCol>
              </a:tblGrid>
              <a:tr h="302391">
                <a:tc>
                  <a:txBody>
                    <a:bodyPr/>
                    <a:lstStyle/>
                    <a:p>
                      <a:pPr>
                        <a:lnSpc>
                          <a:spcPct val="100000"/>
                        </a:lnSpc>
                        <a:spcAft>
                          <a:spcPts val="0"/>
                        </a:spcAft>
                      </a:pPr>
                      <a:r>
                        <a:rPr lang="en-GB" sz="1400" b="0" i="0" kern="1200">
                          <a:solidFill>
                            <a:schemeClr val="bg1"/>
                          </a:solidFill>
                          <a:effectLst/>
                          <a:latin typeface="+mn-lt"/>
                          <a:ea typeface="+mn-ea"/>
                          <a:cs typeface="+mn-cs"/>
                        </a:rPr>
                        <a:t>Ministry/department/office or policy area named </a:t>
                      </a:r>
                      <a:endParaRPr lang="en-CA" sz="1400" b="0">
                        <a:effectLst/>
                        <a:latin typeface="+mn-lt"/>
                        <a:ea typeface="Calibri" panose="020F0502020204030204" pitchFamily="34" charset="0"/>
                        <a:cs typeface="Times New Roman" panose="02020603050405020304" pitchFamily="18" charset="0"/>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CA" sz="1400" b="0">
                          <a:effectLst/>
                          <a:latin typeface="+mn-lt"/>
                          <a:ea typeface="Calibri"/>
                          <a:cs typeface="Times New Roman"/>
                        </a:rPr>
                        <a:t>%</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3058724"/>
                  </a:ext>
                </a:extLst>
              </a:tr>
              <a:tr h="302391">
                <a:tc>
                  <a:txBody>
                    <a:bodyPr/>
                    <a:lstStyle/>
                    <a:p>
                      <a:pPr algn="l" rtl="0" fontAlgn="base">
                        <a:lnSpc>
                          <a:spcPct val="100000"/>
                        </a:lnSpc>
                      </a:pPr>
                      <a:r>
                        <a:rPr lang="en-US" sz="1400" b="0" i="0">
                          <a:effectLst/>
                          <a:latin typeface="+mn-lt"/>
                        </a:rPr>
                        <a:t>Health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CA" sz="1400" b="0">
                          <a:effectLst/>
                          <a:latin typeface="+mn-lt"/>
                          <a:ea typeface="Calibri"/>
                          <a:cs typeface="Times New Roman"/>
                        </a:rPr>
                        <a:t>24.7</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3505950"/>
                  </a:ext>
                </a:extLst>
              </a:tr>
              <a:tr h="300674">
                <a:tc>
                  <a:txBody>
                    <a:bodyPr/>
                    <a:lstStyle/>
                    <a:p>
                      <a:pPr algn="l" rtl="0" fontAlgn="base">
                        <a:lnSpc>
                          <a:spcPct val="100000"/>
                        </a:lnSpc>
                      </a:pPr>
                      <a:r>
                        <a:rPr lang="en-GB" sz="1400" b="0" i="0">
                          <a:effectLst/>
                          <a:latin typeface="+mn-lt"/>
                        </a:rPr>
                        <a:t>Employment, Skills Development, Social Development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13.2</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1385664"/>
                  </a:ext>
                </a:extLst>
              </a:tr>
              <a:tr h="302391">
                <a:tc>
                  <a:txBody>
                    <a:bodyPr/>
                    <a:lstStyle/>
                    <a:p>
                      <a:pPr algn="l" rtl="0" fontAlgn="base">
                        <a:lnSpc>
                          <a:spcPct val="100000"/>
                        </a:lnSpc>
                      </a:pPr>
                      <a:r>
                        <a:rPr lang="en-GB" sz="1400" b="0" i="0">
                          <a:effectLst/>
                          <a:latin typeface="+mn-lt"/>
                        </a:rPr>
                        <a:t>Education</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9.6</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643382"/>
                  </a:ext>
                </a:extLst>
              </a:tr>
              <a:tr h="302391">
                <a:tc>
                  <a:txBody>
                    <a:bodyPr/>
                    <a:lstStyle/>
                    <a:p>
                      <a:pPr algn="l" rtl="0" fontAlgn="base">
                        <a:lnSpc>
                          <a:spcPct val="100000"/>
                        </a:lnSpc>
                      </a:pPr>
                      <a:r>
                        <a:rPr lang="en-GB" sz="1400" b="0" i="0">
                          <a:effectLst/>
                          <a:latin typeface="+mn-lt"/>
                        </a:rPr>
                        <a:t>Immigration, Refugees and Citizenship Canada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9</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9882890"/>
                  </a:ext>
                </a:extLst>
              </a:tr>
              <a:tr h="302391">
                <a:tc>
                  <a:txBody>
                    <a:bodyPr/>
                    <a:lstStyle/>
                    <a:p>
                      <a:pPr algn="l" rtl="0" fontAlgn="base">
                        <a:lnSpc>
                          <a:spcPct val="100000"/>
                        </a:lnSpc>
                      </a:pPr>
                      <a:r>
                        <a:rPr lang="en-US" sz="1400" b="0" i="0">
                          <a:effectLst/>
                          <a:latin typeface="+mn-lt"/>
                        </a:rPr>
                        <a:t>Finance / Economics / Canada Pension Plan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7.7</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0636434"/>
                  </a:ext>
                </a:extLst>
              </a:tr>
              <a:tr h="346422">
                <a:tc>
                  <a:txBody>
                    <a:bodyPr/>
                    <a:lstStyle/>
                    <a:p>
                      <a:pPr algn="l" rtl="0" fontAlgn="base">
                        <a:lnSpc>
                          <a:spcPct val="100000"/>
                        </a:lnSpc>
                      </a:pPr>
                      <a:r>
                        <a:rPr lang="en-GB" sz="1400" b="0" i="0">
                          <a:effectLst/>
                          <a:latin typeface="+mn-lt"/>
                        </a:rPr>
                        <a:t>Innovation, Science and Economic Development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4.5</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5472383"/>
                  </a:ext>
                </a:extLst>
              </a:tr>
              <a:tr h="302391">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400" b="0" i="0">
                          <a:effectLst/>
                          <a:latin typeface="+mn-lt"/>
                        </a:rPr>
                        <a:t>Indigenous Services Canada  </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CA" sz="1400" b="0">
                          <a:effectLst/>
                          <a:latin typeface="+mn-lt"/>
                          <a:ea typeface="Calibri"/>
                          <a:cs typeface="Times New Roman"/>
                        </a:rPr>
                        <a:t>4.2</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5610777"/>
                  </a:ext>
                </a:extLst>
              </a:tr>
              <a:tr h="302391">
                <a:tc>
                  <a:txBody>
                    <a:bodyPr/>
                    <a:lstStyle/>
                    <a:p>
                      <a:pPr algn="l" rtl="0" fontAlgn="base">
                        <a:lnSpc>
                          <a:spcPct val="100000"/>
                        </a:lnSpc>
                      </a:pPr>
                      <a:r>
                        <a:rPr lang="en-US" sz="1400" b="0" i="0">
                          <a:effectLst/>
                          <a:latin typeface="+mn-lt"/>
                        </a:rPr>
                        <a:t>Children, Community and Social Services</a:t>
                      </a: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pPr>
                      <a:r>
                        <a:rPr lang="en-US" sz="1400" b="0">
                          <a:effectLst/>
                          <a:latin typeface="+mn-lt"/>
                          <a:ea typeface="Calibri"/>
                          <a:cs typeface="Times New Roman"/>
                        </a:rPr>
                        <a:t>3.8</a:t>
                      </a:r>
                      <a:endParaRPr lang="en-CA" sz="1400" b="0">
                        <a:effectLst/>
                        <a:latin typeface="+mn-lt"/>
                        <a:ea typeface="Calibri"/>
                        <a:cs typeface="Times New Roman"/>
                      </a:endParaRPr>
                    </a:p>
                  </a:txBody>
                  <a:tcPr marL="71716" marR="71716" marT="35857" marB="3585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2398215"/>
                  </a:ext>
                </a:extLst>
              </a:tr>
            </a:tbl>
          </a:graphicData>
        </a:graphic>
      </p:graphicFrame>
      <p:graphicFrame>
        <p:nvGraphicFramePr>
          <p:cNvPr id="5" name="Table 4">
            <a:extLst>
              <a:ext uri="{FF2B5EF4-FFF2-40B4-BE49-F238E27FC236}">
                <a16:creationId xmlns:a16="http://schemas.microsoft.com/office/drawing/2014/main" id="{02A390DA-F508-4CB6-BB57-EDCD3201A54F}"/>
              </a:ext>
            </a:extLst>
          </p:cNvPr>
          <p:cNvGraphicFramePr>
            <a:graphicFrameLocks noGrp="1"/>
          </p:cNvGraphicFramePr>
          <p:nvPr>
            <p:extLst>
              <p:ext uri="{D42A27DB-BD31-4B8C-83A1-F6EECF244321}">
                <p14:modId xmlns:p14="http://schemas.microsoft.com/office/powerpoint/2010/main" val="1188069246"/>
              </p:ext>
            </p:extLst>
          </p:nvPr>
        </p:nvGraphicFramePr>
        <p:xfrm>
          <a:off x="6035344" y="1988546"/>
          <a:ext cx="5428625" cy="2772512"/>
        </p:xfrm>
        <a:graphic>
          <a:graphicData uri="http://schemas.openxmlformats.org/drawingml/2006/table">
            <a:tbl>
              <a:tblPr firstRow="1" firstCol="1" bandRow="1">
                <a:tableStyleId>{69012ECD-51FC-41F1-AA8D-1B2483CD663E}</a:tableStyleId>
              </a:tblPr>
              <a:tblGrid>
                <a:gridCol w="4818581">
                  <a:extLst>
                    <a:ext uri="{9D8B030D-6E8A-4147-A177-3AD203B41FA5}">
                      <a16:colId xmlns:a16="http://schemas.microsoft.com/office/drawing/2014/main" val="3399984059"/>
                    </a:ext>
                  </a:extLst>
                </a:gridCol>
                <a:gridCol w="610044">
                  <a:extLst>
                    <a:ext uri="{9D8B030D-6E8A-4147-A177-3AD203B41FA5}">
                      <a16:colId xmlns:a16="http://schemas.microsoft.com/office/drawing/2014/main" val="3551164184"/>
                    </a:ext>
                  </a:extLst>
                </a:gridCol>
              </a:tblGrid>
              <a:tr h="286896">
                <a:tc>
                  <a:txBody>
                    <a:bodyPr/>
                    <a:lstStyle/>
                    <a:p>
                      <a:pPr>
                        <a:lnSpc>
                          <a:spcPct val="107000"/>
                        </a:lnSpc>
                        <a:spcAft>
                          <a:spcPts val="0"/>
                        </a:spcAft>
                      </a:pPr>
                      <a:r>
                        <a:rPr lang="en-GB" sz="1400" b="0" i="0" kern="1200">
                          <a:solidFill>
                            <a:schemeClr val="bg1"/>
                          </a:solidFill>
                          <a:effectLst/>
                          <a:latin typeface="+mn-lt"/>
                          <a:ea typeface="+mn-ea"/>
                          <a:cs typeface="+mn-cs"/>
                        </a:rPr>
                        <a:t>Ministry/department/office or policy area named </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CA" sz="1400" b="0">
                          <a:effectLst/>
                          <a:latin typeface="+mn-lt"/>
                          <a:ea typeface="Calibri" panose="020F0502020204030204" pitchFamily="34" charset="0"/>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88811"/>
                  </a:ext>
                </a:extLst>
              </a:tr>
              <a:tr h="310702">
                <a:tc>
                  <a:txBody>
                    <a:bodyPr/>
                    <a:lstStyle/>
                    <a:p>
                      <a:pPr algn="l" rtl="0" fontAlgn="base"/>
                      <a:r>
                        <a:rPr lang="en-US" sz="1400" b="0" i="0">
                          <a:effectLst/>
                          <a:latin typeface="+mn-lt"/>
                        </a:rPr>
                        <a:t>Women and Gender Equality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3.8</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891044"/>
                  </a:ext>
                </a:extLst>
              </a:tr>
              <a:tr h="310702">
                <a:tc>
                  <a:txBody>
                    <a:bodyPr/>
                    <a:lstStyle/>
                    <a:p>
                      <a:pPr algn="l" rtl="0" fontAlgn="base"/>
                      <a:r>
                        <a:rPr lang="en-US" sz="1400" b="0" i="0">
                          <a:effectLst/>
                          <a:latin typeface="+mn-lt"/>
                        </a:rPr>
                        <a:t>Environment / Natural Resources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2.9</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858449"/>
                  </a:ext>
                </a:extLst>
              </a:tr>
              <a:tr h="310702">
                <a:tc>
                  <a:txBody>
                    <a:bodyPr/>
                    <a:lstStyle/>
                    <a:p>
                      <a:pPr algn="l" rtl="0" fontAlgn="base"/>
                      <a:r>
                        <a:rPr lang="en-US" sz="1400" b="0" i="0">
                          <a:effectLst/>
                          <a:latin typeface="+mn-lt"/>
                        </a:rPr>
                        <a:t>Global Affairs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2.9</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9506528"/>
                  </a:ext>
                </a:extLst>
              </a:tr>
              <a:tr h="310702">
                <a:tc>
                  <a:txBody>
                    <a:bodyPr/>
                    <a:lstStyle/>
                    <a:p>
                      <a:pPr algn="l" rtl="0" fontAlgn="base"/>
                      <a:r>
                        <a:rPr lang="en-GB" sz="1400" b="0" i="0">
                          <a:effectLst/>
                          <a:latin typeface="+mn-lt"/>
                        </a:rPr>
                        <a:t>Housing / Canadian Mortgage and Housing Corporation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1.9</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7327184"/>
                  </a:ext>
                </a:extLst>
              </a:tr>
              <a:tr h="310702">
                <a:tc>
                  <a:txBody>
                    <a:bodyPr/>
                    <a:lstStyle/>
                    <a:p>
                      <a:pPr algn="l" rtl="0" fontAlgn="base"/>
                      <a:r>
                        <a:rPr lang="en-US" sz="1400" b="0" i="0">
                          <a:effectLst/>
                          <a:latin typeface="+mn-lt"/>
                        </a:rPr>
                        <a:t>Urban Planning / Infrastructure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1.9</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1216300"/>
                  </a:ext>
                </a:extLst>
              </a:tr>
              <a:tr h="310702">
                <a:tc>
                  <a:txBody>
                    <a:bodyPr/>
                    <a:lstStyle/>
                    <a:p>
                      <a:pPr algn="l" rtl="0" fontAlgn="base"/>
                      <a:r>
                        <a:rPr lang="en-US" sz="1400" b="0" i="0">
                          <a:effectLst/>
                          <a:latin typeface="+mn-lt"/>
                        </a:rPr>
                        <a:t>Municipal / Provincial / Federal Government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1.6</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7409638"/>
                  </a:ext>
                </a:extLst>
              </a:tr>
              <a:tr h="310702">
                <a:tc>
                  <a:txBody>
                    <a:bodyPr/>
                    <a:lstStyle/>
                    <a:p>
                      <a:pPr algn="l" rtl="0" fontAlgn="base"/>
                      <a:r>
                        <a:rPr lang="en-US" sz="1400" b="0" i="0">
                          <a:effectLst/>
                          <a:latin typeface="+mn-lt"/>
                        </a:rPr>
                        <a:t>Justice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1.3</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3493687"/>
                  </a:ext>
                </a:extLst>
              </a:tr>
              <a:tr h="310702">
                <a:tc>
                  <a:txBody>
                    <a:bodyPr/>
                    <a:lstStyle/>
                    <a:p>
                      <a:pPr algn="l" rtl="0" fontAlgn="base"/>
                      <a:r>
                        <a:rPr lang="en-US" sz="1400" b="0" i="0">
                          <a:effectLst/>
                          <a:latin typeface="+mn-lt"/>
                        </a:rPr>
                        <a:t>Other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0"/>
                        </a:spcAft>
                      </a:pPr>
                      <a:r>
                        <a:rPr lang="en-US" sz="1400" b="0">
                          <a:effectLst/>
                          <a:latin typeface="+mn-lt"/>
                          <a:ea typeface="Calibri" panose="020F0502020204030204" pitchFamily="34" charset="0"/>
                          <a:cs typeface="Times New Roman" panose="02020603050405020304" pitchFamily="18" charset="0"/>
                        </a:rPr>
                        <a:t>7</a:t>
                      </a:r>
                      <a:endParaRPr lang="en-CA" sz="1400" b="0">
                        <a:effectLst/>
                        <a:latin typeface="+mn-lt"/>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2731670"/>
                  </a:ext>
                </a:extLst>
              </a:tr>
            </a:tbl>
          </a:graphicData>
        </a:graphic>
      </p:graphicFrame>
    </p:spTree>
    <p:extLst>
      <p:ext uri="{BB962C8B-B14F-4D97-AF65-F5344CB8AC3E}">
        <p14:creationId xmlns:p14="http://schemas.microsoft.com/office/powerpoint/2010/main" val="18884378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4FC89-F113-94D7-DDEB-67F128496EFB}"/>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260F5777-799E-5A6E-428F-25E736291935}"/>
              </a:ext>
            </a:extLst>
          </p:cNvPr>
          <p:cNvSpPr txBox="1"/>
          <p:nvPr/>
        </p:nvSpPr>
        <p:spPr>
          <a:xfrm>
            <a:off x="102870" y="1190212"/>
            <a:ext cx="12089129" cy="5632311"/>
          </a:xfrm>
          <a:prstGeom prst="rect">
            <a:avLst/>
          </a:prstGeom>
          <a:noFill/>
        </p:spPr>
        <p:txBody>
          <a:bodyPr wrap="square" lIns="91440" tIns="45720" rIns="91440" bIns="45720" anchor="t">
            <a:spAutoFit/>
          </a:bodyPr>
          <a:lstStyle/>
          <a:p>
            <a:pPr fontAlgn="base">
              <a:spcBef>
                <a:spcPts val="1200"/>
              </a:spcBef>
              <a:spcAft>
                <a:spcPts val="600"/>
              </a:spcAft>
            </a:pPr>
            <a:r>
              <a:rPr lang="en-US" sz="3200" b="1">
                <a:solidFill>
                  <a:schemeClr val="accent1"/>
                </a:solidFill>
                <a:latin typeface="Arial"/>
                <a:cs typeface="Arial"/>
              </a:rPr>
              <a:t>CRDCN research informing policy – examples </a:t>
            </a:r>
          </a:p>
          <a:p>
            <a:pPr marL="342900" indent="-342900" fontAlgn="base">
              <a:spcAft>
                <a:spcPts val="600"/>
              </a:spcAft>
              <a:buFont typeface="Arial" panose="020B0604020202020204" pitchFamily="34" charset="0"/>
              <a:buChar char="•"/>
            </a:pPr>
            <a:r>
              <a:rPr lang="en-US" sz="2000"/>
              <a:t>Household food insecurity in Canada (Li </a:t>
            </a:r>
            <a:r>
              <a:rPr lang="en-US" sz="2000" i="1"/>
              <a:t>et al., </a:t>
            </a:r>
            <a:r>
              <a:rPr lang="en-US" sz="2000"/>
              <a:t>2023)</a:t>
            </a:r>
          </a:p>
          <a:p>
            <a:pPr marL="342900" indent="-342900" fontAlgn="base">
              <a:spcAft>
                <a:spcPts val="600"/>
              </a:spcAft>
              <a:buFont typeface="Arial" panose="020B0604020202020204" pitchFamily="34" charset="0"/>
              <a:buChar char="•"/>
            </a:pPr>
            <a:r>
              <a:rPr lang="en-US" sz="2000"/>
              <a:t>Youth-reported checklists and measuring emotional and </a:t>
            </a:r>
            <a:r>
              <a:rPr lang="en-US" sz="2000" err="1"/>
              <a:t>behavioural</a:t>
            </a:r>
            <a:r>
              <a:rPr lang="en-US" sz="2000"/>
              <a:t> problems (Duncan </a:t>
            </a:r>
            <a:r>
              <a:rPr lang="en-US" sz="2000" i="1"/>
              <a:t>et al</a:t>
            </a:r>
            <a:r>
              <a:rPr lang="en-US" sz="2000"/>
              <a:t>., 2024)</a:t>
            </a:r>
          </a:p>
          <a:p>
            <a:pPr marL="342900" indent="-342900" fontAlgn="base">
              <a:spcAft>
                <a:spcPts val="600"/>
              </a:spcAft>
              <a:buFont typeface="Arial" panose="020B0604020202020204" pitchFamily="34" charset="0"/>
              <a:buChar char="•"/>
            </a:pPr>
            <a:r>
              <a:rPr lang="en-US" sz="2000"/>
              <a:t>Post-secondary education transfer pathways and workforce earnings (Yip </a:t>
            </a:r>
            <a:r>
              <a:rPr lang="en-US" sz="2000" i="1"/>
              <a:t>et al</a:t>
            </a:r>
            <a:r>
              <a:rPr lang="en-US" sz="2000"/>
              <a:t>., 2023)</a:t>
            </a:r>
          </a:p>
          <a:p>
            <a:pPr marL="342900" indent="-342900" fontAlgn="base">
              <a:spcAft>
                <a:spcPts val="600"/>
              </a:spcAft>
              <a:buFont typeface="Arial" panose="020B0604020202020204" pitchFamily="34" charset="0"/>
              <a:buChar char="•"/>
            </a:pPr>
            <a:r>
              <a:rPr lang="en-US" sz="2000"/>
              <a:t>The impact of selling alcohol in grocery stores (Schwartz </a:t>
            </a:r>
            <a:r>
              <a:rPr lang="en-US" sz="2000" i="1"/>
              <a:t>et al</a:t>
            </a:r>
            <a:r>
              <a:rPr lang="en-US" sz="2000"/>
              <a:t>., 2024)</a:t>
            </a:r>
          </a:p>
          <a:p>
            <a:pPr marL="342900" indent="-342900" fontAlgn="base">
              <a:spcAft>
                <a:spcPts val="600"/>
              </a:spcAft>
              <a:buFont typeface="Arial" panose="020B0604020202020204" pitchFamily="34" charset="0"/>
              <a:buChar char="•"/>
            </a:pPr>
            <a:r>
              <a:rPr lang="en-US" sz="2000"/>
              <a:t>Mandatory minimum sentencing and its effect on sentencing distributions (Penney </a:t>
            </a:r>
            <a:r>
              <a:rPr lang="en-US" sz="2000" i="1"/>
              <a:t>et al</a:t>
            </a:r>
            <a:r>
              <a:rPr lang="en-US" sz="2000"/>
              <a:t>., 2024)</a:t>
            </a:r>
          </a:p>
          <a:p>
            <a:pPr marL="342900" indent="-342900" fontAlgn="base">
              <a:spcAft>
                <a:spcPts val="600"/>
              </a:spcAft>
              <a:buFont typeface="Arial" panose="020B0604020202020204" pitchFamily="34" charset="0"/>
              <a:buChar char="•"/>
            </a:pPr>
            <a:r>
              <a:rPr lang="en-US" sz="2000"/>
              <a:t>Identifying hotspots of flood risk to inform flood management policy (Chakraborty </a:t>
            </a:r>
            <a:r>
              <a:rPr lang="en-US" sz="2000" i="1"/>
              <a:t>et al</a:t>
            </a:r>
            <a:r>
              <a:rPr lang="en-US" sz="2000"/>
              <a:t>., 2022)</a:t>
            </a:r>
          </a:p>
          <a:p>
            <a:pPr marL="342900" indent="-342900" fontAlgn="base">
              <a:spcAft>
                <a:spcPts val="600"/>
              </a:spcAft>
              <a:buFont typeface="Arial" panose="020B0604020202020204" pitchFamily="34" charset="0"/>
              <a:buChar char="•"/>
            </a:pPr>
            <a:r>
              <a:rPr lang="en-US" sz="2000"/>
              <a:t>Build it and they will come: volunteer opportunities and volunteering (Armstrong </a:t>
            </a:r>
            <a:r>
              <a:rPr lang="en-US" sz="2000" i="1"/>
              <a:t>et al</a:t>
            </a:r>
            <a:r>
              <a:rPr lang="en-US" sz="2000"/>
              <a:t>., 2023)</a:t>
            </a:r>
          </a:p>
          <a:p>
            <a:pPr marL="342900" indent="-342900" fontAlgn="base">
              <a:spcAft>
                <a:spcPts val="600"/>
              </a:spcAft>
              <a:buFont typeface="Arial" panose="020B0604020202020204" pitchFamily="34" charset="0"/>
              <a:buChar char="•"/>
            </a:pPr>
            <a:r>
              <a:rPr lang="en-US" sz="2000"/>
              <a:t>Employment success of social assistance recipients: a provincial analysis by industry (Draghici </a:t>
            </a:r>
            <a:r>
              <a:rPr lang="en-US" sz="2000" i="1"/>
              <a:t>et al</a:t>
            </a:r>
            <a:r>
              <a:rPr lang="en-US" sz="2000"/>
              <a:t>., 2021)</a:t>
            </a:r>
          </a:p>
          <a:p>
            <a:pPr marL="342900" indent="-342900" fontAlgn="base">
              <a:spcAft>
                <a:spcPts val="600"/>
              </a:spcAft>
              <a:buFont typeface="Arial" panose="020B0604020202020204" pitchFamily="34" charset="0"/>
              <a:buChar char="•"/>
            </a:pPr>
            <a:r>
              <a:rPr lang="en-US" sz="2000"/>
              <a:t>Housing prices and public transit investment (Chernoff and Craig, 2022)</a:t>
            </a:r>
          </a:p>
          <a:p>
            <a:pPr marL="342900" indent="-342900" fontAlgn="base">
              <a:spcAft>
                <a:spcPts val="600"/>
              </a:spcAft>
              <a:buFont typeface="Arial" panose="020B0604020202020204" pitchFamily="34" charset="0"/>
              <a:buChar char="•"/>
            </a:pPr>
            <a:r>
              <a:rPr lang="en-US" sz="2000"/>
              <a:t>Retention of immigrants in rural Canada (Haan </a:t>
            </a:r>
            <a:r>
              <a:rPr lang="en-US" sz="2000" i="1"/>
              <a:t>et al</a:t>
            </a:r>
            <a:r>
              <a:rPr lang="en-US" sz="2000"/>
              <a:t>., 2023)</a:t>
            </a:r>
          </a:p>
          <a:p>
            <a:pPr marL="342900" indent="-342900" fontAlgn="base">
              <a:spcAft>
                <a:spcPts val="600"/>
              </a:spcAft>
              <a:buFont typeface="Arial" panose="020B0604020202020204" pitchFamily="34" charset="0"/>
              <a:buChar char="•"/>
            </a:pPr>
            <a:r>
              <a:rPr lang="en-US" sz="2000"/>
              <a:t>Individual and community predictors of arrests in Canada (Alberton </a:t>
            </a:r>
            <a:r>
              <a:rPr lang="en-US" sz="2000" i="1"/>
              <a:t>et al</a:t>
            </a:r>
            <a:r>
              <a:rPr lang="en-US" sz="2000"/>
              <a:t>., 2023)</a:t>
            </a:r>
          </a:p>
          <a:p>
            <a:pPr marL="342900" indent="-342900" fontAlgn="base">
              <a:spcAft>
                <a:spcPts val="600"/>
              </a:spcAft>
              <a:buFont typeface="Arial" panose="020B0604020202020204" pitchFamily="34" charset="0"/>
              <a:buChar char="•"/>
            </a:pPr>
            <a:endParaRPr lang="en-US" sz="2000"/>
          </a:p>
          <a:p>
            <a:pPr marL="285750" indent="-285750" algn="l" rtl="0" fontAlgn="base">
              <a:spcBef>
                <a:spcPts val="600"/>
              </a:spcBef>
              <a:spcAft>
                <a:spcPts val="600"/>
              </a:spcAft>
              <a:buFont typeface="Wingdings" panose="05000000000000000000" pitchFamily="2" charset="2"/>
              <a:buChar char="Ø"/>
            </a:pPr>
            <a:endParaRPr lang="en-US"/>
          </a:p>
        </p:txBody>
      </p:sp>
    </p:spTree>
    <p:extLst>
      <p:ext uri="{BB962C8B-B14F-4D97-AF65-F5344CB8AC3E}">
        <p14:creationId xmlns:p14="http://schemas.microsoft.com/office/powerpoint/2010/main" val="686102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30BB1-BE21-26EF-036F-AD895ACB7A49}"/>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D0F4BF54-45CB-2DF6-4383-A2056DC25BEF}"/>
              </a:ext>
            </a:extLst>
          </p:cNvPr>
          <p:cNvSpPr txBox="1"/>
          <p:nvPr/>
        </p:nvSpPr>
        <p:spPr>
          <a:xfrm>
            <a:off x="247135" y="1304512"/>
            <a:ext cx="11034275" cy="5401479"/>
          </a:xfrm>
          <a:prstGeom prst="rect">
            <a:avLst/>
          </a:prstGeom>
          <a:noFill/>
        </p:spPr>
        <p:txBody>
          <a:bodyPr wrap="square" lIns="91440" tIns="45720" rIns="91440" bIns="45720" anchor="t">
            <a:spAutoFit/>
          </a:bodyPr>
          <a:lstStyle/>
          <a:p>
            <a:pPr fontAlgn="base">
              <a:spcBef>
                <a:spcPts val="1200"/>
              </a:spcBef>
              <a:spcAft>
                <a:spcPts val="1200"/>
              </a:spcAft>
            </a:pPr>
            <a:r>
              <a:rPr lang="en-US" sz="3200" b="1">
                <a:solidFill>
                  <a:schemeClr val="accent1"/>
                </a:solidFill>
                <a:latin typeface="Arial"/>
                <a:cs typeface="Arial"/>
              </a:rPr>
              <a:t>CRDCN policy, data and research collaboration circles</a:t>
            </a:r>
          </a:p>
          <a:p>
            <a:pPr fontAlgn="base">
              <a:spcAft>
                <a:spcPts val="600"/>
              </a:spcAft>
            </a:pPr>
            <a:r>
              <a:rPr lang="en-US" sz="2000" b="1"/>
              <a:t>Policy and data circles</a:t>
            </a:r>
            <a:endParaRPr lang="en-US" sz="2000"/>
          </a:p>
          <a:p>
            <a:pPr marL="342900" indent="-342900" fontAlgn="base">
              <a:buFont typeface="Arial" panose="020B0604020202020204" pitchFamily="34" charset="0"/>
              <a:buChar char="•"/>
            </a:pPr>
            <a:r>
              <a:rPr lang="en-US" sz="2000"/>
              <a:t>In October 2024, invitation sent to CRDCN researchers to opt into data or policy circles. </a:t>
            </a:r>
          </a:p>
          <a:p>
            <a:pPr marL="342900" indent="-342900" fontAlgn="base">
              <a:spcAft>
                <a:spcPts val="600"/>
              </a:spcAft>
              <a:buFont typeface="Arial" panose="020B0604020202020204" pitchFamily="34" charset="0"/>
              <a:buChar char="•"/>
            </a:pPr>
            <a:r>
              <a:rPr lang="en-US" sz="2000"/>
              <a:t>Top research disciplines of respondents: economics, epidemiology, sociology, demography, and public health. CRDCN will be hosting policy circles in the fall of 2025.</a:t>
            </a:r>
          </a:p>
          <a:p>
            <a:pPr marL="342900" indent="-342900" fontAlgn="base">
              <a:spcAft>
                <a:spcPts val="1800"/>
              </a:spcAft>
              <a:buFont typeface="Arial" panose="020B0604020202020204" pitchFamily="34" charset="0"/>
              <a:buChar char="•"/>
            </a:pPr>
            <a:r>
              <a:rPr lang="en-US" sz="2000"/>
              <a:t>Data circles: </a:t>
            </a:r>
            <a:r>
              <a:rPr lang="en-US" sz="2000" b="0" i="0">
                <a:effectLst/>
              </a:rPr>
              <a:t>Census, Canadian Community Health Survey (CCHS), Longitudinal Immigration Database (IMDB), Education and Labour Market Longitudinal Platform (ELMLP), and the Longitudinal Administrative Databank (LAD). </a:t>
            </a:r>
            <a:endParaRPr lang="en-US" sz="2000"/>
          </a:p>
          <a:p>
            <a:pPr fontAlgn="base">
              <a:spcAft>
                <a:spcPts val="600"/>
              </a:spcAft>
            </a:pPr>
            <a:r>
              <a:rPr lang="en-US" sz="2000" b="1"/>
              <a:t>Research collaboration circles</a:t>
            </a:r>
          </a:p>
          <a:p>
            <a:pPr marL="342900" indent="-342900" fontAlgn="base">
              <a:spcAft>
                <a:spcPts val="600"/>
              </a:spcAft>
              <a:buFont typeface="Wingdings" panose="05000000000000000000" pitchFamily="2" charset="2"/>
              <a:buChar char="§"/>
            </a:pPr>
            <a:r>
              <a:rPr lang="en-US" sz="2000"/>
              <a:t>In December 2025, CRDCN will be inviting researchers to opt into research collaboration circles based on interest expressed by the CRDCN research community.</a:t>
            </a:r>
          </a:p>
          <a:p>
            <a:pPr marL="342900" indent="-342900">
              <a:spcAft>
                <a:spcPts val="600"/>
              </a:spcAft>
              <a:buFont typeface="Wingdings" panose="05000000000000000000" pitchFamily="2" charset="2"/>
              <a:buChar char="§"/>
            </a:pPr>
            <a:endParaRPr lang="en-US" sz="2000"/>
          </a:p>
          <a:p>
            <a:pPr marL="342900" indent="-342900">
              <a:spcAft>
                <a:spcPts val="600"/>
              </a:spcAft>
              <a:buFont typeface="Wingdings" panose="05000000000000000000" pitchFamily="2" charset="2"/>
              <a:buChar char="§"/>
            </a:pPr>
            <a:endParaRPr lang="en-US" sz="2000"/>
          </a:p>
          <a:p>
            <a:pPr marL="342900" indent="-342900" fontAlgn="base">
              <a:spcAft>
                <a:spcPts val="600"/>
              </a:spcAft>
              <a:buFont typeface="Wingdings" panose="05000000000000000000" pitchFamily="2" charset="2"/>
              <a:buChar char="§"/>
            </a:pPr>
            <a:endParaRPr lang="en-US"/>
          </a:p>
        </p:txBody>
      </p:sp>
      <p:sp>
        <p:nvSpPr>
          <p:cNvPr id="3" name="TextBox 2">
            <a:extLst>
              <a:ext uri="{FF2B5EF4-FFF2-40B4-BE49-F238E27FC236}">
                <a16:creationId xmlns:a16="http://schemas.microsoft.com/office/drawing/2014/main" id="{D0978DE2-31AE-D9EA-CF6A-8BE0E4F0E721}"/>
              </a:ext>
            </a:extLst>
          </p:cNvPr>
          <p:cNvSpPr txBox="1"/>
          <p:nvPr/>
        </p:nvSpPr>
        <p:spPr>
          <a:xfrm>
            <a:off x="55639" y="5885544"/>
            <a:ext cx="1009710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527CA6"/>
                </a:solidFill>
              </a:rPr>
              <a:t>Question to the group: </a:t>
            </a:r>
            <a:r>
              <a:rPr lang="en-US" sz="2000">
                <a:solidFill>
                  <a:srgbClr val="63656A"/>
                </a:solidFill>
              </a:rPr>
              <a:t>What research, policy or data circles would be of interest to you? </a:t>
            </a:r>
            <a:endParaRPr lang="en-US" sz="2000"/>
          </a:p>
        </p:txBody>
      </p:sp>
    </p:spTree>
    <p:extLst>
      <p:ext uri="{BB962C8B-B14F-4D97-AF65-F5344CB8AC3E}">
        <p14:creationId xmlns:p14="http://schemas.microsoft.com/office/powerpoint/2010/main" val="3219435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4F327-9F16-846E-CE4A-39DDABDB0564}"/>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6FE0A756-D48D-FDB2-AB49-7E855271B461}"/>
              </a:ext>
            </a:extLst>
          </p:cNvPr>
          <p:cNvSpPr txBox="1"/>
          <p:nvPr/>
        </p:nvSpPr>
        <p:spPr>
          <a:xfrm>
            <a:off x="247135" y="1155922"/>
            <a:ext cx="11809743" cy="5124480"/>
          </a:xfrm>
          <a:prstGeom prst="rect">
            <a:avLst/>
          </a:prstGeom>
          <a:noFill/>
        </p:spPr>
        <p:txBody>
          <a:bodyPr wrap="square" lIns="91440" tIns="45720" rIns="91440" bIns="45720" anchor="t">
            <a:spAutoFit/>
          </a:bodyPr>
          <a:lstStyle/>
          <a:p>
            <a:pPr algn="l" rtl="0" fontAlgn="base">
              <a:spcBef>
                <a:spcPts val="1200"/>
              </a:spcBef>
              <a:spcAft>
                <a:spcPts val="1200"/>
              </a:spcAft>
            </a:pPr>
            <a:r>
              <a:rPr lang="en-US" sz="3200" b="1">
                <a:solidFill>
                  <a:schemeClr val="accent1"/>
                </a:solidFill>
                <a:latin typeface="Arial" panose="020B0604020202020204" pitchFamily="34" charset="0"/>
                <a:cs typeface="Arial" panose="020B0604020202020204" pitchFamily="34" charset="0"/>
              </a:rPr>
              <a:t>Collaborative research programs – examples  </a:t>
            </a:r>
          </a:p>
          <a:p>
            <a:pPr fontAlgn="base">
              <a:spcAft>
                <a:spcPts val="600"/>
              </a:spcAft>
            </a:pPr>
            <a:r>
              <a:rPr lang="en-US" sz="2000" b="1"/>
              <a:t>Current collaborative research program with the Department of Justice Canada</a:t>
            </a:r>
          </a:p>
          <a:p>
            <a:pPr marL="342900" indent="-342900" fontAlgn="base">
              <a:spcAft>
                <a:spcPts val="600"/>
              </a:spcAft>
              <a:buFont typeface="Wingdings" panose="05000000000000000000" pitchFamily="2" charset="2"/>
              <a:buChar char="§"/>
            </a:pPr>
            <a:r>
              <a:rPr lang="en-US" sz="2000" i="1">
                <a:solidFill>
                  <a:schemeClr val="accent1"/>
                </a:solidFill>
              </a:rPr>
              <a:t>Mechanism: </a:t>
            </a:r>
            <a:r>
              <a:rPr lang="en-US" sz="2000"/>
              <a:t>Memorandum of Understanding, collaborative call for proposals and proposal evaluation rubric, CRDCN and partner adjudicate proposals. </a:t>
            </a:r>
          </a:p>
          <a:p>
            <a:pPr marL="342900" indent="-342900" fontAlgn="base">
              <a:spcAft>
                <a:spcPts val="600"/>
              </a:spcAft>
              <a:buFont typeface="Wingdings" panose="05000000000000000000" pitchFamily="2" charset="2"/>
              <a:buChar char="§"/>
            </a:pPr>
            <a:r>
              <a:rPr lang="en-US" sz="2000" i="1">
                <a:solidFill>
                  <a:schemeClr val="accent1"/>
                </a:solidFill>
              </a:rPr>
              <a:t>Partner-identified target areas: </a:t>
            </a:r>
            <a:r>
              <a:rPr lang="en" sz="2000">
                <a:cs typeface="Arial"/>
              </a:rPr>
              <a:t>Effects of childhood experiences (as victim or proximity to criminality) and in particular experience with the child welfare system; Labour markets and employment status; Educational attainment</a:t>
            </a:r>
            <a:r>
              <a:rPr lang="en-CA" sz="2000">
                <a:cs typeface="Arial"/>
              </a:rPr>
              <a:t>; </a:t>
            </a:r>
            <a:r>
              <a:rPr lang="en" sz="2000">
                <a:cs typeface="Arial"/>
              </a:rPr>
              <a:t>Victimization; and Non-individual factors (neighborhood level characteristics)</a:t>
            </a:r>
            <a:r>
              <a:rPr lang="en-CA" sz="2000">
                <a:cs typeface="Arial"/>
              </a:rPr>
              <a:t>.</a:t>
            </a:r>
            <a:endParaRPr lang="en-US" sz="2000"/>
          </a:p>
          <a:p>
            <a:pPr marL="342900" indent="-342900" fontAlgn="base">
              <a:spcAft>
                <a:spcPts val="600"/>
              </a:spcAft>
              <a:buFont typeface="Wingdings" panose="05000000000000000000" pitchFamily="2" charset="2"/>
              <a:buChar char="§"/>
            </a:pPr>
            <a:r>
              <a:rPr lang="en-US" sz="2000" i="1">
                <a:solidFill>
                  <a:schemeClr val="accent1"/>
                </a:solidFill>
              </a:rPr>
              <a:t>Five projects funded: </a:t>
            </a:r>
            <a:r>
              <a:rPr lang="en-US" sz="2000"/>
              <a:t>Led by researchers from: University of Windsor, McGill University, St Francis Xavier University, University of Saskatchewan, and Université de Montréal. </a:t>
            </a:r>
          </a:p>
          <a:p>
            <a:pPr fontAlgn="base">
              <a:spcBef>
                <a:spcPts val="600"/>
              </a:spcBef>
              <a:spcAft>
                <a:spcPts val="600"/>
              </a:spcAft>
            </a:pPr>
            <a:r>
              <a:rPr lang="en-US" sz="2000" b="1"/>
              <a:t>Past collaborative research programs using this model</a:t>
            </a:r>
            <a:r>
              <a:rPr lang="en-US" sz="2000"/>
              <a:t>:</a:t>
            </a:r>
          </a:p>
          <a:p>
            <a:pPr marL="342900" indent="-342900" fontAlgn="base">
              <a:spcAft>
                <a:spcPts val="300"/>
              </a:spcAft>
              <a:buFont typeface="Wingdings" panose="05000000000000000000" pitchFamily="2" charset="2"/>
              <a:buChar char="§"/>
            </a:pPr>
            <a:r>
              <a:rPr lang="en-US" sz="2000"/>
              <a:t>Women and Gender Equality, Canada</a:t>
            </a:r>
          </a:p>
          <a:p>
            <a:pPr marL="342900" indent="-342900" fontAlgn="base">
              <a:spcAft>
                <a:spcPts val="300"/>
              </a:spcAft>
              <a:buFont typeface="Wingdings" panose="05000000000000000000" pitchFamily="2" charset="2"/>
              <a:buChar char="§"/>
            </a:pPr>
            <a:r>
              <a:rPr lang="en-US" sz="2000"/>
              <a:t>Global Risk Institute</a:t>
            </a:r>
          </a:p>
          <a:p>
            <a:pPr marL="342900" indent="-342900" fontAlgn="base">
              <a:spcAft>
                <a:spcPts val="600"/>
              </a:spcAft>
              <a:buFont typeface="Wingdings" panose="05000000000000000000" pitchFamily="2" charset="2"/>
              <a:buChar char="§"/>
            </a:pPr>
            <a:r>
              <a:rPr lang="en-US" sz="2000"/>
              <a:t>Indigenous Services Canada</a:t>
            </a:r>
          </a:p>
        </p:txBody>
      </p:sp>
    </p:spTree>
    <p:extLst>
      <p:ext uri="{BB962C8B-B14F-4D97-AF65-F5344CB8AC3E}">
        <p14:creationId xmlns:p14="http://schemas.microsoft.com/office/powerpoint/2010/main" val="4114037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95E566D-9B19-4429-817F-335B8C788DAE}"/>
              </a:ext>
            </a:extLst>
          </p:cNvPr>
          <p:cNvSpPr txBox="1"/>
          <p:nvPr/>
        </p:nvSpPr>
        <p:spPr>
          <a:xfrm>
            <a:off x="247135" y="1190212"/>
            <a:ext cx="11809743" cy="4862870"/>
          </a:xfrm>
          <a:prstGeom prst="rect">
            <a:avLst/>
          </a:prstGeom>
          <a:noFill/>
        </p:spPr>
        <p:txBody>
          <a:bodyPr wrap="square" lIns="91440" tIns="45720" rIns="91440" bIns="45720" anchor="t">
            <a:spAutoFit/>
          </a:bodyPr>
          <a:lstStyle/>
          <a:p>
            <a:pPr fontAlgn="base">
              <a:spcBef>
                <a:spcPts val="1200"/>
              </a:spcBef>
              <a:spcAft>
                <a:spcPts val="600"/>
              </a:spcAft>
            </a:pPr>
            <a:r>
              <a:rPr lang="en-US" sz="3200" b="1">
                <a:solidFill>
                  <a:schemeClr val="accent1"/>
                </a:solidFill>
                <a:latin typeface="Arial"/>
                <a:cs typeface="Arial"/>
              </a:rPr>
              <a:t>What CRDCN researchers do</a:t>
            </a:r>
          </a:p>
          <a:p>
            <a:pPr fontAlgn="base">
              <a:spcBef>
                <a:spcPts val="600"/>
              </a:spcBef>
              <a:spcAft>
                <a:spcPts val="1200"/>
              </a:spcAft>
            </a:pPr>
            <a:r>
              <a:rPr lang="en-US" sz="2000"/>
              <a:t>CRDCN researchers are independent, credible and highly skilled in data analysis and research methods.</a:t>
            </a:r>
          </a:p>
          <a:p>
            <a:pPr fontAlgn="base">
              <a:spcBef>
                <a:spcPts val="600"/>
              </a:spcBef>
              <a:spcAft>
                <a:spcPts val="600"/>
              </a:spcAft>
            </a:pPr>
            <a:r>
              <a:rPr lang="en-US" sz="2000" b="1">
                <a:solidFill>
                  <a:srgbClr val="63656A"/>
                </a:solidFill>
              </a:rPr>
              <a:t>The CRDCN central team can leverage the Network to</a:t>
            </a:r>
            <a:r>
              <a:rPr lang="en-US" sz="2000">
                <a:solidFill>
                  <a:srgbClr val="63656A"/>
                </a:solidFill>
              </a:rPr>
              <a:t>:</a:t>
            </a:r>
          </a:p>
          <a:p>
            <a:pPr marL="342900" indent="-342900" fontAlgn="base">
              <a:spcBef>
                <a:spcPts val="600"/>
              </a:spcBef>
              <a:spcAft>
                <a:spcPts val="600"/>
              </a:spcAft>
              <a:buFont typeface="Wingdings" panose="05000000000000000000" pitchFamily="2" charset="2"/>
              <a:buChar char="§"/>
            </a:pPr>
            <a:r>
              <a:rPr lang="en-US" sz="2000" i="1">
                <a:solidFill>
                  <a:schemeClr val="accent1"/>
                </a:solidFill>
              </a:rPr>
              <a:t>help fill gaps </a:t>
            </a:r>
            <a:r>
              <a:rPr lang="en-US" sz="2000"/>
              <a:t>in data analysis and research capacity</a:t>
            </a:r>
          </a:p>
          <a:p>
            <a:pPr marL="342900" indent="-342900" fontAlgn="base">
              <a:spcBef>
                <a:spcPts val="600"/>
              </a:spcBef>
              <a:spcAft>
                <a:spcPts val="600"/>
              </a:spcAft>
              <a:buFont typeface="Wingdings" panose="05000000000000000000" pitchFamily="2" charset="2"/>
              <a:buChar char="§"/>
            </a:pPr>
            <a:r>
              <a:rPr lang="en-US" sz="2000" i="1">
                <a:solidFill>
                  <a:schemeClr val="accent1"/>
                </a:solidFill>
              </a:rPr>
              <a:t>advise </a:t>
            </a:r>
            <a:r>
              <a:rPr lang="en-US" sz="2000"/>
              <a:t>on data sources and data analysis to </a:t>
            </a:r>
            <a:r>
              <a:rPr lang="en-US" sz="2000" i="1">
                <a:solidFill>
                  <a:schemeClr val="accent1"/>
                </a:solidFill>
              </a:rPr>
              <a:t>provide insights </a:t>
            </a:r>
            <a:r>
              <a:rPr lang="en-US" sz="2000"/>
              <a:t>in priority areas</a:t>
            </a:r>
          </a:p>
          <a:p>
            <a:pPr marL="342900" indent="-342900" fontAlgn="base">
              <a:spcBef>
                <a:spcPts val="600"/>
              </a:spcBef>
              <a:spcAft>
                <a:spcPts val="600"/>
              </a:spcAft>
              <a:buFont typeface="Wingdings" panose="05000000000000000000" pitchFamily="2" charset="2"/>
              <a:buChar char="§"/>
            </a:pPr>
            <a:r>
              <a:rPr lang="en-US" sz="2000"/>
              <a:t>provide an </a:t>
            </a:r>
            <a:r>
              <a:rPr lang="en-US" sz="2000" i="1">
                <a:solidFill>
                  <a:schemeClr val="accent1"/>
                </a:solidFill>
              </a:rPr>
              <a:t>assessment of research questions and finding</a:t>
            </a:r>
            <a:r>
              <a:rPr lang="en-US" sz="2000"/>
              <a:t>​s</a:t>
            </a:r>
          </a:p>
          <a:p>
            <a:pPr marL="342900" indent="-342900" fontAlgn="base">
              <a:spcBef>
                <a:spcPts val="600"/>
              </a:spcBef>
              <a:spcAft>
                <a:spcPts val="600"/>
              </a:spcAft>
              <a:buFont typeface="Wingdings" panose="05000000000000000000" pitchFamily="2" charset="2"/>
              <a:buChar char="§"/>
            </a:pPr>
            <a:r>
              <a:rPr lang="en-US" sz="2000"/>
              <a:t>conduct data analysis and research to </a:t>
            </a:r>
            <a:r>
              <a:rPr lang="en-US" sz="2000" i="1">
                <a:solidFill>
                  <a:schemeClr val="accent1"/>
                </a:solidFill>
              </a:rPr>
              <a:t>inform policy, programs and practice</a:t>
            </a:r>
            <a:endParaRPr lang="en-US" sz="2000">
              <a:solidFill>
                <a:schemeClr val="accent1"/>
              </a:solidFill>
            </a:endParaRPr>
          </a:p>
          <a:p>
            <a:pPr marL="342900" indent="-342900" fontAlgn="base">
              <a:spcBef>
                <a:spcPts val="600"/>
              </a:spcBef>
              <a:spcAft>
                <a:spcPts val="600"/>
              </a:spcAft>
              <a:buFont typeface="Wingdings" panose="05000000000000000000" pitchFamily="2" charset="2"/>
              <a:buChar char="§"/>
            </a:pPr>
            <a:r>
              <a:rPr lang="en-US" sz="2000" i="1">
                <a:solidFill>
                  <a:schemeClr val="accent1"/>
                </a:solidFill>
              </a:rPr>
              <a:t>diversify and enrich engagement </a:t>
            </a:r>
            <a:r>
              <a:rPr lang="en-US" sz="2000"/>
              <a:t>with stakeholders​</a:t>
            </a:r>
          </a:p>
          <a:p>
            <a:pPr marL="342900" indent="-342900" fontAlgn="base">
              <a:spcBef>
                <a:spcPts val="600"/>
              </a:spcBef>
              <a:spcAft>
                <a:spcPts val="600"/>
              </a:spcAft>
              <a:buFont typeface="Wingdings" panose="05000000000000000000" pitchFamily="2" charset="2"/>
              <a:buChar char="§"/>
            </a:pPr>
            <a:r>
              <a:rPr lang="en-US" sz="2000"/>
              <a:t>share research findings to </a:t>
            </a:r>
            <a:r>
              <a:rPr lang="en-US" sz="2000" i="1">
                <a:solidFill>
                  <a:schemeClr val="accent1"/>
                </a:solidFill>
              </a:rPr>
              <a:t>enhance public understanding and trust in science/research</a:t>
            </a:r>
            <a:endParaRPr lang="en-US" sz="2000">
              <a:solidFill>
                <a:schemeClr val="accent1"/>
              </a:solidFill>
            </a:endParaRPr>
          </a:p>
          <a:p>
            <a:pPr marL="285750" indent="-285750" algn="l" rtl="0" fontAlgn="base">
              <a:spcBef>
                <a:spcPts val="600"/>
              </a:spcBef>
              <a:spcAft>
                <a:spcPts val="600"/>
              </a:spcAft>
              <a:buFont typeface="Wingdings" panose="05000000000000000000" pitchFamily="2" charset="2"/>
              <a:buChar char="Ø"/>
            </a:pPr>
            <a:endParaRPr lang="en-US"/>
          </a:p>
        </p:txBody>
      </p:sp>
    </p:spTree>
    <p:extLst>
      <p:ext uri="{BB962C8B-B14F-4D97-AF65-F5344CB8AC3E}">
        <p14:creationId xmlns:p14="http://schemas.microsoft.com/office/powerpoint/2010/main" val="624593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C95A8-85B7-07CD-9166-6B050132E457}"/>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3CBF1FA5-EB18-BF41-63B7-E0CABB3E5FA6}"/>
              </a:ext>
            </a:extLst>
          </p:cNvPr>
          <p:cNvSpPr txBox="1"/>
          <p:nvPr/>
        </p:nvSpPr>
        <p:spPr>
          <a:xfrm>
            <a:off x="1005840" y="1204807"/>
            <a:ext cx="10213912" cy="4932119"/>
          </a:xfrm>
          <a:prstGeom prst="rect">
            <a:avLst/>
          </a:prstGeom>
          <a:noFill/>
        </p:spPr>
        <p:txBody>
          <a:bodyPr wrap="square" lIns="91440" tIns="45720" rIns="91440" bIns="45720" anchor="t">
            <a:spAutoFit/>
          </a:bodyPr>
          <a:lstStyle/>
          <a:p>
            <a:pPr fontAlgn="base">
              <a:spcAft>
                <a:spcPts val="1800"/>
              </a:spcAft>
            </a:pPr>
            <a:r>
              <a:rPr lang="en-US" sz="3200" b="1">
                <a:solidFill>
                  <a:schemeClr val="accent1"/>
                </a:solidFill>
                <a:latin typeface="Arial"/>
                <a:cs typeface="Arial"/>
              </a:rPr>
              <a:t>Hearing further from you </a:t>
            </a:r>
            <a:endParaRPr lang="en-US">
              <a:solidFill>
                <a:schemeClr val="accent1"/>
              </a:solidFill>
              <a:latin typeface="Arial Nova Light"/>
              <a:cs typeface="Arial"/>
            </a:endParaRPr>
          </a:p>
          <a:p>
            <a:pPr>
              <a:spcAft>
                <a:spcPts val="300"/>
              </a:spcAft>
            </a:pPr>
            <a:r>
              <a:rPr lang="en-US" sz="2400">
                <a:solidFill>
                  <a:schemeClr val="accent1"/>
                </a:solidFill>
                <a:latin typeface="Arial"/>
                <a:cs typeface="Arial"/>
              </a:rPr>
              <a:t>For policy colleagues – </a:t>
            </a:r>
          </a:p>
          <a:p>
            <a:pPr>
              <a:spcAft>
                <a:spcPts val="1800"/>
              </a:spcAft>
            </a:pPr>
            <a:r>
              <a:rPr lang="en-US" sz="2400" i="1">
                <a:latin typeface="Arial"/>
                <a:cs typeface="Arial"/>
              </a:rPr>
              <a:t>What are your priorities for evidence-based decision-making?</a:t>
            </a:r>
          </a:p>
          <a:p>
            <a:pPr>
              <a:spcAft>
                <a:spcPts val="300"/>
              </a:spcAft>
            </a:pPr>
            <a:r>
              <a:rPr lang="en-US" sz="2400">
                <a:solidFill>
                  <a:schemeClr val="accent1"/>
                </a:solidFill>
                <a:latin typeface="Arial"/>
                <a:cs typeface="Arial"/>
              </a:rPr>
              <a:t>For CRDCN researchers – </a:t>
            </a:r>
          </a:p>
          <a:p>
            <a:pPr>
              <a:spcAft>
                <a:spcPts val="1800"/>
              </a:spcAft>
            </a:pPr>
            <a:r>
              <a:rPr lang="en-US" sz="2400" i="1">
                <a:latin typeface="Arial"/>
                <a:cs typeface="Arial"/>
              </a:rPr>
              <a:t>What connections to other researchers and/or policy colleagues would be helpful to you?</a:t>
            </a:r>
          </a:p>
          <a:p>
            <a:pPr>
              <a:spcAft>
                <a:spcPts val="300"/>
              </a:spcAft>
            </a:pPr>
            <a:r>
              <a:rPr lang="en-US" sz="2400">
                <a:solidFill>
                  <a:schemeClr val="accent1"/>
                </a:solidFill>
                <a:latin typeface="Arial"/>
                <a:cs typeface="Arial"/>
              </a:rPr>
              <a:t>For all of us – </a:t>
            </a:r>
          </a:p>
          <a:p>
            <a:pPr>
              <a:spcAft>
                <a:spcPts val="600"/>
              </a:spcAft>
            </a:pPr>
            <a:r>
              <a:rPr lang="en-US" sz="2400" i="1">
                <a:latin typeface="Arial"/>
                <a:cs typeface="Arial"/>
              </a:rPr>
              <a:t>What can we collectively put into motion to address shared priorities?</a:t>
            </a:r>
          </a:p>
          <a:p>
            <a:pPr>
              <a:spcAft>
                <a:spcPts val="1800"/>
              </a:spcAft>
            </a:pPr>
            <a:r>
              <a:rPr lang="en-US" sz="2400" i="1">
                <a:latin typeface="Arial"/>
                <a:cs typeface="Arial"/>
              </a:rPr>
              <a:t>What CRDCN-facilitated connections would be valuable to you?   </a:t>
            </a:r>
            <a:endParaRPr lang="en-US" sz="3200" i="1">
              <a:latin typeface="Arial"/>
              <a:cs typeface="Arial"/>
            </a:endParaRPr>
          </a:p>
          <a:p>
            <a:pPr>
              <a:spcAft>
                <a:spcPts val="1800"/>
              </a:spcAft>
            </a:pPr>
            <a:endParaRPr lang="en-US">
              <a:latin typeface="Arial Nova Light"/>
              <a:cs typeface="Arial"/>
            </a:endParaRPr>
          </a:p>
        </p:txBody>
      </p:sp>
    </p:spTree>
    <p:extLst>
      <p:ext uri="{BB962C8B-B14F-4D97-AF65-F5344CB8AC3E}">
        <p14:creationId xmlns:p14="http://schemas.microsoft.com/office/powerpoint/2010/main" val="3675876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734B3-D562-ADFA-3E0C-0577089A9B23}"/>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E295623-AEA4-CC95-5959-BE7418D26084}"/>
              </a:ext>
            </a:extLst>
          </p:cNvPr>
          <p:cNvSpPr txBox="1"/>
          <p:nvPr/>
        </p:nvSpPr>
        <p:spPr>
          <a:xfrm>
            <a:off x="402771" y="1301978"/>
            <a:ext cx="11141530" cy="34470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200"/>
              </a:spcAft>
            </a:pPr>
            <a:r>
              <a:rPr lang="en-US" sz="3200" b="1">
                <a:solidFill>
                  <a:schemeClr val="accent1"/>
                </a:solidFill>
                <a:latin typeface="Arial" panose="020B0604020202020204" pitchFamily="34" charset="0"/>
                <a:ea typeface="+mn-lt"/>
                <a:cs typeface="Arial" panose="020B0604020202020204" pitchFamily="34" charset="0"/>
              </a:rPr>
              <a:t>Thank you</a:t>
            </a:r>
          </a:p>
          <a:p>
            <a:r>
              <a:rPr lang="en-US" sz="2000" b="1"/>
              <a:t>Contact me if you have questions or ideas about future collaboration:</a:t>
            </a:r>
          </a:p>
          <a:p>
            <a:r>
              <a:rPr lang="en-US" sz="2000"/>
              <a:t>Johanne Proven</a:t>
            </a:r>
            <a:r>
              <a:rPr lang="en-US" sz="2000">
                <a:cs typeface="Arial"/>
              </a:rPr>
              <a:t>çal, Director</a:t>
            </a:r>
          </a:p>
          <a:p>
            <a:r>
              <a:rPr lang="en-US" sz="2000">
                <a:cs typeface="Arial"/>
              </a:rPr>
              <a:t>Research, Training and Knowledge Mobilization</a:t>
            </a:r>
          </a:p>
          <a:p>
            <a:r>
              <a:rPr lang="en-US" sz="2000">
                <a:cs typeface="Arial"/>
              </a:rPr>
              <a:t>Canadian Research Data Centre Network</a:t>
            </a:r>
          </a:p>
          <a:p>
            <a:r>
              <a:rPr lang="en-US" sz="2000">
                <a:cs typeface="Arial"/>
              </a:rPr>
              <a:t> </a:t>
            </a:r>
            <a:r>
              <a:rPr lang="en-US" sz="2000">
                <a:hlinkClick r:id="rId2"/>
              </a:rPr>
              <a:t>johanne.provencal@crdcn.ca</a:t>
            </a:r>
            <a:r>
              <a:rPr lang="en-US" sz="2000"/>
              <a:t> </a:t>
            </a:r>
            <a:endParaRPr lang="en-US" sz="2000">
              <a:ea typeface="+mn-lt"/>
              <a:cs typeface="Arial" panose="020B0604020202020204" pitchFamily="34" charset="0"/>
            </a:endParaRPr>
          </a:p>
          <a:p>
            <a:pPr>
              <a:spcBef>
                <a:spcPts val="600"/>
              </a:spcBef>
              <a:spcAft>
                <a:spcPts val="600"/>
              </a:spcAft>
            </a:pPr>
            <a:endParaRPr lang="en-US" sz="2000">
              <a:ea typeface="+mn-lt"/>
              <a:cs typeface="Arial" panose="020B0604020202020204" pitchFamily="34" charset="0"/>
            </a:endParaRPr>
          </a:p>
          <a:p>
            <a:pPr marL="0" lvl="1">
              <a:spcBef>
                <a:spcPts val="600"/>
              </a:spcBef>
            </a:pPr>
            <a:endParaRPr lang="en-US">
              <a:cs typeface="Arial"/>
            </a:endParaRPr>
          </a:p>
          <a:p>
            <a:pPr marL="0" lvl="1">
              <a:spcBef>
                <a:spcPts val="600"/>
              </a:spcBef>
            </a:pPr>
            <a:endParaRPr lang="en-US">
              <a:cs typeface="Arial"/>
            </a:endParaRPr>
          </a:p>
        </p:txBody>
      </p:sp>
      <p:pic>
        <p:nvPicPr>
          <p:cNvPr id="3" name="Picture 2" descr="A qr code with a white background&#10;&#10;AI-generated content may be incorrect.">
            <a:extLst>
              <a:ext uri="{FF2B5EF4-FFF2-40B4-BE49-F238E27FC236}">
                <a16:creationId xmlns:a16="http://schemas.microsoft.com/office/drawing/2014/main" id="{4DC588B8-EDBB-D579-2F5E-D622A39561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63" y="3704441"/>
            <a:ext cx="1080000" cy="1080000"/>
          </a:xfrm>
          <a:prstGeom prst="rect">
            <a:avLst/>
          </a:prstGeom>
        </p:spPr>
      </p:pic>
      <p:pic>
        <p:nvPicPr>
          <p:cNvPr id="5" name="Picture 4" descr="A qr code on a white background&#10;&#10;AI-generated content may be incorrect.">
            <a:extLst>
              <a:ext uri="{FF2B5EF4-FFF2-40B4-BE49-F238E27FC236}">
                <a16:creationId xmlns:a16="http://schemas.microsoft.com/office/drawing/2014/main" id="{5FB62437-4EDB-5131-9EC6-D3EEDC990E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993" y="4916962"/>
            <a:ext cx="1080000" cy="1080000"/>
          </a:xfrm>
          <a:prstGeom prst="rect">
            <a:avLst/>
          </a:prstGeom>
        </p:spPr>
      </p:pic>
      <p:sp>
        <p:nvSpPr>
          <p:cNvPr id="7" name="TextBox 6">
            <a:extLst>
              <a:ext uri="{FF2B5EF4-FFF2-40B4-BE49-F238E27FC236}">
                <a16:creationId xmlns:a16="http://schemas.microsoft.com/office/drawing/2014/main" id="{3D7B78C7-BC93-1CCB-D1D4-D54CF9A2BDE2}"/>
              </a:ext>
            </a:extLst>
          </p:cNvPr>
          <p:cNvSpPr txBox="1"/>
          <p:nvPr/>
        </p:nvSpPr>
        <p:spPr>
          <a:xfrm>
            <a:off x="1571263" y="4059775"/>
            <a:ext cx="8032954" cy="369332"/>
          </a:xfrm>
          <a:prstGeom prst="rect">
            <a:avLst/>
          </a:prstGeom>
          <a:noFill/>
        </p:spPr>
        <p:txBody>
          <a:bodyPr wrap="square" rtlCol="0">
            <a:spAutoFit/>
          </a:bodyPr>
          <a:lstStyle/>
          <a:p>
            <a:pPr marL="0" marR="0" lvl="1"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a:ln>
                  <a:noFill/>
                </a:ln>
                <a:solidFill>
                  <a:srgbClr val="63656A"/>
                </a:solidFill>
                <a:effectLst/>
                <a:uLnTx/>
                <a:uFillTx/>
                <a:latin typeface="Arial Nova Light"/>
                <a:ea typeface="+mn-ea"/>
                <a:cs typeface="Arial"/>
              </a:rPr>
              <a:t>For more information about CRDCN, visit our website: </a:t>
            </a:r>
            <a:r>
              <a:rPr kumimoji="0" lang="en-CA" sz="1800" b="0" i="0" u="none" strike="noStrike" kern="1200" cap="none" spc="0" normalizeH="0" baseline="0" noProof="0">
                <a:ln>
                  <a:noFill/>
                </a:ln>
                <a:solidFill>
                  <a:srgbClr val="63656A"/>
                </a:solidFill>
                <a:effectLst/>
                <a:uLnTx/>
                <a:uFillTx/>
                <a:latin typeface="Calibri" panose="020F0502020204030204" pitchFamily="34" charset="0"/>
                <a:ea typeface="+mn-ea"/>
                <a:cs typeface="+mn-cs"/>
                <a:hlinkClick r:id="rId5"/>
              </a:rPr>
              <a:t>https://crdcn.ca</a:t>
            </a:r>
            <a:r>
              <a:rPr kumimoji="0" lang="en-CA" sz="1800" b="0" i="0" u="none" strike="noStrike" kern="1200" cap="none" spc="0" normalizeH="0" baseline="0" noProof="0">
                <a:ln>
                  <a:noFill/>
                </a:ln>
                <a:solidFill>
                  <a:srgbClr val="63656A"/>
                </a:solidFill>
                <a:effectLst/>
                <a:uLnTx/>
                <a:uFillTx/>
                <a:latin typeface="Calibri" panose="020F0502020204030204" pitchFamily="34" charset="0"/>
                <a:ea typeface="+mn-ea"/>
                <a:cs typeface="+mn-cs"/>
              </a:rPr>
              <a:t> </a:t>
            </a:r>
            <a:endParaRPr kumimoji="0" lang="en-US" sz="1800" b="0" i="0" u="none" strike="noStrike" kern="1200" cap="none" spc="0" normalizeH="0" baseline="0" noProof="0">
              <a:ln>
                <a:noFill/>
              </a:ln>
              <a:solidFill>
                <a:srgbClr val="63656A"/>
              </a:solidFill>
              <a:effectLst/>
              <a:uLnTx/>
              <a:uFillTx/>
              <a:latin typeface="Arial Nova Light"/>
              <a:ea typeface="+mn-ea"/>
              <a:cs typeface="Arial"/>
            </a:endParaRPr>
          </a:p>
        </p:txBody>
      </p:sp>
      <p:sp>
        <p:nvSpPr>
          <p:cNvPr id="10" name="TextBox 9">
            <a:extLst>
              <a:ext uri="{FF2B5EF4-FFF2-40B4-BE49-F238E27FC236}">
                <a16:creationId xmlns:a16="http://schemas.microsoft.com/office/drawing/2014/main" id="{B56D4067-17F1-8D66-31AF-21778A3BB0F9}"/>
              </a:ext>
            </a:extLst>
          </p:cNvPr>
          <p:cNvSpPr txBox="1"/>
          <p:nvPr/>
        </p:nvSpPr>
        <p:spPr>
          <a:xfrm>
            <a:off x="1571263" y="5272296"/>
            <a:ext cx="8898194" cy="369332"/>
          </a:xfrm>
          <a:prstGeom prst="rect">
            <a:avLst/>
          </a:prstGeom>
          <a:noFill/>
        </p:spPr>
        <p:txBody>
          <a:bodyPr wrap="square" rtlCol="0">
            <a:spAutoFit/>
          </a:bodyPr>
          <a:lstStyle/>
          <a:p>
            <a:pPr marL="0" marR="0" lvl="1" indent="0" algn="l" defTabSz="914400" rtl="0" eaLnBrk="1" fontAlgn="auto" latinLnBrk="0" hangingPunct="1">
              <a:lnSpc>
                <a:spcPct val="100000"/>
              </a:lnSpc>
              <a:spcBef>
                <a:spcPts val="600"/>
              </a:spcBef>
              <a:spcAft>
                <a:spcPts val="0"/>
              </a:spcAft>
              <a:buClrTx/>
              <a:buSzTx/>
              <a:buFontTx/>
              <a:buNone/>
              <a:tabLst/>
              <a:defRPr/>
            </a:pPr>
            <a:r>
              <a:rPr kumimoji="0" lang="en-US" sz="1800" b="0" i="0" u="none" strike="noStrike" kern="1200" cap="none" spc="0" normalizeH="0" baseline="0" noProof="0">
                <a:ln>
                  <a:noFill/>
                </a:ln>
                <a:solidFill>
                  <a:srgbClr val="63656A"/>
                </a:solidFill>
                <a:effectLst/>
                <a:uLnTx/>
                <a:uFillTx/>
                <a:latin typeface="Arial Nova Light"/>
                <a:ea typeface="+mn-ea"/>
                <a:cs typeface="Arial"/>
              </a:rPr>
              <a:t>To read our sign up to CRDCN’s newsletters, visit </a:t>
            </a:r>
            <a:r>
              <a:rPr kumimoji="0" lang="en-CA" sz="1800" b="0" i="0" u="none" strike="noStrike" kern="1200" cap="none" spc="0" normalizeH="0" baseline="0" noProof="0">
                <a:ln>
                  <a:noFill/>
                </a:ln>
                <a:solidFill>
                  <a:srgbClr val="63656A"/>
                </a:solidFill>
                <a:effectLst/>
                <a:uLnTx/>
                <a:uFillTx/>
                <a:latin typeface="Calibri" panose="020F0502020204030204" pitchFamily="34" charset="0"/>
                <a:ea typeface="+mn-ea"/>
                <a:cs typeface="+mn-cs"/>
                <a:hlinkClick r:id="rId6" tooltip="https://crdcn.ca/news/newsletters"/>
              </a:rPr>
              <a:t>https://crdcn.ca/news/newsletters</a:t>
            </a:r>
            <a:r>
              <a:rPr kumimoji="0" lang="en-CA" sz="18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 </a:t>
            </a:r>
            <a:endParaRPr kumimoji="0" lang="en-US" sz="1800" b="0" i="0" u="none" strike="noStrike" kern="1200" cap="none" spc="0" normalizeH="0" baseline="0" noProof="0">
              <a:ln>
                <a:noFill/>
              </a:ln>
              <a:solidFill>
                <a:srgbClr val="63656A"/>
              </a:solidFill>
              <a:effectLst/>
              <a:uLnTx/>
              <a:uFillTx/>
              <a:latin typeface="Arial Nova Light"/>
              <a:ea typeface="+mn-ea"/>
              <a:cs typeface="Arial"/>
            </a:endParaRPr>
          </a:p>
        </p:txBody>
      </p:sp>
    </p:spTree>
    <p:extLst>
      <p:ext uri="{BB962C8B-B14F-4D97-AF65-F5344CB8AC3E}">
        <p14:creationId xmlns:p14="http://schemas.microsoft.com/office/powerpoint/2010/main" val="1408242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7392D-F495-9672-6D0C-DBA010ECA5FF}"/>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95286E5-9AAD-0C63-139E-AAEBA5866873}"/>
              </a:ext>
            </a:extLst>
          </p:cNvPr>
          <p:cNvSpPr txBox="1"/>
          <p:nvPr/>
        </p:nvSpPr>
        <p:spPr>
          <a:xfrm>
            <a:off x="402771" y="1301978"/>
            <a:ext cx="1114153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200"/>
              </a:spcAft>
            </a:pPr>
            <a:r>
              <a:rPr lang="en-US" sz="3200" b="1">
                <a:solidFill>
                  <a:schemeClr val="accent1"/>
                </a:solidFill>
                <a:latin typeface="Arial" panose="020B0604020202020204" pitchFamily="34" charset="0"/>
                <a:ea typeface="+mn-lt"/>
                <a:cs typeface="Arial" panose="020B0604020202020204" pitchFamily="34" charset="0"/>
              </a:rPr>
              <a:t>Funding acknowledgements</a:t>
            </a:r>
          </a:p>
          <a:p>
            <a:r>
              <a:rPr lang="en-US" sz="2000" i="0">
                <a:effectLst/>
              </a:rPr>
              <a:t>The “Opening doors to data” project is supported in part by funding from the Social Sciences and Humanities Research Council through a Connection Grant.</a:t>
            </a:r>
          </a:p>
          <a:p>
            <a:endParaRPr lang="en-US" sz="2000">
              <a:ea typeface="+mn-lt"/>
              <a:cs typeface="Arial" panose="020B0604020202020204" pitchFamily="34" charset="0"/>
            </a:endParaRPr>
          </a:p>
          <a:p>
            <a:r>
              <a:rPr lang="en-US" sz="2000">
                <a:ea typeface="+mn-lt"/>
                <a:cs typeface="Arial" panose="020B0604020202020204" pitchFamily="34" charset="0"/>
              </a:rPr>
              <a:t>CRDCN receives core operational funding from the Canada Foundation for Innovation as a Major Science Initiative. CRDCN is also funded by contributions from the Social Sciences and Humanities Research Council, and the Canadian Institutes for Health Research, Statistics Canada, Collaborating Institutions and provincial partners.</a:t>
            </a:r>
            <a:endParaRPr lang="en-US" sz="2000" b="1">
              <a:cs typeface="Arial"/>
            </a:endParaRPr>
          </a:p>
          <a:p>
            <a:pPr marL="171450" indent="-171450">
              <a:buFont typeface="Arial"/>
              <a:buChar char="•"/>
            </a:pPr>
            <a:endParaRPr lang="en-US">
              <a:cs typeface="Arial"/>
            </a:endParaRPr>
          </a:p>
        </p:txBody>
      </p:sp>
    </p:spTree>
    <p:extLst>
      <p:ext uri="{BB962C8B-B14F-4D97-AF65-F5344CB8AC3E}">
        <p14:creationId xmlns:p14="http://schemas.microsoft.com/office/powerpoint/2010/main" val="140089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95E566D-9B19-4429-817F-335B8C788DAE}"/>
              </a:ext>
            </a:extLst>
          </p:cNvPr>
          <p:cNvSpPr txBox="1"/>
          <p:nvPr/>
        </p:nvSpPr>
        <p:spPr>
          <a:xfrm>
            <a:off x="525780" y="1361662"/>
            <a:ext cx="11531098" cy="4539704"/>
          </a:xfrm>
          <a:prstGeom prst="rect">
            <a:avLst/>
          </a:prstGeom>
          <a:noFill/>
        </p:spPr>
        <p:txBody>
          <a:bodyPr wrap="square" lIns="91440" tIns="45720" rIns="91440" bIns="45720" anchor="t">
            <a:spAutoFit/>
          </a:bodyPr>
          <a:lstStyle/>
          <a:p>
            <a:pPr fontAlgn="base">
              <a:spcAft>
                <a:spcPts val="1800"/>
              </a:spcAft>
            </a:pPr>
            <a:r>
              <a:rPr lang="en-US" sz="3200" b="1">
                <a:solidFill>
                  <a:schemeClr val="accent1"/>
                </a:solidFill>
                <a:latin typeface="Arial"/>
                <a:cs typeface="Arial"/>
              </a:rPr>
              <a:t>Land acknowledgement</a:t>
            </a:r>
            <a:endParaRPr lang="en-US" sz="3200" b="1">
              <a:solidFill>
                <a:schemeClr val="accent1"/>
              </a:solidFill>
              <a:latin typeface="Arial" panose="020B0604020202020204" pitchFamily="34" charset="0"/>
              <a:cs typeface="Arial" panose="020B0604020202020204" pitchFamily="34" charset="0"/>
            </a:endParaRPr>
          </a:p>
          <a:p>
            <a:r>
              <a:rPr lang="en-US" sz="2000" b="0" i="0">
                <a:effectLst/>
              </a:rPr>
              <a:t>The </a:t>
            </a:r>
            <a:r>
              <a:rPr lang="en-US" sz="2000"/>
              <a:t>head office of the </a:t>
            </a:r>
            <a:r>
              <a:rPr lang="en-US" sz="2000" b="0" i="0">
                <a:effectLst/>
              </a:rPr>
              <a:t>Canadian Research Data Centre Network is hosted by McMaster University, which is located on the traditional territories of the Mississauga and Haudenosaunee nations, and within the lands protected by the Dish with One Spoon wampum agreement. </a:t>
            </a:r>
          </a:p>
          <a:p>
            <a:endParaRPr lang="en-US" sz="2000" b="0" i="0">
              <a:effectLst/>
            </a:endParaRPr>
          </a:p>
          <a:p>
            <a:r>
              <a:rPr lang="en-US" sz="2000" b="0" i="0">
                <a:effectLst/>
              </a:rPr>
              <a:t>Our network stretches across the northern half of Turtle Island, and our Research Data </a:t>
            </a:r>
            <a:r>
              <a:rPr lang="en-US" sz="2000" b="0" i="0" err="1">
                <a:effectLst/>
              </a:rPr>
              <a:t>Centres</a:t>
            </a:r>
            <a:r>
              <a:rPr lang="en-US" sz="2000" b="0" i="0">
                <a:effectLst/>
              </a:rPr>
              <a:t> are situated in locations under modern treaty, unceded and un-surrendered territories, or traditional territories from which First Nations, Métis and Inuit Peoples have been displaced.  </a:t>
            </a:r>
          </a:p>
          <a:p>
            <a:endParaRPr lang="en-US" sz="2000" b="0" i="0">
              <a:effectLst/>
            </a:endParaRPr>
          </a:p>
          <a:p>
            <a:r>
              <a:rPr lang="en-US" sz="2000"/>
              <a:t>You can</a:t>
            </a:r>
            <a:r>
              <a:rPr lang="en-US" sz="2000" b="0" i="0">
                <a:effectLst/>
              </a:rPr>
              <a:t> visit Native Land Digital, a space where non-Indigenous people can learn more about the lands they inhabit, the history of those lands, and how to actively be part of a better future together: </a:t>
            </a:r>
            <a:r>
              <a:rPr lang="en-US" sz="2000" b="0" i="0" u="sng" strike="noStrike">
                <a:solidFill>
                  <a:srgbClr val="467886"/>
                </a:solidFill>
                <a:effectLst/>
                <a:hlinkClick r:id="rId2"/>
              </a:rPr>
              <a:t>https://native-land.ca/</a:t>
            </a:r>
            <a:r>
              <a:rPr lang="en-US" sz="2000" b="0" i="0">
                <a:solidFill>
                  <a:srgbClr val="000000"/>
                </a:solidFill>
                <a:effectLst/>
              </a:rPr>
              <a:t>  </a:t>
            </a:r>
            <a:endParaRPr lang="en-US" sz="2000"/>
          </a:p>
          <a:p>
            <a:pPr marL="342900" indent="-342900">
              <a:spcAft>
                <a:spcPts val="1200"/>
              </a:spcAft>
              <a:buAutoNum type="arabicPeriod"/>
            </a:pPr>
            <a:endParaRPr lang="en-US"/>
          </a:p>
        </p:txBody>
      </p:sp>
    </p:spTree>
    <p:extLst>
      <p:ext uri="{BB962C8B-B14F-4D97-AF65-F5344CB8AC3E}">
        <p14:creationId xmlns:p14="http://schemas.microsoft.com/office/powerpoint/2010/main" val="2974737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B9241-AD5E-CE01-40CD-9FBA726F041A}"/>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9636EA13-002A-BF1B-CCF1-95264E5A4E74}"/>
              </a:ext>
            </a:extLst>
          </p:cNvPr>
          <p:cNvSpPr txBox="1"/>
          <p:nvPr/>
        </p:nvSpPr>
        <p:spPr>
          <a:xfrm>
            <a:off x="525780" y="1361662"/>
            <a:ext cx="11531098" cy="4447371"/>
          </a:xfrm>
          <a:prstGeom prst="rect">
            <a:avLst/>
          </a:prstGeom>
          <a:noFill/>
        </p:spPr>
        <p:txBody>
          <a:bodyPr wrap="square" lIns="91440" tIns="45720" rIns="91440" bIns="45720" anchor="t">
            <a:spAutoFit/>
          </a:bodyPr>
          <a:lstStyle/>
          <a:p>
            <a:pPr fontAlgn="base">
              <a:spcAft>
                <a:spcPts val="1800"/>
              </a:spcAft>
            </a:pPr>
            <a:r>
              <a:rPr lang="en-US" sz="3200" b="1">
                <a:solidFill>
                  <a:schemeClr val="accent1"/>
                </a:solidFill>
                <a:latin typeface="Arial"/>
                <a:cs typeface="Arial"/>
              </a:rPr>
              <a:t>Our session today</a:t>
            </a:r>
            <a:endParaRPr lang="en-US" sz="3200" b="1">
              <a:solidFill>
                <a:schemeClr val="accent1"/>
              </a:solidFill>
              <a:latin typeface="Arial" panose="020B0604020202020204" pitchFamily="34" charset="0"/>
              <a:cs typeface="Arial" panose="020B0604020202020204" pitchFamily="34" charset="0"/>
            </a:endParaRPr>
          </a:p>
          <a:p>
            <a:pPr marL="342900" indent="-342900" fontAlgn="base">
              <a:spcAft>
                <a:spcPts val="1800"/>
              </a:spcAft>
              <a:buAutoNum type="arabicPeriod"/>
            </a:pPr>
            <a:r>
              <a:rPr lang="en-US" sz="2400"/>
              <a:t>Who we have in the room today</a:t>
            </a:r>
          </a:p>
          <a:p>
            <a:pPr marL="342900" indent="-342900" fontAlgn="base">
              <a:spcAft>
                <a:spcPts val="1800"/>
              </a:spcAft>
              <a:buAutoNum type="arabicPeriod"/>
            </a:pPr>
            <a:r>
              <a:rPr lang="en-US" sz="2400"/>
              <a:t>CRDCN – who we are as a Network and what we do</a:t>
            </a:r>
          </a:p>
          <a:p>
            <a:pPr marL="342900" indent="-342900" fontAlgn="base">
              <a:spcAft>
                <a:spcPts val="1800"/>
              </a:spcAft>
              <a:buAutoNum type="arabicPeriod"/>
            </a:pPr>
            <a:r>
              <a:rPr lang="en-US" sz="2400"/>
              <a:t>CRDCN research informing policy – examples</a:t>
            </a:r>
          </a:p>
          <a:p>
            <a:pPr marL="342900" indent="-342900">
              <a:spcAft>
                <a:spcPts val="1800"/>
              </a:spcAft>
              <a:buAutoNum type="arabicPeriod"/>
            </a:pPr>
            <a:r>
              <a:rPr lang="en-US" sz="2400"/>
              <a:t>CRDCN – mechanisms to connect research and policy</a:t>
            </a:r>
          </a:p>
          <a:p>
            <a:pPr marL="342900" indent="-342900">
              <a:spcAft>
                <a:spcPts val="1200"/>
              </a:spcAft>
              <a:buAutoNum type="arabicPeriod"/>
            </a:pPr>
            <a:r>
              <a:rPr lang="en-US" sz="2400"/>
              <a:t>Hearing from you </a:t>
            </a:r>
          </a:p>
          <a:p>
            <a:pPr marL="342900" indent="-342900">
              <a:spcAft>
                <a:spcPts val="1200"/>
              </a:spcAft>
              <a:buAutoNum type="arabicPeriod"/>
            </a:pPr>
            <a:endParaRPr lang="en-US"/>
          </a:p>
          <a:p>
            <a:pPr marL="342900" indent="-342900">
              <a:spcAft>
                <a:spcPts val="1200"/>
              </a:spcAft>
              <a:buAutoNum type="arabicPeriod"/>
            </a:pPr>
            <a:endParaRPr lang="en-US"/>
          </a:p>
        </p:txBody>
      </p:sp>
    </p:spTree>
    <p:extLst>
      <p:ext uri="{BB962C8B-B14F-4D97-AF65-F5344CB8AC3E}">
        <p14:creationId xmlns:p14="http://schemas.microsoft.com/office/powerpoint/2010/main" val="327756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30284-597F-3032-D26F-23ECCD10EC5A}"/>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23904B80-4C3E-3ABD-F824-BCFAA3484CDA}"/>
              </a:ext>
            </a:extLst>
          </p:cNvPr>
          <p:cNvSpPr txBox="1"/>
          <p:nvPr/>
        </p:nvSpPr>
        <p:spPr>
          <a:xfrm>
            <a:off x="525780" y="1361662"/>
            <a:ext cx="11531098" cy="4585871"/>
          </a:xfrm>
          <a:prstGeom prst="rect">
            <a:avLst/>
          </a:prstGeom>
          <a:noFill/>
        </p:spPr>
        <p:txBody>
          <a:bodyPr wrap="square" lIns="91440" tIns="45720" rIns="91440" bIns="45720" anchor="t">
            <a:spAutoFit/>
          </a:bodyPr>
          <a:lstStyle/>
          <a:p>
            <a:pPr fontAlgn="base">
              <a:spcAft>
                <a:spcPts val="1800"/>
              </a:spcAft>
            </a:pPr>
            <a:r>
              <a:rPr lang="en-US" sz="3200" b="1">
                <a:solidFill>
                  <a:schemeClr val="accent1"/>
                </a:solidFill>
                <a:latin typeface="Arial"/>
                <a:cs typeface="Arial"/>
              </a:rPr>
              <a:t>Who we have in the room today</a:t>
            </a:r>
          </a:p>
          <a:p>
            <a:pPr>
              <a:spcAft>
                <a:spcPts val="1800"/>
              </a:spcAft>
            </a:pPr>
            <a:r>
              <a:rPr lang="en-US" sz="2000" b="1">
                <a:solidFill>
                  <a:schemeClr val="accent1"/>
                </a:solidFill>
              </a:rPr>
              <a:t>A bit about me</a:t>
            </a:r>
            <a:r>
              <a:rPr lang="en-US" sz="2000"/>
              <a:t>: I am here in my capacity as the Director of Research, Training and Knowledge Mobilization for the Canadian Research Data Centre Network (CRDCN).</a:t>
            </a:r>
            <a:r>
              <a:rPr lang="en-US" sz="2000">
                <a:solidFill>
                  <a:srgbClr val="63656A"/>
                </a:solidFill>
              </a:rPr>
              <a:t> I completed my PhD</a:t>
            </a:r>
            <a:r>
              <a:rPr lang="en-US" sz="2000"/>
              <a:t> in 2010 (Education), my previous academic work was on the evolving roles of universities in society, knowledge mobilization in research funding policy, and research as a public good.  </a:t>
            </a:r>
          </a:p>
          <a:p>
            <a:pPr>
              <a:spcAft>
                <a:spcPts val="1800"/>
              </a:spcAft>
            </a:pPr>
            <a:r>
              <a:rPr lang="en-US" sz="2000" b="1">
                <a:solidFill>
                  <a:schemeClr val="accent1"/>
                </a:solidFill>
              </a:rPr>
              <a:t>Note: </a:t>
            </a:r>
            <a:r>
              <a:rPr lang="en-US" sz="2000"/>
              <a:t>CRDCN works very closely with</a:t>
            </a:r>
            <a:r>
              <a:rPr lang="en-US" sz="2000">
                <a:effectLst/>
              </a:rPr>
              <a:t> Statistics Canada as the provider of data available in </a:t>
            </a:r>
            <a:r>
              <a:rPr lang="en-US" sz="2000"/>
              <a:t>the</a:t>
            </a:r>
            <a:r>
              <a:rPr lang="en-US" sz="2000">
                <a:effectLst/>
              </a:rPr>
              <a:t> Research Data </a:t>
            </a:r>
            <a:r>
              <a:rPr lang="en-US" sz="2000" err="1">
                <a:effectLst/>
              </a:rPr>
              <a:t>Centres</a:t>
            </a:r>
            <a:r>
              <a:rPr lang="en-US" sz="2000">
                <a:effectLst/>
              </a:rPr>
              <a:t> (RDCs). </a:t>
            </a:r>
            <a:r>
              <a:rPr lang="en-US" sz="2000"/>
              <a:t>McMaster University is host to our head office, however, CRDCN has 45 universities as collaborating and affiliate institutions across Canada.</a:t>
            </a:r>
            <a:r>
              <a:rPr lang="en-US" sz="2000" b="1">
                <a:solidFill>
                  <a:schemeClr val="accent1"/>
                </a:solidFill>
              </a:rPr>
              <a:t> </a:t>
            </a:r>
            <a:r>
              <a:rPr lang="en-US" sz="2000"/>
              <a:t>In my presentation today and in the discussion that I will facilitate afterward, I am here in my capacity as a representative of CRDCN. </a:t>
            </a:r>
          </a:p>
          <a:p>
            <a:pPr>
              <a:spcAft>
                <a:spcPts val="1800"/>
              </a:spcAft>
            </a:pPr>
            <a:r>
              <a:rPr lang="en-US" sz="2000" b="1">
                <a:solidFill>
                  <a:schemeClr val="accent1"/>
                </a:solidFill>
              </a:rPr>
              <a:t>A bit about you</a:t>
            </a:r>
            <a:r>
              <a:rPr lang="en-US" sz="2000"/>
              <a:t>: Please briefly introduce yourself.</a:t>
            </a:r>
            <a:endParaRPr lang="en-US"/>
          </a:p>
          <a:p>
            <a:pPr>
              <a:spcAft>
                <a:spcPts val="1800"/>
              </a:spcAft>
            </a:pPr>
            <a:endParaRPr lang="en-US" sz="2000"/>
          </a:p>
        </p:txBody>
      </p:sp>
    </p:spTree>
    <p:extLst>
      <p:ext uri="{BB962C8B-B14F-4D97-AF65-F5344CB8AC3E}">
        <p14:creationId xmlns:p14="http://schemas.microsoft.com/office/powerpoint/2010/main" val="4231658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rcRect l="19587" r="19587"/>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0" y="5885184"/>
            <a:ext cx="972817" cy="972817"/>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982417" y="5710038"/>
            <a:ext cx="363277" cy="363277"/>
          </a:xfrm>
          <a:prstGeom prst="rect">
            <a:avLst/>
          </a:prstGeom>
        </p:spPr>
      </p:pic>
      <p:grpSp>
        <p:nvGrpSpPr>
          <p:cNvPr id="4" name="Group 4"/>
          <p:cNvGrpSpPr/>
          <p:nvPr/>
        </p:nvGrpSpPr>
        <p:grpSpPr>
          <a:xfrm>
            <a:off x="1522604" y="984842"/>
            <a:ext cx="3962856" cy="5059332"/>
            <a:chOff x="0" y="-161925"/>
            <a:chExt cx="6921833" cy="10118663"/>
          </a:xfrm>
        </p:grpSpPr>
        <p:sp>
          <p:nvSpPr>
            <p:cNvPr id="5" name="TextBox 5"/>
            <p:cNvSpPr txBox="1"/>
            <p:nvPr/>
          </p:nvSpPr>
          <p:spPr>
            <a:xfrm>
              <a:off x="0" y="-161925"/>
              <a:ext cx="6921833" cy="6058837"/>
            </a:xfrm>
            <a:prstGeom prst="rect">
              <a:avLst/>
            </a:prstGeom>
          </p:spPr>
          <p:txBody>
            <a:bodyPr lIns="0" tIns="0" rIns="0" bIns="0" rtlCol="0" anchor="t">
              <a:spAutoFit/>
            </a:bodyPr>
            <a:lstStyle/>
            <a:p>
              <a:pPr defTabSz="609630">
                <a:lnSpc>
                  <a:spcPts val="4767"/>
                </a:lnSpc>
              </a:pPr>
              <a:r>
                <a:rPr lang="en-US" sz="3600" b="1" spc="-36">
                  <a:solidFill>
                    <a:srgbClr val="527CA6"/>
                  </a:solidFill>
                  <a:latin typeface="Arial"/>
                  <a:cs typeface="Arial"/>
                </a:rPr>
                <a:t>Canadian Research </a:t>
              </a:r>
            </a:p>
            <a:p>
              <a:pPr defTabSz="609630">
                <a:lnSpc>
                  <a:spcPts val="4767"/>
                </a:lnSpc>
              </a:pPr>
              <a:r>
                <a:rPr lang="en-US" sz="3600" b="1" spc="-36">
                  <a:solidFill>
                    <a:srgbClr val="527CA6"/>
                  </a:solidFill>
                  <a:latin typeface="Arial"/>
                  <a:cs typeface="Arial"/>
                </a:rPr>
                <a:t>Data </a:t>
              </a:r>
            </a:p>
            <a:p>
              <a:pPr defTabSz="609630">
                <a:lnSpc>
                  <a:spcPts val="4767"/>
                </a:lnSpc>
              </a:pPr>
              <a:r>
                <a:rPr lang="en-US" sz="3600" b="1" spc="-36">
                  <a:solidFill>
                    <a:srgbClr val="527CA6"/>
                  </a:solidFill>
                  <a:latin typeface="Arial"/>
                  <a:cs typeface="Arial"/>
                </a:rPr>
                <a:t>Centre </a:t>
              </a:r>
            </a:p>
            <a:p>
              <a:pPr defTabSz="609630">
                <a:lnSpc>
                  <a:spcPts val="4766"/>
                </a:lnSpc>
                <a:spcBef>
                  <a:spcPct val="0"/>
                </a:spcBef>
              </a:pPr>
              <a:r>
                <a:rPr lang="en-US" sz="3600" b="1" spc="-36">
                  <a:solidFill>
                    <a:srgbClr val="527CA6"/>
                  </a:solidFill>
                  <a:latin typeface="Arial"/>
                  <a:cs typeface="Arial"/>
                </a:rPr>
                <a:t>Network</a:t>
              </a:r>
            </a:p>
          </p:txBody>
        </p:sp>
        <p:sp>
          <p:nvSpPr>
            <p:cNvPr id="6" name="TextBox 6"/>
            <p:cNvSpPr txBox="1"/>
            <p:nvPr/>
          </p:nvSpPr>
          <p:spPr>
            <a:xfrm>
              <a:off x="0" y="6428720"/>
              <a:ext cx="4646556" cy="3528018"/>
            </a:xfrm>
            <a:prstGeom prst="rect">
              <a:avLst/>
            </a:prstGeom>
          </p:spPr>
          <p:txBody>
            <a:bodyPr wrap="square" lIns="0" tIns="0" rIns="0" bIns="0" rtlCol="0" anchor="t">
              <a:spAutoFit/>
            </a:bodyPr>
            <a:lstStyle/>
            <a:p>
              <a:pPr defTabSz="609630">
                <a:lnSpc>
                  <a:spcPts val="2839"/>
                </a:lnSpc>
              </a:pPr>
              <a:r>
                <a:rPr lang="en-US" sz="2000">
                  <a:solidFill>
                    <a:srgbClr val="527CA6"/>
                  </a:solidFill>
                  <a:latin typeface="Arial"/>
                  <a:cs typeface="Arial"/>
                </a:rPr>
                <a:t>A national research infrastructure network for the quantitative social and population health sciences.</a:t>
              </a:r>
            </a:p>
          </p:txBody>
        </p:sp>
      </p:grpSp>
      <p:grpSp>
        <p:nvGrpSpPr>
          <p:cNvPr id="7" name="Group 7"/>
          <p:cNvGrpSpPr/>
          <p:nvPr/>
        </p:nvGrpSpPr>
        <p:grpSpPr>
          <a:xfrm>
            <a:off x="6459119" y="1482280"/>
            <a:ext cx="5128617" cy="926743"/>
            <a:chOff x="0" y="0"/>
            <a:chExt cx="8892673" cy="1853485"/>
          </a:xfrm>
        </p:grpSpPr>
        <p:grpSp>
          <p:nvGrpSpPr>
            <p:cNvPr id="8" name="Group 8"/>
            <p:cNvGrpSpPr/>
            <p:nvPr/>
          </p:nvGrpSpPr>
          <p:grpSpPr>
            <a:xfrm rot="-5400000">
              <a:off x="3519594" y="-3519594"/>
              <a:ext cx="1853485" cy="8892673"/>
              <a:chOff x="0" y="0"/>
              <a:chExt cx="660400" cy="3168475"/>
            </a:xfrm>
          </p:grpSpPr>
          <p:sp>
            <p:nvSpPr>
              <p:cNvPr id="9" name="Freeform 9"/>
              <p:cNvSpPr/>
              <p:nvPr/>
            </p:nvSpPr>
            <p:spPr>
              <a:xfrm>
                <a:off x="0" y="0"/>
                <a:ext cx="660400" cy="3168475"/>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grpSp>
        <p:grpSp>
          <p:nvGrpSpPr>
            <p:cNvPr id="10" name="Group 10"/>
            <p:cNvGrpSpPr/>
            <p:nvPr/>
          </p:nvGrpSpPr>
          <p:grpSpPr>
            <a:xfrm>
              <a:off x="0" y="0"/>
              <a:ext cx="2761436" cy="1853485"/>
              <a:chOff x="0" y="0"/>
              <a:chExt cx="983905" cy="660400"/>
            </a:xfrm>
          </p:grpSpPr>
          <p:sp>
            <p:nvSpPr>
              <p:cNvPr id="11" name="Freeform 11"/>
              <p:cNvSpPr/>
              <p:nvPr/>
            </p:nvSpPr>
            <p:spPr>
              <a:xfrm>
                <a:off x="0" y="0"/>
                <a:ext cx="983905" cy="660400"/>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grpSp>
      </p:grpSp>
      <p:sp>
        <p:nvSpPr>
          <p:cNvPr id="12" name="TextBox 12"/>
          <p:cNvSpPr txBox="1"/>
          <p:nvPr/>
        </p:nvSpPr>
        <p:spPr>
          <a:xfrm>
            <a:off x="8083484" y="1727837"/>
            <a:ext cx="3262210" cy="341119"/>
          </a:xfrm>
          <a:prstGeom prst="rect">
            <a:avLst/>
          </a:prstGeom>
        </p:spPr>
        <p:txBody>
          <a:bodyPr wrap="square" lIns="0" tIns="0" rIns="0" bIns="0" rtlCol="0" anchor="t">
            <a:spAutoFit/>
          </a:bodyPr>
          <a:lstStyle/>
          <a:p>
            <a:pPr algn="r" defTabSz="609630">
              <a:lnSpc>
                <a:spcPts val="3029"/>
              </a:lnSpc>
            </a:pPr>
            <a:r>
              <a:rPr lang="en-US">
                <a:solidFill>
                  <a:srgbClr val="527CA6"/>
                </a:solidFill>
                <a:latin typeface="Arial"/>
                <a:cs typeface="Arial"/>
              </a:rPr>
              <a:t>Researchers</a:t>
            </a:r>
          </a:p>
        </p:txBody>
      </p:sp>
      <p:sp>
        <p:nvSpPr>
          <p:cNvPr id="13" name="TextBox 13"/>
          <p:cNvSpPr txBox="1"/>
          <p:nvPr/>
        </p:nvSpPr>
        <p:spPr>
          <a:xfrm>
            <a:off x="6820800" y="1760727"/>
            <a:ext cx="885957" cy="302647"/>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2,500+</a:t>
            </a:r>
          </a:p>
        </p:txBody>
      </p:sp>
      <p:grpSp>
        <p:nvGrpSpPr>
          <p:cNvPr id="14" name="Group 14"/>
          <p:cNvGrpSpPr/>
          <p:nvPr/>
        </p:nvGrpSpPr>
        <p:grpSpPr>
          <a:xfrm>
            <a:off x="6459119" y="2664269"/>
            <a:ext cx="5128617" cy="926743"/>
            <a:chOff x="0" y="0"/>
            <a:chExt cx="8892673" cy="1853485"/>
          </a:xfrm>
        </p:grpSpPr>
        <p:grpSp>
          <p:nvGrpSpPr>
            <p:cNvPr id="15" name="Group 15"/>
            <p:cNvGrpSpPr/>
            <p:nvPr/>
          </p:nvGrpSpPr>
          <p:grpSpPr>
            <a:xfrm rot="-5400000">
              <a:off x="3519594" y="-3519594"/>
              <a:ext cx="1853485" cy="8892673"/>
              <a:chOff x="0" y="0"/>
              <a:chExt cx="660400" cy="3168475"/>
            </a:xfrm>
          </p:grpSpPr>
          <p:sp>
            <p:nvSpPr>
              <p:cNvPr id="16" name="Freeform 16"/>
              <p:cNvSpPr/>
              <p:nvPr/>
            </p:nvSpPr>
            <p:spPr>
              <a:xfrm>
                <a:off x="0" y="0"/>
                <a:ext cx="660400" cy="3168475"/>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grpSp>
        <p:grpSp>
          <p:nvGrpSpPr>
            <p:cNvPr id="17" name="Group 17"/>
            <p:cNvGrpSpPr/>
            <p:nvPr/>
          </p:nvGrpSpPr>
          <p:grpSpPr>
            <a:xfrm>
              <a:off x="0" y="0"/>
              <a:ext cx="2761436" cy="1853485"/>
              <a:chOff x="0" y="0"/>
              <a:chExt cx="983905" cy="660400"/>
            </a:xfrm>
          </p:grpSpPr>
          <p:sp>
            <p:nvSpPr>
              <p:cNvPr id="18" name="Freeform 18"/>
              <p:cNvSpPr/>
              <p:nvPr/>
            </p:nvSpPr>
            <p:spPr>
              <a:xfrm>
                <a:off x="0" y="0"/>
                <a:ext cx="983905" cy="660400"/>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grpSp>
      </p:grpSp>
      <p:sp>
        <p:nvSpPr>
          <p:cNvPr id="19" name="TextBox 19"/>
          <p:cNvSpPr txBox="1"/>
          <p:nvPr/>
        </p:nvSpPr>
        <p:spPr>
          <a:xfrm>
            <a:off x="6797940" y="3004132"/>
            <a:ext cx="885957" cy="302647"/>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33</a:t>
            </a:r>
          </a:p>
        </p:txBody>
      </p:sp>
      <p:grpSp>
        <p:nvGrpSpPr>
          <p:cNvPr id="20" name="Group 20"/>
          <p:cNvGrpSpPr/>
          <p:nvPr/>
        </p:nvGrpSpPr>
        <p:grpSpPr>
          <a:xfrm>
            <a:off x="6459119" y="3843083"/>
            <a:ext cx="5128617" cy="926743"/>
            <a:chOff x="0" y="0"/>
            <a:chExt cx="8892673" cy="1853485"/>
          </a:xfrm>
        </p:grpSpPr>
        <p:grpSp>
          <p:nvGrpSpPr>
            <p:cNvPr id="21" name="Group 21"/>
            <p:cNvGrpSpPr/>
            <p:nvPr/>
          </p:nvGrpSpPr>
          <p:grpSpPr>
            <a:xfrm rot="-5400000">
              <a:off x="3519594" y="-3519594"/>
              <a:ext cx="1853485" cy="8892673"/>
              <a:chOff x="0" y="0"/>
              <a:chExt cx="660400" cy="3168475"/>
            </a:xfrm>
          </p:grpSpPr>
          <p:sp>
            <p:nvSpPr>
              <p:cNvPr id="22" name="Freeform 22"/>
              <p:cNvSpPr/>
              <p:nvPr/>
            </p:nvSpPr>
            <p:spPr>
              <a:xfrm>
                <a:off x="0" y="0"/>
                <a:ext cx="660400" cy="3168475"/>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grpSp>
        <p:grpSp>
          <p:nvGrpSpPr>
            <p:cNvPr id="23" name="Group 23"/>
            <p:cNvGrpSpPr/>
            <p:nvPr/>
          </p:nvGrpSpPr>
          <p:grpSpPr>
            <a:xfrm>
              <a:off x="0" y="0"/>
              <a:ext cx="2761436" cy="1853485"/>
              <a:chOff x="0" y="0"/>
              <a:chExt cx="983905" cy="660400"/>
            </a:xfrm>
          </p:grpSpPr>
          <p:sp>
            <p:nvSpPr>
              <p:cNvPr id="24" name="Freeform 24"/>
              <p:cNvSpPr/>
              <p:nvPr/>
            </p:nvSpPr>
            <p:spPr>
              <a:xfrm>
                <a:off x="0" y="0"/>
                <a:ext cx="983905" cy="660400"/>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grpSp>
      </p:grpSp>
      <p:sp>
        <p:nvSpPr>
          <p:cNvPr id="25" name="TextBox 25"/>
          <p:cNvSpPr txBox="1"/>
          <p:nvPr/>
        </p:nvSpPr>
        <p:spPr>
          <a:xfrm>
            <a:off x="6809370" y="4144667"/>
            <a:ext cx="885957" cy="317779"/>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300+</a:t>
            </a:r>
            <a:endParaRPr lang="en-US"/>
          </a:p>
        </p:txBody>
      </p:sp>
      <p:sp>
        <p:nvSpPr>
          <p:cNvPr id="26" name="TextBox 26"/>
          <p:cNvSpPr txBox="1"/>
          <p:nvPr/>
        </p:nvSpPr>
        <p:spPr>
          <a:xfrm>
            <a:off x="8039862" y="2868112"/>
            <a:ext cx="3362982" cy="553998"/>
          </a:xfrm>
          <a:prstGeom prst="rect">
            <a:avLst/>
          </a:prstGeom>
        </p:spPr>
        <p:txBody>
          <a:bodyPr wrap="square" lIns="0" tIns="0" rIns="0" bIns="0" rtlCol="0" anchor="t">
            <a:spAutoFit/>
          </a:bodyPr>
          <a:lstStyle/>
          <a:p>
            <a:pPr algn="r" defTabSz="609630">
              <a:spcBef>
                <a:spcPct val="0"/>
              </a:spcBef>
            </a:pPr>
            <a:r>
              <a:rPr lang="en-US">
                <a:solidFill>
                  <a:srgbClr val="527CA6"/>
                </a:solidFill>
                <a:latin typeface="Arial"/>
                <a:cs typeface="Arial"/>
              </a:rPr>
              <a:t>Secure Statistics Canada facilities on university campuses</a:t>
            </a:r>
          </a:p>
        </p:txBody>
      </p:sp>
      <p:sp>
        <p:nvSpPr>
          <p:cNvPr id="27" name="TextBox 27"/>
          <p:cNvSpPr txBox="1"/>
          <p:nvPr/>
        </p:nvSpPr>
        <p:spPr>
          <a:xfrm>
            <a:off x="8003474" y="4049651"/>
            <a:ext cx="3449386" cy="553998"/>
          </a:xfrm>
          <a:prstGeom prst="rect">
            <a:avLst/>
          </a:prstGeom>
        </p:spPr>
        <p:txBody>
          <a:bodyPr wrap="square" lIns="0" tIns="0" rIns="0" bIns="0" rtlCol="0" anchor="t">
            <a:spAutoFit/>
          </a:bodyPr>
          <a:lstStyle/>
          <a:p>
            <a:pPr algn="r" defTabSz="609630">
              <a:spcBef>
                <a:spcPct val="0"/>
              </a:spcBef>
            </a:pPr>
            <a:r>
              <a:rPr lang="en-US">
                <a:solidFill>
                  <a:srgbClr val="527CA6"/>
                </a:solidFill>
                <a:latin typeface="Arial"/>
                <a:cs typeface="Arial"/>
              </a:rPr>
              <a:t>Statistics Canada confidential </a:t>
            </a:r>
            <a:r>
              <a:rPr lang="en-US" err="1">
                <a:solidFill>
                  <a:srgbClr val="527CA6"/>
                </a:solidFill>
                <a:latin typeface="Arial"/>
                <a:cs typeface="Arial"/>
              </a:rPr>
              <a:t>microdatasets</a:t>
            </a:r>
            <a:r>
              <a:rPr lang="en-US">
                <a:solidFill>
                  <a:srgbClr val="527CA6"/>
                </a:solidFill>
                <a:latin typeface="Arial"/>
                <a:cs typeface="Arial"/>
              </a:rPr>
              <a:t>*</a:t>
            </a:r>
          </a:p>
        </p:txBody>
      </p:sp>
      <p:grpSp>
        <p:nvGrpSpPr>
          <p:cNvPr id="28" name="Group 28"/>
          <p:cNvGrpSpPr/>
          <p:nvPr/>
        </p:nvGrpSpPr>
        <p:grpSpPr>
          <a:xfrm>
            <a:off x="6457975" y="5135784"/>
            <a:ext cx="5129761" cy="926743"/>
            <a:chOff x="-3" y="0"/>
            <a:chExt cx="8892676" cy="1853485"/>
          </a:xfrm>
        </p:grpSpPr>
        <p:grpSp>
          <p:nvGrpSpPr>
            <p:cNvPr id="29" name="Group 29"/>
            <p:cNvGrpSpPr/>
            <p:nvPr/>
          </p:nvGrpSpPr>
          <p:grpSpPr>
            <a:xfrm rot="-5400000">
              <a:off x="3519594" y="-3519594"/>
              <a:ext cx="1853485" cy="8892673"/>
              <a:chOff x="0" y="0"/>
              <a:chExt cx="660400" cy="3168475"/>
            </a:xfrm>
          </p:grpSpPr>
          <p:sp>
            <p:nvSpPr>
              <p:cNvPr id="30" name="Freeform 30"/>
              <p:cNvSpPr/>
              <p:nvPr/>
            </p:nvSpPr>
            <p:spPr>
              <a:xfrm>
                <a:off x="0" y="0"/>
                <a:ext cx="660400" cy="3168475"/>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grpSp>
        <p:grpSp>
          <p:nvGrpSpPr>
            <p:cNvPr id="31" name="Group 31"/>
            <p:cNvGrpSpPr/>
            <p:nvPr/>
          </p:nvGrpSpPr>
          <p:grpSpPr>
            <a:xfrm>
              <a:off x="-3" y="0"/>
              <a:ext cx="3049473" cy="1853485"/>
              <a:chOff x="-1" y="0"/>
              <a:chExt cx="1086533" cy="660400"/>
            </a:xfrm>
          </p:grpSpPr>
          <p:sp>
            <p:nvSpPr>
              <p:cNvPr id="32" name="Freeform 32"/>
              <p:cNvSpPr/>
              <p:nvPr/>
            </p:nvSpPr>
            <p:spPr>
              <a:xfrm>
                <a:off x="-1" y="0"/>
                <a:ext cx="1086533" cy="660400"/>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grpSp>
      </p:grpSp>
      <p:sp>
        <p:nvSpPr>
          <p:cNvPr id="33" name="TextBox 33"/>
          <p:cNvSpPr txBox="1"/>
          <p:nvPr/>
        </p:nvSpPr>
        <p:spPr>
          <a:xfrm>
            <a:off x="6819166" y="5408163"/>
            <a:ext cx="990460" cy="302647"/>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6,000+</a:t>
            </a:r>
          </a:p>
        </p:txBody>
      </p:sp>
      <p:sp>
        <p:nvSpPr>
          <p:cNvPr id="34" name="TextBox 34"/>
          <p:cNvSpPr txBox="1"/>
          <p:nvPr/>
        </p:nvSpPr>
        <p:spPr>
          <a:xfrm>
            <a:off x="7982714" y="5355897"/>
            <a:ext cx="3550156" cy="553998"/>
          </a:xfrm>
          <a:prstGeom prst="rect">
            <a:avLst/>
          </a:prstGeom>
        </p:spPr>
        <p:txBody>
          <a:bodyPr wrap="square" lIns="0" tIns="0" rIns="0" bIns="0" rtlCol="0" anchor="t">
            <a:spAutoFit/>
          </a:bodyPr>
          <a:lstStyle/>
          <a:p>
            <a:pPr algn="r" defTabSz="609630">
              <a:spcBef>
                <a:spcPct val="0"/>
              </a:spcBef>
            </a:pPr>
            <a:r>
              <a:rPr lang="en-US">
                <a:solidFill>
                  <a:srgbClr val="527CA6"/>
                </a:solidFill>
                <a:latin typeface="Arial"/>
                <a:cs typeface="Arial"/>
              </a:rPr>
              <a:t>Publications, articles, policy reports, etc.</a:t>
            </a:r>
            <a:r>
              <a:rPr lang="en-US">
                <a:solidFill>
                  <a:srgbClr val="527CA6"/>
                </a:solidFill>
                <a:latin typeface="Myriad Pro 3"/>
              </a:rPr>
              <a:t> </a:t>
            </a:r>
          </a:p>
        </p:txBody>
      </p:sp>
      <p:sp>
        <p:nvSpPr>
          <p:cNvPr id="36" name="Freeform 11">
            <a:extLst>
              <a:ext uri="{FF2B5EF4-FFF2-40B4-BE49-F238E27FC236}">
                <a16:creationId xmlns:a16="http://schemas.microsoft.com/office/drawing/2014/main" id="{3B0FD79D-09AF-4D5E-8801-4B08EF834E76}"/>
              </a:ext>
            </a:extLst>
          </p:cNvPr>
          <p:cNvSpPr/>
          <p:nvPr/>
        </p:nvSpPr>
        <p:spPr>
          <a:xfrm>
            <a:off x="6457977" y="269771"/>
            <a:ext cx="1575549" cy="926743"/>
          </a:xfrm>
          <a:custGeom>
            <a:avLst/>
            <a:gdLst/>
            <a:ahLst/>
            <a:cxnLst/>
            <a:rect l="l" t="t" r="r" b="b"/>
            <a:pathLst>
              <a:path w="983905" h="660400">
                <a:moveTo>
                  <a:pt x="859445" y="660400"/>
                </a:moveTo>
                <a:lnTo>
                  <a:pt x="124460" y="660400"/>
                </a:lnTo>
                <a:cubicBezTo>
                  <a:pt x="55880" y="660400"/>
                  <a:pt x="0" y="604520"/>
                  <a:pt x="0" y="535940"/>
                </a:cubicBezTo>
                <a:lnTo>
                  <a:pt x="0" y="124460"/>
                </a:lnTo>
                <a:cubicBezTo>
                  <a:pt x="0" y="55880"/>
                  <a:pt x="55880" y="0"/>
                  <a:pt x="124460" y="0"/>
                </a:cubicBezTo>
                <a:lnTo>
                  <a:pt x="859445" y="0"/>
                </a:lnTo>
                <a:cubicBezTo>
                  <a:pt x="928025" y="0"/>
                  <a:pt x="983905" y="55880"/>
                  <a:pt x="983905" y="124460"/>
                </a:cubicBezTo>
                <a:lnTo>
                  <a:pt x="983905" y="535940"/>
                </a:lnTo>
                <a:cubicBezTo>
                  <a:pt x="983905" y="604520"/>
                  <a:pt x="928025" y="660400"/>
                  <a:pt x="859445" y="660400"/>
                </a:cubicBezTo>
                <a:close/>
              </a:path>
            </a:pathLst>
          </a:custGeom>
          <a:solidFill>
            <a:srgbClr val="FEC456"/>
          </a:solidFill>
        </p:spPr>
        <p:txBody>
          <a:bodyPr/>
          <a:lstStyle/>
          <a:p>
            <a:endParaRPr lang="en-CA"/>
          </a:p>
        </p:txBody>
      </p:sp>
      <p:sp>
        <p:nvSpPr>
          <p:cNvPr id="39" name="Freeform 9">
            <a:extLst>
              <a:ext uri="{FF2B5EF4-FFF2-40B4-BE49-F238E27FC236}">
                <a16:creationId xmlns:a16="http://schemas.microsoft.com/office/drawing/2014/main" id="{4A28F8C9-C35A-4DF9-9DA1-F1952244BFD4}"/>
              </a:ext>
            </a:extLst>
          </p:cNvPr>
          <p:cNvSpPr/>
          <p:nvPr/>
        </p:nvSpPr>
        <p:spPr>
          <a:xfrm rot="16200000">
            <a:off x="9347830" y="-1019463"/>
            <a:ext cx="926743" cy="3553068"/>
          </a:xfrm>
          <a:custGeom>
            <a:avLst/>
            <a:gdLst/>
            <a:ahLst/>
            <a:cxnLst/>
            <a:rect l="l" t="t" r="r" b="b"/>
            <a:pathLst>
              <a:path w="660400" h="3168475">
                <a:moveTo>
                  <a:pt x="535940" y="3168475"/>
                </a:moveTo>
                <a:lnTo>
                  <a:pt x="124460" y="3168475"/>
                </a:lnTo>
                <a:cubicBezTo>
                  <a:pt x="55880" y="3168475"/>
                  <a:pt x="0" y="3112595"/>
                  <a:pt x="0" y="3044015"/>
                </a:cubicBezTo>
                <a:lnTo>
                  <a:pt x="0" y="124460"/>
                </a:lnTo>
                <a:cubicBezTo>
                  <a:pt x="0" y="55880"/>
                  <a:pt x="55880" y="0"/>
                  <a:pt x="124460" y="0"/>
                </a:cubicBezTo>
                <a:lnTo>
                  <a:pt x="535940" y="0"/>
                </a:lnTo>
                <a:cubicBezTo>
                  <a:pt x="604520" y="0"/>
                  <a:pt x="660400" y="55880"/>
                  <a:pt x="660400" y="124460"/>
                </a:cubicBezTo>
                <a:lnTo>
                  <a:pt x="660400" y="3044015"/>
                </a:lnTo>
                <a:cubicBezTo>
                  <a:pt x="660400" y="3112595"/>
                  <a:pt x="604520" y="3168475"/>
                  <a:pt x="535940" y="3168475"/>
                </a:cubicBezTo>
                <a:close/>
              </a:path>
            </a:pathLst>
          </a:custGeom>
          <a:solidFill>
            <a:srgbClr val="FEC456">
              <a:alpha val="25882"/>
            </a:srgbClr>
          </a:solidFill>
        </p:spPr>
        <p:txBody>
          <a:bodyPr/>
          <a:lstStyle/>
          <a:p>
            <a:endParaRPr lang="en-CA"/>
          </a:p>
        </p:txBody>
      </p:sp>
      <p:sp>
        <p:nvSpPr>
          <p:cNvPr id="37" name="TextBox 13">
            <a:extLst>
              <a:ext uri="{FF2B5EF4-FFF2-40B4-BE49-F238E27FC236}">
                <a16:creationId xmlns:a16="http://schemas.microsoft.com/office/drawing/2014/main" id="{BEA25135-32F8-4B38-BC96-21CA998F9AD5}"/>
              </a:ext>
            </a:extLst>
          </p:cNvPr>
          <p:cNvSpPr txBox="1"/>
          <p:nvPr/>
        </p:nvSpPr>
        <p:spPr>
          <a:xfrm>
            <a:off x="6763649" y="582110"/>
            <a:ext cx="885957" cy="302647"/>
          </a:xfrm>
          <a:prstGeom prst="rect">
            <a:avLst/>
          </a:prstGeom>
        </p:spPr>
        <p:txBody>
          <a:bodyPr lIns="0" tIns="0" rIns="0" bIns="0" rtlCol="0" anchor="t">
            <a:spAutoFit/>
          </a:bodyPr>
          <a:lstStyle/>
          <a:p>
            <a:pPr algn="ctr" defTabSz="609630">
              <a:lnSpc>
                <a:spcPts val="2600"/>
              </a:lnSpc>
              <a:spcBef>
                <a:spcPct val="0"/>
              </a:spcBef>
            </a:pPr>
            <a:r>
              <a:rPr lang="en-US" spc="-20">
                <a:solidFill>
                  <a:srgbClr val="527CA6"/>
                </a:solidFill>
                <a:latin typeface="Arial"/>
                <a:cs typeface="Arial"/>
              </a:rPr>
              <a:t>1 of 19</a:t>
            </a:r>
            <a:endParaRPr lang="en-US">
              <a:latin typeface="Arial"/>
              <a:cs typeface="Arial"/>
            </a:endParaRPr>
          </a:p>
        </p:txBody>
      </p:sp>
      <p:sp>
        <p:nvSpPr>
          <p:cNvPr id="40" name="TextBox 12">
            <a:extLst>
              <a:ext uri="{FF2B5EF4-FFF2-40B4-BE49-F238E27FC236}">
                <a16:creationId xmlns:a16="http://schemas.microsoft.com/office/drawing/2014/main" id="{BB388E88-1D9D-42E6-AF35-1209C6002EBF}"/>
              </a:ext>
            </a:extLst>
          </p:cNvPr>
          <p:cNvSpPr txBox="1"/>
          <p:nvPr/>
        </p:nvSpPr>
        <p:spPr>
          <a:xfrm>
            <a:off x="7838696" y="509322"/>
            <a:ext cx="3506999" cy="553998"/>
          </a:xfrm>
          <a:prstGeom prst="rect">
            <a:avLst/>
          </a:prstGeom>
        </p:spPr>
        <p:txBody>
          <a:bodyPr wrap="square" lIns="0" tIns="0" rIns="0" bIns="0" rtlCol="0" anchor="t">
            <a:spAutoFit/>
          </a:bodyPr>
          <a:lstStyle/>
          <a:p>
            <a:pPr algn="r" defTabSz="609630"/>
            <a:r>
              <a:rPr lang="en-US">
                <a:solidFill>
                  <a:srgbClr val="527CA6"/>
                </a:solidFill>
                <a:latin typeface="Arial"/>
                <a:cs typeface="Arial"/>
              </a:rPr>
              <a:t>Major Science Initiatives</a:t>
            </a:r>
          </a:p>
          <a:p>
            <a:pPr algn="r" defTabSz="609630"/>
            <a:r>
              <a:rPr lang="en-US">
                <a:solidFill>
                  <a:srgbClr val="527CA6"/>
                </a:solidFill>
                <a:latin typeface="Arial"/>
                <a:cs typeface="Arial"/>
              </a:rPr>
              <a:t> in Canada</a:t>
            </a:r>
            <a:endParaRPr lang="en-US">
              <a:solidFill>
                <a:srgbClr val="FF0000"/>
              </a:solidFill>
              <a:latin typeface="Arial"/>
              <a:cs typeface="Arial"/>
            </a:endParaRPr>
          </a:p>
        </p:txBody>
      </p:sp>
      <p:sp>
        <p:nvSpPr>
          <p:cNvPr id="35" name="TextBox 27">
            <a:extLst>
              <a:ext uri="{FF2B5EF4-FFF2-40B4-BE49-F238E27FC236}">
                <a16:creationId xmlns:a16="http://schemas.microsoft.com/office/drawing/2014/main" id="{34123E5D-9ACC-29AE-80DC-65B514A4E808}"/>
              </a:ext>
            </a:extLst>
          </p:cNvPr>
          <p:cNvSpPr txBox="1"/>
          <p:nvPr/>
        </p:nvSpPr>
        <p:spPr>
          <a:xfrm>
            <a:off x="6601996" y="6215884"/>
            <a:ext cx="4930874" cy="492443"/>
          </a:xfrm>
          <a:prstGeom prst="rect">
            <a:avLst/>
          </a:prstGeom>
        </p:spPr>
        <p:txBody>
          <a:bodyPr wrap="square" lIns="0" tIns="0" rIns="0" bIns="0" rtlCol="0" anchor="t">
            <a:spAutoFit/>
          </a:bodyPr>
          <a:lstStyle/>
          <a:p>
            <a:pPr algn="r" defTabSz="609630">
              <a:spcBef>
                <a:spcPct val="0"/>
              </a:spcBef>
            </a:pPr>
            <a:r>
              <a:rPr lang="en-US" sz="1600">
                <a:solidFill>
                  <a:srgbClr val="527CA6"/>
                </a:solidFill>
                <a:latin typeface="Arial"/>
                <a:cs typeface="Arial"/>
              </a:rPr>
              <a:t>*Datasets include those collected from government departments and other agencies  </a:t>
            </a:r>
          </a:p>
        </p:txBody>
      </p:sp>
    </p:spTree>
    <p:extLst>
      <p:ext uri="{BB962C8B-B14F-4D97-AF65-F5344CB8AC3E}">
        <p14:creationId xmlns:p14="http://schemas.microsoft.com/office/powerpoint/2010/main" val="3367948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DB435-EC5A-E4CE-6FFD-4A2B8840E4CD}"/>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84D2D941-155E-7765-5DB2-3BFE270DF2BF}"/>
              </a:ext>
            </a:extLst>
          </p:cNvPr>
          <p:cNvSpPr txBox="1"/>
          <p:nvPr/>
        </p:nvSpPr>
        <p:spPr>
          <a:xfrm>
            <a:off x="247135" y="1070590"/>
            <a:ext cx="11034275" cy="5663089"/>
          </a:xfrm>
          <a:prstGeom prst="rect">
            <a:avLst/>
          </a:prstGeom>
          <a:noFill/>
        </p:spPr>
        <p:txBody>
          <a:bodyPr wrap="square" lIns="91440" tIns="45720" rIns="91440" bIns="45720" anchor="t">
            <a:spAutoFit/>
          </a:bodyPr>
          <a:lstStyle/>
          <a:p>
            <a:pPr algn="l" rtl="0" fontAlgn="base">
              <a:spcAft>
                <a:spcPts val="1800"/>
              </a:spcAft>
            </a:pPr>
            <a:r>
              <a:rPr lang="en-US" sz="3200" b="1">
                <a:solidFill>
                  <a:schemeClr val="accent1"/>
                </a:solidFill>
                <a:latin typeface="Arial"/>
                <a:cs typeface="Arial"/>
              </a:rPr>
              <a:t>Things to know about CRDCN </a:t>
            </a:r>
            <a:r>
              <a:rPr lang="en-US" sz="3200" b="1" i="1">
                <a:solidFill>
                  <a:schemeClr val="accent1"/>
                </a:solidFill>
                <a:latin typeface="Arial"/>
                <a:cs typeface="Arial"/>
              </a:rPr>
              <a:t>as a Network</a:t>
            </a:r>
          </a:p>
          <a:p>
            <a:pPr marL="342900" indent="-342900" fontAlgn="base">
              <a:spcAft>
                <a:spcPts val="1800"/>
              </a:spcAft>
              <a:buFont typeface="Wingdings" panose="05000000000000000000" pitchFamily="2" charset="2"/>
              <a:buChar char="§"/>
            </a:pPr>
            <a:r>
              <a:rPr lang="en-US" sz="2000" b="1">
                <a:solidFill>
                  <a:schemeClr val="accent1"/>
                </a:solidFill>
              </a:rPr>
              <a:t>We work with academic institutions across Canada</a:t>
            </a:r>
            <a:r>
              <a:rPr lang="en-US" sz="2000" b="1"/>
              <a:t>: </a:t>
            </a:r>
            <a:r>
              <a:rPr lang="en-US" sz="2000"/>
              <a:t>We work with Statistics Canada to enable researchers at 45 universities to access highly valuable microdata about Canadian individuals, households and businesses.</a:t>
            </a:r>
          </a:p>
          <a:p>
            <a:pPr marL="342900" indent="-342900" algn="l" rtl="0" fontAlgn="base">
              <a:spcAft>
                <a:spcPts val="1800"/>
              </a:spcAft>
              <a:buFont typeface="Wingdings" panose="05000000000000000000" pitchFamily="2" charset="2"/>
              <a:buChar char="§"/>
            </a:pPr>
            <a:r>
              <a:rPr lang="en-US" sz="2000" b="1">
                <a:solidFill>
                  <a:schemeClr val="accent1"/>
                </a:solidFill>
              </a:rPr>
              <a:t>More than 2500 CRDCN researchers: </a:t>
            </a:r>
            <a:r>
              <a:rPr lang="en-US" sz="2000"/>
              <a:t>We leverage the knowledge and expertise of researchers across Canada to advance research and contribute to evidence-based decision-making. </a:t>
            </a:r>
          </a:p>
          <a:p>
            <a:pPr marL="342900" indent="-342900" fontAlgn="base">
              <a:spcAft>
                <a:spcPts val="1800"/>
              </a:spcAft>
              <a:buFont typeface="Wingdings" panose="05000000000000000000" pitchFamily="2" charset="2"/>
              <a:buChar char="§"/>
            </a:pPr>
            <a:r>
              <a:rPr lang="en-US" sz="2000" b="1">
                <a:solidFill>
                  <a:schemeClr val="accent1"/>
                </a:solidFill>
              </a:rPr>
              <a:t>Research data ecosystem</a:t>
            </a:r>
            <a:r>
              <a:rPr lang="en-US" sz="2000">
                <a:solidFill>
                  <a:srgbClr val="63656A"/>
                </a:solidFill>
              </a:rPr>
              <a:t>: We collaborate nationally and internationally to adopt and develop capacity and best practice.</a:t>
            </a:r>
            <a:endParaRPr lang="en-US" sz="2000" b="1">
              <a:solidFill>
                <a:schemeClr val="accent1"/>
              </a:solidFill>
            </a:endParaRPr>
          </a:p>
          <a:p>
            <a:pPr marL="342900" indent="-342900" algn="l">
              <a:spcAft>
                <a:spcPts val="1800"/>
              </a:spcAft>
              <a:buFont typeface="Wingdings" panose="05000000000000000000" pitchFamily="2" charset="2"/>
              <a:buChar char="§"/>
            </a:pPr>
            <a:r>
              <a:rPr lang="en-US" sz="2000" b="1">
                <a:solidFill>
                  <a:schemeClr val="accent1"/>
                </a:solidFill>
              </a:rPr>
              <a:t>Training</a:t>
            </a:r>
            <a:r>
              <a:rPr lang="en-US" sz="2000" b="1"/>
              <a:t>: </a:t>
            </a:r>
            <a:r>
              <a:rPr lang="en-US" sz="2000"/>
              <a:t>We deliver training online (free of charge). This includes training on datasets, research data management, and how to become a Research Data Centre user.</a:t>
            </a:r>
            <a:endParaRPr lang="en-US"/>
          </a:p>
          <a:p>
            <a:pPr marL="342900" indent="-342900" fontAlgn="base">
              <a:spcAft>
                <a:spcPts val="1800"/>
              </a:spcAft>
              <a:buFont typeface="Wingdings" panose="05000000000000000000" pitchFamily="2" charset="2"/>
              <a:buChar char="§"/>
            </a:pPr>
            <a:r>
              <a:rPr lang="en-US" sz="2000" b="1">
                <a:solidFill>
                  <a:schemeClr val="accent1"/>
                </a:solidFill>
              </a:rPr>
              <a:t>Knowledge mobilization</a:t>
            </a:r>
            <a:r>
              <a:rPr lang="en-US" sz="2000" b="1"/>
              <a:t>: </a:t>
            </a:r>
            <a:r>
              <a:rPr lang="en-US" sz="2000"/>
              <a:t>We deliver free webinars and produce research-policy             snapshots. </a:t>
            </a:r>
            <a:endParaRPr lang="en-US"/>
          </a:p>
          <a:p>
            <a:pPr marL="342900" indent="-342900" algn="l" rtl="0" fontAlgn="base">
              <a:spcAft>
                <a:spcPts val="1200"/>
              </a:spcAft>
              <a:buFont typeface="Wingdings" panose="05000000000000000000" pitchFamily="2" charset="2"/>
              <a:buChar char="§"/>
            </a:pPr>
            <a:endParaRPr lang="en-US" sz="2000"/>
          </a:p>
        </p:txBody>
      </p:sp>
    </p:spTree>
    <p:extLst>
      <p:ext uri="{BB962C8B-B14F-4D97-AF65-F5344CB8AC3E}">
        <p14:creationId xmlns:p14="http://schemas.microsoft.com/office/powerpoint/2010/main" val="873667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2E733-9B9F-32E0-25EE-E9C6128DAC09}"/>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807A597D-B1D3-E997-FDD3-58896A19DAED}"/>
              </a:ext>
            </a:extLst>
          </p:cNvPr>
          <p:cNvSpPr txBox="1"/>
          <p:nvPr/>
        </p:nvSpPr>
        <p:spPr>
          <a:xfrm>
            <a:off x="247135" y="1224502"/>
            <a:ext cx="11809743" cy="4662815"/>
          </a:xfrm>
          <a:prstGeom prst="rect">
            <a:avLst/>
          </a:prstGeom>
          <a:noFill/>
        </p:spPr>
        <p:txBody>
          <a:bodyPr wrap="square" lIns="91440" tIns="45720" rIns="91440" bIns="45720" anchor="t">
            <a:spAutoFit/>
          </a:bodyPr>
          <a:lstStyle/>
          <a:p>
            <a:pPr algn="l" rtl="0" fontAlgn="base">
              <a:spcBef>
                <a:spcPts val="1200"/>
              </a:spcBef>
              <a:spcAft>
                <a:spcPts val="1200"/>
              </a:spcAft>
            </a:pPr>
            <a:r>
              <a:rPr lang="en-US" sz="3200" b="1">
                <a:solidFill>
                  <a:schemeClr val="accent1"/>
                </a:solidFill>
                <a:latin typeface="Arial" panose="020B0604020202020204" pitchFamily="34" charset="0"/>
                <a:cs typeface="Arial" panose="020B0604020202020204" pitchFamily="34" charset="0"/>
              </a:rPr>
              <a:t>CRDCN training and knowledge mobilization </a:t>
            </a:r>
          </a:p>
          <a:p>
            <a:pPr fontAlgn="base">
              <a:spcAft>
                <a:spcPts val="600"/>
              </a:spcAft>
            </a:pPr>
            <a:r>
              <a:rPr lang="en-US" sz="2000" b="1"/>
              <a:t>Training</a:t>
            </a:r>
            <a:endParaRPr lang="en-US" sz="2000"/>
          </a:p>
          <a:p>
            <a:pPr marL="342900" indent="-342900" fontAlgn="base">
              <a:spcAft>
                <a:spcPts val="600"/>
              </a:spcAft>
              <a:buFont typeface="Arial" panose="020B0604020202020204" pitchFamily="34" charset="0"/>
              <a:buChar char="•"/>
            </a:pPr>
            <a:r>
              <a:rPr lang="en-US" sz="2000"/>
              <a:t>Priority areas for us to deliver training per our 2024-29 training plan: Datasets in the RDCs and working with data; using the Research Data </a:t>
            </a:r>
            <a:r>
              <a:rPr lang="en-US" sz="2000" err="1"/>
              <a:t>Centres</a:t>
            </a:r>
            <a:r>
              <a:rPr lang="en-US" sz="2000"/>
              <a:t>; working with </a:t>
            </a:r>
            <a:r>
              <a:rPr lang="en-US" sz="2000" b="0" i="0">
                <a:effectLst/>
              </a:rPr>
              <a:t>First Nations, Inuit and Métis data; </a:t>
            </a:r>
            <a:r>
              <a:rPr lang="en-US" sz="2000"/>
              <a:t>knowledge mobilization/policy communication; and professional development in the research data ecosystem. </a:t>
            </a:r>
          </a:p>
          <a:p>
            <a:pPr marL="342900" indent="-342900" fontAlgn="base">
              <a:spcAft>
                <a:spcPts val="600"/>
              </a:spcAft>
              <a:buFont typeface="Arial" panose="020B0604020202020204" pitchFamily="34" charset="0"/>
              <a:buChar char="•"/>
            </a:pPr>
            <a:r>
              <a:rPr lang="en-US" sz="2000" i="1"/>
              <a:t>New initiative</a:t>
            </a:r>
            <a:r>
              <a:rPr lang="en-US" sz="2000"/>
              <a:t>: Partnering with government and research-focused organizations to match funds for CRDCN’s Emerging Scholars Program for PhD student-led work using RDC data. </a:t>
            </a:r>
          </a:p>
          <a:p>
            <a:pPr fontAlgn="base">
              <a:spcBef>
                <a:spcPts val="1200"/>
              </a:spcBef>
              <a:spcAft>
                <a:spcPts val="600"/>
              </a:spcAft>
            </a:pPr>
            <a:r>
              <a:rPr lang="en-US" sz="2000" b="1"/>
              <a:t>Knowledge mobilization</a:t>
            </a:r>
          </a:p>
          <a:p>
            <a:pPr marL="342900" indent="-342900" fontAlgn="base">
              <a:spcAft>
                <a:spcPts val="600"/>
              </a:spcAft>
              <a:buFont typeface="Arial" panose="020B0604020202020204" pitchFamily="34" charset="0"/>
              <a:buChar char="•"/>
            </a:pPr>
            <a:r>
              <a:rPr lang="en-US" sz="2000"/>
              <a:t>CRDCN partners with two journals – </a:t>
            </a:r>
            <a:r>
              <a:rPr lang="en-US" sz="2000" i="1"/>
              <a:t>Canadian Public Policy </a:t>
            </a:r>
            <a:r>
              <a:rPr lang="en-US" sz="2000"/>
              <a:t>and </a:t>
            </a:r>
            <a:r>
              <a:rPr lang="en-US" sz="2000" i="1"/>
              <a:t>Canadian Journal of Economics </a:t>
            </a:r>
            <a:r>
              <a:rPr lang="en-US" sz="2000"/>
              <a:t>– to host webinars sharing forthcoming or recently published work by CRDCN researchers.</a:t>
            </a:r>
          </a:p>
          <a:p>
            <a:pPr marL="342900" indent="-342900" fontAlgn="base">
              <a:buFont typeface="Arial" panose="020B0604020202020204" pitchFamily="34" charset="0"/>
              <a:buChar char="•"/>
            </a:pPr>
            <a:r>
              <a:rPr lang="en-US" sz="2000"/>
              <a:t>CRDCN publishes research-policy snapshots that summarize findings of CRDCN </a:t>
            </a:r>
          </a:p>
          <a:p>
            <a:pPr fontAlgn="base"/>
            <a:r>
              <a:rPr lang="en-US" sz="2000"/>
              <a:t>     researchers’ published work or policy reports.  </a:t>
            </a:r>
          </a:p>
        </p:txBody>
      </p:sp>
    </p:spTree>
    <p:extLst>
      <p:ext uri="{BB962C8B-B14F-4D97-AF65-F5344CB8AC3E}">
        <p14:creationId xmlns:p14="http://schemas.microsoft.com/office/powerpoint/2010/main" val="1375125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795E566D-9B19-4429-817F-335B8C788DAE}"/>
              </a:ext>
            </a:extLst>
          </p:cNvPr>
          <p:cNvSpPr txBox="1"/>
          <p:nvPr/>
        </p:nvSpPr>
        <p:spPr>
          <a:xfrm>
            <a:off x="247135" y="1155922"/>
            <a:ext cx="11043165" cy="4708981"/>
          </a:xfrm>
          <a:prstGeom prst="rect">
            <a:avLst/>
          </a:prstGeom>
          <a:noFill/>
        </p:spPr>
        <p:txBody>
          <a:bodyPr wrap="square" lIns="91440" tIns="45720" rIns="91440" bIns="45720" anchor="t">
            <a:spAutoFit/>
          </a:bodyPr>
          <a:lstStyle/>
          <a:p>
            <a:pPr algn="l" rtl="0" fontAlgn="base">
              <a:spcBef>
                <a:spcPts val="1200"/>
              </a:spcBef>
              <a:spcAft>
                <a:spcPts val="600"/>
              </a:spcAft>
            </a:pPr>
            <a:r>
              <a:rPr lang="en-US" sz="3200" b="1">
                <a:solidFill>
                  <a:schemeClr val="accent1"/>
                </a:solidFill>
                <a:latin typeface="Arial" panose="020B0604020202020204" pitchFamily="34" charset="0"/>
                <a:cs typeface="Arial" panose="020B0604020202020204" pitchFamily="34" charset="0"/>
              </a:rPr>
              <a:t>Things to know about CRDCN </a:t>
            </a:r>
            <a:r>
              <a:rPr lang="en-US" sz="3200" b="1" i="1">
                <a:solidFill>
                  <a:schemeClr val="accent1"/>
                </a:solidFill>
                <a:latin typeface="Arial" panose="020B0604020202020204" pitchFamily="34" charset="0"/>
                <a:cs typeface="Arial" panose="020B0604020202020204" pitchFamily="34" charset="0"/>
              </a:rPr>
              <a:t>researchers</a:t>
            </a:r>
            <a:endParaRPr lang="en-US" sz="3200" i="1"/>
          </a:p>
          <a:p>
            <a:pPr marL="342900" indent="-342900" fontAlgn="base">
              <a:spcBef>
                <a:spcPts val="600"/>
              </a:spcBef>
              <a:spcAft>
                <a:spcPts val="600"/>
              </a:spcAft>
              <a:buFont typeface="Wingdings" panose="05000000000000000000" pitchFamily="2" charset="2"/>
              <a:buChar char="§"/>
            </a:pPr>
            <a:r>
              <a:rPr lang="en-US" sz="2000" b="1">
                <a:solidFill>
                  <a:schemeClr val="accent1"/>
                </a:solidFill>
                <a:cs typeface="Arial" panose="020B0604020202020204" pitchFamily="34" charset="0"/>
              </a:rPr>
              <a:t>Universities and other sectors: </a:t>
            </a:r>
            <a:r>
              <a:rPr lang="en-US" sz="2000">
                <a:cs typeface="Arial" panose="020B0604020202020204" pitchFamily="34" charset="0"/>
              </a:rPr>
              <a:t>Last year, CRDCN researchers r</a:t>
            </a:r>
            <a:r>
              <a:rPr lang="en-US" sz="2000"/>
              <a:t>epresented 45 Canadian post-secondary institutions, 7 Canadian hospitals or health authorities, 7 Canadian government departments, and 16 private sector or international organizations. </a:t>
            </a:r>
          </a:p>
          <a:p>
            <a:pPr marL="342900" indent="-342900" fontAlgn="base">
              <a:spcBef>
                <a:spcPts val="600"/>
              </a:spcBef>
              <a:spcAft>
                <a:spcPts val="600"/>
              </a:spcAft>
              <a:buFont typeface="Wingdings" panose="05000000000000000000" pitchFamily="2" charset="2"/>
              <a:buChar char="§"/>
            </a:pPr>
            <a:r>
              <a:rPr lang="en-US" sz="2000" b="1">
                <a:solidFill>
                  <a:schemeClr val="accent1"/>
                </a:solidFill>
              </a:rPr>
              <a:t>More than 30 disciplines: </a:t>
            </a:r>
            <a:r>
              <a:rPr lang="en-US" sz="2000"/>
              <a:t>Research disciplines include: economics, public health, epidemiology, sociology, demography, education, psychology, geography, urban studies, industrial relations, criminology, environmental science, political science, medicine and statistics. </a:t>
            </a:r>
          </a:p>
          <a:p>
            <a:pPr marL="342900" indent="-342900" fontAlgn="base">
              <a:spcBef>
                <a:spcPts val="600"/>
              </a:spcBef>
              <a:spcAft>
                <a:spcPts val="600"/>
              </a:spcAft>
              <a:buFont typeface="Wingdings" panose="05000000000000000000" pitchFamily="2" charset="2"/>
              <a:buChar char="§"/>
            </a:pPr>
            <a:r>
              <a:rPr lang="en-US" sz="2000" b="1">
                <a:solidFill>
                  <a:schemeClr val="accent1"/>
                </a:solidFill>
              </a:rPr>
              <a:t>English and French: </a:t>
            </a:r>
            <a:r>
              <a:rPr lang="en-US" sz="2000"/>
              <a:t>CRDCN represents researchers working in both official languages of Canada.</a:t>
            </a:r>
          </a:p>
          <a:p>
            <a:pPr marL="342900" indent="-342900" fontAlgn="base">
              <a:spcBef>
                <a:spcPts val="600"/>
              </a:spcBef>
              <a:spcAft>
                <a:spcPts val="600"/>
              </a:spcAft>
              <a:buFont typeface="Wingdings" panose="05000000000000000000" pitchFamily="2" charset="2"/>
              <a:buChar char="§"/>
            </a:pPr>
            <a:r>
              <a:rPr lang="en-US" sz="2000" b="1">
                <a:solidFill>
                  <a:schemeClr val="accent1"/>
                </a:solidFill>
                <a:cs typeface="Arial" panose="020B0604020202020204" pitchFamily="34" charset="0"/>
              </a:rPr>
              <a:t>Researcher diversity: </a:t>
            </a:r>
            <a:r>
              <a:rPr lang="en-US" sz="2000">
                <a:cs typeface="Arial" panose="020B0604020202020204" pitchFamily="34" charset="0"/>
              </a:rPr>
              <a:t>CRDCN researchers reflect an array of career stages and a diversity of lived experience.</a:t>
            </a:r>
          </a:p>
          <a:p>
            <a:pPr marL="285750" indent="-285750" algn="l" rtl="0" fontAlgn="base">
              <a:spcBef>
                <a:spcPts val="600"/>
              </a:spcBef>
              <a:spcAft>
                <a:spcPts val="600"/>
              </a:spcAft>
              <a:buFont typeface="Wingdings" panose="05000000000000000000" pitchFamily="2" charset="2"/>
              <a:buChar char="Ø"/>
            </a:pPr>
            <a:endParaRPr lang="en-US"/>
          </a:p>
        </p:txBody>
      </p:sp>
    </p:spTree>
    <p:extLst>
      <p:ext uri="{BB962C8B-B14F-4D97-AF65-F5344CB8AC3E}">
        <p14:creationId xmlns:p14="http://schemas.microsoft.com/office/powerpoint/2010/main" val="2152791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865D-7B12-4E00-9F36-6CF4EFAEB135}"/>
              </a:ext>
            </a:extLst>
          </p:cNvPr>
          <p:cNvSpPr>
            <a:spLocks noGrp="1"/>
          </p:cNvSpPr>
          <p:nvPr>
            <p:ph type="title"/>
          </p:nvPr>
        </p:nvSpPr>
        <p:spPr>
          <a:xfrm>
            <a:off x="400050" y="994611"/>
            <a:ext cx="11637462" cy="696077"/>
          </a:xfrm>
        </p:spPr>
        <p:txBody>
          <a:bodyPr>
            <a:noAutofit/>
          </a:bodyPr>
          <a:lstStyle/>
          <a:p>
            <a:r>
              <a:rPr lang="en-CA" sz="3200" b="1">
                <a:solidFill>
                  <a:schemeClr val="accent1"/>
                </a:solidFill>
                <a:cs typeface="Arial"/>
              </a:rPr>
              <a:t>Statistics Canada microdata subject area categories</a:t>
            </a:r>
          </a:p>
        </p:txBody>
      </p:sp>
      <p:sp>
        <p:nvSpPr>
          <p:cNvPr id="3" name="Content Placeholder 2">
            <a:extLst>
              <a:ext uri="{FF2B5EF4-FFF2-40B4-BE49-F238E27FC236}">
                <a16:creationId xmlns:a16="http://schemas.microsoft.com/office/drawing/2014/main" id="{33216745-F156-41E2-B0F0-5CF31137BA25}"/>
              </a:ext>
            </a:extLst>
          </p:cNvPr>
          <p:cNvSpPr>
            <a:spLocks noGrp="1"/>
          </p:cNvSpPr>
          <p:nvPr>
            <p:ph idx="1"/>
          </p:nvPr>
        </p:nvSpPr>
        <p:spPr>
          <a:xfrm>
            <a:off x="480060" y="1662787"/>
            <a:ext cx="11711940" cy="3652163"/>
          </a:xfrm>
        </p:spPr>
        <p:txBody>
          <a:bodyPr vert="horz" lIns="91440" tIns="45720" rIns="91440" bIns="45720" numCol="3" rtlCol="0" anchor="t">
            <a:noAutofit/>
          </a:bodyPr>
          <a:lstStyle/>
          <a:p>
            <a:pPr algn="l" rtl="0" fontAlgn="base">
              <a:lnSpc>
                <a:spcPct val="100000"/>
              </a:lnSpc>
              <a:spcBef>
                <a:spcPts val="0"/>
              </a:spcBef>
              <a:buFont typeface="Arial" panose="020B0604020202020204" pitchFamily="34" charset="0"/>
              <a:buChar char="•"/>
            </a:pPr>
            <a:r>
              <a:rPr lang="en-CA" sz="1800" b="0" i="0">
                <a:effectLst/>
              </a:rPr>
              <a:t>Agriculture and food </a:t>
            </a:r>
          </a:p>
          <a:p>
            <a:pPr algn="l" rtl="0" fontAlgn="base">
              <a:lnSpc>
                <a:spcPct val="100000"/>
              </a:lnSpc>
              <a:spcBef>
                <a:spcPts val="0"/>
              </a:spcBef>
              <a:buFont typeface="Arial" panose="020B0604020202020204" pitchFamily="34" charset="0"/>
              <a:buChar char="•"/>
            </a:pPr>
            <a:r>
              <a:rPr lang="en-CA" sz="1800" b="0" i="0">
                <a:effectLst/>
              </a:rPr>
              <a:t>Business and consumer services and culture </a:t>
            </a:r>
          </a:p>
          <a:p>
            <a:pPr algn="l" rtl="0" fontAlgn="base">
              <a:lnSpc>
                <a:spcPct val="100000"/>
              </a:lnSpc>
              <a:spcBef>
                <a:spcPts val="0"/>
              </a:spcBef>
              <a:buFont typeface="Arial" panose="020B0604020202020204" pitchFamily="34" charset="0"/>
              <a:buChar char="•"/>
            </a:pPr>
            <a:r>
              <a:rPr lang="en-CA" sz="1800" b="0" i="0">
                <a:effectLst/>
              </a:rPr>
              <a:t>Business performance and ownership </a:t>
            </a:r>
          </a:p>
          <a:p>
            <a:pPr algn="l" rtl="0" fontAlgn="base">
              <a:lnSpc>
                <a:spcPct val="100000"/>
              </a:lnSpc>
              <a:spcBef>
                <a:spcPts val="0"/>
              </a:spcBef>
              <a:buFont typeface="Arial" panose="020B0604020202020204" pitchFamily="34" charset="0"/>
              <a:buChar char="•"/>
            </a:pPr>
            <a:r>
              <a:rPr lang="en-CA" sz="1800" b="0" i="0">
                <a:effectLst/>
              </a:rPr>
              <a:t>Children and youth </a:t>
            </a:r>
          </a:p>
          <a:p>
            <a:pPr algn="l" rtl="0" fontAlgn="base">
              <a:lnSpc>
                <a:spcPct val="100000"/>
              </a:lnSpc>
              <a:spcBef>
                <a:spcPts val="0"/>
              </a:spcBef>
              <a:buFont typeface="Arial" panose="020B0604020202020204" pitchFamily="34" charset="0"/>
              <a:buChar char="•"/>
            </a:pPr>
            <a:r>
              <a:rPr lang="en-CA" sz="1800" b="0" i="0">
                <a:effectLst/>
              </a:rPr>
              <a:t>Construction </a:t>
            </a:r>
          </a:p>
          <a:p>
            <a:pPr algn="l" rtl="0" fontAlgn="base">
              <a:lnSpc>
                <a:spcPct val="100000"/>
              </a:lnSpc>
              <a:spcBef>
                <a:spcPts val="0"/>
              </a:spcBef>
              <a:buFont typeface="Arial" panose="020B0604020202020204" pitchFamily="34" charset="0"/>
              <a:buChar char="•"/>
            </a:pPr>
            <a:r>
              <a:rPr lang="en-CA" sz="1800" b="0" i="0">
                <a:effectLst/>
              </a:rPr>
              <a:t>Crime and justice </a:t>
            </a:r>
          </a:p>
          <a:p>
            <a:pPr algn="l" rtl="0" fontAlgn="base">
              <a:lnSpc>
                <a:spcPct val="100000"/>
              </a:lnSpc>
              <a:spcBef>
                <a:spcPts val="0"/>
              </a:spcBef>
              <a:buFont typeface="Arial" panose="020B0604020202020204" pitchFamily="34" charset="0"/>
              <a:buChar char="•"/>
            </a:pPr>
            <a:r>
              <a:rPr lang="en-CA" sz="1800" b="0" i="0">
                <a:effectLst/>
              </a:rPr>
              <a:t>Digital economy and society </a:t>
            </a:r>
          </a:p>
          <a:p>
            <a:pPr algn="l" rtl="0" fontAlgn="base">
              <a:lnSpc>
                <a:spcPct val="100000"/>
              </a:lnSpc>
              <a:spcBef>
                <a:spcPts val="0"/>
              </a:spcBef>
              <a:buFont typeface="Arial" panose="020B0604020202020204" pitchFamily="34" charset="0"/>
              <a:buChar char="•"/>
            </a:pPr>
            <a:r>
              <a:rPr lang="en-CA" sz="1800" b="0" i="0">
                <a:effectLst/>
              </a:rPr>
              <a:t>Economic accounts </a:t>
            </a:r>
          </a:p>
          <a:p>
            <a:pPr algn="l" rtl="0" fontAlgn="base">
              <a:lnSpc>
                <a:spcPct val="100000"/>
              </a:lnSpc>
              <a:spcBef>
                <a:spcPts val="0"/>
              </a:spcBef>
              <a:buFont typeface="Arial" panose="020B0604020202020204" pitchFamily="34" charset="0"/>
              <a:buChar char="•"/>
            </a:pPr>
            <a:r>
              <a:rPr lang="en-CA" sz="1800" b="0" i="0">
                <a:effectLst/>
              </a:rPr>
              <a:t>Education, training and learning </a:t>
            </a:r>
          </a:p>
          <a:p>
            <a:pPr algn="l" rtl="0" fontAlgn="base">
              <a:lnSpc>
                <a:spcPct val="100000"/>
              </a:lnSpc>
              <a:spcBef>
                <a:spcPts val="0"/>
              </a:spcBef>
              <a:buFont typeface="Arial" panose="020B0604020202020204" pitchFamily="34" charset="0"/>
              <a:buChar char="•"/>
            </a:pPr>
            <a:r>
              <a:rPr lang="en-CA" sz="1800" b="0" i="0">
                <a:effectLst/>
              </a:rPr>
              <a:t>Energy </a:t>
            </a:r>
          </a:p>
          <a:p>
            <a:pPr algn="l" rtl="0" fontAlgn="base">
              <a:lnSpc>
                <a:spcPct val="100000"/>
              </a:lnSpc>
              <a:spcBef>
                <a:spcPts val="0"/>
              </a:spcBef>
              <a:buFont typeface="Arial" panose="020B0604020202020204" pitchFamily="34" charset="0"/>
              <a:buChar char="•"/>
            </a:pPr>
            <a:r>
              <a:rPr lang="en-CA" sz="1800" b="0" i="0">
                <a:effectLst/>
              </a:rPr>
              <a:t>Environment </a:t>
            </a:r>
          </a:p>
          <a:p>
            <a:pPr algn="l" rtl="0" fontAlgn="base">
              <a:lnSpc>
                <a:spcPct val="100000"/>
              </a:lnSpc>
              <a:spcBef>
                <a:spcPts val="0"/>
              </a:spcBef>
              <a:buFont typeface="Arial" panose="020B0604020202020204" pitchFamily="34" charset="0"/>
              <a:buChar char="•"/>
            </a:pPr>
            <a:r>
              <a:rPr lang="en-CA" sz="1800" b="0" i="0">
                <a:effectLst/>
              </a:rPr>
              <a:t>Families, households and marital status </a:t>
            </a:r>
          </a:p>
          <a:p>
            <a:pPr algn="l" rtl="0" fontAlgn="base">
              <a:lnSpc>
                <a:spcPct val="100000"/>
              </a:lnSpc>
              <a:spcBef>
                <a:spcPts val="0"/>
              </a:spcBef>
              <a:buFont typeface="Arial" panose="020B0604020202020204" pitchFamily="34" charset="0"/>
              <a:buChar char="•"/>
            </a:pPr>
            <a:r>
              <a:rPr lang="en-CA" sz="1800" b="0" i="0">
                <a:effectLst/>
              </a:rPr>
              <a:t>Government </a:t>
            </a:r>
          </a:p>
          <a:p>
            <a:pPr algn="l" rtl="0" fontAlgn="base">
              <a:lnSpc>
                <a:spcPct val="100000"/>
              </a:lnSpc>
              <a:spcBef>
                <a:spcPts val="0"/>
              </a:spcBef>
              <a:buFont typeface="Arial" panose="020B0604020202020204" pitchFamily="34" charset="0"/>
              <a:buChar char="•"/>
            </a:pPr>
            <a:r>
              <a:rPr lang="en-CA" sz="1800" b="0" i="0">
                <a:effectLst/>
              </a:rPr>
              <a:t>Health </a:t>
            </a:r>
          </a:p>
          <a:p>
            <a:pPr algn="l" rtl="0" fontAlgn="base">
              <a:lnSpc>
                <a:spcPct val="100000"/>
              </a:lnSpc>
              <a:spcBef>
                <a:spcPts val="0"/>
              </a:spcBef>
              <a:buFont typeface="Arial" panose="020B0604020202020204" pitchFamily="34" charset="0"/>
              <a:buChar char="•"/>
            </a:pPr>
            <a:r>
              <a:rPr lang="en-CA" sz="1800" b="0" i="0">
                <a:effectLst/>
              </a:rPr>
              <a:t>Housing </a:t>
            </a:r>
          </a:p>
          <a:p>
            <a:pPr algn="l" rtl="0" fontAlgn="base">
              <a:lnSpc>
                <a:spcPct val="100000"/>
              </a:lnSpc>
              <a:spcBef>
                <a:spcPts val="0"/>
              </a:spcBef>
              <a:buFont typeface="Arial" panose="020B0604020202020204" pitchFamily="34" charset="0"/>
              <a:buChar char="•"/>
            </a:pPr>
            <a:r>
              <a:rPr lang="en-CA" sz="1800" b="0" i="0">
                <a:effectLst/>
              </a:rPr>
              <a:t>Immigration and ethnocultural diversity </a:t>
            </a:r>
          </a:p>
          <a:p>
            <a:pPr algn="l" rtl="0" fontAlgn="base">
              <a:lnSpc>
                <a:spcPct val="100000"/>
              </a:lnSpc>
              <a:spcBef>
                <a:spcPts val="0"/>
              </a:spcBef>
              <a:buFont typeface="Arial" panose="020B0604020202020204" pitchFamily="34" charset="0"/>
              <a:buChar char="•"/>
            </a:pPr>
            <a:r>
              <a:rPr lang="en-CA" sz="1800" b="0" i="0">
                <a:effectLst/>
              </a:rPr>
              <a:t>Income, pensions, spending and wealth </a:t>
            </a:r>
          </a:p>
          <a:p>
            <a:pPr algn="l" rtl="0" fontAlgn="base">
              <a:lnSpc>
                <a:spcPct val="100000"/>
              </a:lnSpc>
              <a:spcBef>
                <a:spcPts val="0"/>
              </a:spcBef>
              <a:buFont typeface="Arial" panose="020B0604020202020204" pitchFamily="34" charset="0"/>
              <a:buChar char="•"/>
            </a:pPr>
            <a:r>
              <a:rPr lang="en-CA" sz="1800" b="0" i="0">
                <a:effectLst/>
              </a:rPr>
              <a:t>Indigenous Peoples </a:t>
            </a:r>
          </a:p>
          <a:p>
            <a:pPr algn="l" rtl="0" fontAlgn="base">
              <a:lnSpc>
                <a:spcPct val="100000"/>
              </a:lnSpc>
              <a:spcBef>
                <a:spcPts val="0"/>
              </a:spcBef>
              <a:buFont typeface="Arial" panose="020B0604020202020204" pitchFamily="34" charset="0"/>
              <a:buChar char="•"/>
            </a:pPr>
            <a:r>
              <a:rPr lang="en-CA" sz="1800" b="0" i="0">
                <a:effectLst/>
              </a:rPr>
              <a:t>International trade </a:t>
            </a:r>
          </a:p>
          <a:p>
            <a:pPr algn="l" rtl="0" fontAlgn="base">
              <a:lnSpc>
                <a:spcPct val="100000"/>
              </a:lnSpc>
              <a:spcBef>
                <a:spcPts val="0"/>
              </a:spcBef>
              <a:buFont typeface="Arial" panose="020B0604020202020204" pitchFamily="34" charset="0"/>
              <a:buChar char="•"/>
            </a:pPr>
            <a:r>
              <a:rPr lang="en-CA" sz="1800" b="0" i="0">
                <a:effectLst/>
              </a:rPr>
              <a:t>Labour </a:t>
            </a:r>
          </a:p>
          <a:p>
            <a:pPr algn="l" rtl="0" fontAlgn="base">
              <a:lnSpc>
                <a:spcPct val="100000"/>
              </a:lnSpc>
              <a:spcBef>
                <a:spcPts val="0"/>
              </a:spcBef>
              <a:buFont typeface="Arial" panose="020B0604020202020204" pitchFamily="34" charset="0"/>
              <a:buChar char="•"/>
            </a:pPr>
            <a:r>
              <a:rPr lang="en-CA" sz="1800" b="0" i="0">
                <a:effectLst/>
              </a:rPr>
              <a:t>Languages </a:t>
            </a:r>
          </a:p>
          <a:p>
            <a:pPr algn="l" rtl="0" fontAlgn="base">
              <a:lnSpc>
                <a:spcPct val="100000"/>
              </a:lnSpc>
              <a:spcBef>
                <a:spcPts val="0"/>
              </a:spcBef>
              <a:buFont typeface="Arial" panose="020B0604020202020204" pitchFamily="34" charset="0"/>
              <a:buChar char="•"/>
            </a:pPr>
            <a:r>
              <a:rPr lang="en-CA" sz="1800" b="0" i="0">
                <a:effectLst/>
              </a:rPr>
              <a:t>Manufacturing </a:t>
            </a:r>
          </a:p>
          <a:p>
            <a:pPr algn="l" rtl="0" fontAlgn="base">
              <a:lnSpc>
                <a:spcPct val="100000"/>
              </a:lnSpc>
              <a:spcBef>
                <a:spcPts val="0"/>
              </a:spcBef>
              <a:buFont typeface="Arial" panose="020B0604020202020204" pitchFamily="34" charset="0"/>
              <a:buChar char="•"/>
            </a:pPr>
            <a:r>
              <a:rPr lang="en-CA" sz="1800" b="0" i="0">
                <a:effectLst/>
              </a:rPr>
              <a:t>Population and demography </a:t>
            </a:r>
          </a:p>
          <a:p>
            <a:pPr algn="l" rtl="0" fontAlgn="base">
              <a:lnSpc>
                <a:spcPct val="100000"/>
              </a:lnSpc>
              <a:spcBef>
                <a:spcPts val="0"/>
              </a:spcBef>
              <a:buFont typeface="Arial" panose="020B0604020202020204" pitchFamily="34" charset="0"/>
              <a:buChar char="•"/>
            </a:pPr>
            <a:r>
              <a:rPr lang="en-CA" sz="1800" b="0" i="0">
                <a:effectLst/>
              </a:rPr>
              <a:t>Prices and price indexes </a:t>
            </a:r>
          </a:p>
          <a:p>
            <a:pPr algn="l" rtl="0" fontAlgn="base">
              <a:lnSpc>
                <a:spcPct val="100000"/>
              </a:lnSpc>
              <a:spcBef>
                <a:spcPts val="0"/>
              </a:spcBef>
              <a:buFont typeface="Arial" panose="020B0604020202020204" pitchFamily="34" charset="0"/>
              <a:buChar char="•"/>
            </a:pPr>
            <a:r>
              <a:rPr lang="en-CA" sz="1800" b="0" i="0">
                <a:effectLst/>
              </a:rPr>
              <a:t>Retail and wholesale </a:t>
            </a:r>
          </a:p>
          <a:p>
            <a:pPr algn="l" rtl="0" fontAlgn="base">
              <a:lnSpc>
                <a:spcPct val="100000"/>
              </a:lnSpc>
              <a:spcBef>
                <a:spcPts val="0"/>
              </a:spcBef>
              <a:buFont typeface="Arial" panose="020B0604020202020204" pitchFamily="34" charset="0"/>
              <a:buChar char="•"/>
            </a:pPr>
            <a:r>
              <a:rPr lang="en-CA" sz="1800" b="0" i="0">
                <a:effectLst/>
              </a:rPr>
              <a:t>Science and technology </a:t>
            </a:r>
          </a:p>
          <a:p>
            <a:pPr algn="l" rtl="0" fontAlgn="base">
              <a:lnSpc>
                <a:spcPct val="100000"/>
              </a:lnSpc>
              <a:spcBef>
                <a:spcPts val="0"/>
              </a:spcBef>
              <a:buFont typeface="Arial" panose="020B0604020202020204" pitchFamily="34" charset="0"/>
              <a:buChar char="•"/>
            </a:pPr>
            <a:r>
              <a:rPr lang="en-CA" sz="1800" b="0" i="0">
                <a:effectLst/>
              </a:rPr>
              <a:t>Seniors and aging </a:t>
            </a:r>
          </a:p>
          <a:p>
            <a:pPr algn="l" rtl="0" fontAlgn="base">
              <a:lnSpc>
                <a:spcPct val="100000"/>
              </a:lnSpc>
              <a:spcBef>
                <a:spcPts val="0"/>
              </a:spcBef>
              <a:buFont typeface="Arial" panose="020B0604020202020204" pitchFamily="34" charset="0"/>
              <a:buChar char="•"/>
            </a:pPr>
            <a:r>
              <a:rPr lang="en-CA" sz="1800" b="0" i="0">
                <a:effectLst/>
              </a:rPr>
              <a:t>Society and community </a:t>
            </a:r>
          </a:p>
          <a:p>
            <a:pPr algn="l" rtl="0" fontAlgn="base">
              <a:lnSpc>
                <a:spcPct val="100000"/>
              </a:lnSpc>
              <a:spcBef>
                <a:spcPts val="0"/>
              </a:spcBef>
              <a:buFont typeface="Arial" panose="020B0604020202020204" pitchFamily="34" charset="0"/>
              <a:buChar char="•"/>
            </a:pPr>
            <a:r>
              <a:rPr lang="en-CA" sz="1800" b="0" i="0">
                <a:effectLst/>
              </a:rPr>
              <a:t>Statistical methods </a:t>
            </a:r>
          </a:p>
          <a:p>
            <a:pPr algn="l" rtl="0" fontAlgn="base">
              <a:lnSpc>
                <a:spcPct val="100000"/>
              </a:lnSpc>
              <a:spcBef>
                <a:spcPts val="0"/>
              </a:spcBef>
              <a:buFont typeface="Arial" panose="020B0604020202020204" pitchFamily="34" charset="0"/>
              <a:buChar char="•"/>
            </a:pPr>
            <a:r>
              <a:rPr lang="en-CA" sz="1800" b="0" i="0">
                <a:effectLst/>
              </a:rPr>
              <a:t>Transportation </a:t>
            </a:r>
          </a:p>
          <a:p>
            <a:pPr algn="l" rtl="0" fontAlgn="base">
              <a:lnSpc>
                <a:spcPct val="100000"/>
              </a:lnSpc>
              <a:spcBef>
                <a:spcPts val="0"/>
              </a:spcBef>
              <a:buFont typeface="Arial" panose="020B0604020202020204" pitchFamily="34" charset="0"/>
              <a:buChar char="•"/>
            </a:pPr>
            <a:r>
              <a:rPr lang="en-CA" sz="1800" b="0" i="0">
                <a:effectLst/>
              </a:rPr>
              <a:t>Travel and tourism </a:t>
            </a:r>
          </a:p>
          <a:p>
            <a:pPr marL="0" indent="0" algn="l">
              <a:lnSpc>
                <a:spcPct val="100000"/>
              </a:lnSpc>
              <a:spcBef>
                <a:spcPts val="0"/>
              </a:spcBef>
              <a:buNone/>
            </a:pPr>
            <a:endParaRPr lang="en-US" sz="1800" b="0" i="0">
              <a:effectLst/>
            </a:endParaRPr>
          </a:p>
          <a:p>
            <a:pPr marL="0" indent="0">
              <a:lnSpc>
                <a:spcPct val="100000"/>
              </a:lnSpc>
              <a:spcBef>
                <a:spcPts val="0"/>
              </a:spcBef>
              <a:buNone/>
            </a:pPr>
            <a:endParaRPr lang="en-CA" sz="1800">
              <a:cs typeface="Calibri"/>
            </a:endParaRPr>
          </a:p>
          <a:p>
            <a:pPr algn="l">
              <a:lnSpc>
                <a:spcPct val="100000"/>
              </a:lnSpc>
              <a:spcBef>
                <a:spcPts val="0"/>
              </a:spcBef>
            </a:pPr>
            <a:endParaRPr lang="en-US" sz="1800"/>
          </a:p>
        </p:txBody>
      </p:sp>
      <p:sp>
        <p:nvSpPr>
          <p:cNvPr id="5" name="TextBox 4">
            <a:extLst>
              <a:ext uri="{FF2B5EF4-FFF2-40B4-BE49-F238E27FC236}">
                <a16:creationId xmlns:a16="http://schemas.microsoft.com/office/drawing/2014/main" id="{A47C6F98-41C3-CCE5-798D-FF63F1311EBF}"/>
              </a:ext>
            </a:extLst>
          </p:cNvPr>
          <p:cNvSpPr txBox="1"/>
          <p:nvPr/>
        </p:nvSpPr>
        <p:spPr>
          <a:xfrm>
            <a:off x="454342" y="5803315"/>
            <a:ext cx="7215187" cy="369332"/>
          </a:xfrm>
          <a:prstGeom prst="rect">
            <a:avLst/>
          </a:prstGeom>
          <a:noFill/>
        </p:spPr>
        <p:txBody>
          <a:bodyPr wrap="square">
            <a:spAutoFit/>
          </a:bodyPr>
          <a:lstStyle/>
          <a:p>
            <a:r>
              <a:rPr lang="en-US" sz="1800" b="1">
                <a:solidFill>
                  <a:srgbClr val="527CA6"/>
                </a:solidFill>
              </a:rPr>
              <a:t>Question to the group: </a:t>
            </a:r>
            <a:r>
              <a:rPr lang="en-US" sz="1800">
                <a:solidFill>
                  <a:srgbClr val="63656A"/>
                </a:solidFill>
              </a:rPr>
              <a:t>Wh</a:t>
            </a:r>
            <a:r>
              <a:rPr lang="en-US">
                <a:solidFill>
                  <a:srgbClr val="63656A"/>
                </a:solidFill>
              </a:rPr>
              <a:t>ich of these are </a:t>
            </a:r>
            <a:r>
              <a:rPr lang="en-US" sz="1800">
                <a:solidFill>
                  <a:srgbClr val="63656A"/>
                </a:solidFill>
              </a:rPr>
              <a:t>priority areas for you?</a:t>
            </a:r>
            <a:endParaRPr lang="en-US" sz="1800"/>
          </a:p>
        </p:txBody>
      </p:sp>
    </p:spTree>
    <p:extLst>
      <p:ext uri="{BB962C8B-B14F-4D97-AF65-F5344CB8AC3E}">
        <p14:creationId xmlns:p14="http://schemas.microsoft.com/office/powerpoint/2010/main" val="961370564"/>
      </p:ext>
    </p:extLst>
  </p:cSld>
  <p:clrMapOvr>
    <a:masterClrMapping/>
  </p:clrMapOvr>
</p:sld>
</file>

<file path=ppt/theme/theme1.xml><?xml version="1.0" encoding="utf-8"?>
<a:theme xmlns:a="http://schemas.openxmlformats.org/drawingml/2006/main" name="Office Theme">
  <a:themeElements>
    <a:clrScheme name="CRDCN Colours">
      <a:dk1>
        <a:srgbClr val="63656A"/>
      </a:dk1>
      <a:lt1>
        <a:sysClr val="window" lastClr="FFFFFF"/>
      </a:lt1>
      <a:dk2>
        <a:srgbClr val="1F516E"/>
      </a:dk2>
      <a:lt2>
        <a:srgbClr val="E1E3E4"/>
      </a:lt2>
      <a:accent1>
        <a:srgbClr val="527CA6"/>
      </a:accent1>
      <a:accent2>
        <a:srgbClr val="FEC465"/>
      </a:accent2>
      <a:accent3>
        <a:srgbClr val="D7B5C6"/>
      </a:accent3>
      <a:accent4>
        <a:srgbClr val="85C0FB"/>
      </a:accent4>
      <a:accent5>
        <a:srgbClr val="C5E0B3"/>
      </a:accent5>
      <a:accent6>
        <a:srgbClr val="FEE599"/>
      </a:accent6>
      <a:hlink>
        <a:srgbClr val="48A1FA"/>
      </a:hlink>
      <a:folHlink>
        <a:srgbClr val="8EAADB"/>
      </a:folHlink>
    </a:clrScheme>
    <a:fontScheme name="CRDCN Fonts">
      <a:majorFont>
        <a:latin typeface="Arial"/>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3999F3824AACA4CB5C02CA1B5B2DFAE" ma:contentTypeVersion="19" ma:contentTypeDescription="Create a new document." ma:contentTypeScope="" ma:versionID="28208ec1fa8993488d2f37d519b62a51">
  <xsd:schema xmlns:xsd="http://www.w3.org/2001/XMLSchema" xmlns:xs="http://www.w3.org/2001/XMLSchema" xmlns:p="http://schemas.microsoft.com/office/2006/metadata/properties" xmlns:ns2="fe770d8f-5db2-42ab-9109-2ccfbb694cc3" xmlns:ns3="e471432c-39b5-4e37-b6a1-0303f55f1001" targetNamespace="http://schemas.microsoft.com/office/2006/metadata/properties" ma:root="true" ma:fieldsID="c5479fc8bf5eba5a8f754de72ea1b178" ns2:_="" ns3:_="">
    <xsd:import namespace="fe770d8f-5db2-42ab-9109-2ccfbb694cc3"/>
    <xsd:import namespace="e471432c-39b5-4e37-b6a1-0303f55f100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_Flow_SignoffStatu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770d8f-5db2-42ab-9109-2ccfbb694c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3badbea-0c6b-4d4f-9bff-f10d9c965206"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_Flow_SignoffStatus" ma:index="24" nillable="true" ma:displayName="Sign-off status" ma:internalName="Sign_x002d_off_x0020_status">
      <xsd:simpleType>
        <xsd:restriction base="dms:Text"/>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471432c-39b5-4e37-b6a1-0303f55f1001"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2fbaa82e-ed9a-4b83-8378-55e6d8546644}" ma:internalName="TaxCatchAll" ma:showField="CatchAllData" ma:web="e471432c-39b5-4e37-b6a1-0303f55f100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e471432c-39b5-4e37-b6a1-0303f55f1001">
      <UserInfo>
        <DisplayName/>
        <AccountId xsi:nil="true"/>
        <AccountType/>
      </UserInfo>
    </SharedWithUsers>
    <lcf76f155ced4ddcb4097134ff3c332f xmlns="fe770d8f-5db2-42ab-9109-2ccfbb694cc3">
      <Terms xmlns="http://schemas.microsoft.com/office/infopath/2007/PartnerControls"/>
    </lcf76f155ced4ddcb4097134ff3c332f>
    <TaxCatchAll xmlns="e471432c-39b5-4e37-b6a1-0303f55f1001" xsi:nil="true"/>
    <_Flow_SignoffStatus xmlns="fe770d8f-5db2-42ab-9109-2ccfbb694cc3" xsi:nil="true"/>
    <MediaLengthInSeconds xmlns="fe770d8f-5db2-42ab-9109-2ccfbb694cc3" xsi:nil="true"/>
  </documentManagement>
</p:properties>
</file>

<file path=customXml/itemProps1.xml><?xml version="1.0" encoding="utf-8"?>
<ds:datastoreItem xmlns:ds="http://schemas.openxmlformats.org/officeDocument/2006/customXml" ds:itemID="{6BA29483-5E78-4541-AD2D-42735FF9999B}">
  <ds:schemaRefs>
    <ds:schemaRef ds:uri="http://schemas.microsoft.com/sharepoint/v3/contenttype/forms"/>
  </ds:schemaRefs>
</ds:datastoreItem>
</file>

<file path=customXml/itemProps2.xml><?xml version="1.0" encoding="utf-8"?>
<ds:datastoreItem xmlns:ds="http://schemas.openxmlformats.org/officeDocument/2006/customXml" ds:itemID="{860D43AB-1C14-4844-BC2B-3ABC7F98AA35}">
  <ds:schemaRefs>
    <ds:schemaRef ds:uri="e471432c-39b5-4e37-b6a1-0303f55f1001"/>
    <ds:schemaRef ds:uri="fe770d8f-5db2-42ab-9109-2ccfbb694cc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55E7EBE-8F52-41E7-AED3-CEA8B1FA5B00}">
  <ds:schemaRefs>
    <ds:schemaRef ds:uri="http://schemas.microsoft.com/office/infopath/2007/PartnerControls"/>
    <ds:schemaRef ds:uri="fe770d8f-5db2-42ab-9109-2ccfbb694cc3"/>
    <ds:schemaRef ds:uri="http://schemas.openxmlformats.org/package/2006/metadata/core-properties"/>
    <ds:schemaRef ds:uri="http://schemas.microsoft.com/office/2006/documentManagement/types"/>
    <ds:schemaRef ds:uri="http://purl.org/dc/terms/"/>
    <ds:schemaRef ds:uri="http://purl.org/dc/elements/1.1/"/>
    <ds:schemaRef ds:uri="e471432c-39b5-4e37-b6a1-0303f55f100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1779</Words>
  <Application>Microsoft Office PowerPoint</Application>
  <PresentationFormat>Widescreen</PresentationFormat>
  <Paragraphs>190</Paragraphs>
  <Slides>17</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Arial Nova Light</vt:lpstr>
      <vt:lpstr>Calibri</vt:lpstr>
      <vt:lpstr>Myriad Pro 3</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Statistics Canada microdata subject area categories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El-Hajar</dc:creator>
  <cp:lastModifiedBy>Johanne Provençal</cp:lastModifiedBy>
  <cp:revision>3</cp:revision>
  <dcterms:created xsi:type="dcterms:W3CDTF">2020-03-19T14:29:22Z</dcterms:created>
  <dcterms:modified xsi:type="dcterms:W3CDTF">2025-06-19T00:41:35Z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0x010100A3999F3824AACA4CB5C02CA1B5B2DFAE</vt:lpwstr>
  </property>
  <property fmtid="{D5CDD505-2E9C-101B-9397-08002B2CF9AE}" pid="3" name="Order">
    <vt:r8>88300</vt:r8>
  </property>
  <property fmtid="{D5CDD505-2E9C-101B-9397-08002B2CF9AE}" pid="4" name="_ExtendedDescription">
    <vt:lpwstr/>
  </property>
  <property fmtid="{D5CDD505-2E9C-101B-9397-08002B2CF9AE}" pid="5" name="TriggerFlowInfo">
    <vt:lpwstr/>
  </property>
  <property fmtid="{D5CDD505-2E9C-101B-9397-08002B2CF9AE}" pid="6" name="ComplianceAssetId">
    <vt:lpwstr/>
  </property>
  <property fmtid="{D5CDD505-2E9C-101B-9397-08002B2CF9AE}" pid="7" name="xd_ProgID">
    <vt:lpwstr/>
  </property>
  <property fmtid="{D5CDD505-2E9C-101B-9397-08002B2CF9AE}" pid="8" name="TemplateUrl">
    <vt:lpwstr/>
  </property>
  <property fmtid="{D5CDD505-2E9C-101B-9397-08002B2CF9AE}" pid="9" name="xd_Signature">
    <vt:bool>false</vt:bool>
  </property>
  <property fmtid="{D5CDD505-2E9C-101B-9397-08002B2CF9AE}" pid="10" name="MediaServiceImageTags">
    <vt:lpwstr/>
  </property>
</Properties>
</file>