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424"/>
    <a:srgbClr val="A80000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9" autoAdjust="0"/>
    <p:restoredTop sz="88323" autoAdjust="0"/>
  </p:normalViewPr>
  <p:slideViewPr>
    <p:cSldViewPr snapToGrid="0" snapToObjects="1">
      <p:cViewPr varScale="1">
        <p:scale>
          <a:sx n="76" d="100"/>
          <a:sy n="76" d="100"/>
        </p:scale>
        <p:origin x="1075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168FA-98C4-4517-A0DE-638639A13D62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144BE-A221-41A0-8765-2C4E22042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91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1336B-4118-B14A-9B5E-D694444C2FE5}" type="datetimeFigureOut">
              <a:rPr lang="en-US" smtClean="0"/>
              <a:t>07-Jul-17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FA8F3-AD31-DD41-8913-8E54D4B39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0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seeklogo.com/images/G/general-assembly-logo-D5C634F07A-seeklogo.com.png">
            <a:extLst>
              <a:ext uri="{FF2B5EF4-FFF2-40B4-BE49-F238E27FC236}">
                <a16:creationId xmlns:a16="http://schemas.microsoft.com/office/drawing/2014/main" id="{2AAD9E81-3C69-4D79-9A1F-448EDFFA66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71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2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98773"/>
            <a:ext cx="12192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37853" y="999083"/>
            <a:ext cx="10654146" cy="89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1537853" y="108192"/>
            <a:ext cx="11276116" cy="9566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8411842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31" name="Oval 30"/>
          <p:cNvSpPr>
            <a:spLocks noChangeAspect="1"/>
          </p:cNvSpPr>
          <p:nvPr userDrawn="1"/>
        </p:nvSpPr>
        <p:spPr>
          <a:xfrm>
            <a:off x="153601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 userDrawn="1"/>
        </p:nvSpPr>
        <p:spPr>
          <a:xfrm>
            <a:off x="3560882" y="6398894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5583911" y="6398894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759592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 userDrawn="1"/>
        </p:nvSpPr>
        <p:spPr>
          <a:xfrm>
            <a:off x="9622627" y="639698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342755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Kids4Kids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3888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New</a:t>
            </a:r>
            <a:r>
              <a:rPr lang="en-US" sz="1400" b="0" baseline="0" dirty="0">
                <a:solidFill>
                  <a:schemeClr val="bg2">
                    <a:lumMod val="75000"/>
                  </a:schemeClr>
                </a:solidFill>
              </a:rPr>
              <a:t> Batch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317891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Welcome Back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43621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Batavia Dutch Coffee</a:t>
            </a:r>
          </a:p>
        </p:txBody>
      </p:sp>
    </p:spTree>
    <p:extLst>
      <p:ext uri="{BB962C8B-B14F-4D97-AF65-F5344CB8AC3E}">
        <p14:creationId xmlns:p14="http://schemas.microsoft.com/office/powerpoint/2010/main" val="74739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98773"/>
            <a:ext cx="12192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37853" y="999083"/>
            <a:ext cx="10654146" cy="89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1537853" y="108192"/>
            <a:ext cx="11276116" cy="9566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7" y="177467"/>
            <a:ext cx="918303" cy="890891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8411842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31" name="Oval 30"/>
          <p:cNvSpPr>
            <a:spLocks noChangeAspect="1"/>
          </p:cNvSpPr>
          <p:nvPr userDrawn="1"/>
        </p:nvSpPr>
        <p:spPr>
          <a:xfrm>
            <a:off x="153601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 userDrawn="1"/>
        </p:nvSpPr>
        <p:spPr>
          <a:xfrm>
            <a:off x="3560882" y="6398894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5583911" y="6398894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759592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 userDrawn="1"/>
        </p:nvSpPr>
        <p:spPr>
          <a:xfrm>
            <a:off x="9622627" y="639698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2342755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Kids4Kids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3888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New</a:t>
            </a:r>
            <a:r>
              <a:rPr lang="en-US" sz="1400" b="0" baseline="0" dirty="0">
                <a:solidFill>
                  <a:schemeClr val="bg2">
                    <a:lumMod val="75000"/>
                  </a:schemeClr>
                </a:solidFill>
              </a:rPr>
              <a:t> Batch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317891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Welcome Back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43621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Batavia Dutch Coffee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12192000" cy="686788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2192000" cy="10885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98773"/>
            <a:ext cx="12192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915884" y="131886"/>
            <a:ext cx="11276116" cy="9566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43" y="131886"/>
            <a:ext cx="867197" cy="867197"/>
          </a:xfrm>
          <a:prstGeom prst="rect">
            <a:avLst/>
          </a:prstGeom>
          <a:effectLst>
            <a:glow rad="50800">
              <a:srgbClr val="FFC000">
                <a:alpha val="40000"/>
              </a:srgbClr>
            </a:glow>
          </a:effectLst>
        </p:spPr>
      </p:pic>
      <p:sp>
        <p:nvSpPr>
          <p:cNvPr id="2" name="Triangle 1"/>
          <p:cNvSpPr/>
          <p:nvPr userDrawn="1"/>
        </p:nvSpPr>
        <p:spPr>
          <a:xfrm flipH="1" flipV="1">
            <a:off x="10102451" y="6525719"/>
            <a:ext cx="245138" cy="92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04511" y="6588773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Introduction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3028971" y="6588773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Case Workshop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5198520" y="6577975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 Client Engagement</a:t>
            </a:r>
          </a:p>
        </p:txBody>
      </p:sp>
      <p:sp>
        <p:nvSpPr>
          <p:cNvPr id="14" name="Triangle 13"/>
          <p:cNvSpPr/>
          <p:nvPr userDrawn="1"/>
        </p:nvSpPr>
        <p:spPr>
          <a:xfrm flipH="1" flipV="1">
            <a:off x="1393286" y="6489103"/>
            <a:ext cx="245138" cy="920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7114784" y="6540906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Conference</a:t>
            </a:r>
          </a:p>
        </p:txBody>
      </p:sp>
    </p:spTree>
    <p:extLst>
      <p:ext uri="{BB962C8B-B14F-4D97-AF65-F5344CB8AC3E}">
        <p14:creationId xmlns:p14="http://schemas.microsoft.com/office/powerpoint/2010/main" val="63488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37853" y="999083"/>
            <a:ext cx="10654146" cy="894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" y="6498773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536017" y="63969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3560882" y="639889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17891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1" dirty="0">
                <a:solidFill>
                  <a:schemeClr val="tx1"/>
                </a:solidFill>
              </a:rPr>
              <a:t>Introduction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342755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Project One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621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Project Two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3888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Project Three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1536017" y="154240"/>
            <a:ext cx="11276116" cy="8895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>
            <a:off x="5583911" y="639889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759592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962262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8411842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Q&amp;A</a:t>
            </a:r>
          </a:p>
        </p:txBody>
      </p:sp>
      <p:pic>
        <p:nvPicPr>
          <p:cNvPr id="1026" name="Picture 2" descr="https://seeklogo.com/images/G/general-assembly-logo-D5C634F07A-seeklogo.com.png">
            <a:extLst>
              <a:ext uri="{FF2B5EF4-FFF2-40B4-BE49-F238E27FC236}">
                <a16:creationId xmlns:a16="http://schemas.microsoft.com/office/drawing/2014/main" id="{2B8E385B-6F5F-4288-9F85-F1B2394A89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3" y="42399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0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37853" y="999083"/>
            <a:ext cx="10654146" cy="894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" y="6498773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53601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3560882" y="639889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17891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342755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1" dirty="0">
                <a:solidFill>
                  <a:schemeClr val="tx1"/>
                </a:solidFill>
              </a:rPr>
              <a:t>Project One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621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Project Two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3888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Project Three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1536017" y="154240"/>
            <a:ext cx="11276116" cy="8895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>
            <a:off x="5583911" y="639889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759592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962262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8411842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Q&amp;A</a:t>
            </a:r>
          </a:p>
        </p:txBody>
      </p:sp>
      <p:pic>
        <p:nvPicPr>
          <p:cNvPr id="1026" name="Picture 2" descr="https://seeklogo.com/images/G/general-assembly-logo-D5C634F07A-seeklogo.com.png">
            <a:extLst>
              <a:ext uri="{FF2B5EF4-FFF2-40B4-BE49-F238E27FC236}">
                <a16:creationId xmlns:a16="http://schemas.microsoft.com/office/drawing/2014/main" id="{2B8E385B-6F5F-4288-9F85-F1B2394A89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3" y="42399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88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37853" y="999083"/>
            <a:ext cx="10654146" cy="894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" y="6498773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53601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3560882" y="639889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17891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342755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Project One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621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1" dirty="0">
                <a:solidFill>
                  <a:schemeClr val="tx1"/>
                </a:solidFill>
              </a:rPr>
              <a:t>Project Two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3888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Project Three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1536017" y="154240"/>
            <a:ext cx="11276116" cy="8895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>
            <a:off x="5583911" y="6398894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759592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962262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8411842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Q&amp;A</a:t>
            </a:r>
          </a:p>
        </p:txBody>
      </p:sp>
      <p:pic>
        <p:nvPicPr>
          <p:cNvPr id="1026" name="Picture 2" descr="https://seeklogo.com/images/G/general-assembly-logo-D5C634F07A-seeklogo.com.png">
            <a:extLst>
              <a:ext uri="{FF2B5EF4-FFF2-40B4-BE49-F238E27FC236}">
                <a16:creationId xmlns:a16="http://schemas.microsoft.com/office/drawing/2014/main" id="{2B8E385B-6F5F-4288-9F85-F1B2394A89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3" y="42399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8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37853" y="999083"/>
            <a:ext cx="10654146" cy="894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" y="6498773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53601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3560882" y="639889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17891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342755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Project One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621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Project Two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3888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Project Three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1536017" y="154240"/>
            <a:ext cx="11276116" cy="8895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>
            <a:off x="5583911" y="639889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7595927" y="63969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962262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8411842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Q&amp;A</a:t>
            </a:r>
          </a:p>
        </p:txBody>
      </p:sp>
      <p:pic>
        <p:nvPicPr>
          <p:cNvPr id="1026" name="Picture 2" descr="https://seeklogo.com/images/G/general-assembly-logo-D5C634F07A-seeklogo.com.png">
            <a:extLst>
              <a:ext uri="{FF2B5EF4-FFF2-40B4-BE49-F238E27FC236}">
                <a16:creationId xmlns:a16="http://schemas.microsoft.com/office/drawing/2014/main" id="{2B8E385B-6F5F-4288-9F85-F1B2394A89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3" y="42399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9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37853" y="999083"/>
            <a:ext cx="10654146" cy="894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" y="6498773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53601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3560882" y="639889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17891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2342755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Project One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43621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400" b="0" dirty="0">
                <a:solidFill>
                  <a:schemeClr val="bg2">
                    <a:lumMod val="75000"/>
                  </a:schemeClr>
                </a:solidFill>
              </a:rPr>
              <a:t>Project Two</a:t>
            </a:r>
            <a:endParaRPr lang="en-US" sz="14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3888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Project Three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1536017" y="154240"/>
            <a:ext cx="11276116" cy="8895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Oval 21"/>
          <p:cNvSpPr>
            <a:spLocks noChangeAspect="1"/>
          </p:cNvSpPr>
          <p:nvPr userDrawn="1"/>
        </p:nvSpPr>
        <p:spPr>
          <a:xfrm>
            <a:off x="5583911" y="639889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7595927" y="639698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 userDrawn="1"/>
        </p:nvSpPr>
        <p:spPr>
          <a:xfrm>
            <a:off x="9622627" y="639698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8411842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Q&amp;A</a:t>
            </a:r>
          </a:p>
        </p:txBody>
      </p:sp>
      <p:pic>
        <p:nvPicPr>
          <p:cNvPr id="1026" name="Picture 2" descr="https://seeklogo.com/images/G/general-assembly-logo-D5C634F07A-seeklogo.com.png">
            <a:extLst>
              <a:ext uri="{FF2B5EF4-FFF2-40B4-BE49-F238E27FC236}">
                <a16:creationId xmlns:a16="http://schemas.microsoft.com/office/drawing/2014/main" id="{2B8E385B-6F5F-4288-9F85-F1B2394A89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13" y="42399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16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98773"/>
            <a:ext cx="12192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537853" y="999083"/>
            <a:ext cx="10654146" cy="89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1537853" y="108192"/>
            <a:ext cx="11276116" cy="9566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317891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2342755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Plot</a:t>
            </a:r>
          </a:p>
        </p:txBody>
      </p:sp>
      <p:sp>
        <p:nvSpPr>
          <p:cNvPr id="30" name="Oval 29"/>
          <p:cNvSpPr>
            <a:spLocks noChangeAspect="1"/>
          </p:cNvSpPr>
          <p:nvPr userDrawn="1"/>
        </p:nvSpPr>
        <p:spPr>
          <a:xfrm>
            <a:off x="153601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 userDrawn="1"/>
        </p:nvSpPr>
        <p:spPr>
          <a:xfrm>
            <a:off x="3560882" y="6398894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 userDrawn="1"/>
        </p:nvSpPr>
        <p:spPr>
          <a:xfrm>
            <a:off x="5583911" y="6398894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759592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962262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63888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Music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8411842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43621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Cinematography</a:t>
            </a:r>
          </a:p>
        </p:txBody>
      </p:sp>
    </p:spTree>
    <p:extLst>
      <p:ext uri="{BB962C8B-B14F-4D97-AF65-F5344CB8AC3E}">
        <p14:creationId xmlns:p14="http://schemas.microsoft.com/office/powerpoint/2010/main" val="36335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98773"/>
            <a:ext cx="12192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37853" y="999083"/>
            <a:ext cx="10654146" cy="89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1537853" y="108192"/>
            <a:ext cx="11276116" cy="9566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43621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Cinematography</a:t>
            </a:r>
          </a:p>
        </p:txBody>
      </p:sp>
      <p:sp>
        <p:nvSpPr>
          <p:cNvPr id="30" name="Oval 29"/>
          <p:cNvSpPr>
            <a:spLocks noChangeAspect="1"/>
          </p:cNvSpPr>
          <p:nvPr userDrawn="1"/>
        </p:nvSpPr>
        <p:spPr>
          <a:xfrm>
            <a:off x="153601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 userDrawn="1"/>
        </p:nvSpPr>
        <p:spPr>
          <a:xfrm>
            <a:off x="3560882" y="6398894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 userDrawn="1"/>
        </p:nvSpPr>
        <p:spPr>
          <a:xfrm>
            <a:off x="5583911" y="6398894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759592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962262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342755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Plot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3888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Music</a:t>
            </a:r>
          </a:p>
        </p:txBody>
      </p:sp>
      <p:sp>
        <p:nvSpPr>
          <p:cNvPr id="35" name="Rectangle 34"/>
          <p:cNvSpPr/>
          <p:nvPr userDrawn="1"/>
        </p:nvSpPr>
        <p:spPr>
          <a:xfrm>
            <a:off x="8411842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Others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17891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50956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829327" y="6498773"/>
            <a:ext cx="374247" cy="35922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498773"/>
            <a:ext cx="12192000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6368888-64C5-3842-8BD0-232E096029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537853" y="999083"/>
            <a:ext cx="10654146" cy="894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1537853" y="108192"/>
            <a:ext cx="11276116" cy="9566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solidFill>
                  <a:schemeClr val="accent2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63888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New Batch</a:t>
            </a:r>
          </a:p>
        </p:txBody>
      </p:sp>
      <p:sp>
        <p:nvSpPr>
          <p:cNvPr id="31" name="Oval 30"/>
          <p:cNvSpPr>
            <a:spLocks noChangeAspect="1"/>
          </p:cNvSpPr>
          <p:nvPr userDrawn="1"/>
        </p:nvSpPr>
        <p:spPr>
          <a:xfrm>
            <a:off x="153601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 noChangeAspect="1"/>
          </p:cNvSpPr>
          <p:nvPr userDrawn="1"/>
        </p:nvSpPr>
        <p:spPr>
          <a:xfrm>
            <a:off x="3560882" y="6398894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 userDrawn="1"/>
        </p:nvSpPr>
        <p:spPr>
          <a:xfrm>
            <a:off x="5583911" y="6398894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 userDrawn="1"/>
        </p:nvSpPr>
        <p:spPr>
          <a:xfrm>
            <a:off x="7595927" y="6396987"/>
            <a:ext cx="180000" cy="1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 userDrawn="1"/>
        </p:nvSpPr>
        <p:spPr>
          <a:xfrm>
            <a:off x="9622627" y="6396987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342755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Kids4Kids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8411842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Others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17891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Welcome Back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4362113" y="6598654"/>
            <a:ext cx="2616253" cy="269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Batavia Dutch Coffee</a:t>
            </a:r>
          </a:p>
        </p:txBody>
      </p:sp>
    </p:spTree>
    <p:extLst>
      <p:ext uri="{BB962C8B-B14F-4D97-AF65-F5344CB8AC3E}">
        <p14:creationId xmlns:p14="http://schemas.microsoft.com/office/powerpoint/2010/main" val="108503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68888-64C5-3842-8BD0-232E09602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9" r:id="rId4"/>
    <p:sldLayoutId id="2147483660" r:id="rId5"/>
    <p:sldLayoutId id="214748366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36874" y="-1063256"/>
            <a:ext cx="184731" cy="3693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78BD9-F80A-40A8-8B90-04CD98708C41}"/>
              </a:ext>
            </a:extLst>
          </p:cNvPr>
          <p:cNvSpPr txBox="1"/>
          <p:nvPr/>
        </p:nvSpPr>
        <p:spPr>
          <a:xfrm>
            <a:off x="1396721" y="3942750"/>
            <a:ext cx="9445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3600" dirty="0">
                <a:latin typeface="+mj-lt"/>
              </a:rPr>
              <a:t>Lightning Presentation </a:t>
            </a:r>
          </a:p>
          <a:p>
            <a:pPr algn="ctr"/>
            <a:r>
              <a:rPr lang="en-HK" sz="3600" dirty="0">
                <a:latin typeface="+mj-lt"/>
              </a:rPr>
              <a:t>By Charles </a:t>
            </a:r>
            <a:r>
              <a:rPr lang="en-HK" sz="3600" dirty="0" err="1">
                <a:latin typeface="+mj-lt"/>
              </a:rPr>
              <a:t>Yau</a:t>
            </a:r>
            <a:endParaRPr lang="en-HK" sz="3600" dirty="0">
              <a:latin typeface="+mj-lt"/>
            </a:endParaRPr>
          </a:p>
          <a:p>
            <a:pPr algn="ctr"/>
            <a:r>
              <a:rPr lang="en-HK" sz="3600" dirty="0">
                <a:latin typeface="+mj-lt"/>
              </a:rPr>
              <a:t>8</a:t>
            </a:r>
            <a:r>
              <a:rPr lang="en-HK" sz="3600" baseline="30000" dirty="0">
                <a:latin typeface="+mj-lt"/>
              </a:rPr>
              <a:t>th</a:t>
            </a:r>
            <a:r>
              <a:rPr lang="en-HK" sz="3600" dirty="0">
                <a:latin typeface="+mj-lt"/>
              </a:rPr>
              <a:t> July 2017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75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F8DD89-A5B0-4873-9F29-12B9C96F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8136" y="6588773"/>
            <a:ext cx="403654" cy="185125"/>
          </a:xfrm>
        </p:spPr>
        <p:txBody>
          <a:bodyPr/>
          <a:lstStyle/>
          <a:p>
            <a:fld id="{16368888-64C5-3842-8BD0-232E096029A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C362E-D6E3-4C41-BD0F-088A91D2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17" y="154240"/>
            <a:ext cx="11276116" cy="889587"/>
          </a:xfrm>
        </p:spPr>
        <p:txBody>
          <a:bodyPr/>
          <a:lstStyle/>
          <a:p>
            <a:r>
              <a:rPr lang="en-HK" dirty="0"/>
              <a:t>Main interests are Technology, People and Music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99310-B892-4462-9E73-56D74992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65" y="2019420"/>
            <a:ext cx="3317968" cy="3317968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F53114-E33A-437B-85AE-15A42B68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72" y="1939333"/>
            <a:ext cx="3398055" cy="3398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2598A-8A38-4AD0-A3B5-DE79958A9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566" y="1951819"/>
            <a:ext cx="3385570" cy="33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8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304462-AED7-4E44-BD28-04C44E260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368888-64C5-3842-8BD0-232E096029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180B72-5747-4041-BDB6-8A80502A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17" y="154240"/>
            <a:ext cx="10655983" cy="889587"/>
          </a:xfrm>
        </p:spPr>
        <p:txBody>
          <a:bodyPr>
            <a:noAutofit/>
          </a:bodyPr>
          <a:lstStyle/>
          <a:p>
            <a:r>
              <a:rPr lang="en-HK" sz="2400" dirty="0"/>
              <a:t>Problem: Cryptocurrencies are a high risk investment, how can we utilize public speculation to alleviate some of the ambiguity and predict the price?</a:t>
            </a:r>
            <a:endParaRPr lang="en-US" sz="2400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ACCAFF-3564-40F2-B789-7640F863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69" y="1593500"/>
            <a:ext cx="8750363" cy="437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2032AA-248E-440B-8354-41A59C8A8F51}"/>
              </a:ext>
            </a:extLst>
          </p:cNvPr>
          <p:cNvSpPr txBox="1"/>
          <p:nvPr/>
        </p:nvSpPr>
        <p:spPr>
          <a:xfrm>
            <a:off x="9050432" y="2230733"/>
            <a:ext cx="30913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Extremely volatile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Attempting to find a correlation between the price and speculation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000" dirty="0"/>
              <a:t>It matters to anyone who is potentially looking into blockchain or cryptocurrencies as a whole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55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C98F9-4ABF-4BCC-8A75-1CB32013C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368888-64C5-3842-8BD0-232E096029A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3471E4-F311-4BDC-82F4-75EACDCA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17" y="154240"/>
            <a:ext cx="10532053" cy="889587"/>
          </a:xfrm>
        </p:spPr>
        <p:txBody>
          <a:bodyPr/>
          <a:lstStyle/>
          <a:p>
            <a:r>
              <a:rPr lang="en-HK" dirty="0"/>
              <a:t>Data: Publicly available historical pricing and twitter APIs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184C6-C936-4855-91CD-FDBD0B7A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44" y="3059724"/>
            <a:ext cx="3004458" cy="3004458"/>
          </a:xfrm>
          <a:prstGeom prst="rect">
            <a:avLst/>
          </a:prstGeom>
        </p:spPr>
      </p:pic>
      <p:pic>
        <p:nvPicPr>
          <p:cNvPr id="7170" name="Picture 2" descr="https://www.cryptocompare.com/media/20652/ethereum-bw.png">
            <a:extLst>
              <a:ext uri="{FF2B5EF4-FFF2-40B4-BE49-F238E27FC236}">
                <a16:creationId xmlns:a16="http://schemas.microsoft.com/office/drawing/2014/main" id="{B5BEE539-56ED-490D-A652-94AA3097D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89" y="1335202"/>
            <a:ext cx="4286168" cy="14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abs.twimg.com/icons/apple-touch-icon-192x192.png">
            <a:extLst>
              <a:ext uri="{FF2B5EF4-FFF2-40B4-BE49-F238E27FC236}">
                <a16:creationId xmlns:a16="http://schemas.microsoft.com/office/drawing/2014/main" id="{E58715C7-F66B-4244-9A82-11C5533EF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02" y="2033047"/>
            <a:ext cx="2595824" cy="259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883E0D-FE35-473A-817F-C7D8A7076878}"/>
              </a:ext>
            </a:extLst>
          </p:cNvPr>
          <p:cNvSpPr txBox="1"/>
          <p:nvPr/>
        </p:nvSpPr>
        <p:spPr>
          <a:xfrm>
            <a:off x="6355077" y="1415643"/>
            <a:ext cx="55848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Bitcoin and Ethereum datasets are publicly available on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Twitter API could be used to gain news on blockchain/cryptocurrencies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If the presence of a relationship can be established (or the lack thereof) it can be considered a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/>
          </a:p>
          <a:p>
            <a:r>
              <a:rPr lang="en-HK" sz="2400" dirty="0"/>
              <a:t>Null Hypothesis: </a:t>
            </a:r>
          </a:p>
          <a:p>
            <a:r>
              <a:rPr lang="en-HK" sz="2400" dirty="0"/>
              <a:t>There is no relationship between news on cryptocurrencies/blockchain and the price of the most famous cryptocurrencies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4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105E5-15A6-40FF-B8F0-C5208F616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368888-64C5-3842-8BD0-232E096029A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AC0C5-3A5D-45E5-AF53-FC433182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17" y="93948"/>
            <a:ext cx="10511957" cy="889587"/>
          </a:xfrm>
        </p:spPr>
        <p:txBody>
          <a:bodyPr>
            <a:noAutofit/>
          </a:bodyPr>
          <a:lstStyle/>
          <a:p>
            <a:r>
              <a:rPr lang="en-HK" sz="2400" dirty="0"/>
              <a:t>Problem: With privacy issues on the rise, how can digital marketers paint an accurate picture of who their target user is just based on user behavior </a:t>
            </a:r>
            <a:endParaRPr lang="en-US" sz="2400" dirty="0"/>
          </a:p>
        </p:txBody>
      </p:sp>
      <p:pic>
        <p:nvPicPr>
          <p:cNvPr id="6" name="Picture 5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D919E85F-E387-4464-A8A5-787CAB2B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78" y="1637881"/>
            <a:ext cx="4050660" cy="405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9E705-6D74-40A0-8E5B-3682BB58734C}"/>
              </a:ext>
            </a:extLst>
          </p:cNvPr>
          <p:cNvSpPr txBox="1"/>
          <p:nvPr/>
        </p:nvSpPr>
        <p:spPr>
          <a:xfrm>
            <a:off x="5114612" y="2118186"/>
            <a:ext cx="6494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Consent to background data collection is almost the norm these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However, voluntary input of a user’s demographic is generally harder to achieve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Attempting to find out what demographic a customer belongs to without explicitly inconveniencing or asking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Digital marketers, analysts, strategy heads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432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105E5-15A6-40FF-B8F0-C5208F616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368888-64C5-3842-8BD0-232E096029A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AC0C5-3A5D-45E5-AF53-FC433182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17" y="93948"/>
            <a:ext cx="10511957" cy="889587"/>
          </a:xfrm>
        </p:spPr>
        <p:txBody>
          <a:bodyPr>
            <a:noAutofit/>
          </a:bodyPr>
          <a:lstStyle/>
          <a:p>
            <a:r>
              <a:rPr lang="en-HK" sz="2400" dirty="0"/>
              <a:t>Data: TalkingData Kaggle Competition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9E705-6D74-40A0-8E5B-3682BB58734C}"/>
              </a:ext>
            </a:extLst>
          </p:cNvPr>
          <p:cNvSpPr txBox="1"/>
          <p:nvPr/>
        </p:nvSpPr>
        <p:spPr>
          <a:xfrm>
            <a:off x="5243520" y="1808703"/>
            <a:ext cx="6494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TalkingData is China’s third largest mobile data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350 million data points from Chinese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Getting demographics based on app usage, geolocation and mobile device properties can be considered a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/>
          </a:p>
          <a:p>
            <a:r>
              <a:rPr lang="en-HK" sz="2400" dirty="0"/>
              <a:t>Null Hypothesis:</a:t>
            </a:r>
          </a:p>
          <a:p>
            <a:r>
              <a:rPr lang="en-HK" sz="2400" dirty="0"/>
              <a:t>There is no relationship or correlation between app usage or mobile device properties which can determine the demographic of a user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0324A-9EE8-434B-8259-40377721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7" y="1784017"/>
            <a:ext cx="3810338" cy="38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2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B6694-A020-4C49-BFC5-2E53CB515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368888-64C5-3842-8BD0-232E096029A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7FCAD-514D-4AD9-B9E5-76EBC7BE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17" y="154240"/>
            <a:ext cx="10655983" cy="889587"/>
          </a:xfrm>
        </p:spPr>
        <p:txBody>
          <a:bodyPr>
            <a:noAutofit/>
          </a:bodyPr>
          <a:lstStyle/>
          <a:p>
            <a:r>
              <a:rPr lang="en-HK" sz="2400" dirty="0"/>
              <a:t>Problem: As an aspiring artist, I would like to be able to achieve viral success, but with so many artists to compete with, how can I generate an original but viral song?</a:t>
            </a:r>
            <a:endParaRPr lang="en-US" sz="2400" dirty="0"/>
          </a:p>
        </p:txBody>
      </p:sp>
      <p:pic>
        <p:nvPicPr>
          <p:cNvPr id="5" name="Picture 4" descr="A picture containing electronics, compact disk, iPod&#10;&#10;Description generated with high confidence">
            <a:extLst>
              <a:ext uri="{FF2B5EF4-FFF2-40B4-BE49-F238E27FC236}">
                <a16:creationId xmlns:a16="http://schemas.microsoft.com/office/drawing/2014/main" id="{5021738E-24A7-43B8-9515-7866A35D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16" y="1677236"/>
            <a:ext cx="3925333" cy="392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E3DD37-7549-42EA-90AB-64A5CC647466}"/>
              </a:ext>
            </a:extLst>
          </p:cNvPr>
          <p:cNvSpPr txBox="1"/>
          <p:nvPr/>
        </p:nvSpPr>
        <p:spPr>
          <a:xfrm>
            <a:off x="5114612" y="1776985"/>
            <a:ext cx="6494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The music industry is extremely competitive, how can you achieve critical acclaim through differentiation (or lack thereof) in this day and 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Attempting to find a correlation between the lyrics of songs and how famous they got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If we can make a song out of the most famous lyrics in the past couple of years, it would probably have a higher chance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15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636A0-E93E-467D-A3CC-35A4CD572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368888-64C5-3842-8BD0-232E096029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0A2DAD-DD21-47DF-84C6-FFD28EF6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017" y="154240"/>
            <a:ext cx="10522005" cy="889587"/>
          </a:xfrm>
        </p:spPr>
        <p:txBody>
          <a:bodyPr>
            <a:normAutofit fontScale="90000"/>
          </a:bodyPr>
          <a:lstStyle/>
          <a:p>
            <a:r>
              <a:rPr lang="en-HK" dirty="0"/>
              <a:t>Data: 55,000+ Song lyrics and Now That’s What I Call Music </a:t>
            </a:r>
            <a:r>
              <a:rPr lang="en-HK" dirty="0" err="1"/>
              <a:t>Tracklistings</a:t>
            </a:r>
            <a:r>
              <a:rPr lang="en-HK" dirty="0"/>
              <a:t> (60 albums)</a:t>
            </a:r>
            <a:endParaRPr lang="en-US" dirty="0"/>
          </a:p>
        </p:txBody>
      </p:sp>
      <p:pic>
        <p:nvPicPr>
          <p:cNvPr id="8194" name="Picture 2" descr="https://images-na.ssl-images-amazon.com/images/I/81Dwu7xUr5L._SY355_.jpg">
            <a:extLst>
              <a:ext uri="{FF2B5EF4-FFF2-40B4-BE49-F238E27FC236}">
                <a16:creationId xmlns:a16="http://schemas.microsoft.com/office/drawing/2014/main" id="{C259AE4E-5176-490C-9D2D-CAB946DEB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1" y="1557444"/>
            <a:ext cx="4090673" cy="409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109E7-6D33-475C-905A-65ABC2E21AD0}"/>
              </a:ext>
            </a:extLst>
          </p:cNvPr>
          <p:cNvSpPr txBox="1"/>
          <p:nvPr/>
        </p:nvSpPr>
        <p:spPr>
          <a:xfrm>
            <a:off x="5114612" y="1776985"/>
            <a:ext cx="649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9B2E1-F2C4-44BF-A830-7E2DB2A5178F}"/>
              </a:ext>
            </a:extLst>
          </p:cNvPr>
          <p:cNvSpPr txBox="1"/>
          <p:nvPr/>
        </p:nvSpPr>
        <p:spPr>
          <a:xfrm>
            <a:off x="5114612" y="1776985"/>
            <a:ext cx="6494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Both datasets publicly available on Kaggle and contains full information on artists, lyrics, albums and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/>
              <a:t>If we can find a correlation between the top hits and lyrics used (or lack thereof), it would be a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HK" sz="2400" dirty="0"/>
          </a:p>
          <a:p>
            <a:r>
              <a:rPr lang="en-HK" sz="2400" dirty="0"/>
              <a:t>N</a:t>
            </a:r>
            <a:r>
              <a:rPr lang="en-US" sz="2400" dirty="0" err="1"/>
              <a:t>ull</a:t>
            </a:r>
            <a:r>
              <a:rPr lang="en-US" sz="2400" dirty="0"/>
              <a:t> Hypothesis:</a:t>
            </a:r>
          </a:p>
          <a:p>
            <a:r>
              <a:rPr lang="en-HK" sz="2400" dirty="0"/>
              <a:t>T</a:t>
            </a:r>
            <a:r>
              <a:rPr lang="en-US" sz="2400" dirty="0"/>
              <a:t>here is no relation between lyrics used and popularity of a song/artist</a:t>
            </a:r>
          </a:p>
        </p:txBody>
      </p:sp>
    </p:spTree>
    <p:extLst>
      <p:ext uri="{BB962C8B-B14F-4D97-AF65-F5344CB8AC3E}">
        <p14:creationId xmlns:p14="http://schemas.microsoft.com/office/powerpoint/2010/main" val="209620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8E4940-4727-42F8-A27E-B023E2E2A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368888-64C5-3842-8BD0-232E096029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41A0D4-23F6-4E0E-A312-30720885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/>
              <a:t>Thanks for listening!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D4CCF-5266-450C-9E4E-5AD3ECE11A07}"/>
              </a:ext>
            </a:extLst>
          </p:cNvPr>
          <p:cNvSpPr txBox="1"/>
          <p:nvPr/>
        </p:nvSpPr>
        <p:spPr>
          <a:xfrm>
            <a:off x="1256044" y="1923032"/>
            <a:ext cx="944545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9900" dirty="0">
                <a:latin typeface="+mj-lt"/>
              </a:rPr>
              <a:t>Q&amp;A</a:t>
            </a:r>
            <a:endParaRPr lang="en-US" sz="19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081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676"/>
      </a:accent1>
      <a:accent2>
        <a:srgbClr val="1A1E73"/>
      </a:accent2>
      <a:accent3>
        <a:srgbClr val="D9A42B"/>
      </a:accent3>
      <a:accent4>
        <a:srgbClr val="D8E5BC"/>
      </a:accent4>
      <a:accent5>
        <a:srgbClr val="3FA0DD"/>
      </a:accent5>
      <a:accent6>
        <a:srgbClr val="D9A4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478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Main interests are Technology, People and Music</vt:lpstr>
      <vt:lpstr>Problem: Cryptocurrencies are a high risk investment, how can we utilize public speculation to alleviate some of the ambiguity and predict the price?</vt:lpstr>
      <vt:lpstr>Data: Publicly available historical pricing and twitter APIs  </vt:lpstr>
      <vt:lpstr>Problem: With privacy issues on the rise, how can digital marketers paint an accurate picture of who their target user is just based on user behavior </vt:lpstr>
      <vt:lpstr>Data: TalkingData Kaggle Competition</vt:lpstr>
      <vt:lpstr>Problem: As an aspiring artist, I would like to be able to achieve viral success, but with so many artists to compete with, how can I generate an original but viral song?</vt:lpstr>
      <vt:lpstr>Data: 55,000+ Song lyrics and Now That’s What I Call Music Tracklistings (60 albums)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Tsz Him Adrian Tang</dc:creator>
  <cp:lastModifiedBy>Charles</cp:lastModifiedBy>
  <cp:revision>271</cp:revision>
  <dcterms:created xsi:type="dcterms:W3CDTF">2015-11-11T13:00:47Z</dcterms:created>
  <dcterms:modified xsi:type="dcterms:W3CDTF">2017-07-07T16:39:20Z</dcterms:modified>
</cp:coreProperties>
</file>