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1CB87-887D-48A1-81B8-F8985553DF2D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0C86E-E332-4CE1-A5AC-B98FE438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1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0C86E-E332-4CE1-A5AC-B98FE438A2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182E3-1C7A-4ED4-AA38-B90DFE5E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72F21D-A54D-4116-9EDC-1437B4277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3E104-1CEF-4A85-AFFC-BE371367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C2B8-50F4-446B-A3A4-DB072427BF14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F7EF0-0CC3-4F0B-A16D-11E13E04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61DBA2-DC1C-4518-9E42-3FDDB46C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441-1A5F-4DE3-87C1-DCD310E72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3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6C90E-482B-4A2A-8852-5393FAF3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94B96B-D9EF-4522-8937-A39CA6AF4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5C7EE-9D09-4A77-A9DC-31C42D18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C2B8-50F4-446B-A3A4-DB072427BF14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BF802-B51D-4CCD-9E4F-D4817B5C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BBE9D-CB0C-42ED-9239-76A8BC1F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441-1A5F-4DE3-87C1-DCD310E72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1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B991E-C7B5-40EA-9B2F-D4C155343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B814ED-A295-453D-96D8-3BC538F6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FD0D7-A9F2-4223-A560-F2556AAE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C2B8-50F4-446B-A3A4-DB072427BF14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34979-07FB-441E-B81B-9926B9E4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0E436-F05B-4F16-8A4B-24112402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441-1A5F-4DE3-87C1-DCD310E72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9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0EA4-F8FD-4131-98C8-B1E0B053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461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1797B-7130-4DD2-8C57-D74D18A1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7A544-4366-480F-8154-E1031600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C2B8-50F4-446B-A3A4-DB072427BF14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F3615-10FB-47BA-84EE-2D0F656B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F7F1B-B6AB-4A18-9D8C-6C7B4BCA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441-1A5F-4DE3-87C1-DCD310E72CC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6D26DD-1F43-47C8-93B2-C185BCD08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06045" cy="746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59EC5C-F97B-46CA-8ECC-FE2D8900C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7"/>
          <a:stretch/>
        </p:blipFill>
        <p:spPr>
          <a:xfrm>
            <a:off x="6721813" y="0"/>
            <a:ext cx="5470187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2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D4FCD-CF87-43D6-B584-3CD4B31F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10617-4669-475F-A44F-E44EDC294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D773F-ECB6-4F37-8993-0064349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C2B8-50F4-446B-A3A4-DB072427BF14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535C8-6F77-4298-A560-199CD74A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B9C63-1F8D-4805-BB1B-F43B8BFB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441-1A5F-4DE3-87C1-DCD310E72CC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B0F40A-DDED-4D7B-9328-F1645A6A93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06045" cy="746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795CCD-AB83-4D20-A2A6-EB0CE44B2A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7"/>
          <a:stretch/>
        </p:blipFill>
        <p:spPr>
          <a:xfrm>
            <a:off x="6721813" y="0"/>
            <a:ext cx="5470187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6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8D212-B2F2-450C-BA73-DC80A1AE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E534D-D872-4BBB-984F-1552408D6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868CF-E450-44B1-BD75-05CDE2CE3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77F4E-AA22-4A0C-BF3B-058C0225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C2B8-50F4-446B-A3A4-DB072427BF14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E0044-AA73-497D-9084-4C8B4C19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AD06C8-08DA-455F-BE53-5B22615A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441-1A5F-4DE3-87C1-DCD310E72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C27D0-6612-4DAA-BBFB-1E91E0FA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2513EA-73EE-43E8-91D1-A46F20730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6247A-848D-4A4A-80D3-4E303A80C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62A9CF-025A-4524-8883-DDE4D48B9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052BF3-B789-46A0-A6A2-8EE342A92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37C412-0FD5-425D-B6AC-D64B13DC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C2B8-50F4-446B-A3A4-DB072427BF14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9F3E28-A12D-4167-B6DD-AB316E1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1B9EC-32A4-46CF-9896-5A3E9A76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441-1A5F-4DE3-87C1-DCD310E72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5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D9B75-BA35-40AD-8902-B7873D4F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48F195-9DB9-4263-B469-AE68277A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C2B8-50F4-446B-A3A4-DB072427BF14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269E60-83D5-49B2-B75D-694475D5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05E217-22C8-45A2-B094-4F6BE511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441-1A5F-4DE3-87C1-DCD310E72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2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A36E5E-EB9F-48BE-95DF-B79784C1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C2B8-50F4-446B-A3A4-DB072427BF14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C2CCE7-3BAA-431E-BAC2-22B49D7F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264B93-5140-4E2A-85C8-3EF10B45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441-1A5F-4DE3-87C1-DCD310E72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8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52769-9E92-4CFE-BFFC-FB8CB9E4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7C058-EABC-4833-AE7B-042C212F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93CCC-6218-4D71-B865-BC29D4B3E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A7F72D-C2D8-41B3-AD59-ABA5CEB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C2B8-50F4-446B-A3A4-DB072427BF14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A4D77-C48F-476B-9A16-03C19A5C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3A392-27AA-4F53-AB58-F281B615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441-1A5F-4DE3-87C1-DCD310E72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8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3F023-D789-4C52-A0E1-BD28D21F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51B88F-C7EF-4385-8B09-E80BDC3DD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A2D885-43AD-4285-9E2D-324BCFC30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3E94F-EE86-42FD-B99B-6B524CCB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C2B8-50F4-446B-A3A4-DB072427BF14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7261C-EEB9-40AC-9657-8BD8F4D9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B5BFA-59EF-45C3-B765-0CA55E4D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441-1A5F-4DE3-87C1-DCD310E72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49599-F3F0-440E-A8EE-EF4760B3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FC94E-D083-4973-870A-983E1B49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141EF-DC55-47F5-974C-6232418C2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C2B8-50F4-446B-A3A4-DB072427BF14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13443-7A55-4E4D-9B44-523A61E81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117D4-B83F-41AF-9E7E-A3B990E2E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F7441-1A5F-4DE3-87C1-DCD310E72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8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3ACD8-D1A9-457F-9F3D-6A7BECC56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DARPA project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F399C7-E12B-4C7D-8F7B-7C1F4C10E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Zhaoliang Zheng</a:t>
            </a:r>
          </a:p>
          <a:p>
            <a:r>
              <a:rPr lang="en-US" altLang="zh-CN" dirty="0"/>
              <a:t>LEMUR</a:t>
            </a:r>
          </a:p>
          <a:p>
            <a:r>
              <a:rPr lang="en-US" altLang="zh-CN" dirty="0"/>
              <a:t>Jan. 29</a:t>
            </a:r>
            <a:r>
              <a:rPr lang="en-US" altLang="zh-CN" baseline="30000" dirty="0"/>
              <a:t>th</a:t>
            </a:r>
            <a:r>
              <a:rPr lang="en-US" altLang="zh-CN" dirty="0"/>
              <a:t> , 2020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F7820E-F39A-426D-9885-F0E3365E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06045" cy="746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171849-6039-428E-B328-78C53D018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5"/>
          <a:stretch/>
        </p:blipFill>
        <p:spPr>
          <a:xfrm>
            <a:off x="6639790" y="-1"/>
            <a:ext cx="5552210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41110-6064-4BFE-A995-E24CEDC1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8"/>
            <a:ext cx="1099185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Technical plan: </a:t>
            </a:r>
            <a:br>
              <a:rPr lang="en-US" altLang="zh-CN" dirty="0"/>
            </a:br>
            <a:r>
              <a:rPr lang="en-US" altLang="zh-CN" b="1" dirty="0"/>
              <a:t>Mission specification and verification</a:t>
            </a:r>
            <a:endParaRPr lang="zh-CN" altLang="en-US" dirty="0"/>
          </a:p>
        </p:txBody>
      </p:sp>
      <p:pic>
        <p:nvPicPr>
          <p:cNvPr id="4" name="内容占位符 10">
            <a:extLst>
              <a:ext uri="{FF2B5EF4-FFF2-40B4-BE49-F238E27FC236}">
                <a16:creationId xmlns:a16="http://schemas.microsoft.com/office/drawing/2014/main" id="{A39A332A-9A34-4A23-959E-9EBD75861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6662"/>
            <a:ext cx="10477094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9791E0-9429-4CAF-831A-652710CD2046}"/>
              </a:ext>
            </a:extLst>
          </p:cNvPr>
          <p:cNvSpPr/>
          <p:nvPr/>
        </p:nvSpPr>
        <p:spPr>
          <a:xfrm>
            <a:off x="876706" y="2363934"/>
            <a:ext cx="10165659" cy="331286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57F15B-AABA-4607-8666-C988674DB261}"/>
              </a:ext>
            </a:extLst>
          </p:cNvPr>
          <p:cNvSpPr/>
          <p:nvPr/>
        </p:nvSpPr>
        <p:spPr>
          <a:xfrm>
            <a:off x="5429250" y="5676795"/>
            <a:ext cx="5613115" cy="106690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17D8B0-075C-4657-9D2D-A4E06BCEDBEA}"/>
              </a:ext>
            </a:extLst>
          </p:cNvPr>
          <p:cNvSpPr/>
          <p:nvPr/>
        </p:nvSpPr>
        <p:spPr>
          <a:xfrm>
            <a:off x="838200" y="5676795"/>
            <a:ext cx="4591050" cy="118120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DA9CC7-565D-42BD-B97A-37037CFFA0A4}"/>
              </a:ext>
            </a:extLst>
          </p:cNvPr>
          <p:cNvSpPr txBox="1"/>
          <p:nvPr/>
        </p:nvSpPr>
        <p:spPr>
          <a:xfrm>
            <a:off x="876706" y="2363934"/>
            <a:ext cx="101656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altLang="zh-CN" sz="3200" b="1" dirty="0">
                <a:solidFill>
                  <a:srgbClr val="FF0000"/>
                </a:solidFill>
              </a:rPr>
              <a:t>Mission specification and verification: </a:t>
            </a:r>
            <a:r>
              <a:rPr lang="en-US" altLang="zh-CN" sz="2400" i="1" dirty="0">
                <a:solidFill>
                  <a:srgbClr val="FF0000"/>
                </a:solidFill>
              </a:rPr>
              <a:t>including the development of a high-level language to specify the desired </a:t>
            </a:r>
            <a:r>
              <a:rPr lang="en-US" altLang="zh-CN" sz="2400" i="1" dirty="0" err="1">
                <a:solidFill>
                  <a:srgbClr val="FF0000"/>
                </a:solidFill>
              </a:rPr>
              <a:t>taks</a:t>
            </a:r>
            <a:r>
              <a:rPr lang="en-US" altLang="zh-CN" sz="2400" i="1" dirty="0">
                <a:solidFill>
                  <a:srgbClr val="FF0000"/>
                </a:solidFill>
              </a:rPr>
              <a:t>, then ensuring the success of the resulting mission plan</a:t>
            </a:r>
          </a:p>
          <a:p>
            <a:pPr algn="just"/>
            <a:endParaRPr lang="en-GB" altLang="zh-CN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Specification language formulation</a:t>
            </a: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Knowledge graph decomposition of mission </a:t>
            </a:r>
            <a:r>
              <a:rPr lang="en-GB" altLang="zh-CN" sz="2000" b="1" dirty="0" err="1">
                <a:solidFill>
                  <a:srgbClr val="FF0000"/>
                </a:solidFill>
              </a:rPr>
              <a:t>speficition</a:t>
            </a:r>
            <a:endParaRPr lang="en-GB" altLang="zh-CN" sz="20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Challenge problem formulation</a:t>
            </a: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Compilation of local agents plans into aggregate mission plan</a:t>
            </a: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Verification and validation algorithms</a:t>
            </a:r>
          </a:p>
          <a:p>
            <a:endParaRPr lang="en-GB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9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03113-3AED-4EF5-8D2F-1B1FBD58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DE46D-2118-47AA-9640-A41CFBFE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5514975"/>
          </a:xfrm>
        </p:spPr>
        <p:txBody>
          <a:bodyPr/>
          <a:lstStyle/>
          <a:p>
            <a:pPr algn="just"/>
            <a:r>
              <a:rPr lang="en-US" altLang="zh-CN" dirty="0"/>
              <a:t>A Knowledge Graph is a model of a knowledge domain created with the help of </a:t>
            </a:r>
            <a:r>
              <a:rPr lang="en-US" altLang="zh-CN" dirty="0">
                <a:solidFill>
                  <a:srgbClr val="00B0F0"/>
                </a:solidFill>
              </a:rPr>
              <a:t>intelligent machine learning algorithms</a:t>
            </a:r>
            <a:r>
              <a:rPr lang="en-US" altLang="zh-CN" dirty="0"/>
              <a:t>. It provides a structure and common interface for all of your data and enables the creation of smart multilateral relations throughout your databases.</a:t>
            </a:r>
          </a:p>
          <a:p>
            <a:pPr algn="just"/>
            <a:r>
              <a:rPr lang="en-GB" altLang="zh-CN" dirty="0"/>
              <a:t>Entities</a:t>
            </a:r>
          </a:p>
          <a:p>
            <a:pPr lvl="1" algn="just"/>
            <a:r>
              <a:rPr lang="en-GB" altLang="zh-CN" dirty="0"/>
              <a:t>E.g., Da Vinci, Mona Lisa</a:t>
            </a:r>
          </a:p>
          <a:p>
            <a:pPr algn="just"/>
            <a:r>
              <a:rPr lang="en-GB" altLang="zh-CN" dirty="0"/>
              <a:t>Relations</a:t>
            </a:r>
          </a:p>
          <a:p>
            <a:pPr lvl="1" algn="just"/>
            <a:r>
              <a:rPr lang="en-GB" altLang="zh-CN" dirty="0"/>
              <a:t>E.g., painted</a:t>
            </a:r>
            <a:endParaRPr lang="en-US" altLang="zh-CN" dirty="0"/>
          </a:p>
          <a:p>
            <a:pPr algn="just"/>
            <a:r>
              <a:rPr lang="en-US" altLang="zh-CN" dirty="0"/>
              <a:t>Triples</a:t>
            </a:r>
          </a:p>
          <a:p>
            <a:pPr lvl="1" algn="just"/>
            <a:r>
              <a:rPr lang="en-GB" altLang="zh-CN" dirty="0"/>
              <a:t>E.g., (Da Vinci, painted, Mona Lisa)</a:t>
            </a:r>
          </a:p>
          <a:p>
            <a:pPr algn="just"/>
            <a:r>
              <a:rPr lang="en-US" altLang="zh-CN" dirty="0"/>
              <a:t>A knowledge graph is a collection of triples</a:t>
            </a:r>
          </a:p>
          <a:p>
            <a:pPr algn="just"/>
            <a:endParaRPr lang="en-GB" altLang="zh-C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25429D-5F47-456B-8F09-FA0371B63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636" y="3116514"/>
            <a:ext cx="5234476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55CA9-20F0-45B3-909E-6DD9080B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Knowledge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568DF-6F3B-4E0E-86BA-61B9B89D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b="1" dirty="0"/>
              <a:t>1. Combine Disparate Data Silos</a:t>
            </a:r>
          </a:p>
          <a:p>
            <a:endParaRPr lang="it-IT" altLang="zh-CN" b="1" dirty="0"/>
          </a:p>
          <a:p>
            <a:r>
              <a:rPr lang="en-US" altLang="zh-CN" b="1" dirty="0"/>
              <a:t>2. Bring Together Structured </a:t>
            </a:r>
          </a:p>
          <a:p>
            <a:pPr marL="0" indent="0">
              <a:buNone/>
            </a:pPr>
            <a:r>
              <a:rPr lang="en-US" altLang="zh-CN" b="1" dirty="0"/>
              <a:t>and Unstructured Data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3. Make Better Decisions by </a:t>
            </a:r>
          </a:p>
          <a:p>
            <a:pPr marL="0" indent="0">
              <a:buNone/>
            </a:pPr>
            <a:r>
              <a:rPr lang="en-US" altLang="zh-CN" b="1" dirty="0"/>
              <a:t>Finding Things Faster</a:t>
            </a:r>
          </a:p>
          <a:p>
            <a:pPr marL="0" indent="0">
              <a:buNone/>
            </a:pPr>
            <a:endParaRPr lang="en-US" altLang="zh-CN" b="1" dirty="0"/>
          </a:p>
          <a:p>
            <a:endParaRPr lang="it-IT" altLang="zh-CN" b="1" dirty="0"/>
          </a:p>
          <a:p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5B7DE3-3274-4C68-8825-BC73F9D5C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55503"/>
            <a:ext cx="5810739" cy="362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6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51A4F-E18B-429D-B87B-4FADB78B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36CB4-AE95-49A8-873A-1063B59AC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We can only collect small </a:t>
            </a:r>
          </a:p>
          <a:p>
            <a:pPr marL="0" indent="0">
              <a:buNone/>
            </a:pPr>
            <a:r>
              <a:rPr lang="en-US" altLang="zh-CN" dirty="0"/>
              <a:t>amount of knowledge</a:t>
            </a:r>
          </a:p>
          <a:p>
            <a:endParaRPr lang="en-US" altLang="zh-CN" dirty="0"/>
          </a:p>
          <a:p>
            <a:r>
              <a:rPr lang="en-US" altLang="zh-CN" dirty="0"/>
              <a:t>How to infer missing </a:t>
            </a:r>
          </a:p>
          <a:p>
            <a:pPr marL="0" indent="0">
              <a:buNone/>
            </a:pPr>
            <a:r>
              <a:rPr lang="en-US" altLang="zh-CN" dirty="0"/>
              <a:t>knowledge based on the </a:t>
            </a:r>
          </a:p>
          <a:p>
            <a:pPr marL="0" indent="0">
              <a:buNone/>
            </a:pPr>
            <a:r>
              <a:rPr lang="en-US" altLang="zh-CN" dirty="0"/>
              <a:t>observed triples?</a:t>
            </a:r>
          </a:p>
          <a:p>
            <a:endParaRPr lang="en-GB" altLang="zh-CN" dirty="0"/>
          </a:p>
          <a:p>
            <a:r>
              <a:rPr lang="en-GB" altLang="zh-CN" b="1" dirty="0">
                <a:solidFill>
                  <a:srgbClr val="FF0000"/>
                </a:solidFill>
              </a:rPr>
              <a:t>Knowledge graph </a:t>
            </a:r>
          </a:p>
          <a:p>
            <a:pPr marL="0" indent="0">
              <a:buNone/>
            </a:pPr>
            <a:r>
              <a:rPr lang="en-GB" altLang="zh-CN" b="1" dirty="0">
                <a:solidFill>
                  <a:srgbClr val="FF0000"/>
                </a:solidFill>
              </a:rPr>
              <a:t>Embedding</a:t>
            </a:r>
          </a:p>
          <a:p>
            <a:pPr marL="0" indent="0">
              <a:buNone/>
            </a:pPr>
            <a:br>
              <a:rPr lang="en-GB" altLang="zh-CN" dirty="0"/>
            </a:b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074922-723A-42D2-A1D2-259AC5264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2057157"/>
            <a:ext cx="6610350" cy="411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13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C3381-6DEF-4CB2-B7C1-4359C6F2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72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雅黑"/>
              </a:rPr>
              <a:t>DARPA CREATE project introduction</a:t>
            </a:r>
            <a:endParaRPr lang="zh-CN" altLang="en-US" dirty="0">
              <a:latin typeface="雅黑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EFF44-C2B6-4F79-97B9-0F52C066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364"/>
            <a:ext cx="10515600" cy="4852554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69EAD6-9F15-431F-A4F3-72E6AE600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06045" cy="746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E1838B-1A81-47D3-8D5D-8B788D7E1D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5"/>
          <a:stretch/>
        </p:blipFill>
        <p:spPr>
          <a:xfrm>
            <a:off x="6639790" y="-1"/>
            <a:ext cx="5552210" cy="746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00572E-BDCC-41B8-95DC-1FC79A1FE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454" y="832139"/>
            <a:ext cx="2057400" cy="103822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49DF485-A255-41E5-9A7A-872B868D1AEB}"/>
              </a:ext>
            </a:extLst>
          </p:cNvPr>
          <p:cNvSpPr txBox="1">
            <a:spLocks/>
          </p:cNvSpPr>
          <p:nvPr/>
        </p:nvSpPr>
        <p:spPr>
          <a:xfrm>
            <a:off x="838200" y="2282824"/>
            <a:ext cx="10515600" cy="45751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b="1" dirty="0"/>
              <a:t>DARPA</a:t>
            </a:r>
            <a:r>
              <a:rPr lang="en-US" altLang="zh-CN" dirty="0"/>
              <a:t> stands for Defense Advanced Research Projects Agency</a:t>
            </a:r>
          </a:p>
          <a:p>
            <a:pPr algn="just"/>
            <a:r>
              <a:rPr lang="en-US" altLang="zh-CN" b="1" dirty="0"/>
              <a:t>CREATE</a:t>
            </a:r>
            <a:r>
              <a:rPr lang="en-US" altLang="zh-CN" dirty="0"/>
              <a:t> is Context Reasoning for Autonomous Teaming</a:t>
            </a:r>
          </a:p>
          <a:p>
            <a:pPr algn="just"/>
            <a:r>
              <a:rPr lang="en-US" altLang="zh-CN" b="1" dirty="0"/>
              <a:t>CREATE</a:t>
            </a:r>
            <a:r>
              <a:rPr lang="en-US" altLang="zh-CN" dirty="0"/>
              <a:t> seeks to develop the theoretical foundations of autonomous AI teaming to enable a system of heterogeneous, contextually-aware agents to act in a decentralized manner and satisfy multiple, simultaneous and unplanned missions goals.</a:t>
            </a:r>
          </a:p>
          <a:p>
            <a:pPr algn="just"/>
            <a:r>
              <a:rPr lang="en-US" altLang="zh-CN" dirty="0"/>
              <a:t>Our proposal: </a:t>
            </a:r>
            <a:r>
              <a:rPr lang="en-US" altLang="zh-CN" b="1" dirty="0"/>
              <a:t>Decentralized Optimized Context-aware Teaming</a:t>
            </a:r>
          </a:p>
          <a:p>
            <a:pPr algn="just"/>
            <a:r>
              <a:rPr lang="en-US" altLang="zh-CN" b="1" dirty="0"/>
              <a:t>Team lead: Ankur Mehta</a:t>
            </a:r>
          </a:p>
          <a:p>
            <a:pPr algn="just"/>
            <a:r>
              <a:rPr lang="en-US" altLang="zh-CN" b="1" dirty="0"/>
              <a:t>Team members: </a:t>
            </a:r>
          </a:p>
          <a:p>
            <a:pPr lvl="1" algn="just"/>
            <a:r>
              <a:rPr lang="en-US" altLang="zh-CN" b="1" dirty="0"/>
              <a:t>Daniel </a:t>
            </a:r>
            <a:r>
              <a:rPr lang="en-US" altLang="zh-CN" b="1" dirty="0" err="1"/>
              <a:t>Selva</a:t>
            </a:r>
            <a:r>
              <a:rPr lang="en-US" altLang="zh-CN" b="1" dirty="0"/>
              <a:t>(TAMU), </a:t>
            </a:r>
            <a:r>
              <a:rPr lang="en-US" altLang="zh-CN" b="1" dirty="0" err="1"/>
              <a:t>Yizhou</a:t>
            </a:r>
            <a:r>
              <a:rPr lang="en-US" altLang="zh-CN" b="1" dirty="0"/>
              <a:t> Sun(UCLA), </a:t>
            </a:r>
            <a:r>
              <a:rPr lang="en-US" altLang="zh-CN" b="1" dirty="0" err="1"/>
              <a:t>Hadas</a:t>
            </a:r>
            <a:r>
              <a:rPr lang="en-US" altLang="zh-CN" b="1" dirty="0"/>
              <a:t> Kress-</a:t>
            </a:r>
            <a:r>
              <a:rPr lang="en-US" altLang="zh-CN" b="1" dirty="0" err="1"/>
              <a:t>Gazit</a:t>
            </a:r>
            <a:r>
              <a:rPr lang="en-US" altLang="zh-CN" b="1" dirty="0"/>
              <a:t>(Cornell)</a:t>
            </a:r>
          </a:p>
          <a:p>
            <a:pPr algn="just"/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675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7C1A7-E646-4914-91E1-1A38D66F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494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雅黑"/>
              </a:rPr>
              <a:t>Proposal Summary</a:t>
            </a:r>
            <a:endParaRPr lang="zh-CN" altLang="en-US" dirty="0">
              <a:latin typeface="雅黑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DB9B8-C757-4E02-A391-E3F22EC77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/>
              <a:t>Mosaic systems: </a:t>
            </a:r>
            <a:r>
              <a:rPr lang="en-US" altLang="zh-CN" dirty="0"/>
              <a:t>networked, heterogeneous, time-</a:t>
            </a:r>
            <a:r>
              <a:rPr lang="en-US" altLang="zh-CN" dirty="0" err="1"/>
              <a:t>varing</a:t>
            </a:r>
            <a:r>
              <a:rPr lang="en-US" altLang="zh-CN" dirty="0"/>
              <a:t> collections of </a:t>
            </a:r>
            <a:r>
              <a:rPr lang="en-US" altLang="zh-CN" b="1" dirty="0"/>
              <a:t>agents.</a:t>
            </a:r>
          </a:p>
          <a:p>
            <a:pPr algn="just"/>
            <a:r>
              <a:rPr lang="en-US" altLang="zh-CN" dirty="0"/>
              <a:t>These agents have their original deployment and applications.</a:t>
            </a:r>
          </a:p>
          <a:p>
            <a:pPr algn="just"/>
            <a:r>
              <a:rPr lang="en-US" altLang="zh-CN" dirty="0"/>
              <a:t>The general resource in these agents can be leveraged for new missions, which required individual expert design.</a:t>
            </a:r>
          </a:p>
          <a:p>
            <a:pPr algn="just"/>
            <a:r>
              <a:rPr lang="en-US" altLang="zh-CN" dirty="0"/>
              <a:t>We proposed </a:t>
            </a:r>
            <a:r>
              <a:rPr lang="en-US" altLang="zh-CN" b="1" dirty="0"/>
              <a:t>unclassified fundamental research </a:t>
            </a:r>
            <a:r>
              <a:rPr lang="en-US" altLang="zh-CN" dirty="0"/>
              <a:t>to develop a system whereby agents independently choose whether and how to respond to a new mission through </a:t>
            </a:r>
            <a:r>
              <a:rPr lang="en-US" altLang="zh-CN" b="1" dirty="0"/>
              <a:t>context-awareness</a:t>
            </a:r>
            <a:r>
              <a:rPr lang="en-US" altLang="zh-CN" dirty="0"/>
              <a:t>.</a:t>
            </a:r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7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D3C6D-C64A-493D-A73F-2FEE8A5C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4304"/>
            <a:ext cx="10515600" cy="1325563"/>
          </a:xfrm>
        </p:spPr>
        <p:txBody>
          <a:bodyPr/>
          <a:lstStyle/>
          <a:p>
            <a:r>
              <a:rPr lang="en-US" altLang="zh-CN" dirty="0"/>
              <a:t>Goals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9F8B0-8D5B-4285-BF6A-45A50DCD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4231"/>
            <a:ext cx="10647947" cy="4636921"/>
          </a:xfrm>
        </p:spPr>
        <p:txBody>
          <a:bodyPr/>
          <a:lstStyle/>
          <a:p>
            <a:pPr algn="just"/>
            <a:r>
              <a:rPr lang="en-US" altLang="zh-CN" sz="3200" dirty="0"/>
              <a:t>Agents in our system can dynamically respond to new and unexpected mission. </a:t>
            </a:r>
          </a:p>
          <a:p>
            <a:pPr algn="just"/>
            <a:endParaRPr lang="en-US" altLang="zh-CN" sz="3200" dirty="0"/>
          </a:p>
          <a:p>
            <a:pPr algn="just"/>
            <a:endParaRPr lang="en-US" altLang="zh-CN" sz="3200" dirty="0"/>
          </a:p>
          <a:p>
            <a:r>
              <a:rPr lang="en-US" altLang="zh-CN" sz="3200" dirty="0"/>
              <a:t>To apply context to imbue agents with “machine understanding ” as they relate to incoming task requests.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65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A6973-C95F-448D-B7F5-7E0B1015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Functionality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727A435-1749-4C85-B077-89080C69F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28" y="1953493"/>
            <a:ext cx="11458744" cy="4759036"/>
          </a:xfrm>
        </p:spPr>
      </p:pic>
    </p:spTree>
    <p:extLst>
      <p:ext uri="{BB962C8B-B14F-4D97-AF65-F5344CB8AC3E}">
        <p14:creationId xmlns:p14="http://schemas.microsoft.com/office/powerpoint/2010/main" val="540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97998-92B8-4A6E-B5C2-DBED3B62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2C6A6-3759-49A3-AECD-FDF7FC6A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(1) To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instance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rocket launch</a:t>
            </a:r>
          </a:p>
          <a:p>
            <a:r>
              <a:rPr lang="en-US" altLang="zh-CN" dirty="0"/>
              <a:t>To detect  helicopter take-off</a:t>
            </a:r>
          </a:p>
          <a:p>
            <a:r>
              <a:rPr lang="en-US" altLang="zh-CN" dirty="0"/>
              <a:t>To detect earthquake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 To continuously track a specified vehicle</a:t>
            </a:r>
          </a:p>
          <a:p>
            <a:r>
              <a:rPr lang="en-US" altLang="zh-CN" dirty="0"/>
              <a:t>To track a specified person</a:t>
            </a:r>
          </a:p>
          <a:p>
            <a:r>
              <a:rPr lang="en-US" altLang="zh-CN" dirty="0"/>
              <a:t>To allocate traffic resource if a car accidence happens</a:t>
            </a:r>
          </a:p>
        </p:txBody>
      </p:sp>
    </p:spTree>
    <p:extLst>
      <p:ext uri="{BB962C8B-B14F-4D97-AF65-F5344CB8AC3E}">
        <p14:creationId xmlns:p14="http://schemas.microsoft.com/office/powerpoint/2010/main" val="250372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3C87813-E1F5-4994-922F-300081875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2" y="2195352"/>
            <a:ext cx="10827842" cy="44970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40C688-859F-4E63-864D-75D5705E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plan: </a:t>
            </a:r>
            <a:r>
              <a:rPr lang="en-US" altLang="zh-CN" sz="4000" b="1" dirty="0"/>
              <a:t>Context representation</a:t>
            </a:r>
            <a:endParaRPr lang="zh-CN" altLang="en-US" sz="40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2B830C-96B4-4931-B46B-D41B43311F5B}"/>
              </a:ext>
            </a:extLst>
          </p:cNvPr>
          <p:cNvSpPr/>
          <p:nvPr/>
        </p:nvSpPr>
        <p:spPr>
          <a:xfrm>
            <a:off x="1049485" y="3106884"/>
            <a:ext cx="10165659" cy="331286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5B5CD9-CC05-402E-AE83-5BC10162B299}"/>
              </a:ext>
            </a:extLst>
          </p:cNvPr>
          <p:cNvSpPr/>
          <p:nvPr/>
        </p:nvSpPr>
        <p:spPr>
          <a:xfrm>
            <a:off x="6130639" y="2680855"/>
            <a:ext cx="5084504" cy="42602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69656C-591B-481A-A639-E82AC643F5CA}"/>
              </a:ext>
            </a:extLst>
          </p:cNvPr>
          <p:cNvSpPr/>
          <p:nvPr/>
        </p:nvSpPr>
        <p:spPr>
          <a:xfrm>
            <a:off x="6130639" y="2005446"/>
            <a:ext cx="2389795" cy="67540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2AB079-25F7-4C46-AB30-66974FC6AB64}"/>
              </a:ext>
            </a:extLst>
          </p:cNvPr>
          <p:cNvSpPr txBox="1"/>
          <p:nvPr/>
        </p:nvSpPr>
        <p:spPr>
          <a:xfrm>
            <a:off x="1464982" y="3377046"/>
            <a:ext cx="84999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altLang="zh-CN" sz="3200" b="1" dirty="0">
                <a:solidFill>
                  <a:srgbClr val="FF0000"/>
                </a:solidFill>
              </a:rPr>
              <a:t>Context representation: </a:t>
            </a:r>
            <a:r>
              <a:rPr lang="en-US" altLang="zh-CN" sz="2400" i="1" dirty="0">
                <a:solidFill>
                  <a:srgbClr val="FF0000"/>
                </a:solidFill>
              </a:rPr>
              <a:t>including methods to collect and parse of existing corpora then decomposing into local knowledge bases</a:t>
            </a:r>
            <a:r>
              <a:rPr lang="en-GB" altLang="zh-CN" sz="2400" i="1" dirty="0">
                <a:solidFill>
                  <a:srgbClr val="FF0000"/>
                </a:solidFill>
              </a:rPr>
              <a:t> </a:t>
            </a:r>
          </a:p>
          <a:p>
            <a:endParaRPr lang="en-GB" altLang="zh-CN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Knowledge graph specification</a:t>
            </a: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Knowledge graph decomposition</a:t>
            </a: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Knowledge graph updates</a:t>
            </a: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Corpus retrieval </a:t>
            </a:r>
          </a:p>
          <a:p>
            <a:endParaRPr lang="en-GB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E99DFC7-5FE2-485B-B447-2CA9452AE200}"/>
              </a:ext>
            </a:extLst>
          </p:cNvPr>
          <p:cNvSpPr/>
          <p:nvPr/>
        </p:nvSpPr>
        <p:spPr>
          <a:xfrm>
            <a:off x="1464982" y="1819024"/>
            <a:ext cx="3415395" cy="124157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88BB5A5-8BCC-465E-A31E-93AAD0A225F2}"/>
              </a:ext>
            </a:extLst>
          </p:cNvPr>
          <p:cNvSpPr/>
          <p:nvPr/>
        </p:nvSpPr>
        <p:spPr>
          <a:xfrm>
            <a:off x="7897353" y="1954309"/>
            <a:ext cx="3415395" cy="83612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2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A40E8-19B7-4A03-B335-CB0831DA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4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Technical plan: </a:t>
            </a:r>
            <a:br>
              <a:rPr lang="en-US" altLang="zh-CN" dirty="0"/>
            </a:br>
            <a:r>
              <a:rPr lang="en-US" altLang="zh-CN" sz="4000" b="1" dirty="0"/>
              <a:t>Capability reasoning for contextually-aware agents</a:t>
            </a:r>
            <a:endParaRPr lang="zh-CN" altLang="en-US" sz="4000" b="1" dirty="0"/>
          </a:p>
        </p:txBody>
      </p:sp>
      <p:pic>
        <p:nvPicPr>
          <p:cNvPr id="4" name="内容占位符 10">
            <a:extLst>
              <a:ext uri="{FF2B5EF4-FFF2-40B4-BE49-F238E27FC236}">
                <a16:creationId xmlns:a16="http://schemas.microsoft.com/office/drawing/2014/main" id="{2B8A6CAF-D467-4D79-8CC1-ABA8EB362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6662"/>
            <a:ext cx="10477094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C0CFE06-8203-40D7-9F49-80624AF322BE}"/>
              </a:ext>
            </a:extLst>
          </p:cNvPr>
          <p:cNvSpPr/>
          <p:nvPr/>
        </p:nvSpPr>
        <p:spPr>
          <a:xfrm>
            <a:off x="838200" y="4957763"/>
            <a:ext cx="10165659" cy="168592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74F44A-5C93-45DD-B87E-1D033AEBB0B6}"/>
              </a:ext>
            </a:extLst>
          </p:cNvPr>
          <p:cNvSpPr/>
          <p:nvPr/>
        </p:nvSpPr>
        <p:spPr>
          <a:xfrm>
            <a:off x="838200" y="4071938"/>
            <a:ext cx="7477125" cy="88582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6C86A3-2088-4D23-AE67-47342CA27D20}"/>
              </a:ext>
            </a:extLst>
          </p:cNvPr>
          <p:cNvSpPr/>
          <p:nvPr/>
        </p:nvSpPr>
        <p:spPr>
          <a:xfrm>
            <a:off x="838199" y="2386013"/>
            <a:ext cx="7477125" cy="88582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C86862-F02F-45F9-9EE7-EB21EB0D97A8}"/>
              </a:ext>
            </a:extLst>
          </p:cNvPr>
          <p:cNvSpPr/>
          <p:nvPr/>
        </p:nvSpPr>
        <p:spPr>
          <a:xfrm>
            <a:off x="6096000" y="3271838"/>
            <a:ext cx="2219323" cy="88582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A410CD-C9AB-40DB-A1E3-9134B87D1F7B}"/>
              </a:ext>
            </a:extLst>
          </p:cNvPr>
          <p:cNvSpPr/>
          <p:nvPr/>
        </p:nvSpPr>
        <p:spPr>
          <a:xfrm>
            <a:off x="8315323" y="2386423"/>
            <a:ext cx="2688536" cy="5756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9A675A-1CE1-4E43-A97C-8D3DB483B0B4}"/>
              </a:ext>
            </a:extLst>
          </p:cNvPr>
          <p:cNvSpPr/>
          <p:nvPr/>
        </p:nvSpPr>
        <p:spPr>
          <a:xfrm>
            <a:off x="1161366" y="3271838"/>
            <a:ext cx="3415395" cy="84296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A793ECC-CFD0-4661-A50B-A07EA5A30C38}"/>
              </a:ext>
            </a:extLst>
          </p:cNvPr>
          <p:cNvSpPr/>
          <p:nvPr/>
        </p:nvSpPr>
        <p:spPr>
          <a:xfrm>
            <a:off x="8238375" y="2962023"/>
            <a:ext cx="2792259" cy="19957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EC7778-02A8-4CB5-BE0F-4DAC1BAF11FD}"/>
              </a:ext>
            </a:extLst>
          </p:cNvPr>
          <p:cNvSpPr txBox="1"/>
          <p:nvPr/>
        </p:nvSpPr>
        <p:spPr>
          <a:xfrm>
            <a:off x="876706" y="2386013"/>
            <a:ext cx="101539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Capability reasoning for contextually-aware agents</a:t>
            </a:r>
            <a:r>
              <a:rPr lang="en-GB" altLang="zh-CN" sz="3200" b="1" dirty="0">
                <a:solidFill>
                  <a:srgbClr val="FF0000"/>
                </a:solidFill>
              </a:rPr>
              <a:t>: </a:t>
            </a:r>
          </a:p>
          <a:p>
            <a:endParaRPr lang="en-GB" altLang="zh-CN" sz="3200" b="1" dirty="0">
              <a:solidFill>
                <a:srgbClr val="FF0000"/>
              </a:solidFill>
            </a:endParaRPr>
          </a:p>
          <a:p>
            <a:r>
              <a:rPr lang="en-GB" altLang="zh-CN" sz="3200" b="1" dirty="0">
                <a:solidFill>
                  <a:srgbClr val="FF0000"/>
                </a:solidFill>
              </a:rPr>
              <a:t>                                  </a:t>
            </a:r>
            <a:r>
              <a:rPr lang="en-US" altLang="zh-CN" sz="2400" i="1" dirty="0">
                <a:solidFill>
                  <a:srgbClr val="FF0000"/>
                </a:solidFill>
              </a:rPr>
              <a:t>Including  algorithms  to </a:t>
            </a:r>
          </a:p>
          <a:p>
            <a:r>
              <a:rPr lang="en-US" altLang="zh-CN" sz="2400" i="1" dirty="0">
                <a:solidFill>
                  <a:srgbClr val="FF0000"/>
                </a:solidFill>
              </a:rPr>
              <a:t>                                             understand        mission </a:t>
            </a:r>
          </a:p>
          <a:p>
            <a:r>
              <a:rPr lang="en-US" altLang="zh-CN" sz="2400" i="1" dirty="0">
                <a:solidFill>
                  <a:srgbClr val="FF0000"/>
                </a:solidFill>
              </a:rPr>
              <a:t>specifications and resolve effects of agent operations</a:t>
            </a:r>
            <a:endParaRPr lang="en-GB" altLang="zh-CN" i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Embedding model training</a:t>
            </a: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Score function design</a:t>
            </a: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Score function interpretation</a:t>
            </a: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Aggregate score function approximation </a:t>
            </a: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Constraint and uncertainty characterization </a:t>
            </a: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Algorithm characterization</a:t>
            </a:r>
          </a:p>
          <a:p>
            <a:endParaRPr lang="en-GB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5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67482-2E93-4EB5-A50D-AAC278F5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0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Technical plan: </a:t>
            </a:r>
            <a:br>
              <a:rPr lang="en-US" altLang="zh-CN" dirty="0"/>
            </a:br>
            <a:r>
              <a:rPr lang="en-US" altLang="zh-CN" sz="4000" b="1" dirty="0"/>
              <a:t>Local planning for decentralized decision making</a:t>
            </a:r>
            <a:endParaRPr lang="zh-CN" altLang="en-US" sz="4000" b="1" dirty="0"/>
          </a:p>
        </p:txBody>
      </p:sp>
      <p:pic>
        <p:nvPicPr>
          <p:cNvPr id="4" name="内容占位符 10">
            <a:extLst>
              <a:ext uri="{FF2B5EF4-FFF2-40B4-BE49-F238E27FC236}">
                <a16:creationId xmlns:a16="http://schemas.microsoft.com/office/drawing/2014/main" id="{588491EA-40F9-42A8-86AB-F7549B561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07" y="2506662"/>
            <a:ext cx="10477094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806AA52-E816-4AC2-8AA0-D18B0AC68BA2}"/>
              </a:ext>
            </a:extLst>
          </p:cNvPr>
          <p:cNvSpPr/>
          <p:nvPr/>
        </p:nvSpPr>
        <p:spPr>
          <a:xfrm>
            <a:off x="876707" y="2087239"/>
            <a:ext cx="4666844" cy="204184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DB2A30-1BBB-4C76-A60E-DE0F05F58CA8}"/>
              </a:ext>
            </a:extLst>
          </p:cNvPr>
          <p:cNvSpPr/>
          <p:nvPr/>
        </p:nvSpPr>
        <p:spPr>
          <a:xfrm>
            <a:off x="5543551" y="2087239"/>
            <a:ext cx="5357812" cy="204184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F00442-3D2F-42DE-81A4-0945D9F85452}"/>
              </a:ext>
            </a:extLst>
          </p:cNvPr>
          <p:cNvSpPr/>
          <p:nvPr/>
        </p:nvSpPr>
        <p:spPr>
          <a:xfrm>
            <a:off x="5543552" y="4089473"/>
            <a:ext cx="5357812" cy="825427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92A762-DBCE-463E-AC0D-21306789C090}"/>
              </a:ext>
            </a:extLst>
          </p:cNvPr>
          <p:cNvSpPr/>
          <p:nvPr/>
        </p:nvSpPr>
        <p:spPr>
          <a:xfrm>
            <a:off x="876707" y="5723225"/>
            <a:ext cx="4666844" cy="100618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235DDF-64C9-4621-9C62-FF8E97958219}"/>
              </a:ext>
            </a:extLst>
          </p:cNvPr>
          <p:cNvSpPr/>
          <p:nvPr/>
        </p:nvSpPr>
        <p:spPr>
          <a:xfrm>
            <a:off x="876706" y="4914900"/>
            <a:ext cx="4666843" cy="100618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E62F67-034C-46A1-827E-449CBDD4354B}"/>
              </a:ext>
            </a:extLst>
          </p:cNvPr>
          <p:cNvSpPr/>
          <p:nvPr/>
        </p:nvSpPr>
        <p:spPr>
          <a:xfrm>
            <a:off x="3762578" y="4106575"/>
            <a:ext cx="1780971" cy="80832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280E201-2B03-46B9-8129-34A735BB080D}"/>
              </a:ext>
            </a:extLst>
          </p:cNvPr>
          <p:cNvSpPr/>
          <p:nvPr/>
        </p:nvSpPr>
        <p:spPr>
          <a:xfrm>
            <a:off x="5543549" y="4911652"/>
            <a:ext cx="5357812" cy="173657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8478BDC-4010-4383-8633-123E469332D1}"/>
              </a:ext>
            </a:extLst>
          </p:cNvPr>
          <p:cNvSpPr/>
          <p:nvPr/>
        </p:nvSpPr>
        <p:spPr>
          <a:xfrm>
            <a:off x="1871663" y="4146190"/>
            <a:ext cx="1890912" cy="76871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3EF340-71B7-47BE-BF49-8F4A0DF75D4B}"/>
              </a:ext>
            </a:extLst>
          </p:cNvPr>
          <p:cNvSpPr txBox="1"/>
          <p:nvPr/>
        </p:nvSpPr>
        <p:spPr>
          <a:xfrm>
            <a:off x="876703" y="2014537"/>
            <a:ext cx="100246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0000"/>
                </a:solidFill>
              </a:rPr>
              <a:t>Local planning for decentralized decision making: </a:t>
            </a:r>
            <a:r>
              <a:rPr lang="en-US" altLang="zh-CN" sz="2400" i="1" dirty="0">
                <a:solidFill>
                  <a:srgbClr val="FF0000"/>
                </a:solidFill>
              </a:rPr>
              <a:t>including design problem optimization formulation, decentralized approximations, and performance evaluation</a:t>
            </a:r>
            <a:endParaRPr lang="en-GB" altLang="zh-CN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Decentralized formulation of teaming algorithm</a:t>
            </a:r>
          </a:p>
          <a:p>
            <a:pPr marL="285750" indent="-285750">
              <a:buFontTx/>
              <a:buChar char="-"/>
            </a:pPr>
            <a:r>
              <a:rPr lang="en-GB" altLang="zh-CN" sz="2000" b="1" dirty="0" err="1">
                <a:solidFill>
                  <a:srgbClr val="FF0000"/>
                </a:solidFill>
              </a:rPr>
              <a:t>Oracel</a:t>
            </a:r>
            <a:r>
              <a:rPr lang="en-GB" altLang="zh-CN" sz="2000" b="1" dirty="0">
                <a:solidFill>
                  <a:srgbClr val="FF0000"/>
                </a:solidFill>
              </a:rPr>
              <a:t>-based context enhancements</a:t>
            </a:r>
          </a:p>
          <a:p>
            <a:endParaRPr lang="en-GB" altLang="zh-CN" sz="2000" b="1" dirty="0">
              <a:solidFill>
                <a:srgbClr val="FF0000"/>
              </a:solidFill>
            </a:endParaRPr>
          </a:p>
          <a:p>
            <a:endParaRPr lang="en-GB" altLang="zh-CN" sz="2000" b="1" dirty="0">
              <a:solidFill>
                <a:srgbClr val="FF0000"/>
              </a:solidFill>
            </a:endParaRPr>
          </a:p>
          <a:p>
            <a:endParaRPr lang="en-GB" altLang="zh-CN" sz="2000" b="1" dirty="0">
              <a:solidFill>
                <a:srgbClr val="FF0000"/>
              </a:solidFill>
            </a:endParaRPr>
          </a:p>
          <a:p>
            <a:endParaRPr lang="en-GB" altLang="zh-CN" sz="20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Parameter assignment based on score</a:t>
            </a:r>
          </a:p>
          <a:p>
            <a:r>
              <a:rPr lang="en-GB" altLang="zh-CN" sz="2000" b="1" dirty="0">
                <a:solidFill>
                  <a:srgbClr val="FF0000"/>
                </a:solidFill>
              </a:rPr>
              <a:t>function</a:t>
            </a: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Optimization-based teaming problem</a:t>
            </a:r>
          </a:p>
          <a:p>
            <a:r>
              <a:rPr lang="en-GB" altLang="zh-CN" sz="2000" b="1" dirty="0">
                <a:solidFill>
                  <a:srgbClr val="FF0000"/>
                </a:solidFill>
              </a:rPr>
              <a:t>formulation</a:t>
            </a:r>
          </a:p>
          <a:p>
            <a:pPr marL="285750" indent="-285750">
              <a:buFontTx/>
              <a:buChar char="-"/>
            </a:pPr>
            <a:r>
              <a:rPr lang="en-GB" altLang="zh-CN" sz="2000" b="1" dirty="0">
                <a:solidFill>
                  <a:srgbClr val="FF0000"/>
                </a:solidFill>
              </a:rPr>
              <a:t>Quantification of context impact </a:t>
            </a:r>
          </a:p>
          <a:p>
            <a:endParaRPr lang="en-GB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9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A000120150318A11KPBG</Template>
  <TotalTime>401</TotalTime>
  <Words>568</Words>
  <Application>Microsoft Office PowerPoint</Application>
  <PresentationFormat>宽屏</PresentationFormat>
  <Paragraphs>105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雅黑</vt:lpstr>
      <vt:lpstr>Arial</vt:lpstr>
      <vt:lpstr>Office 主题​​</vt:lpstr>
      <vt:lpstr>DARPA project</vt:lpstr>
      <vt:lpstr>DARPA CREATE project introduction</vt:lpstr>
      <vt:lpstr>Proposal Summary</vt:lpstr>
      <vt:lpstr>Goals</vt:lpstr>
      <vt:lpstr>Functionality</vt:lpstr>
      <vt:lpstr>Challenge problems</vt:lpstr>
      <vt:lpstr>Technical plan: Context representation</vt:lpstr>
      <vt:lpstr>Technical plan:  Capability reasoning for contextually-aware agents</vt:lpstr>
      <vt:lpstr>Technical plan:  Local planning for decentralized decision making</vt:lpstr>
      <vt:lpstr>Technical plan:  Mission specification and verification</vt:lpstr>
      <vt:lpstr>Knowledge Graph</vt:lpstr>
      <vt:lpstr>Why Knowledge Graph</vt:lpstr>
      <vt:lpstr>Knowledge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Plans at Home</dc:title>
  <dc:creator>zheng zhaoliang</dc:creator>
  <cp:lastModifiedBy>zheng zhaoliang</cp:lastModifiedBy>
  <cp:revision>29</cp:revision>
  <dcterms:created xsi:type="dcterms:W3CDTF">2019-10-02T13:14:57Z</dcterms:created>
  <dcterms:modified xsi:type="dcterms:W3CDTF">2020-02-05T00:58:18Z</dcterms:modified>
</cp:coreProperties>
</file>