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63" r:id="rId3"/>
    <p:sldId id="258" r:id="rId4"/>
    <p:sldId id="261" r:id="rId5"/>
    <p:sldId id="262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25" d="100"/>
          <a:sy n="125" d="100"/>
        </p:scale>
        <p:origin x="-10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61593-CDBD-48FE-9A99-E2BF417A628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9B069-780A-465F-9DDF-6AE25716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9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9B069-780A-465F-9DDF-6AE257164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1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4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BD13-48FD-4046-AEC7-3E75C9C1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/ team overview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43602" y="1018964"/>
            <a:ext cx="6604936" cy="509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Knowledge Base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265026" y="2046228"/>
            <a:ext cx="1150417" cy="509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Mission command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669866" y="1823910"/>
            <a:ext cx="1150417" cy="509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Formal specification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97980" y="2046228"/>
            <a:ext cx="1150417" cy="5097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Capability reasoning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98123" y="2046228"/>
            <a:ext cx="1150417" cy="50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Teaming plan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843602" y="2046228"/>
            <a:ext cx="1348568" cy="509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Mission specification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15443" y="2301127"/>
            <a:ext cx="4281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92170" y="2301127"/>
            <a:ext cx="210581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20283" y="2675223"/>
            <a:ext cx="1150417" cy="509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I participate?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20692" y="2675223"/>
            <a:ext cx="1150417" cy="509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Should I participate?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297980" y="3328392"/>
            <a:ext cx="1150417" cy="509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Verification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8298122" y="3317028"/>
            <a:ext cx="1150416" cy="509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Verification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15" idx="3"/>
            <a:endCxn id="20" idx="1"/>
          </p:cNvCxnSpPr>
          <p:nvPr/>
        </p:nvCxnSpPr>
        <p:spPr>
          <a:xfrm>
            <a:off x="4192170" y="2301128"/>
            <a:ext cx="2105810" cy="1282164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 flipV="1">
            <a:off x="7448397" y="3571928"/>
            <a:ext cx="849725" cy="113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20" idx="0"/>
          </p:cNvCxnSpPr>
          <p:nvPr/>
        </p:nvCxnSpPr>
        <p:spPr>
          <a:xfrm>
            <a:off x="6873189" y="2556027"/>
            <a:ext cx="0" cy="77236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21" idx="0"/>
          </p:cNvCxnSpPr>
          <p:nvPr/>
        </p:nvCxnSpPr>
        <p:spPr>
          <a:xfrm flipH="1">
            <a:off x="8873330" y="2556027"/>
            <a:ext cx="2" cy="761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4" idx="1"/>
          </p:cNvCxnSpPr>
          <p:nvPr/>
        </p:nvCxnSpPr>
        <p:spPr>
          <a:xfrm>
            <a:off x="7448397" y="2301128"/>
            <a:ext cx="84972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0"/>
          </p:cNvCxnSpPr>
          <p:nvPr/>
        </p:nvCxnSpPr>
        <p:spPr>
          <a:xfrm>
            <a:off x="3517886" y="1528763"/>
            <a:ext cx="0" cy="517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92551" y="1528763"/>
            <a:ext cx="0" cy="517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873330" y="1528763"/>
            <a:ext cx="0" cy="517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2196" y="4027929"/>
            <a:ext cx="829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Selva</a:t>
            </a:r>
            <a:r>
              <a:rPr lang="en-US" dirty="0" smtClean="0">
                <a:solidFill>
                  <a:schemeClr val="accent6"/>
                </a:solidFill>
              </a:rPr>
              <a:t>): </a:t>
            </a:r>
            <a:r>
              <a:rPr lang="en-US" dirty="0" smtClean="0"/>
              <a:t>How can a representation of knowledge be implemented such that answers to all relevant questions can be extracted?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2"/>
                </a:solidFill>
              </a:rPr>
              <a:t>(Kress-</a:t>
            </a:r>
            <a:r>
              <a:rPr lang="en-US" dirty="0" err="1" smtClean="0">
                <a:solidFill>
                  <a:schemeClr val="accent2"/>
                </a:solidFill>
              </a:rPr>
              <a:t>Gazit</a:t>
            </a:r>
            <a:r>
              <a:rPr lang="en-US" dirty="0" smtClean="0">
                <a:solidFill>
                  <a:schemeClr val="accent2"/>
                </a:solidFill>
              </a:rPr>
              <a:t>): </a:t>
            </a:r>
            <a:r>
              <a:rPr lang="en-US" dirty="0" smtClean="0"/>
              <a:t>How should we formalize a mission specification such that it can be used to generate teaming decisions that can then be subsequently verified?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(Sun): </a:t>
            </a:r>
            <a:r>
              <a:rPr lang="en-US" dirty="0" smtClean="0"/>
              <a:t>How can we efficiently compute whether a given agent is capable of participating in an incoming mission as specified?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(Mehta): </a:t>
            </a:r>
            <a:r>
              <a:rPr lang="en-US" dirty="0" smtClean="0"/>
              <a:t>If an agent is capable of participating, what is the algorithm that computes the mission objective from agent hardware, and what is the resulting utility?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448397" y="2444461"/>
            <a:ext cx="849725" cy="3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338D7793-472A-4BE3-B33C-34BBFBA8D9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Conducted literature review on </a:t>
            </a:r>
          </a:p>
          <a:p>
            <a:pPr lvl="1"/>
            <a:r>
              <a:rPr lang="en-US" dirty="0"/>
              <a:t>Knowledge representations (</a:t>
            </a:r>
            <a:r>
              <a:rPr lang="en-US" u="sng" dirty="0"/>
              <a:t>knowledge graphs</a:t>
            </a:r>
            <a:r>
              <a:rPr lang="en-US" dirty="0"/>
              <a:t>, first-order logic, ontologies, rules, frames, </a:t>
            </a:r>
            <a:r>
              <a:rPr lang="en-US" u="sng" dirty="0"/>
              <a:t>Markov logics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to auto-generate or complete knowledge graphs (NLP, </a:t>
            </a:r>
            <a:r>
              <a:rPr lang="en-US" u="sng" dirty="0"/>
              <a:t>KG embeddings</a:t>
            </a:r>
            <a:r>
              <a:rPr lang="en-US" dirty="0"/>
              <a:t>, </a:t>
            </a:r>
            <a:r>
              <a:rPr lang="en-US" u="sng" dirty="0"/>
              <a:t>Markov logic</a:t>
            </a:r>
            <a:r>
              <a:rPr lang="en-US" dirty="0"/>
              <a:t>)</a:t>
            </a:r>
          </a:p>
          <a:p>
            <a:r>
              <a:rPr lang="en-US" dirty="0"/>
              <a:t>Identified tools to work with knowledge graphs (Neo4j) and Markov Logic (</a:t>
            </a:r>
            <a:r>
              <a:rPr lang="en-US" dirty="0" err="1"/>
              <a:t>pracmln</a:t>
            </a:r>
            <a:r>
              <a:rPr lang="en-US" dirty="0"/>
              <a:t>)</a:t>
            </a:r>
          </a:p>
          <a:p>
            <a:r>
              <a:rPr lang="en-US" dirty="0"/>
              <a:t>Defined an Earth Observation test case</a:t>
            </a:r>
          </a:p>
          <a:p>
            <a:pPr lvl="1"/>
            <a:r>
              <a:rPr lang="en-US" dirty="0"/>
              <a:t>Mission is to measure a certain parameter over a certain region, time frame with a certain set of attributes (spatial resolution, revisit time, accuracy) - </a:t>
            </a:r>
            <a:r>
              <a:rPr lang="en-US" b="1" dirty="0"/>
              <a:t>pulled from WMO OSCAR database</a:t>
            </a:r>
          </a:p>
          <a:p>
            <a:pPr lvl="1"/>
            <a:r>
              <a:rPr lang="en-US" dirty="0"/>
              <a:t>Agents are any current Earth observation satellites – pulled from CEOS database</a:t>
            </a:r>
          </a:p>
          <a:p>
            <a:pPr lvl="1"/>
            <a:r>
              <a:rPr lang="en-US" b="1" dirty="0"/>
              <a:t>Identified tools to implement a demo (</a:t>
            </a:r>
            <a:r>
              <a:rPr lang="en-US" b="1" dirty="0" err="1"/>
              <a:t>TurtleKit</a:t>
            </a:r>
            <a:r>
              <a:rPr lang="en-US" b="1" dirty="0"/>
              <a:t>, </a:t>
            </a:r>
            <a:r>
              <a:rPr lang="en-US" b="1" dirty="0" err="1"/>
              <a:t>Orekit</a:t>
            </a:r>
            <a:r>
              <a:rPr lang="en-US" b="1" dirty="0"/>
              <a:t>, Cesium, VASSAR)</a:t>
            </a:r>
          </a:p>
          <a:p>
            <a:r>
              <a:rPr lang="en-US" dirty="0"/>
              <a:t>Started prototype implementation</a:t>
            </a:r>
          </a:p>
          <a:p>
            <a:pPr lvl="1"/>
            <a:r>
              <a:rPr lang="en-US" b="1" dirty="0"/>
              <a:t>Wrote web scraper for CEOS database </a:t>
            </a:r>
          </a:p>
          <a:p>
            <a:pPr lvl="1"/>
            <a:r>
              <a:rPr lang="en-US" b="1" dirty="0"/>
              <a:t>Imported CEOS DB into Neo4j as a KG</a:t>
            </a:r>
          </a:p>
          <a:p>
            <a:pPr lvl="1"/>
            <a:r>
              <a:rPr lang="en-US" b="1" dirty="0"/>
              <a:t>Wrote code to parse a KG into the corresponding MLN program</a:t>
            </a:r>
          </a:p>
          <a:p>
            <a:r>
              <a:rPr lang="en-US" dirty="0"/>
              <a:t>Continued definition of interfaces with tools from other team members.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Continue development of the prototype</a:t>
            </a:r>
          </a:p>
          <a:p>
            <a:pPr lvl="1"/>
            <a:r>
              <a:rPr lang="en-US" dirty="0"/>
              <a:t>Continue integration with other team members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representation (</a:t>
            </a:r>
            <a:r>
              <a:rPr lang="en-US" dirty="0" err="1" smtClean="0"/>
              <a:t>Selva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DE22816-A912-481D-A7A2-5E22277718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5" r="17941"/>
          <a:stretch/>
        </p:blipFill>
        <p:spPr>
          <a:xfrm>
            <a:off x="9060180" y="3556445"/>
            <a:ext cx="2895600" cy="2855595"/>
          </a:xfrm>
          <a:prstGeom prst="rect">
            <a:avLst/>
          </a:prstGeo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xmlns="" id="{B1688C73-1B16-4C0D-9D9D-FE61DF143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44" b="91429"/>
          <a:stretch/>
        </p:blipFill>
        <p:spPr bwMode="auto">
          <a:xfrm>
            <a:off x="9060180" y="3088387"/>
            <a:ext cx="2971800" cy="63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49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Determine if the mission can be satisfied given the agents that have chosen to participate </a:t>
            </a:r>
          </a:p>
          <a:p>
            <a:endParaRPr lang="en-US" dirty="0"/>
          </a:p>
          <a:p>
            <a:r>
              <a:rPr lang="en-US" dirty="0"/>
              <a:t>To do so, we use Probabilistic Computation Tree Logic (PCTL) to write our mission specification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system is modeled using a Markov Decision Process (MDP), which contains information about the states (which sensors are being used and which observables are being measured), and actions (switching between sensors)</a:t>
            </a:r>
          </a:p>
          <a:p>
            <a:r>
              <a:rPr lang="en-US" dirty="0"/>
              <a:t>We use the information from KG/MLN to automatically construct the MDP</a:t>
            </a:r>
          </a:p>
          <a:p>
            <a:r>
              <a:rPr lang="en-US" dirty="0"/>
              <a:t>Verify mission with respect to changing MDP probabilities that model system health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Next steps</a:t>
            </a:r>
            <a:r>
              <a:rPr lang="en-US" dirty="0"/>
              <a:t>: </a:t>
            </a:r>
          </a:p>
          <a:p>
            <a:r>
              <a:rPr lang="en-US" dirty="0"/>
              <a:t>Automatically integrate specifications that model constraints on the agents</a:t>
            </a:r>
          </a:p>
          <a:p>
            <a:r>
              <a:rPr lang="en-US" dirty="0"/>
              <a:t>Add feedback loop in the event verification fails</a:t>
            </a:r>
          </a:p>
          <a:p>
            <a:r>
              <a:rPr lang="en-US" dirty="0"/>
              <a:t>Look into using SAT/SMT solver for one-time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Mission Specification and </a:t>
            </a:r>
            <a:r>
              <a:rPr lang="en-US" dirty="0" smtClean="0"/>
              <a:t>Verification (Kress-</a:t>
            </a:r>
            <a:r>
              <a:rPr lang="en-US" dirty="0" err="1" smtClean="0"/>
              <a:t>Gazit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xmlns="" id="{6B49716B-5772-F243-B8AE-3BEEF9A7E2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0" r="4186"/>
          <a:stretch/>
        </p:blipFill>
        <p:spPr>
          <a:xfrm>
            <a:off x="4986384" y="2721263"/>
            <a:ext cx="2219232" cy="505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F9D590-2326-7243-8813-121EE4934C56}"/>
              </a:ext>
            </a:extLst>
          </p:cNvPr>
          <p:cNvSpPr txBox="1"/>
          <p:nvPr/>
        </p:nvSpPr>
        <p:spPr>
          <a:xfrm>
            <a:off x="1792351" y="2279348"/>
            <a:ext cx="86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Example mission: “m</a:t>
            </a:r>
            <a:r>
              <a:rPr lang="en-US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and m</a:t>
            </a:r>
            <a:r>
              <a:rPr lang="en-US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are measured at the same time within k time steps”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Conducted literature survey on</a:t>
            </a:r>
          </a:p>
          <a:p>
            <a:pPr lvl="1"/>
            <a:r>
              <a:rPr lang="en-US" dirty="0" smtClean="0"/>
              <a:t>Knowledge graph inference: Knowledge graph embedding, logical rule-based knowledge graph inference (e.g., Markov Logic Network), integrating knowledge graph embedding and logical rules</a:t>
            </a:r>
          </a:p>
          <a:p>
            <a:pPr lvl="1"/>
            <a:r>
              <a:rPr lang="en-US" dirty="0" smtClean="0"/>
              <a:t>Uncertainty in knowledge graph: probabilistic soft logic, hinge-loss </a:t>
            </a:r>
            <a:r>
              <a:rPr lang="en-US" dirty="0"/>
              <a:t>M</a:t>
            </a:r>
            <a:r>
              <a:rPr lang="en-US" dirty="0" smtClean="0"/>
              <a:t>arkov Random Field</a:t>
            </a:r>
          </a:p>
          <a:p>
            <a:r>
              <a:rPr lang="en-US" dirty="0" smtClean="0"/>
              <a:t>Examined existing approaches on combining knowledge graph embedding and logical rules</a:t>
            </a:r>
          </a:p>
          <a:p>
            <a:pPr lvl="1"/>
            <a:r>
              <a:rPr lang="en-US" dirty="0" smtClean="0"/>
              <a:t>Category I: treat logical rule as regularization, e.g., KALE, RUGE</a:t>
            </a:r>
          </a:p>
          <a:p>
            <a:pPr lvl="1"/>
            <a:r>
              <a:rPr lang="en-US" dirty="0" smtClean="0"/>
              <a:t>Category II: use embedding/graph neural networks to define variational distribution to boost Markov Logic Network, e.g., </a:t>
            </a:r>
            <a:r>
              <a:rPr lang="en-US" dirty="0" err="1" smtClean="0"/>
              <a:t>pLogicNet</a:t>
            </a:r>
            <a:r>
              <a:rPr lang="en-US" dirty="0" smtClean="0"/>
              <a:t>, </a:t>
            </a:r>
            <a:r>
              <a:rPr lang="en-US" dirty="0" err="1" smtClean="0"/>
              <a:t>ExpressGNN</a:t>
            </a:r>
            <a:endParaRPr lang="en-US" dirty="0" smtClean="0"/>
          </a:p>
          <a:p>
            <a:r>
              <a:rPr lang="en-US" dirty="0" smtClean="0"/>
              <a:t>Proposed an efficient algorithm to combine the two worlds, </a:t>
            </a:r>
            <a:r>
              <a:rPr lang="en-US" dirty="0" err="1" smtClean="0"/>
              <a:t>UniKER</a:t>
            </a:r>
            <a:endParaRPr lang="en-US" dirty="0" smtClean="0"/>
          </a:p>
          <a:p>
            <a:pPr lvl="1"/>
            <a:r>
              <a:rPr lang="en-US" dirty="0" smtClean="0"/>
              <a:t>Solution: (1) use forward chaining to infer unseen triples; (2) use updated facts to conduct knowledge graph embedding; (3) repeat (1) and (2) to handle noise triples</a:t>
            </a:r>
          </a:p>
          <a:p>
            <a:pPr lvl="1"/>
            <a:r>
              <a:rPr lang="en-US" dirty="0" smtClean="0"/>
              <a:t>Results: achieve the state-of-the-art of performance in terms of both effectiveness and efficiency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Handle uncertainty of knowledge graphs: for both observed facts and logical rules</a:t>
            </a:r>
          </a:p>
          <a:p>
            <a:pPr lvl="1"/>
            <a:r>
              <a:rPr lang="en-US" dirty="0" smtClean="0"/>
              <a:t>Handle attribute triples, e.g., (</a:t>
            </a:r>
            <a:r>
              <a:rPr lang="en-US" dirty="0" err="1" smtClean="0"/>
              <a:t>Mid_Infrared</a:t>
            </a:r>
            <a:r>
              <a:rPr lang="en-US" dirty="0" err="1"/>
              <a:t>_</a:t>
            </a:r>
            <a:r>
              <a:rPr lang="en-US" dirty="0" err="1" smtClean="0"/>
              <a:t>Sensor</a:t>
            </a:r>
            <a:r>
              <a:rPr lang="en-US" dirty="0" smtClean="0"/>
              <a:t>, </a:t>
            </a:r>
            <a:r>
              <a:rPr lang="en-US" dirty="0" err="1" smtClean="0"/>
              <a:t>battery_life</a:t>
            </a:r>
            <a:r>
              <a:rPr lang="en-US" dirty="0" smtClean="0"/>
              <a:t>, value)</a:t>
            </a:r>
          </a:p>
          <a:p>
            <a:pPr lvl="1"/>
            <a:r>
              <a:rPr lang="en-US" dirty="0" smtClean="0"/>
              <a:t>Examine possible constraints by formalizing them into logical rules</a:t>
            </a:r>
          </a:p>
          <a:p>
            <a:pPr lvl="1"/>
            <a:r>
              <a:rPr lang="en-US" dirty="0" smtClean="0"/>
              <a:t>Integrating sensor network output (e.g., via </a:t>
            </a:r>
            <a:r>
              <a:rPr lang="en-US" dirty="0" err="1"/>
              <a:t>K</a:t>
            </a:r>
            <a:r>
              <a:rPr lang="en-US" dirty="0" err="1" smtClean="0"/>
              <a:t>alman</a:t>
            </a:r>
            <a:r>
              <a:rPr lang="en-US" dirty="0" smtClean="0"/>
              <a:t> filtering-based signal processing) to knowledge graph inference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Base </a:t>
            </a:r>
            <a:r>
              <a:rPr lang="en-US" dirty="0" smtClean="0"/>
              <a:t>Reasoning (Sun)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28800" y="88788"/>
            <a:ext cx="9855199" cy="612648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dirty="0" err="1" smtClean="0"/>
              <a:t>UniKER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63748" y="938973"/>
            <a:ext cx="12359877" cy="5715000"/>
            <a:chOff x="-63748" y="571500"/>
            <a:chExt cx="12359877" cy="5715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16CB106-17FF-4B13-871A-1432E442273C}"/>
                </a:ext>
              </a:extLst>
            </p:cNvPr>
            <p:cNvSpPr txBox="1"/>
            <p:nvPr/>
          </p:nvSpPr>
          <p:spPr>
            <a:xfrm>
              <a:off x="782571" y="892057"/>
              <a:ext cx="4009008" cy="451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33" dirty="0"/>
                <a:t>Knowledge Graph Embedding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8B079D08-AC0D-402F-893A-6A6BC0FFCC4C}"/>
                </a:ext>
              </a:extLst>
            </p:cNvPr>
            <p:cNvGrpSpPr/>
            <p:nvPr/>
          </p:nvGrpSpPr>
          <p:grpSpPr>
            <a:xfrm>
              <a:off x="6088445" y="1460402"/>
              <a:ext cx="5191165" cy="2300277"/>
              <a:chOff x="2404561" y="3095703"/>
              <a:chExt cx="7953375" cy="352425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xmlns="" id="{61CFDE8F-948A-48F1-98C4-D2B1527C7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04611" y="3095703"/>
                <a:ext cx="7553325" cy="3524250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xmlns="" id="{A38BCF39-8215-4FD0-AF4E-E74C10E1BC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4561" y="5213183"/>
                <a:ext cx="1457576" cy="1162590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21F2708-279B-4C3E-91AF-F6127131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0186" y="1470515"/>
              <a:ext cx="4172563" cy="30119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40720A4-D6B2-4EEC-AFB7-172A501F606D}"/>
                </a:ext>
              </a:extLst>
            </p:cNvPr>
            <p:cNvSpPr txBox="1"/>
            <p:nvPr/>
          </p:nvSpPr>
          <p:spPr>
            <a:xfrm>
              <a:off x="833917" y="5305681"/>
              <a:ext cx="12841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Embeddings</a:t>
              </a:r>
              <a:endParaRPr lang="en-US" sz="15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AC463FB-2FB3-4E5D-849F-7BAF0797CB58}"/>
                </a:ext>
              </a:extLst>
            </p:cNvPr>
            <p:cNvGrpSpPr/>
            <p:nvPr/>
          </p:nvGrpSpPr>
          <p:grpSpPr>
            <a:xfrm rot="16200000">
              <a:off x="2660334" y="4694486"/>
              <a:ext cx="674783" cy="1527570"/>
              <a:chOff x="3064153" y="4791655"/>
              <a:chExt cx="809739" cy="1833083"/>
            </a:xfrm>
          </p:grpSpPr>
          <p:sp>
            <p:nvSpPr>
              <p:cNvPr id="29" name="…">
                <a:extLst>
                  <a:ext uri="{FF2B5EF4-FFF2-40B4-BE49-F238E27FC236}">
                    <a16:creationId xmlns:a16="http://schemas.microsoft.com/office/drawing/2014/main" xmlns="" id="{EA474DE5-E971-4198-9A9C-E6BC4C487536}"/>
                  </a:ext>
                </a:extLst>
              </p:cNvPr>
              <p:cNvSpPr txBox="1"/>
              <p:nvPr/>
            </p:nvSpPr>
            <p:spPr>
              <a:xfrm>
                <a:off x="3181160" y="4791655"/>
                <a:ext cx="572605" cy="4719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333" tIns="42333" rIns="42333" bIns="42333" anchor="ctr">
                <a:spAutoFit/>
              </a:bodyPr>
              <a:lstStyle/>
              <a:p>
                <a:pPr algn="ctr" defTabSz="486814" hangingPunct="0"/>
                <a:r>
                  <a:rPr sz="2000" b="1" kern="0" dirty="0">
                    <a:solidFill>
                      <a:srgbClr val="000000"/>
                    </a:solidFill>
                    <a:latin typeface="Helvetica Neue"/>
                    <a:sym typeface="Helvetica Neue"/>
                  </a:rPr>
                  <a:t>…</a:t>
                </a:r>
              </a:p>
            </p:txBody>
          </p:sp>
          <p:sp>
            <p:nvSpPr>
              <p:cNvPr id="30" name="矩形">
                <a:extLst>
                  <a:ext uri="{FF2B5EF4-FFF2-40B4-BE49-F238E27FC236}">
                    <a16:creationId xmlns:a16="http://schemas.microsoft.com/office/drawing/2014/main" xmlns="" id="{2ACDF60C-8158-4E6B-99D3-B8FFD9D88EAC}"/>
                  </a:ext>
                </a:extLst>
              </p:cNvPr>
              <p:cNvSpPr/>
              <p:nvPr/>
            </p:nvSpPr>
            <p:spPr>
              <a:xfrm>
                <a:off x="3064153" y="5006829"/>
                <a:ext cx="225525" cy="17605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31" name="椭圆形">
                <a:extLst>
                  <a:ext uri="{FF2B5EF4-FFF2-40B4-BE49-F238E27FC236}">
                    <a16:creationId xmlns:a16="http://schemas.microsoft.com/office/drawing/2014/main" xmlns="" id="{CD32E5C6-3D92-4E1D-BC29-8AE3FD9F933D}"/>
                  </a:ext>
                </a:extLst>
              </p:cNvPr>
              <p:cNvSpPr/>
              <p:nvPr/>
            </p:nvSpPr>
            <p:spPr>
              <a:xfrm>
                <a:off x="3116949" y="5033896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32" name="矩形">
                <a:extLst>
                  <a:ext uri="{FF2B5EF4-FFF2-40B4-BE49-F238E27FC236}">
                    <a16:creationId xmlns:a16="http://schemas.microsoft.com/office/drawing/2014/main" xmlns="" id="{A67834E7-B656-4619-A039-637077C1E8DC}"/>
                  </a:ext>
                </a:extLst>
              </p:cNvPr>
              <p:cNvSpPr/>
              <p:nvPr/>
            </p:nvSpPr>
            <p:spPr>
              <a:xfrm>
                <a:off x="3064153" y="5185699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33" name="椭圆形">
                <a:extLst>
                  <a:ext uri="{FF2B5EF4-FFF2-40B4-BE49-F238E27FC236}">
                    <a16:creationId xmlns:a16="http://schemas.microsoft.com/office/drawing/2014/main" xmlns="" id="{AF51839B-EE70-4562-BAC2-D4F635D4FDE5}"/>
                  </a:ext>
                </a:extLst>
              </p:cNvPr>
              <p:cNvSpPr/>
              <p:nvPr/>
            </p:nvSpPr>
            <p:spPr>
              <a:xfrm>
                <a:off x="3116949" y="5212766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34" name="矩形">
                <a:extLst>
                  <a:ext uri="{FF2B5EF4-FFF2-40B4-BE49-F238E27FC236}">
                    <a16:creationId xmlns:a16="http://schemas.microsoft.com/office/drawing/2014/main" xmlns="" id="{B0103BE4-6724-4362-B105-DC4375E69BA0}"/>
                  </a:ext>
                </a:extLst>
              </p:cNvPr>
              <p:cNvSpPr/>
              <p:nvPr/>
            </p:nvSpPr>
            <p:spPr>
              <a:xfrm>
                <a:off x="3064153" y="5367391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35" name="椭圆形">
                <a:extLst>
                  <a:ext uri="{FF2B5EF4-FFF2-40B4-BE49-F238E27FC236}">
                    <a16:creationId xmlns:a16="http://schemas.microsoft.com/office/drawing/2014/main" xmlns="" id="{673C2545-D9FA-40B5-91E9-16BA0309EB03}"/>
                  </a:ext>
                </a:extLst>
              </p:cNvPr>
              <p:cNvSpPr/>
              <p:nvPr/>
            </p:nvSpPr>
            <p:spPr>
              <a:xfrm>
                <a:off x="3116949" y="5394458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36" name="矩形">
                <a:extLst>
                  <a:ext uri="{FF2B5EF4-FFF2-40B4-BE49-F238E27FC236}">
                    <a16:creationId xmlns:a16="http://schemas.microsoft.com/office/drawing/2014/main" xmlns="" id="{D3B2A199-CC7F-4776-AEFF-52D7FCBDAD98}"/>
                  </a:ext>
                </a:extLst>
              </p:cNvPr>
              <p:cNvSpPr/>
              <p:nvPr/>
            </p:nvSpPr>
            <p:spPr>
              <a:xfrm>
                <a:off x="3645246" y="5009737"/>
                <a:ext cx="225525" cy="17605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37" name="椭圆形">
                <a:extLst>
                  <a:ext uri="{FF2B5EF4-FFF2-40B4-BE49-F238E27FC236}">
                    <a16:creationId xmlns:a16="http://schemas.microsoft.com/office/drawing/2014/main" xmlns="" id="{2A797C5B-EEFB-4BF8-AEAE-A5ECB0FECF18}"/>
                  </a:ext>
                </a:extLst>
              </p:cNvPr>
              <p:cNvSpPr/>
              <p:nvPr/>
            </p:nvSpPr>
            <p:spPr>
              <a:xfrm>
                <a:off x="3698042" y="5036804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38" name="矩形">
                <a:extLst>
                  <a:ext uri="{FF2B5EF4-FFF2-40B4-BE49-F238E27FC236}">
                    <a16:creationId xmlns:a16="http://schemas.microsoft.com/office/drawing/2014/main" xmlns="" id="{50BEEEF6-EA6D-405D-B673-65DB6EE1F529}"/>
                  </a:ext>
                </a:extLst>
              </p:cNvPr>
              <p:cNvSpPr/>
              <p:nvPr/>
            </p:nvSpPr>
            <p:spPr>
              <a:xfrm>
                <a:off x="3645246" y="5188607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39" name="椭圆形">
                <a:extLst>
                  <a:ext uri="{FF2B5EF4-FFF2-40B4-BE49-F238E27FC236}">
                    <a16:creationId xmlns:a16="http://schemas.microsoft.com/office/drawing/2014/main" xmlns="" id="{0B34E31A-948E-4A5D-B870-B7A003A09498}"/>
                  </a:ext>
                </a:extLst>
              </p:cNvPr>
              <p:cNvSpPr/>
              <p:nvPr/>
            </p:nvSpPr>
            <p:spPr>
              <a:xfrm>
                <a:off x="3698042" y="5215674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0" name="矩形">
                <a:extLst>
                  <a:ext uri="{FF2B5EF4-FFF2-40B4-BE49-F238E27FC236}">
                    <a16:creationId xmlns:a16="http://schemas.microsoft.com/office/drawing/2014/main" xmlns="" id="{252DA6FD-AB65-45DA-BF10-045D300AC508}"/>
                  </a:ext>
                </a:extLst>
              </p:cNvPr>
              <p:cNvSpPr/>
              <p:nvPr/>
            </p:nvSpPr>
            <p:spPr>
              <a:xfrm>
                <a:off x="3645246" y="5370299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1" name="椭圆形">
                <a:extLst>
                  <a:ext uri="{FF2B5EF4-FFF2-40B4-BE49-F238E27FC236}">
                    <a16:creationId xmlns:a16="http://schemas.microsoft.com/office/drawing/2014/main" xmlns="" id="{A3967372-4FF5-4913-8D4B-CBEC217B7151}"/>
                  </a:ext>
                </a:extLst>
              </p:cNvPr>
              <p:cNvSpPr/>
              <p:nvPr/>
            </p:nvSpPr>
            <p:spPr>
              <a:xfrm>
                <a:off x="3698042" y="5397366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2" name="…">
                <a:extLst>
                  <a:ext uri="{FF2B5EF4-FFF2-40B4-BE49-F238E27FC236}">
                    <a16:creationId xmlns:a16="http://schemas.microsoft.com/office/drawing/2014/main" xmlns="" id="{02DC24B4-2D05-4195-99E9-7217C5576E42}"/>
                  </a:ext>
                </a:extLst>
              </p:cNvPr>
              <p:cNvSpPr txBox="1"/>
              <p:nvPr/>
            </p:nvSpPr>
            <p:spPr>
              <a:xfrm>
                <a:off x="3183282" y="5028279"/>
                <a:ext cx="572605" cy="4719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333" tIns="42333" rIns="42333" bIns="42333" anchor="ctr">
                <a:spAutoFit/>
              </a:bodyPr>
              <a:lstStyle/>
              <a:p>
                <a:pPr algn="ctr" defTabSz="486814" hangingPunct="0"/>
                <a:r>
                  <a:rPr sz="2000" b="1" kern="0" dirty="0">
                    <a:solidFill>
                      <a:srgbClr val="000000"/>
                    </a:solidFill>
                    <a:latin typeface="Helvetica Neue"/>
                    <a:sym typeface="Helvetica Neue"/>
                  </a:rPr>
                  <a:t>…</a:t>
                </a:r>
              </a:p>
            </p:txBody>
          </p:sp>
          <p:sp>
            <p:nvSpPr>
              <p:cNvPr id="43" name="矩形">
                <a:extLst>
                  <a:ext uri="{FF2B5EF4-FFF2-40B4-BE49-F238E27FC236}">
                    <a16:creationId xmlns:a16="http://schemas.microsoft.com/office/drawing/2014/main" xmlns="" id="{13EB95EA-DDCC-442A-BF16-313387706522}"/>
                  </a:ext>
                </a:extLst>
              </p:cNvPr>
              <p:cNvSpPr/>
              <p:nvPr/>
            </p:nvSpPr>
            <p:spPr>
              <a:xfrm>
                <a:off x="3068398" y="5543446"/>
                <a:ext cx="225525" cy="17605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4" name="椭圆形">
                <a:extLst>
                  <a:ext uri="{FF2B5EF4-FFF2-40B4-BE49-F238E27FC236}">
                    <a16:creationId xmlns:a16="http://schemas.microsoft.com/office/drawing/2014/main" xmlns="" id="{AB677011-997A-49CB-8249-0AC16CF37DCB}"/>
                  </a:ext>
                </a:extLst>
              </p:cNvPr>
              <p:cNvSpPr/>
              <p:nvPr/>
            </p:nvSpPr>
            <p:spPr>
              <a:xfrm>
                <a:off x="3121194" y="5570513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5" name="矩形">
                <a:extLst>
                  <a:ext uri="{FF2B5EF4-FFF2-40B4-BE49-F238E27FC236}">
                    <a16:creationId xmlns:a16="http://schemas.microsoft.com/office/drawing/2014/main" xmlns="" id="{66B1D456-EB7E-4B70-8E34-76392A1C07C2}"/>
                  </a:ext>
                </a:extLst>
              </p:cNvPr>
              <p:cNvSpPr/>
              <p:nvPr/>
            </p:nvSpPr>
            <p:spPr>
              <a:xfrm>
                <a:off x="3068398" y="5722316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6" name="椭圆形">
                <a:extLst>
                  <a:ext uri="{FF2B5EF4-FFF2-40B4-BE49-F238E27FC236}">
                    <a16:creationId xmlns:a16="http://schemas.microsoft.com/office/drawing/2014/main" xmlns="" id="{ACB57294-28B4-41C9-BC6C-892C5F3687BB}"/>
                  </a:ext>
                </a:extLst>
              </p:cNvPr>
              <p:cNvSpPr/>
              <p:nvPr/>
            </p:nvSpPr>
            <p:spPr>
              <a:xfrm>
                <a:off x="3121194" y="5749383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7" name="矩形">
                <a:extLst>
                  <a:ext uri="{FF2B5EF4-FFF2-40B4-BE49-F238E27FC236}">
                    <a16:creationId xmlns:a16="http://schemas.microsoft.com/office/drawing/2014/main" xmlns="" id="{8BCF1512-C853-43E7-B068-458303055C0C}"/>
                  </a:ext>
                </a:extLst>
              </p:cNvPr>
              <p:cNvSpPr/>
              <p:nvPr/>
            </p:nvSpPr>
            <p:spPr>
              <a:xfrm>
                <a:off x="3068398" y="5904008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8" name="椭圆形">
                <a:extLst>
                  <a:ext uri="{FF2B5EF4-FFF2-40B4-BE49-F238E27FC236}">
                    <a16:creationId xmlns:a16="http://schemas.microsoft.com/office/drawing/2014/main" xmlns="" id="{FC65AA0A-5F15-45D9-8E64-5A8C6C35CE4F}"/>
                  </a:ext>
                </a:extLst>
              </p:cNvPr>
              <p:cNvSpPr/>
              <p:nvPr/>
            </p:nvSpPr>
            <p:spPr>
              <a:xfrm>
                <a:off x="3121194" y="5931075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9" name="矩形">
                <a:extLst>
                  <a:ext uri="{FF2B5EF4-FFF2-40B4-BE49-F238E27FC236}">
                    <a16:creationId xmlns:a16="http://schemas.microsoft.com/office/drawing/2014/main" xmlns="" id="{045F8C9D-83D8-4CAF-9161-264603722372}"/>
                  </a:ext>
                </a:extLst>
              </p:cNvPr>
              <p:cNvSpPr/>
              <p:nvPr/>
            </p:nvSpPr>
            <p:spPr>
              <a:xfrm>
                <a:off x="3068398" y="6088121"/>
                <a:ext cx="225525" cy="17605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0" name="椭圆形">
                <a:extLst>
                  <a:ext uri="{FF2B5EF4-FFF2-40B4-BE49-F238E27FC236}">
                    <a16:creationId xmlns:a16="http://schemas.microsoft.com/office/drawing/2014/main" xmlns="" id="{20A23CD7-4922-4B2E-B4B8-D19B91E70967}"/>
                  </a:ext>
                </a:extLst>
              </p:cNvPr>
              <p:cNvSpPr/>
              <p:nvPr/>
            </p:nvSpPr>
            <p:spPr>
              <a:xfrm>
                <a:off x="3121194" y="6115188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1" name="矩形">
                <a:extLst>
                  <a:ext uri="{FF2B5EF4-FFF2-40B4-BE49-F238E27FC236}">
                    <a16:creationId xmlns:a16="http://schemas.microsoft.com/office/drawing/2014/main" xmlns="" id="{08386357-EC48-4A7D-90A4-2AED2C9AF1D0}"/>
                  </a:ext>
                </a:extLst>
              </p:cNvPr>
              <p:cNvSpPr/>
              <p:nvPr/>
            </p:nvSpPr>
            <p:spPr>
              <a:xfrm>
                <a:off x="3068398" y="6266991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2" name="椭圆形">
                <a:extLst>
                  <a:ext uri="{FF2B5EF4-FFF2-40B4-BE49-F238E27FC236}">
                    <a16:creationId xmlns:a16="http://schemas.microsoft.com/office/drawing/2014/main" xmlns="" id="{976E7790-6E2E-48FB-BF71-82EF2C043209}"/>
                  </a:ext>
                </a:extLst>
              </p:cNvPr>
              <p:cNvSpPr/>
              <p:nvPr/>
            </p:nvSpPr>
            <p:spPr>
              <a:xfrm>
                <a:off x="3121194" y="6294058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3" name="矩形">
                <a:extLst>
                  <a:ext uri="{FF2B5EF4-FFF2-40B4-BE49-F238E27FC236}">
                    <a16:creationId xmlns:a16="http://schemas.microsoft.com/office/drawing/2014/main" xmlns="" id="{BA927BB5-4A69-4100-8B18-694A107A34F3}"/>
                  </a:ext>
                </a:extLst>
              </p:cNvPr>
              <p:cNvSpPr/>
              <p:nvPr/>
            </p:nvSpPr>
            <p:spPr>
              <a:xfrm>
                <a:off x="3068398" y="6448683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4" name="椭圆形">
                <a:extLst>
                  <a:ext uri="{FF2B5EF4-FFF2-40B4-BE49-F238E27FC236}">
                    <a16:creationId xmlns:a16="http://schemas.microsoft.com/office/drawing/2014/main" xmlns="" id="{07DEE7B6-59D6-4A5A-B5BD-DC81E676BD83}"/>
                  </a:ext>
                </a:extLst>
              </p:cNvPr>
              <p:cNvSpPr/>
              <p:nvPr/>
            </p:nvSpPr>
            <p:spPr>
              <a:xfrm>
                <a:off x="3121194" y="6475750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5" name="矩形">
                <a:extLst>
                  <a:ext uri="{FF2B5EF4-FFF2-40B4-BE49-F238E27FC236}">
                    <a16:creationId xmlns:a16="http://schemas.microsoft.com/office/drawing/2014/main" xmlns="" id="{A5194717-36EB-4535-A633-C229ABED29A9}"/>
                  </a:ext>
                </a:extLst>
              </p:cNvPr>
              <p:cNvSpPr/>
              <p:nvPr/>
            </p:nvSpPr>
            <p:spPr>
              <a:xfrm>
                <a:off x="3648367" y="5543446"/>
                <a:ext cx="225525" cy="17605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6" name="椭圆形">
                <a:extLst>
                  <a:ext uri="{FF2B5EF4-FFF2-40B4-BE49-F238E27FC236}">
                    <a16:creationId xmlns:a16="http://schemas.microsoft.com/office/drawing/2014/main" xmlns="" id="{3594FEFE-9484-4322-A6DA-CF8F4B36AA37}"/>
                  </a:ext>
                </a:extLst>
              </p:cNvPr>
              <p:cNvSpPr/>
              <p:nvPr/>
            </p:nvSpPr>
            <p:spPr>
              <a:xfrm>
                <a:off x="3701163" y="5570513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7" name="矩形">
                <a:extLst>
                  <a:ext uri="{FF2B5EF4-FFF2-40B4-BE49-F238E27FC236}">
                    <a16:creationId xmlns:a16="http://schemas.microsoft.com/office/drawing/2014/main" xmlns="" id="{D6BDB998-F22E-4BBB-8B5A-02EF03A77787}"/>
                  </a:ext>
                </a:extLst>
              </p:cNvPr>
              <p:cNvSpPr/>
              <p:nvPr/>
            </p:nvSpPr>
            <p:spPr>
              <a:xfrm>
                <a:off x="3648367" y="5722316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8" name="椭圆形">
                <a:extLst>
                  <a:ext uri="{FF2B5EF4-FFF2-40B4-BE49-F238E27FC236}">
                    <a16:creationId xmlns:a16="http://schemas.microsoft.com/office/drawing/2014/main" xmlns="" id="{04E05454-2663-4F05-AB2A-3C1C8EB6C1D3}"/>
                  </a:ext>
                </a:extLst>
              </p:cNvPr>
              <p:cNvSpPr/>
              <p:nvPr/>
            </p:nvSpPr>
            <p:spPr>
              <a:xfrm>
                <a:off x="3701163" y="5749383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9" name="矩形">
                <a:extLst>
                  <a:ext uri="{FF2B5EF4-FFF2-40B4-BE49-F238E27FC236}">
                    <a16:creationId xmlns:a16="http://schemas.microsoft.com/office/drawing/2014/main" xmlns="" id="{EBF49670-199E-46B3-BCEA-4E3FD208B3E7}"/>
                  </a:ext>
                </a:extLst>
              </p:cNvPr>
              <p:cNvSpPr/>
              <p:nvPr/>
            </p:nvSpPr>
            <p:spPr>
              <a:xfrm>
                <a:off x="3648367" y="5904008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0" name="椭圆形">
                <a:extLst>
                  <a:ext uri="{FF2B5EF4-FFF2-40B4-BE49-F238E27FC236}">
                    <a16:creationId xmlns:a16="http://schemas.microsoft.com/office/drawing/2014/main" xmlns="" id="{800AD6FC-0EE9-4BC6-BB12-1DE8529345CF}"/>
                  </a:ext>
                </a:extLst>
              </p:cNvPr>
              <p:cNvSpPr/>
              <p:nvPr/>
            </p:nvSpPr>
            <p:spPr>
              <a:xfrm>
                <a:off x="3701163" y="5931075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1" name="矩形">
                <a:extLst>
                  <a:ext uri="{FF2B5EF4-FFF2-40B4-BE49-F238E27FC236}">
                    <a16:creationId xmlns:a16="http://schemas.microsoft.com/office/drawing/2014/main" xmlns="" id="{F67723E3-DBE4-4869-BE78-A03F16DBB372}"/>
                  </a:ext>
                </a:extLst>
              </p:cNvPr>
              <p:cNvSpPr/>
              <p:nvPr/>
            </p:nvSpPr>
            <p:spPr>
              <a:xfrm>
                <a:off x="3645246" y="6085700"/>
                <a:ext cx="225525" cy="17605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2" name="椭圆形">
                <a:extLst>
                  <a:ext uri="{FF2B5EF4-FFF2-40B4-BE49-F238E27FC236}">
                    <a16:creationId xmlns:a16="http://schemas.microsoft.com/office/drawing/2014/main" xmlns="" id="{D3A467FF-B176-40D8-AD81-FEDB7D3F87BC}"/>
                  </a:ext>
                </a:extLst>
              </p:cNvPr>
              <p:cNvSpPr/>
              <p:nvPr/>
            </p:nvSpPr>
            <p:spPr>
              <a:xfrm>
                <a:off x="3698042" y="6112767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3" name="矩形">
                <a:extLst>
                  <a:ext uri="{FF2B5EF4-FFF2-40B4-BE49-F238E27FC236}">
                    <a16:creationId xmlns:a16="http://schemas.microsoft.com/office/drawing/2014/main" xmlns="" id="{B1B77DA3-DC6A-4E8C-9A8E-A40AA1FC3115}"/>
                  </a:ext>
                </a:extLst>
              </p:cNvPr>
              <p:cNvSpPr/>
              <p:nvPr/>
            </p:nvSpPr>
            <p:spPr>
              <a:xfrm>
                <a:off x="3645246" y="6264570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4" name="椭圆形">
                <a:extLst>
                  <a:ext uri="{FF2B5EF4-FFF2-40B4-BE49-F238E27FC236}">
                    <a16:creationId xmlns:a16="http://schemas.microsoft.com/office/drawing/2014/main" xmlns="" id="{2167EA8F-53EB-41CC-AE9B-E23E4AEDD774}"/>
                  </a:ext>
                </a:extLst>
              </p:cNvPr>
              <p:cNvSpPr/>
              <p:nvPr/>
            </p:nvSpPr>
            <p:spPr>
              <a:xfrm>
                <a:off x="3698042" y="6291637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5" name="矩形">
                <a:extLst>
                  <a:ext uri="{FF2B5EF4-FFF2-40B4-BE49-F238E27FC236}">
                    <a16:creationId xmlns:a16="http://schemas.microsoft.com/office/drawing/2014/main" xmlns="" id="{CB99B9A2-9C20-4C8A-97F0-005B04B3B81F}"/>
                  </a:ext>
                </a:extLst>
              </p:cNvPr>
              <p:cNvSpPr/>
              <p:nvPr/>
            </p:nvSpPr>
            <p:spPr>
              <a:xfrm>
                <a:off x="3645246" y="6446262"/>
                <a:ext cx="225525" cy="1760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6" name="椭圆形">
                <a:extLst>
                  <a:ext uri="{FF2B5EF4-FFF2-40B4-BE49-F238E27FC236}">
                    <a16:creationId xmlns:a16="http://schemas.microsoft.com/office/drawing/2014/main" xmlns="" id="{7DC37792-2A11-4FF1-BDC3-3D6568EB0715}"/>
                  </a:ext>
                </a:extLst>
              </p:cNvPr>
              <p:cNvSpPr/>
              <p:nvPr/>
            </p:nvSpPr>
            <p:spPr>
              <a:xfrm>
                <a:off x="3698042" y="6473329"/>
                <a:ext cx="119932" cy="121921"/>
              </a:xfrm>
              <a:prstGeom prst="ellipse">
                <a:avLst/>
              </a:prstGeom>
              <a:solidFill>
                <a:srgbClr val="00A2FF"/>
              </a:solidFill>
              <a:ln w="12700">
                <a:miter lim="400000"/>
              </a:ln>
            </p:spPr>
            <p:txBody>
              <a:bodyPr lIns="42333" tIns="42333" rIns="42333" bIns="42333" anchor="ctr"/>
              <a:lstStyle/>
              <a:p>
                <a:pPr algn="ctr" defTabSz="486814" hangingPunct="0"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833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7" name="…">
                <a:extLst>
                  <a:ext uri="{FF2B5EF4-FFF2-40B4-BE49-F238E27FC236}">
                    <a16:creationId xmlns:a16="http://schemas.microsoft.com/office/drawing/2014/main" xmlns="" id="{AEE8DCCA-5165-4C0F-9A8D-C8242B16FE8A}"/>
                  </a:ext>
                </a:extLst>
              </p:cNvPr>
              <p:cNvSpPr txBox="1"/>
              <p:nvPr/>
            </p:nvSpPr>
            <p:spPr>
              <a:xfrm>
                <a:off x="3188525" y="5338255"/>
                <a:ext cx="572605" cy="4719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333" tIns="42333" rIns="42333" bIns="42333" anchor="ctr">
                <a:spAutoFit/>
              </a:bodyPr>
              <a:lstStyle/>
              <a:p>
                <a:pPr algn="ctr" defTabSz="486814" hangingPunct="0"/>
                <a:r>
                  <a:rPr sz="2000" b="1" kern="0" dirty="0">
                    <a:solidFill>
                      <a:srgbClr val="000000"/>
                    </a:solidFill>
                    <a:latin typeface="Helvetica Neue"/>
                    <a:sym typeface="Helvetica Neue"/>
                  </a:rPr>
                  <a:t>…</a:t>
                </a:r>
              </a:p>
            </p:txBody>
          </p:sp>
          <p:sp>
            <p:nvSpPr>
              <p:cNvPr id="68" name="…">
                <a:extLst>
                  <a:ext uri="{FF2B5EF4-FFF2-40B4-BE49-F238E27FC236}">
                    <a16:creationId xmlns:a16="http://schemas.microsoft.com/office/drawing/2014/main" xmlns="" id="{E8860E2A-2641-4393-8E86-09F7A3E0DB8B}"/>
                  </a:ext>
                </a:extLst>
              </p:cNvPr>
              <p:cNvSpPr txBox="1"/>
              <p:nvPr/>
            </p:nvSpPr>
            <p:spPr>
              <a:xfrm>
                <a:off x="3184254" y="6150394"/>
                <a:ext cx="572605" cy="4719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333" tIns="42333" rIns="42333" bIns="42333" anchor="ctr">
                <a:spAutoFit/>
              </a:bodyPr>
              <a:lstStyle/>
              <a:p>
                <a:pPr algn="ctr" defTabSz="486814" hangingPunct="0"/>
                <a:r>
                  <a:rPr sz="2000" b="1" kern="0" dirty="0">
                    <a:solidFill>
                      <a:srgbClr val="000000"/>
                    </a:solidFill>
                    <a:latin typeface="Helvetica Neue"/>
                    <a:sym typeface="Helvetica Neue"/>
                  </a:rPr>
                  <a:t>…</a:t>
                </a:r>
              </a:p>
            </p:txBody>
          </p:sp>
          <p:sp>
            <p:nvSpPr>
              <p:cNvPr id="69" name="…">
                <a:extLst>
                  <a:ext uri="{FF2B5EF4-FFF2-40B4-BE49-F238E27FC236}">
                    <a16:creationId xmlns:a16="http://schemas.microsoft.com/office/drawing/2014/main" xmlns="" id="{CE538B01-AF3F-4838-9EFA-0248D554D795}"/>
                  </a:ext>
                </a:extLst>
              </p:cNvPr>
              <p:cNvSpPr txBox="1"/>
              <p:nvPr/>
            </p:nvSpPr>
            <p:spPr>
              <a:xfrm>
                <a:off x="3181133" y="5892648"/>
                <a:ext cx="572605" cy="4719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333" tIns="42333" rIns="42333" bIns="42333" anchor="ctr">
                <a:spAutoFit/>
              </a:bodyPr>
              <a:lstStyle/>
              <a:p>
                <a:pPr algn="ctr" defTabSz="486814" hangingPunct="0"/>
                <a:r>
                  <a:rPr sz="2000" b="1" kern="0" dirty="0">
                    <a:solidFill>
                      <a:srgbClr val="000000"/>
                    </a:solidFill>
                    <a:latin typeface="Helvetica Neue"/>
                    <a:sym typeface="Helvetica Neue"/>
                  </a:rPr>
                  <a:t>…</a:t>
                </a:r>
              </a:p>
            </p:txBody>
          </p:sp>
          <p:sp>
            <p:nvSpPr>
              <p:cNvPr id="70" name="…">
                <a:extLst>
                  <a:ext uri="{FF2B5EF4-FFF2-40B4-BE49-F238E27FC236}">
                    <a16:creationId xmlns:a16="http://schemas.microsoft.com/office/drawing/2014/main" xmlns="" id="{E08CC84E-3CE7-46DD-ABAF-1DF4FA24B738}"/>
                  </a:ext>
                </a:extLst>
              </p:cNvPr>
              <p:cNvSpPr txBox="1"/>
              <p:nvPr/>
            </p:nvSpPr>
            <p:spPr>
              <a:xfrm>
                <a:off x="3180810" y="5589131"/>
                <a:ext cx="572605" cy="4719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333" tIns="42333" rIns="42333" bIns="42333" anchor="ctr">
                <a:spAutoFit/>
              </a:bodyPr>
              <a:lstStyle/>
              <a:p>
                <a:pPr algn="ctr" defTabSz="486814" hangingPunct="0"/>
                <a:r>
                  <a:rPr sz="2000" b="1" kern="0" dirty="0">
                    <a:solidFill>
                      <a:srgbClr val="000000"/>
                    </a:solidFill>
                    <a:latin typeface="Helvetica Neue"/>
                    <a:sym typeface="Helvetica Neue"/>
                  </a:rPr>
                  <a:t>…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1DB7383-8D73-45BD-9E0C-070B81A18E9C}"/>
                </a:ext>
              </a:extLst>
            </p:cNvPr>
            <p:cNvSpPr txBox="1"/>
            <p:nvPr/>
          </p:nvSpPr>
          <p:spPr>
            <a:xfrm>
              <a:off x="-63748" y="2681081"/>
              <a:ext cx="1284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Knowledge</a:t>
              </a:r>
            </a:p>
            <a:p>
              <a:pPr algn="ctr"/>
              <a:r>
                <a:rPr lang="en-US" altLang="zh-CN" sz="1500" dirty="0"/>
                <a:t>Graph</a:t>
              </a:r>
              <a:endParaRPr lang="en-US" sz="1500" dirty="0"/>
            </a:p>
          </p:txBody>
        </p:sp>
        <p:sp>
          <p:nvSpPr>
            <p:cNvPr id="16" name="Arrow: Down 57">
              <a:extLst>
                <a:ext uri="{FF2B5EF4-FFF2-40B4-BE49-F238E27FC236}">
                  <a16:creationId xmlns:a16="http://schemas.microsoft.com/office/drawing/2014/main" xmlns="" id="{B3566B7B-9D8E-4EF0-B106-24AD66FFDFEA}"/>
                </a:ext>
              </a:extLst>
            </p:cNvPr>
            <p:cNvSpPr/>
            <p:nvPr/>
          </p:nvSpPr>
          <p:spPr>
            <a:xfrm>
              <a:off x="2933788" y="4141647"/>
              <a:ext cx="351270" cy="8362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0DA34A49-AB7E-48BF-AFAE-5312556D3709}"/>
                </a:ext>
              </a:extLst>
            </p:cNvPr>
            <p:cNvCxnSpPr/>
            <p:nvPr/>
          </p:nvCxnSpPr>
          <p:spPr>
            <a:xfrm>
              <a:off x="5915527" y="571500"/>
              <a:ext cx="0" cy="5715000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DBE6E64-CE7E-4B1C-86DA-F78F4F41C3CA}"/>
                </a:ext>
              </a:extLst>
            </p:cNvPr>
            <p:cNvSpPr txBox="1"/>
            <p:nvPr/>
          </p:nvSpPr>
          <p:spPr>
            <a:xfrm>
              <a:off x="7569869" y="823674"/>
              <a:ext cx="3970854" cy="451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33" dirty="0"/>
                <a:t>Logical Rule-based Reasoning</a:t>
              </a:r>
            </a:p>
          </p:txBody>
        </p:sp>
        <p:sp>
          <p:nvSpPr>
            <p:cNvPr id="19" name="Arrow: Down 61">
              <a:extLst>
                <a:ext uri="{FF2B5EF4-FFF2-40B4-BE49-F238E27FC236}">
                  <a16:creationId xmlns:a16="http://schemas.microsoft.com/office/drawing/2014/main" xmlns="" id="{C41E483D-618B-4A2E-A840-2F5CE657C78B}"/>
                </a:ext>
              </a:extLst>
            </p:cNvPr>
            <p:cNvSpPr/>
            <p:nvPr/>
          </p:nvSpPr>
          <p:spPr>
            <a:xfrm>
              <a:off x="8923444" y="3893717"/>
              <a:ext cx="351270" cy="10841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16C9C43-F700-4601-B042-E20BF3F73FD6}"/>
                </a:ext>
              </a:extLst>
            </p:cNvPr>
            <p:cNvSpPr/>
            <p:nvPr/>
          </p:nvSpPr>
          <p:spPr>
            <a:xfrm>
              <a:off x="7350279" y="5120877"/>
              <a:ext cx="3489151" cy="8362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7E7D09D-EE13-44F7-A4C1-139A2ECF5C46}"/>
                </a:ext>
              </a:extLst>
            </p:cNvPr>
            <p:cNvSpPr txBox="1"/>
            <p:nvPr/>
          </p:nvSpPr>
          <p:spPr>
            <a:xfrm>
              <a:off x="7569869" y="5264819"/>
              <a:ext cx="27873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/>
                <a:t>HasOfficeInCountry</a:t>
              </a:r>
              <a:r>
                <a:rPr lang="en-US" sz="1500" dirty="0"/>
                <a:t>(USA, Uber)</a:t>
              </a:r>
            </a:p>
            <a:p>
              <a:r>
                <a:rPr lang="en-US" sz="1500" dirty="0" err="1"/>
                <a:t>HasOfficeInCountry</a:t>
              </a:r>
              <a:r>
                <a:rPr lang="en-US" sz="1500" dirty="0"/>
                <a:t>(France, Lyft)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968E675-1E24-45F5-B4E2-F2E908E117D3}"/>
                </a:ext>
              </a:extLst>
            </p:cNvPr>
            <p:cNvSpPr txBox="1"/>
            <p:nvPr/>
          </p:nvSpPr>
          <p:spPr>
            <a:xfrm>
              <a:off x="11011992" y="5463991"/>
              <a:ext cx="12841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u="sng" dirty="0"/>
                <a:t>New Facts</a:t>
              </a:r>
              <a:endParaRPr lang="en-US" sz="1500" u="sn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1E505CE-DF12-4D9D-BA67-4B883A042538}"/>
                </a:ext>
              </a:extLst>
            </p:cNvPr>
            <p:cNvSpPr txBox="1"/>
            <p:nvPr/>
          </p:nvSpPr>
          <p:spPr>
            <a:xfrm>
              <a:off x="11008130" y="2243283"/>
              <a:ext cx="1284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Logical </a:t>
              </a:r>
            </a:p>
            <a:p>
              <a:pPr algn="ctr"/>
              <a:r>
                <a:rPr lang="en-US" altLang="zh-CN" sz="1500" dirty="0"/>
                <a:t>Rules</a:t>
              </a:r>
              <a:endParaRPr lang="en-US" sz="1500" dirty="0"/>
            </a:p>
          </p:txBody>
        </p:sp>
        <p:sp>
          <p:nvSpPr>
            <p:cNvPr id="24" name="Arrow: Right 66">
              <a:extLst>
                <a:ext uri="{FF2B5EF4-FFF2-40B4-BE49-F238E27FC236}">
                  <a16:creationId xmlns:a16="http://schemas.microsoft.com/office/drawing/2014/main" xmlns="" id="{3BD29C1C-162E-43E6-84A0-3667B3CD9ABC}"/>
                </a:ext>
              </a:extLst>
            </p:cNvPr>
            <p:cNvSpPr/>
            <p:nvPr/>
          </p:nvSpPr>
          <p:spPr>
            <a:xfrm>
              <a:off x="4630873" y="749615"/>
              <a:ext cx="2719407" cy="11684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5" name="Arrow: Left 67">
              <a:extLst>
                <a:ext uri="{FF2B5EF4-FFF2-40B4-BE49-F238E27FC236}">
                  <a16:creationId xmlns:a16="http://schemas.microsoft.com/office/drawing/2014/main" xmlns="" id="{C9A8C1A1-2691-4A9B-952E-DDAB385C9A49}"/>
                </a:ext>
              </a:extLst>
            </p:cNvPr>
            <p:cNvSpPr/>
            <p:nvPr/>
          </p:nvSpPr>
          <p:spPr>
            <a:xfrm>
              <a:off x="4260254" y="5154306"/>
              <a:ext cx="2903593" cy="102781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9219A5D-F6C2-4440-B77E-A1B3877E537B}"/>
                </a:ext>
              </a:extLst>
            </p:cNvPr>
            <p:cNvSpPr txBox="1"/>
            <p:nvPr/>
          </p:nvSpPr>
          <p:spPr>
            <a:xfrm>
              <a:off x="4955086" y="5390378"/>
              <a:ext cx="20847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</a:rPr>
                <a:t>Enhance Embedding by including new facts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7ADC620-D8CF-451D-8597-A34C1451DE4B}"/>
                </a:ext>
              </a:extLst>
            </p:cNvPr>
            <p:cNvSpPr txBox="1"/>
            <p:nvPr/>
          </p:nvSpPr>
          <p:spPr>
            <a:xfrm>
              <a:off x="4786791" y="1004674"/>
              <a:ext cx="24075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</a:rPr>
                <a:t>Denoise Knowledge Graph by removing noisy facts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76308" y="4203523"/>
              <a:ext cx="24738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Forward Chaining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ensing </a:t>
            </a:r>
            <a:r>
              <a:rPr lang="en-US" altLang="zh-CN" dirty="0" smtClean="0"/>
              <a:t>Framework (Mehta)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58800" y="1143000"/>
                <a:ext cx="11074400" cy="48127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</a:t>
                </a:r>
                <a:r>
                  <a:rPr lang="en-US" altLang="zh-CN" dirty="0"/>
                  <a:t>onducted literature review on </a:t>
                </a:r>
              </a:p>
              <a:p>
                <a:pPr lvl="1"/>
                <a:r>
                  <a:rPr lang="en-US" dirty="0"/>
                  <a:t>Estimation methods (Kalman Filter and its variants: EKF, UKF, CIKF; </a:t>
                </a:r>
                <a:r>
                  <a:rPr lang="en-US" dirty="0" err="1"/>
                  <a:t>Beyes</a:t>
                </a:r>
                <a:r>
                  <a:rPr lang="en-US" dirty="0"/>
                  <a:t> Filter, Particle Filter)</a:t>
                </a:r>
              </a:p>
              <a:p>
                <a:pPr lvl="1"/>
                <a:r>
                  <a:rPr lang="en-US" dirty="0"/>
                  <a:t>Classification technology (Machine learning algorithms: Linear Regression, Logistic Regression)</a:t>
                </a:r>
              </a:p>
              <a:p>
                <a:pPr lvl="1"/>
                <a:r>
                  <a:rPr lang="en-US" dirty="0"/>
                  <a:t>Gaussian Mixture model (EM algorithm)</a:t>
                </a:r>
              </a:p>
              <a:p>
                <a:r>
                  <a:rPr lang="en-US" dirty="0"/>
                  <a:t>Defined a general framework for teaming </a:t>
                </a:r>
                <a:r>
                  <a:rPr lang="en-US" dirty="0" smtClean="0"/>
                  <a:t>plan</a:t>
                </a:r>
                <a:endParaRPr lang="en-US" dirty="0"/>
              </a:p>
              <a:p>
                <a:r>
                  <a:rPr lang="en-US" dirty="0"/>
                  <a:t>Problems that have been solved:</a:t>
                </a:r>
              </a:p>
              <a:p>
                <a:pPr lvl="1"/>
                <a:r>
                  <a:rPr lang="en-US" dirty="0"/>
                  <a:t>Ex1: Estimation problems</a:t>
                </a:r>
              </a:p>
              <a:p>
                <a:pPr lvl="2"/>
                <a:r>
                  <a:rPr lang="en-US" dirty="0"/>
                  <a:t>(a) Given a </a:t>
                </a:r>
                <a:r>
                  <a:rPr lang="en-US" dirty="0" smtClean="0"/>
                  <a:t>SISO </a:t>
                </a:r>
                <a:r>
                  <a:rPr lang="en-US" dirty="0"/>
                  <a:t>system and its specification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{A,B,H,U,Q,R} </a:t>
                </a:r>
                <a:r>
                  <a:rPr lang="en-US" dirty="0"/>
                  <a:t>-&gt; {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  <a:p>
                <a:pPr lvl="1"/>
                <a:r>
                  <a:rPr lang="en-US" dirty="0"/>
                  <a:t>Ex2: Classification sensing problems </a:t>
                </a:r>
              </a:p>
              <a:p>
                <a:pPr lvl="2"/>
                <a:r>
                  <a:rPr lang="en-US" dirty="0"/>
                  <a:t>(a) Given </a:t>
                </a:r>
                <a:r>
                  <a:rPr lang="en-US" dirty="0" smtClean="0"/>
                  <a:t>a SISO system, alternate events, and </a:t>
                </a:r>
                <a:r>
                  <a:rPr lang="en-US" dirty="0"/>
                  <a:t>confidence </a:t>
                </a:r>
                <a:r>
                  <a:rPr lang="en-US" dirty="0" smtClean="0"/>
                  <a:t>levels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A,B,H,U,Q,R} , pre-trained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dirty="0"/>
                  <a:t>-&gt;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Continue working on:</a:t>
                </a:r>
              </a:p>
              <a:p>
                <a:pPr lvl="1"/>
                <a:r>
                  <a:rPr lang="en-US" altLang="zh-CN" dirty="0"/>
                  <a:t>The </a:t>
                </a:r>
                <a:r>
                  <a:rPr lang="en-US" altLang="zh-CN" dirty="0"/>
                  <a:t>sensing framework pipeline for </a:t>
                </a:r>
                <a:r>
                  <a:rPr lang="en-US" altLang="zh-CN" dirty="0"/>
                  <a:t>different problems</a:t>
                </a:r>
              </a:p>
              <a:p>
                <a:pPr lvl="1"/>
                <a:r>
                  <a:rPr lang="en-US" altLang="zh-CN" dirty="0" smtClean="0"/>
                  <a:t>Uncertainty </a:t>
                </a:r>
                <a:r>
                  <a:rPr lang="en-US" altLang="zh-CN" dirty="0"/>
                  <a:t>calculation and sensitivity analysis</a:t>
                </a:r>
              </a:p>
              <a:p>
                <a:r>
                  <a:rPr lang="en-US" altLang="zh-CN" dirty="0"/>
                  <a:t>Next step:</a:t>
                </a:r>
              </a:p>
              <a:p>
                <a:pPr lvl="1"/>
                <a:r>
                  <a:rPr lang="en-US" altLang="zh-CN" dirty="0"/>
                  <a:t>Extend the capability of estimation problems to MIMO systems.</a:t>
                </a:r>
              </a:p>
              <a:p>
                <a:pPr lvl="1"/>
                <a:r>
                  <a:rPr lang="en-US" altLang="zh-CN" dirty="0"/>
                  <a:t>Integrating other sensors  into the framework to the framework.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58800" y="1143000"/>
                <a:ext cx="11074400" cy="4812738"/>
              </a:xfrm>
              <a:blipFill rotWithShape="0">
                <a:blip r:embed="rId2"/>
                <a:stretch>
                  <a:fillRect l="-385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Illustration of sensing data flow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7BC807B-ED29-46A6-B811-AB401E97C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13" y="1053996"/>
            <a:ext cx="4737746" cy="27560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BC734A9-C3C8-4D5D-8107-31579051F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60" y="4035186"/>
            <a:ext cx="6126996" cy="17936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7740979-539E-407D-9F16-B74D42FEF2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82" y="4039424"/>
            <a:ext cx="2061275" cy="4143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6EA3E9E-C5E6-4113-9C11-67CBEDF751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83" y="5828803"/>
            <a:ext cx="2061275" cy="4108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112AB63F-F394-4E0B-BAE6-5186435FF3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52" y="3876798"/>
            <a:ext cx="1145054" cy="8468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B1BBF8A5-28C2-4BD3-B2C0-19A7938532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316" y="5159739"/>
            <a:ext cx="2001847" cy="73675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General teaming framework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sensing pipeline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836</Words>
  <Application>Microsoft Office PowerPoint</Application>
  <PresentationFormat>Widescreen</PresentationFormat>
  <Paragraphs>125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Helvetica Neue</vt:lpstr>
      <vt:lpstr>Helvetica Neue Medium</vt:lpstr>
      <vt:lpstr>Tahoma</vt:lpstr>
      <vt:lpstr>Times New Roman</vt:lpstr>
      <vt:lpstr>Office Theme</vt:lpstr>
      <vt:lpstr>Project / team overview</vt:lpstr>
      <vt:lpstr>Knowledge representation (Selva)</vt:lpstr>
      <vt:lpstr>Mission Specification and Verification (Kress-Gazit)</vt:lpstr>
      <vt:lpstr>Knowledge Base Reasoning (Sun)</vt:lpstr>
      <vt:lpstr>Illustration of UniKER</vt:lpstr>
      <vt:lpstr>Sensing Framework (Mehta)</vt:lpstr>
      <vt:lpstr>Illustration of sensing data flow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Specification and Verification (Kress-Gazit)</dc:title>
  <dc:creator>mehtank</dc:creator>
  <cp:lastModifiedBy>mehtank</cp:lastModifiedBy>
  <cp:revision>10</cp:revision>
  <dcterms:created xsi:type="dcterms:W3CDTF">2020-03-03T05:33:23Z</dcterms:created>
  <dcterms:modified xsi:type="dcterms:W3CDTF">2020-03-03T06:11:51Z</dcterms:modified>
</cp:coreProperties>
</file>