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45" autoAdjust="0"/>
  </p:normalViewPr>
  <p:slideViewPr>
    <p:cSldViewPr snapToGrid="0" showGuides="1">
      <p:cViewPr>
        <p:scale>
          <a:sx n="125" d="100"/>
          <a:sy n="125" d="100"/>
        </p:scale>
        <p:origin x="1284" y="948"/>
      </p:cViewPr>
      <p:guideLst>
        <p:guide orient="horz" pos="216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94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3/1/2020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8953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0167" y="1456511"/>
            <a:ext cx="103632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057400"/>
            <a:ext cx="85344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briefer names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508000" y="19796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834195" y="4049487"/>
            <a:ext cx="8524567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653367" y="4790049"/>
            <a:ext cx="48767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81" y="5167034"/>
            <a:ext cx="1722970" cy="10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Four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4" y="1066800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3975" y="1066800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6193970" y="3521528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/>
          </p:nvPr>
        </p:nvSpPr>
        <p:spPr>
          <a:xfrm>
            <a:off x="605976" y="3529693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594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Six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616857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6"/>
          </p:nvPr>
        </p:nvSpPr>
        <p:spPr>
          <a:xfrm>
            <a:off x="8120743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/>
          </p:nvPr>
        </p:nvSpPr>
        <p:spPr>
          <a:xfrm>
            <a:off x="8128000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4376059" y="3537858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688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4713516" y="1066801"/>
            <a:ext cx="6970485" cy="4811486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51422" y="1763489"/>
            <a:ext cx="3831468" cy="411502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62002" y="1066800"/>
            <a:ext cx="3828143" cy="696687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965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550365" y="3979891"/>
            <a:ext cx="303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64" y="2151075"/>
            <a:ext cx="3030308" cy="18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92" y="4068355"/>
            <a:ext cx="5676033" cy="2167319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455863" algn="l"/>
              </a:tabLst>
              <a:defRPr/>
            </a:pPr>
            <a:r>
              <a:rPr lang="en-US" sz="10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39"/>
          </p:nvPr>
        </p:nvSpPr>
        <p:spPr>
          <a:xfrm>
            <a:off x="10803240" y="6553200"/>
            <a:ext cx="1016000" cy="292102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3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3941" y="1100945"/>
            <a:ext cx="1987296" cy="246888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203771" y="1100946"/>
            <a:ext cx="16581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851173" y="1100946"/>
            <a:ext cx="1387124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22068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11545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95004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2376359" y="1109506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PROJECT: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4819654" y="110950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RDDS</a:t>
            </a:r>
            <a:r>
              <a:rPr lang="en-US" sz="1000" baseline="0" dirty="0">
                <a:latin typeface="+mn-lt"/>
              </a:rPr>
              <a:t> PG #</a:t>
            </a:r>
            <a:r>
              <a:rPr lang="en-US" sz="1000" dirty="0">
                <a:latin typeface="+mn-lt"/>
              </a:rPr>
              <a:t>: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1085197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FY20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0106128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FY19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913060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FY18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815524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PROJECT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PE: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115229" y="874914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10111545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11095004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0" hasCustomPrompt="1"/>
          </p:nvPr>
        </p:nvSpPr>
        <p:spPr>
          <a:xfrm>
            <a:off x="8124905" y="112194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1" hasCustomPrompt="1"/>
          </p:nvPr>
        </p:nvSpPr>
        <p:spPr>
          <a:xfrm>
            <a:off x="8124905" y="874688"/>
            <a:ext cx="975360" cy="228600"/>
          </a:xfrm>
        </p:spPr>
        <p:txBody>
          <a:bodyPr/>
          <a:lstStyle>
            <a:lvl1pPr algn="ctr"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4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</p:spTree>
    <p:extLst>
      <p:ext uri="{BB962C8B-B14F-4D97-AF65-F5344CB8AC3E}">
        <p14:creationId xmlns:p14="http://schemas.microsoft.com/office/powerpoint/2010/main" val="4105798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Placeholder 70"/>
          <p:cNvSpPr>
            <a:spLocks noGrp="1"/>
          </p:cNvSpPr>
          <p:nvPr>
            <p:ph type="body" sz="quarter" idx="49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sp>
        <p:nvSpPr>
          <p:cNvPr id="62" name="Text Placeholder 6"/>
          <p:cNvSpPr>
            <a:spLocks noGrp="1"/>
          </p:cNvSpPr>
          <p:nvPr>
            <p:ph type="body" sz="quarter" idx="46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43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cxnSp>
        <p:nvCxnSpPr>
          <p:cNvPr id="41" name="Straight Connector 40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 userDrawn="1"/>
        </p:nvSpPr>
        <p:spPr>
          <a:xfrm>
            <a:off x="2953687" y="1124895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PROJECT: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PE: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901886" y="1115063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RDDS</a:t>
            </a:r>
            <a:r>
              <a:rPr lang="en-US" sz="1000" baseline="0" dirty="0">
                <a:latin typeface="+mn-lt"/>
              </a:rPr>
              <a:t> PG #</a:t>
            </a:r>
            <a:r>
              <a:rPr lang="en-US" sz="1000" dirty="0">
                <a:latin typeface="+mn-lt"/>
              </a:rPr>
              <a:t>: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4472" y="1095399"/>
            <a:ext cx="2764371" cy="246221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baseline="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768343" y="1095399"/>
            <a:ext cx="22972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34856" y="1105231"/>
            <a:ext cx="1213629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000" dirty="0">
                <a:latin typeface="+mn-lt"/>
                <a:cs typeface="+mn-cs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-</a:t>
            </a:r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310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06128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851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2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91310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10106128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33" hasCustomPrompt="1"/>
          </p:nvPr>
        </p:nvSpPr>
        <p:spPr>
          <a:xfrm>
            <a:off x="110851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0851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06128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FY19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1310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FY18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8152193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PROJECT</a:t>
            </a:r>
          </a:p>
        </p:txBody>
      </p:sp>
      <p:sp>
        <p:nvSpPr>
          <p:cNvPr id="46" name="Text Placeholder 39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8152193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48" name="Text Placeholder 39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8152193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cxnSp>
        <p:nvCxnSpPr>
          <p:cNvPr id="42" name="Straight Connector 41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49" name="Text Placeholder 39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1310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0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0106620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1" name="Text Placeholder 39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10851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2" name="Text Placeholder 39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152193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73"/>
          <p:cNvSpPr>
            <a:spLocks noGrp="1"/>
          </p:cNvSpPr>
          <p:nvPr>
            <p:ph type="body" sz="quarter" idx="40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5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</p:spTree>
    <p:extLst>
      <p:ext uri="{BB962C8B-B14F-4D97-AF65-F5344CB8AC3E}">
        <p14:creationId xmlns:p14="http://schemas.microsoft.com/office/powerpoint/2010/main" val="36214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 rot="5400000">
            <a:off x="2603497" y="-1333497"/>
            <a:ext cx="6400803" cy="9525001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5400000">
            <a:off x="-2447443" y="3228446"/>
            <a:ext cx="5546817" cy="397933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 rot="5400000">
            <a:off x="56713" y="6309160"/>
            <a:ext cx="530038" cy="389469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 rot="5400000">
            <a:off x="9074222" y="3657674"/>
            <a:ext cx="5041761" cy="901700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 flipH="1">
            <a:off x="11022546" y="228601"/>
            <a:ext cx="2117" cy="6410325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74382" y="442948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103632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3198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103632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3198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352798"/>
            <a:ext cx="103632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76300" y="4329372"/>
            <a:ext cx="10363200" cy="1461828"/>
          </a:xfrm>
        </p:spPr>
        <p:txBody>
          <a:bodyPr anchor="t"/>
          <a:lstStyle>
            <a:lvl1pPr algn="l">
              <a:defRPr sz="2400" b="1" baseline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4341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92629" y="2954111"/>
            <a:ext cx="10363200" cy="1379538"/>
          </a:xfrm>
        </p:spPr>
        <p:txBody>
          <a:bodyPr anchor="b"/>
          <a:lstStyle>
            <a:lvl1pPr algn="l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35814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2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7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149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81280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501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219200"/>
            <a:ext cx="11176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8000" y="6550026"/>
            <a:ext cx="8636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3240" y="6553200"/>
            <a:ext cx="1016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2163233" y="152400"/>
            <a:ext cx="95207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E2C-28A1-4ACF-BE1C-DC6E3E3FF6B4}" type="datetimeFigureOut">
              <a:rPr lang="en-US" smtClean="0"/>
              <a:t>3/1/2020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  <p:sldLayoutId id="2147483723" r:id="rId6"/>
    <p:sldLayoutId id="2147483725" r:id="rId7"/>
    <p:sldLayoutId id="2147483726" r:id="rId8"/>
    <p:sldLayoutId id="2147483729" r:id="rId9"/>
    <p:sldLayoutId id="2147483728" r:id="rId10"/>
    <p:sldLayoutId id="2147483727" r:id="rId11"/>
    <p:sldLayoutId id="2147483730" r:id="rId12"/>
    <p:sldLayoutId id="2147483731" r:id="rId13"/>
    <p:sldLayoutId id="2147483757" r:id="rId14"/>
    <p:sldLayoutId id="2147483758" r:id="rId15"/>
    <p:sldLayoutId id="2147483759" r:id="rId16"/>
    <p:sldLayoutId id="2147483754" r:id="rId1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38D7793-472A-4BE3-B33C-34BBFBA8D9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Conducted literature review on </a:t>
            </a:r>
          </a:p>
          <a:p>
            <a:pPr lvl="1"/>
            <a:r>
              <a:rPr lang="en-US" dirty="0"/>
              <a:t>Knowledge representations (</a:t>
            </a:r>
            <a:r>
              <a:rPr lang="en-US" u="sng" dirty="0"/>
              <a:t>knowledge graphs</a:t>
            </a:r>
            <a:r>
              <a:rPr lang="en-US" dirty="0"/>
              <a:t>, first-order logic, ontologies, rules, frames, </a:t>
            </a:r>
            <a:r>
              <a:rPr lang="en-US" u="sng" dirty="0"/>
              <a:t>Markov logics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to auto-generate or complete knowledge graphs (NLP, </a:t>
            </a:r>
            <a:r>
              <a:rPr lang="en-US" u="sng" dirty="0"/>
              <a:t>KG embeddings</a:t>
            </a:r>
            <a:r>
              <a:rPr lang="en-US" dirty="0"/>
              <a:t>, </a:t>
            </a:r>
            <a:r>
              <a:rPr lang="en-US" u="sng" dirty="0"/>
              <a:t>Markov logic</a:t>
            </a:r>
            <a:r>
              <a:rPr lang="en-US" dirty="0"/>
              <a:t>)</a:t>
            </a:r>
          </a:p>
          <a:p>
            <a:r>
              <a:rPr lang="en-US" dirty="0"/>
              <a:t>Identified tools to work with knowledge graphs (Neo4j) and Markov Logic (</a:t>
            </a:r>
            <a:r>
              <a:rPr lang="en-US" dirty="0" err="1"/>
              <a:t>pracmln</a:t>
            </a:r>
            <a:r>
              <a:rPr lang="en-US" dirty="0"/>
              <a:t>)</a:t>
            </a:r>
          </a:p>
          <a:p>
            <a:r>
              <a:rPr lang="en-US" dirty="0"/>
              <a:t>Defined an Earth Observation test case</a:t>
            </a:r>
          </a:p>
          <a:p>
            <a:pPr lvl="1"/>
            <a:r>
              <a:rPr lang="en-US" dirty="0"/>
              <a:t>Mission is to measure a certain parameter over a certain region, time frame with a certain set of attributes (spatial resolution, revisit time, accuracy) - </a:t>
            </a:r>
            <a:r>
              <a:rPr lang="en-US" b="1" dirty="0"/>
              <a:t>pulled from WMO OSCAR database</a:t>
            </a:r>
          </a:p>
          <a:p>
            <a:pPr lvl="1"/>
            <a:r>
              <a:rPr lang="en-US" dirty="0"/>
              <a:t>Agents are any current Earth observation satellites – pulled from CEOS database</a:t>
            </a:r>
          </a:p>
          <a:p>
            <a:pPr lvl="1"/>
            <a:r>
              <a:rPr lang="en-US" b="1" dirty="0"/>
              <a:t>Identified tools to implement a demo (</a:t>
            </a:r>
            <a:r>
              <a:rPr lang="en-US" b="1" dirty="0" err="1"/>
              <a:t>TurtleKit</a:t>
            </a:r>
            <a:r>
              <a:rPr lang="en-US" b="1" dirty="0"/>
              <a:t>, </a:t>
            </a:r>
            <a:r>
              <a:rPr lang="en-US" b="1" dirty="0" err="1"/>
              <a:t>Orekit</a:t>
            </a:r>
            <a:r>
              <a:rPr lang="en-US" b="1" dirty="0"/>
              <a:t>, Cesium, VASSAR)</a:t>
            </a:r>
          </a:p>
          <a:p>
            <a:r>
              <a:rPr lang="en-US" dirty="0"/>
              <a:t>Started prototype implementation</a:t>
            </a:r>
          </a:p>
          <a:p>
            <a:pPr lvl="1"/>
            <a:r>
              <a:rPr lang="en-US" b="1" dirty="0"/>
              <a:t>Wrote web scraper for CEOS database </a:t>
            </a:r>
          </a:p>
          <a:p>
            <a:pPr lvl="1"/>
            <a:r>
              <a:rPr lang="en-US" b="1" dirty="0"/>
              <a:t>Imported CEOS DB into Neo4j as a KG</a:t>
            </a:r>
          </a:p>
          <a:p>
            <a:pPr lvl="1"/>
            <a:r>
              <a:rPr lang="en-US" b="1" dirty="0"/>
              <a:t>Wrote code to parse a KG into the corresponding MLN program</a:t>
            </a:r>
          </a:p>
          <a:p>
            <a:r>
              <a:rPr lang="en-US" dirty="0"/>
              <a:t>Continued definition of interfaces with tools from other team members.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Continue development of the prototype</a:t>
            </a:r>
          </a:p>
          <a:p>
            <a:pPr lvl="1"/>
            <a:r>
              <a:rPr lang="en-US" dirty="0"/>
              <a:t>Continue integration with other team members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TAMU team – work done so far and next steps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DE22816-A912-481D-A7A2-5E22277718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5" r="17941"/>
          <a:stretch/>
        </p:blipFill>
        <p:spPr>
          <a:xfrm>
            <a:off x="9060180" y="3799205"/>
            <a:ext cx="2895600" cy="2855595"/>
          </a:xfrm>
          <a:prstGeom prst="rect">
            <a:avLst/>
          </a:prstGeom>
        </p:spPr>
      </p:pic>
      <p:pic>
        <p:nvPicPr>
          <p:cNvPr id="29" name="Content Placeholder 7">
            <a:extLst>
              <a:ext uri="{FF2B5EF4-FFF2-40B4-BE49-F238E27FC236}">
                <a16:creationId xmlns:a16="http://schemas.microsoft.com/office/drawing/2014/main" id="{B1688C73-1B16-4C0D-9D9D-FE61DF143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44" b="91429"/>
          <a:stretch/>
        </p:blipFill>
        <p:spPr bwMode="auto">
          <a:xfrm>
            <a:off x="9060180" y="3088387"/>
            <a:ext cx="2971800" cy="63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36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Updated_DARPA_Template_20190102_1237.pptx" id="{73648ED9-5A49-4BD0-BC42-DE32C2E6CF09}" vid="{D0B459EC-B9B7-4546-9243-8AF0A3298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</TotalTime>
  <Words>188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Tahoma</vt:lpstr>
      <vt:lpstr>Office Theme</vt:lpstr>
      <vt:lpstr>TAMU team – work done so far and next steps</vt:lpstr>
    </vt:vector>
  </TitlesOfParts>
  <Company>DARPA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“Example Format”</dc:title>
  <dc:creator>Florea, Rachel (contr-sto)</dc:creator>
  <cp:lastModifiedBy>Daniel Selva</cp:lastModifiedBy>
  <cp:revision>23</cp:revision>
  <cp:lastPrinted>2011-09-22T20:00:03Z</cp:lastPrinted>
  <dcterms:created xsi:type="dcterms:W3CDTF">2020-01-30T01:03:30Z</dcterms:created>
  <dcterms:modified xsi:type="dcterms:W3CDTF">2020-03-02T01:14:40Z</dcterms:modified>
</cp:coreProperties>
</file>