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5"/>
  </p:sldMasterIdLst>
  <p:notesMasterIdLst>
    <p:notesMasterId r:id="rId14"/>
  </p:notesMasterIdLst>
  <p:handoutMasterIdLst>
    <p:handoutMasterId r:id="rId15"/>
  </p:handoutMasterIdLst>
  <p:sldIdLst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45" autoAdjust="0"/>
  </p:normalViewPr>
  <p:slideViewPr>
    <p:cSldViewPr snapToGrid="0" showGuides="1">
      <p:cViewPr varScale="1">
        <p:scale>
          <a:sx n="114" d="100"/>
          <a:sy n="114" d="100"/>
        </p:scale>
        <p:origin x="108" y="192"/>
      </p:cViewPr>
      <p:guideLst>
        <p:guide orient="horz" pos="216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894" y="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5904C4-010F-4896-9D22-0FDDB5A0FF93}" type="datetimeFigureOut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3/3/2020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Distribution 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899D1F1-6DC0-4977-808C-FD0BF7AD2565}" type="slidenum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592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92715C0D-0E45-40B4-BE1B-664AAA8E6B7F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89535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648200"/>
            <a:ext cx="5608320" cy="395097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Distribution Statement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39B577F-6036-4BCD-9021-A736CBC287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63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10167" y="1456511"/>
            <a:ext cx="10363200" cy="457200"/>
          </a:xfrm>
        </p:spPr>
        <p:txBody>
          <a:bodyPr anchor="b" anchorCtr="0"/>
          <a:lstStyle>
            <a:lvl1pPr algn="ctr">
              <a:defRPr sz="24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057400"/>
            <a:ext cx="8534400" cy="1752600"/>
          </a:xfrm>
        </p:spPr>
        <p:txBody>
          <a:bodyPr/>
          <a:lstStyle>
            <a:lvl1pPr marL="0" indent="0" algn="ctr">
              <a:buNone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add briefer names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508000" y="1979616"/>
            <a:ext cx="11176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834195" y="4049487"/>
            <a:ext cx="8524567" cy="720221"/>
          </a:xfrm>
        </p:spPr>
        <p:txBody>
          <a:bodyPr/>
          <a:lstStyle>
            <a:lvl1pPr algn="ctr" eaLnBrk="1" hangingPunct="1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hangingPunct="1"/>
            <a:r>
              <a:rPr lang="en-US" dirty="0">
                <a:latin typeface="Tahoma" charset="0"/>
              </a:rPr>
              <a:t>Click to edit “Briefing prepared for”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653367" y="4790049"/>
            <a:ext cx="4876799" cy="322825"/>
          </a:xfrm>
        </p:spPr>
        <p:txBody>
          <a:bodyPr/>
          <a:lstStyle>
            <a:lvl1pPr algn="ctr" eaLnBrk="1" hangingPunct="1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hangingPunct="1"/>
            <a:r>
              <a:rPr lang="en-US" dirty="0">
                <a:latin typeface="Tahoma" charset="0"/>
              </a:rPr>
              <a:t>Click to edit Date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281" y="5167034"/>
            <a:ext cx="1722970" cy="103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1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Four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9604" y="1066800"/>
            <a:ext cx="5377545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/>
          </p:nvPr>
        </p:nvSpPr>
        <p:spPr>
          <a:xfrm>
            <a:off x="6193975" y="1066800"/>
            <a:ext cx="5490031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5"/>
          </p:nvPr>
        </p:nvSpPr>
        <p:spPr>
          <a:xfrm>
            <a:off x="6193970" y="3521528"/>
            <a:ext cx="5490031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6"/>
          </p:nvPr>
        </p:nvSpPr>
        <p:spPr>
          <a:xfrm>
            <a:off x="605976" y="3529693"/>
            <a:ext cx="5377545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5949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Six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66800"/>
            <a:ext cx="35560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4368800" y="1066800"/>
            <a:ext cx="35560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616857" y="3535137"/>
            <a:ext cx="3556000" cy="2359479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6"/>
          </p:nvPr>
        </p:nvSpPr>
        <p:spPr>
          <a:xfrm>
            <a:off x="8120743" y="1066800"/>
            <a:ext cx="35560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7"/>
          </p:nvPr>
        </p:nvSpPr>
        <p:spPr>
          <a:xfrm>
            <a:off x="8128000" y="3535137"/>
            <a:ext cx="3556000" cy="2359479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4376059" y="3537858"/>
            <a:ext cx="35560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6688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4"/>
          </p:nvPr>
        </p:nvSpPr>
        <p:spPr>
          <a:xfrm>
            <a:off x="4713516" y="1066801"/>
            <a:ext cx="6970485" cy="4811486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51422" y="1763489"/>
            <a:ext cx="3831468" cy="411502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62002" y="1066800"/>
            <a:ext cx="3828143" cy="696687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9653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550365" y="3979891"/>
            <a:ext cx="303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www.darpa.mil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64" y="2151075"/>
            <a:ext cx="3030308" cy="182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8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Y17_Staffer_Quad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 Placeholder 73"/>
          <p:cNvSpPr>
            <a:spLocks noGrp="1"/>
          </p:cNvSpPr>
          <p:nvPr>
            <p:ph type="body" sz="quarter" idx="36" hasCustomPrompt="1"/>
          </p:nvPr>
        </p:nvSpPr>
        <p:spPr>
          <a:xfrm>
            <a:off x="262875" y="4077691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(What are you trying to accomplish and what is the desired end state)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35" hasCustomPrompt="1"/>
          </p:nvPr>
        </p:nvSpPr>
        <p:spPr>
          <a:xfrm>
            <a:off x="262875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(Give a broad overview of the program here)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0" y="3825875"/>
            <a:ext cx="1219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/>
          <p:nvPr userDrawn="1"/>
        </p:nvCxnSpPr>
        <p:spPr bwMode="auto">
          <a:xfrm>
            <a:off x="6096000" y="1355726"/>
            <a:ext cx="0" cy="507047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73660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Upcoming Key Decisions: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Transition: (Define stages of transition – 6.1, 6.2, 6.3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Technical Risk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200151" y="1363190"/>
            <a:ext cx="36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PROGRAM OVERVIEW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7454898" y="1365363"/>
            <a:ext cx="36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PROGRAM STATUS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341314" y="3843864"/>
            <a:ext cx="533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CAPABILITY OBJECTIVE/GOAL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8188123" y="3843864"/>
            <a:ext cx="215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PERFORMERS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6253087" y="4329799"/>
            <a:ext cx="3252157" cy="2221992"/>
          </a:xfrm>
        </p:spPr>
        <p:txBody>
          <a:bodyPr/>
          <a:lstStyle>
            <a:lvl1pPr marL="0" indent="0">
              <a:defRPr sz="1000"/>
            </a:lvl1pPr>
          </a:lstStyle>
          <a:p>
            <a:pPr lvl="0"/>
            <a:r>
              <a:rPr lang="en-US" dirty="0"/>
              <a:t>(Just include primes)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9514448" y="4329585"/>
            <a:ext cx="2621280" cy="2221992"/>
          </a:xfrm>
        </p:spPr>
        <p:txBody>
          <a:bodyPr/>
          <a:lstStyle>
            <a:lvl1pPr marL="0" indent="0">
              <a:defRPr sz="1000" baseline="0"/>
            </a:lvl1pPr>
          </a:lstStyle>
          <a:p>
            <a:pPr lvl="0"/>
            <a:r>
              <a:rPr lang="en-US" dirty="0"/>
              <a:t>(City, State)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0" y="1355726"/>
            <a:ext cx="1219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Text Placeholder 67"/>
          <p:cNvSpPr>
            <a:spLocks noGrp="1"/>
          </p:cNvSpPr>
          <p:nvPr>
            <p:ph type="body" sz="quarter" idx="34" hasCustomPrompt="1"/>
          </p:nvPr>
        </p:nvSpPr>
        <p:spPr>
          <a:xfrm>
            <a:off x="1828800" y="201560"/>
            <a:ext cx="10162908" cy="521208"/>
          </a:xfrm>
        </p:spPr>
        <p:txBody>
          <a:bodyPr anchor="ctr"/>
          <a:lstStyle>
            <a:lvl1pPr>
              <a:defRPr sz="2400"/>
            </a:lvl1pPr>
          </a:lstStyle>
          <a:p>
            <a:pPr lvl="0"/>
            <a:r>
              <a:rPr lang="en-US" dirty="0"/>
              <a:t>Program Name (Acronym)</a:t>
            </a:r>
          </a:p>
        </p:txBody>
      </p:sp>
      <p:sp>
        <p:nvSpPr>
          <p:cNvPr id="52" name="TextBox 51"/>
          <p:cNvSpPr txBox="1"/>
          <p:nvPr userDrawn="1"/>
        </p:nvSpPr>
        <p:spPr>
          <a:xfrm>
            <a:off x="38105" y="1100946"/>
            <a:ext cx="831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PE:</a:t>
            </a:r>
          </a:p>
        </p:txBody>
      </p:sp>
      <p:sp>
        <p:nvSpPr>
          <p:cNvPr id="53" name="TextBox 52"/>
          <p:cNvSpPr txBox="1"/>
          <p:nvPr userDrawn="1"/>
        </p:nvSpPr>
        <p:spPr>
          <a:xfrm>
            <a:off x="1392061" y="1100946"/>
            <a:ext cx="160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PROJECT:</a:t>
            </a:r>
          </a:p>
        </p:txBody>
      </p:sp>
      <p:sp>
        <p:nvSpPr>
          <p:cNvPr id="54" name="TextBox 53"/>
          <p:cNvSpPr txBox="1"/>
          <p:nvPr userDrawn="1"/>
        </p:nvSpPr>
        <p:spPr>
          <a:xfrm>
            <a:off x="3009902" y="1100946"/>
            <a:ext cx="160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RDDS PG #: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73943" y="1100945"/>
            <a:ext cx="992009" cy="246888"/>
          </a:xfrm>
          <a:noFill/>
        </p:spPr>
        <p:txBody>
          <a:bodyPr wrap="square" lIns="45720" rtlCol="0"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2238766" y="1100946"/>
            <a:ext cx="669532" cy="2462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030131" y="1100946"/>
            <a:ext cx="1387124" cy="2462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8" name="Text Placeholder 39"/>
          <p:cNvSpPr>
            <a:spLocks noGrp="1"/>
          </p:cNvSpPr>
          <p:nvPr>
            <p:ph type="body" sz="quarter" idx="15" hasCustomPrompt="1"/>
          </p:nvPr>
        </p:nvSpPr>
        <p:spPr>
          <a:xfrm>
            <a:off x="9119973" y="1100945"/>
            <a:ext cx="975360" cy="246888"/>
          </a:xfrm>
          <a:noFill/>
        </p:spPr>
        <p:txBody>
          <a:bodyPr wrap="square" rtlCol="0">
            <a:spAutoFit/>
          </a:bodyPr>
          <a:lstStyle>
            <a:lvl1pPr algn="ctr"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59" name="Text Placeholder 39"/>
          <p:cNvSpPr>
            <a:spLocks noGrp="1"/>
          </p:cNvSpPr>
          <p:nvPr>
            <p:ph type="body" sz="quarter" idx="29" hasCustomPrompt="1"/>
          </p:nvPr>
        </p:nvSpPr>
        <p:spPr>
          <a:xfrm>
            <a:off x="10096341" y="1100945"/>
            <a:ext cx="975360" cy="246888"/>
          </a:xfrm>
          <a:noFill/>
        </p:spPr>
        <p:txBody>
          <a:bodyPr wrap="square" rtlCol="0">
            <a:spAutoFit/>
          </a:bodyPr>
          <a:lstStyle>
            <a:lvl1pPr algn="ctr"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60" name="Text Placeholder 39"/>
          <p:cNvSpPr>
            <a:spLocks noGrp="1"/>
          </p:cNvSpPr>
          <p:nvPr>
            <p:ph type="body" sz="quarter" idx="30" hasCustomPrompt="1"/>
          </p:nvPr>
        </p:nvSpPr>
        <p:spPr>
          <a:xfrm>
            <a:off x="11079800" y="1100945"/>
            <a:ext cx="975360" cy="246888"/>
          </a:xfrm>
          <a:noFill/>
        </p:spPr>
        <p:txBody>
          <a:bodyPr wrap="square" rtlCol="0">
            <a:spAutoFit/>
          </a:bodyPr>
          <a:lstStyle>
            <a:lvl1pPr algn="ctr"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61" name="TextBox 60"/>
          <p:cNvSpPr txBox="1"/>
          <p:nvPr userDrawn="1"/>
        </p:nvSpPr>
        <p:spPr>
          <a:xfrm>
            <a:off x="11079800" y="880703"/>
            <a:ext cx="975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sz="1000" dirty="0">
                <a:solidFill>
                  <a:prstClr val="black"/>
                </a:solidFill>
              </a:rPr>
              <a:t>FY20</a:t>
            </a:r>
          </a:p>
        </p:txBody>
      </p:sp>
      <p:sp>
        <p:nvSpPr>
          <p:cNvPr id="62" name="TextBox 61"/>
          <p:cNvSpPr txBox="1"/>
          <p:nvPr userDrawn="1"/>
        </p:nvSpPr>
        <p:spPr>
          <a:xfrm>
            <a:off x="10101659" y="880703"/>
            <a:ext cx="975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sz="1000" dirty="0">
                <a:solidFill>
                  <a:prstClr val="black"/>
                </a:solidFill>
              </a:rPr>
              <a:t>FY19</a:t>
            </a:r>
          </a:p>
        </p:txBody>
      </p:sp>
      <p:sp>
        <p:nvSpPr>
          <p:cNvPr id="63" name="TextBox 62"/>
          <p:cNvSpPr txBox="1"/>
          <p:nvPr userDrawn="1"/>
        </p:nvSpPr>
        <p:spPr>
          <a:xfrm>
            <a:off x="9123517" y="880703"/>
            <a:ext cx="975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sz="1000" dirty="0">
                <a:solidFill>
                  <a:prstClr val="black"/>
                </a:solidFill>
              </a:rPr>
              <a:t>FY18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6245883" y="4103929"/>
            <a:ext cx="5876544" cy="228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455863" algn="l"/>
              </a:tabLst>
            </a:pPr>
            <a:r>
              <a:rPr lang="en-US" sz="1000" dirty="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PERFORMER:	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9505245" y="409546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455863" algn="l"/>
              </a:tabLst>
              <a:defRPr/>
            </a:pPr>
            <a:r>
              <a:rPr lang="en-US" sz="1000" dirty="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LOCATION: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39"/>
          </p:nvPr>
        </p:nvSpPr>
        <p:spPr>
          <a:xfrm>
            <a:off x="10803240" y="6553200"/>
            <a:ext cx="1016000" cy="292102"/>
          </a:xfrm>
        </p:spPr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sp>
        <p:nvSpPr>
          <p:cNvPr id="3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778000" y="6550026"/>
            <a:ext cx="8636000" cy="298450"/>
          </a:xfrm>
        </p:spPr>
        <p:txBody>
          <a:bodyPr/>
          <a:lstStyle/>
          <a:p>
            <a:r>
              <a:rPr lang="en-US" sz="900" dirty="0">
                <a:solidFill>
                  <a:prstClr val="white">
                    <a:lumMod val="50000"/>
                  </a:prstClr>
                </a:solidFill>
              </a:rPr>
              <a:t>Distribution authorized to U.S. Government Agencies only. Other requests for this document shall be referred to DARPA Director’s Office.</a:t>
            </a:r>
          </a:p>
        </p:txBody>
      </p:sp>
    </p:spTree>
    <p:extLst>
      <p:ext uri="{BB962C8B-B14F-4D97-AF65-F5344CB8AC3E}">
        <p14:creationId xmlns:p14="http://schemas.microsoft.com/office/powerpoint/2010/main" val="3262936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Y17_Staffer_Quad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 Placeholder 73"/>
          <p:cNvSpPr>
            <a:spLocks noGrp="1"/>
          </p:cNvSpPr>
          <p:nvPr>
            <p:ph type="body" sz="quarter" idx="36" hasCustomPrompt="1"/>
          </p:nvPr>
        </p:nvSpPr>
        <p:spPr>
          <a:xfrm>
            <a:off x="262875" y="4077691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(What are you trying to accomplish and what is the desired end state)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35" hasCustomPrompt="1"/>
          </p:nvPr>
        </p:nvSpPr>
        <p:spPr>
          <a:xfrm>
            <a:off x="262875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(Give a broad overview of the program here)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0" y="3825875"/>
            <a:ext cx="1219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/>
          <p:nvPr userDrawn="1"/>
        </p:nvCxnSpPr>
        <p:spPr bwMode="auto">
          <a:xfrm>
            <a:off x="6096000" y="1355726"/>
            <a:ext cx="0" cy="507047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73660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Upcoming Key Decisions: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Transition: (Define stages of transition – 6.1, 6.2, 6.3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Technical Risk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200151" y="1363190"/>
            <a:ext cx="36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PROGRAM OVERVIEW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7454898" y="1365363"/>
            <a:ext cx="36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PROGRAM STATUS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341314" y="3843864"/>
            <a:ext cx="533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CAPABILITY OBJECTIVE/GOAL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8188123" y="3843864"/>
            <a:ext cx="215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PERFORMERS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6253087" y="4329799"/>
            <a:ext cx="3252157" cy="2221992"/>
          </a:xfrm>
        </p:spPr>
        <p:txBody>
          <a:bodyPr/>
          <a:lstStyle>
            <a:lvl1pPr marL="0" indent="0">
              <a:defRPr sz="1000"/>
            </a:lvl1pPr>
          </a:lstStyle>
          <a:p>
            <a:pPr lvl="0"/>
            <a:r>
              <a:rPr lang="en-US" dirty="0"/>
              <a:t>(Just include primes)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9514448" y="4329585"/>
            <a:ext cx="2621280" cy="2221992"/>
          </a:xfrm>
        </p:spPr>
        <p:txBody>
          <a:bodyPr/>
          <a:lstStyle>
            <a:lvl1pPr marL="0" indent="0">
              <a:defRPr sz="1000" baseline="0"/>
            </a:lvl1pPr>
          </a:lstStyle>
          <a:p>
            <a:pPr lvl="0"/>
            <a:r>
              <a:rPr lang="en-US" dirty="0"/>
              <a:t>(City, State)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0" y="1355726"/>
            <a:ext cx="1219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Text Placeholder 67"/>
          <p:cNvSpPr>
            <a:spLocks noGrp="1"/>
          </p:cNvSpPr>
          <p:nvPr>
            <p:ph type="body" sz="quarter" idx="34" hasCustomPrompt="1"/>
          </p:nvPr>
        </p:nvSpPr>
        <p:spPr>
          <a:xfrm>
            <a:off x="1828800" y="201560"/>
            <a:ext cx="10162908" cy="521208"/>
          </a:xfrm>
        </p:spPr>
        <p:txBody>
          <a:bodyPr anchor="ctr"/>
          <a:lstStyle>
            <a:lvl1pPr>
              <a:defRPr sz="2400"/>
            </a:lvl1pPr>
          </a:lstStyle>
          <a:p>
            <a:pPr lvl="0"/>
            <a:r>
              <a:rPr lang="en-US" dirty="0"/>
              <a:t>Program Name (Acronym)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73941" y="1100945"/>
            <a:ext cx="1987296" cy="246888"/>
          </a:xfrm>
          <a:noFill/>
        </p:spPr>
        <p:txBody>
          <a:bodyPr wrap="square" lIns="45720" rtlCol="0"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3203771" y="1100946"/>
            <a:ext cx="1658112" cy="2462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851173" y="1100946"/>
            <a:ext cx="1387124" cy="2462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8" name="Text Placeholder 39"/>
          <p:cNvSpPr>
            <a:spLocks noGrp="1"/>
          </p:cNvSpPr>
          <p:nvPr>
            <p:ph type="body" sz="quarter" idx="15" hasCustomPrompt="1"/>
          </p:nvPr>
        </p:nvSpPr>
        <p:spPr>
          <a:xfrm>
            <a:off x="9122068" y="1120609"/>
            <a:ext cx="975360" cy="230832"/>
          </a:xfrm>
          <a:noFill/>
        </p:spPr>
        <p:txBody>
          <a:bodyPr wrap="square" rtlCol="0">
            <a:spAutoFit/>
          </a:bodyPr>
          <a:lstStyle>
            <a:lvl1pPr algn="ctr">
              <a:defRPr lang="en-US" sz="9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59" name="Text Placeholder 39"/>
          <p:cNvSpPr>
            <a:spLocks noGrp="1"/>
          </p:cNvSpPr>
          <p:nvPr>
            <p:ph type="body" sz="quarter" idx="29" hasCustomPrompt="1"/>
          </p:nvPr>
        </p:nvSpPr>
        <p:spPr>
          <a:xfrm>
            <a:off x="10111545" y="1120609"/>
            <a:ext cx="975360" cy="230832"/>
          </a:xfrm>
          <a:noFill/>
        </p:spPr>
        <p:txBody>
          <a:bodyPr wrap="square" rtlCol="0">
            <a:spAutoFit/>
          </a:bodyPr>
          <a:lstStyle>
            <a:lvl1pPr algn="ctr">
              <a:defRPr lang="en-US" sz="9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60" name="Text Placeholder 39"/>
          <p:cNvSpPr>
            <a:spLocks noGrp="1"/>
          </p:cNvSpPr>
          <p:nvPr>
            <p:ph type="body" sz="quarter" idx="30" hasCustomPrompt="1"/>
          </p:nvPr>
        </p:nvSpPr>
        <p:spPr>
          <a:xfrm>
            <a:off x="11095004" y="1120609"/>
            <a:ext cx="975360" cy="230832"/>
          </a:xfrm>
          <a:noFill/>
        </p:spPr>
        <p:txBody>
          <a:bodyPr wrap="square" rtlCol="0">
            <a:spAutoFit/>
          </a:bodyPr>
          <a:lstStyle>
            <a:lvl1pPr algn="ctr">
              <a:defRPr lang="en-US" sz="9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2376359" y="1109506"/>
            <a:ext cx="1056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PROJECT: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4819654" y="1109506"/>
            <a:ext cx="160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RDDS</a:t>
            </a:r>
            <a:r>
              <a:rPr lang="en-US" sz="1000" baseline="0" dirty="0">
                <a:latin typeface="+mn-lt"/>
              </a:rPr>
              <a:t> PG #</a:t>
            </a:r>
            <a:r>
              <a:rPr lang="en-US" sz="1000" dirty="0">
                <a:latin typeface="+mn-lt"/>
              </a:rPr>
              <a:t>: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11085197" y="663878"/>
            <a:ext cx="97536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900" dirty="0"/>
              <a:t>FY20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10106128" y="663878"/>
            <a:ext cx="97536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900" dirty="0"/>
              <a:t>FY19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9130605" y="663878"/>
            <a:ext cx="97536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900" dirty="0"/>
              <a:t>FY18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8155245" y="663878"/>
            <a:ext cx="97536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900" dirty="0"/>
              <a:t>PROJECT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38105" y="1100946"/>
            <a:ext cx="831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PE: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9115229" y="874914"/>
            <a:ext cx="975360" cy="228600"/>
          </a:xfrm>
        </p:spPr>
        <p:txBody>
          <a:bodyPr/>
          <a:lstStyle>
            <a:lvl1pPr algn="ctr">
              <a:defRPr sz="900"/>
            </a:lvl1pPr>
          </a:lstStyle>
          <a:p>
            <a:pPr lvl="0"/>
            <a:r>
              <a:rPr lang="en-US" dirty="0"/>
              <a:t>0.000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8" hasCustomPrompt="1"/>
          </p:nvPr>
        </p:nvSpPr>
        <p:spPr>
          <a:xfrm>
            <a:off x="10111545" y="874688"/>
            <a:ext cx="975360" cy="228600"/>
          </a:xfrm>
        </p:spPr>
        <p:txBody>
          <a:bodyPr/>
          <a:lstStyle>
            <a:lvl1pPr algn="ctr">
              <a:defRPr sz="900"/>
            </a:lvl1pPr>
          </a:lstStyle>
          <a:p>
            <a:pPr lvl="0"/>
            <a:r>
              <a:rPr lang="en-US" dirty="0"/>
              <a:t>0.000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9" hasCustomPrompt="1"/>
          </p:nvPr>
        </p:nvSpPr>
        <p:spPr>
          <a:xfrm>
            <a:off x="11095004" y="874688"/>
            <a:ext cx="975360" cy="228600"/>
          </a:xfrm>
        </p:spPr>
        <p:txBody>
          <a:bodyPr/>
          <a:lstStyle>
            <a:lvl1pPr algn="ctr">
              <a:defRPr sz="900"/>
            </a:lvl1pPr>
          </a:lstStyle>
          <a:p>
            <a:pPr lvl="0"/>
            <a:r>
              <a:rPr lang="en-US" dirty="0"/>
              <a:t>0.000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0" hasCustomPrompt="1"/>
          </p:nvPr>
        </p:nvSpPr>
        <p:spPr>
          <a:xfrm>
            <a:off x="8124905" y="1121948"/>
            <a:ext cx="975360" cy="228600"/>
          </a:xfrm>
        </p:spPr>
        <p:txBody>
          <a:bodyPr/>
          <a:lstStyle>
            <a:lvl1pPr algn="ctr">
              <a:defRPr sz="900"/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1" hasCustomPrompt="1"/>
          </p:nvPr>
        </p:nvSpPr>
        <p:spPr>
          <a:xfrm>
            <a:off x="8124905" y="874688"/>
            <a:ext cx="975360" cy="228600"/>
          </a:xfrm>
        </p:spPr>
        <p:txBody>
          <a:bodyPr/>
          <a:lstStyle>
            <a:lvl1pPr algn="ctr"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6245883" y="4103929"/>
            <a:ext cx="5876544" cy="228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tabLst>
                <a:tab pos="2455863" algn="l"/>
              </a:tabLst>
            </a:pPr>
            <a:r>
              <a:rPr lang="en-US" sz="1000" baseline="0" dirty="0">
                <a:latin typeface="Tahoma" pitchFamily="34" charset="0"/>
                <a:ea typeface="Tahoma" pitchFamily="34" charset="0"/>
                <a:cs typeface="Tahoma" pitchFamily="34" charset="0"/>
              </a:rPr>
              <a:t>PERFORMER:	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9505245" y="409546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55863" algn="l"/>
              </a:tabLs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LOCATION: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sp>
        <p:nvSpPr>
          <p:cNvPr id="4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778000" y="6550026"/>
            <a:ext cx="8636000" cy="298450"/>
          </a:xfrm>
        </p:spPr>
        <p:txBody>
          <a:bodyPr/>
          <a:lstStyle/>
          <a:p>
            <a:r>
              <a:rPr lang="en-US" sz="900" dirty="0">
                <a:solidFill>
                  <a:prstClr val="white">
                    <a:lumMod val="50000"/>
                  </a:prstClr>
                </a:solidFill>
              </a:rPr>
              <a:t>Distribution authorized to U.S. Government Agencies only. Other requests for this document shall be referred to DARPA Director’s Office.</a:t>
            </a:r>
          </a:p>
        </p:txBody>
      </p:sp>
    </p:spTree>
    <p:extLst>
      <p:ext uri="{BB962C8B-B14F-4D97-AF65-F5344CB8AC3E}">
        <p14:creationId xmlns:p14="http://schemas.microsoft.com/office/powerpoint/2010/main" val="4105798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Y17_Staffer_Quad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Placeholder 70"/>
          <p:cNvSpPr>
            <a:spLocks noGrp="1"/>
          </p:cNvSpPr>
          <p:nvPr>
            <p:ph type="body" sz="quarter" idx="49" hasCustomPrompt="1"/>
          </p:nvPr>
        </p:nvSpPr>
        <p:spPr>
          <a:xfrm>
            <a:off x="262875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(Give a broad overview of the program here)</a:t>
            </a:r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47" hasCustomPrompt="1"/>
          </p:nvPr>
        </p:nvSpPr>
        <p:spPr>
          <a:xfrm>
            <a:off x="9514448" y="4329585"/>
            <a:ext cx="2621280" cy="2221992"/>
          </a:xfrm>
        </p:spPr>
        <p:txBody>
          <a:bodyPr/>
          <a:lstStyle>
            <a:lvl1pPr marL="0" indent="0">
              <a:defRPr sz="1000" baseline="0"/>
            </a:lvl1pPr>
          </a:lstStyle>
          <a:p>
            <a:pPr lvl="0"/>
            <a:r>
              <a:rPr lang="en-US" dirty="0"/>
              <a:t>(City, State)</a:t>
            </a:r>
          </a:p>
        </p:txBody>
      </p:sp>
      <p:sp>
        <p:nvSpPr>
          <p:cNvPr id="62" name="Text Placeholder 6"/>
          <p:cNvSpPr>
            <a:spLocks noGrp="1"/>
          </p:cNvSpPr>
          <p:nvPr>
            <p:ph type="body" sz="quarter" idx="46" hasCustomPrompt="1"/>
          </p:nvPr>
        </p:nvSpPr>
        <p:spPr>
          <a:xfrm>
            <a:off x="6253087" y="4329799"/>
            <a:ext cx="3252157" cy="2221992"/>
          </a:xfrm>
        </p:spPr>
        <p:txBody>
          <a:bodyPr/>
          <a:lstStyle>
            <a:lvl1pPr marL="0" indent="0">
              <a:defRPr sz="1000"/>
            </a:lvl1pPr>
          </a:lstStyle>
          <a:p>
            <a:pPr lvl="0"/>
            <a:r>
              <a:rPr lang="en-US" dirty="0"/>
              <a:t>(Just include primes)</a:t>
            </a:r>
          </a:p>
        </p:txBody>
      </p:sp>
      <p:sp>
        <p:nvSpPr>
          <p:cNvPr id="60" name="Text Placeholder 67"/>
          <p:cNvSpPr>
            <a:spLocks noGrp="1"/>
          </p:cNvSpPr>
          <p:nvPr>
            <p:ph type="body" sz="quarter" idx="43" hasCustomPrompt="1"/>
          </p:nvPr>
        </p:nvSpPr>
        <p:spPr>
          <a:xfrm>
            <a:off x="1828800" y="201560"/>
            <a:ext cx="10162908" cy="521208"/>
          </a:xfrm>
        </p:spPr>
        <p:txBody>
          <a:bodyPr anchor="ctr"/>
          <a:lstStyle>
            <a:lvl1pPr>
              <a:defRPr sz="2400"/>
            </a:lvl1pPr>
          </a:lstStyle>
          <a:p>
            <a:pPr lvl="0"/>
            <a:r>
              <a:rPr lang="en-US" dirty="0"/>
              <a:t>Program Name (Acronym)</a:t>
            </a:r>
          </a:p>
        </p:txBody>
      </p:sp>
      <p:cxnSp>
        <p:nvCxnSpPr>
          <p:cNvPr id="41" name="Straight Connector 40"/>
          <p:cNvCxnSpPr/>
          <p:nvPr userDrawn="1"/>
        </p:nvCxnSpPr>
        <p:spPr bwMode="auto">
          <a:xfrm>
            <a:off x="0" y="1355726"/>
            <a:ext cx="1219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 userDrawn="1"/>
        </p:nvSpPr>
        <p:spPr>
          <a:xfrm>
            <a:off x="2953687" y="1124895"/>
            <a:ext cx="1056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PROJECT:</a:t>
            </a:r>
          </a:p>
        </p:txBody>
      </p:sp>
      <p:sp>
        <p:nvSpPr>
          <p:cNvPr id="53" name="TextBox 52"/>
          <p:cNvSpPr txBox="1"/>
          <p:nvPr userDrawn="1"/>
        </p:nvSpPr>
        <p:spPr>
          <a:xfrm>
            <a:off x="38105" y="1100946"/>
            <a:ext cx="831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PE: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901886" y="1115063"/>
            <a:ext cx="160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RDDS</a:t>
            </a:r>
            <a:r>
              <a:rPr lang="en-US" sz="1000" baseline="0" dirty="0">
                <a:latin typeface="+mn-lt"/>
              </a:rPr>
              <a:t> PG #</a:t>
            </a:r>
            <a:r>
              <a:rPr lang="en-US" sz="1000" dirty="0">
                <a:latin typeface="+mn-lt"/>
              </a:rPr>
              <a:t>: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4472" y="1095399"/>
            <a:ext cx="2764371" cy="246221"/>
          </a:xfrm>
          <a:noFill/>
        </p:spPr>
        <p:txBody>
          <a:bodyPr wrap="square" lIns="45720" rtlCol="0">
            <a:spAutoFit/>
          </a:bodyPr>
          <a:lstStyle>
            <a:lvl1pPr>
              <a:defRPr lang="en-US" sz="1000" baseline="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3768343" y="1095399"/>
            <a:ext cx="2297212" cy="2462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34856" y="1105231"/>
            <a:ext cx="1213629" cy="2462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000" dirty="0">
                <a:latin typeface="+mn-lt"/>
                <a:cs typeface="+mn-cs"/>
              </a:defRPr>
            </a:lvl1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-</a:t>
            </a:r>
          </a:p>
        </p:txBody>
      </p:sp>
      <p:sp>
        <p:nvSpPr>
          <p:cNvPr id="19" name="Text Placeholder 39"/>
          <p:cNvSpPr>
            <a:spLocks noGrp="1"/>
          </p:cNvSpPr>
          <p:nvPr>
            <p:ph type="body" sz="quarter" idx="15" hasCustomPrompt="1"/>
          </p:nvPr>
        </p:nvSpPr>
        <p:spPr>
          <a:xfrm>
            <a:off x="9131097" y="1184163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 hasCustomPrompt="1"/>
          </p:nvPr>
        </p:nvSpPr>
        <p:spPr>
          <a:xfrm>
            <a:off x="10106128" y="1184163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0" hasCustomPrompt="1"/>
          </p:nvPr>
        </p:nvSpPr>
        <p:spPr>
          <a:xfrm>
            <a:off x="11085197" y="1184163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32" name="Text Placeholder 39"/>
          <p:cNvSpPr>
            <a:spLocks noGrp="1"/>
          </p:cNvSpPr>
          <p:nvPr>
            <p:ph type="body" sz="quarter" idx="31" hasCustomPrompt="1"/>
          </p:nvPr>
        </p:nvSpPr>
        <p:spPr>
          <a:xfrm>
            <a:off x="9131097" y="102097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34" name="Text Placeholder 39"/>
          <p:cNvSpPr>
            <a:spLocks noGrp="1"/>
          </p:cNvSpPr>
          <p:nvPr>
            <p:ph type="body" sz="quarter" idx="32" hasCustomPrompt="1"/>
          </p:nvPr>
        </p:nvSpPr>
        <p:spPr>
          <a:xfrm>
            <a:off x="10106128" y="102097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43" name="Text Placeholder 39"/>
          <p:cNvSpPr>
            <a:spLocks noGrp="1"/>
          </p:cNvSpPr>
          <p:nvPr>
            <p:ph type="body" sz="quarter" idx="33" hasCustomPrompt="1"/>
          </p:nvPr>
        </p:nvSpPr>
        <p:spPr>
          <a:xfrm>
            <a:off x="11085197" y="102097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085197" y="709920"/>
            <a:ext cx="975360" cy="160044"/>
          </a:xfrm>
          <a:prstGeom prst="rect">
            <a:avLst/>
          </a:prstGeom>
          <a:noFill/>
        </p:spPr>
        <p:txBody>
          <a:bodyPr wrap="square" lIns="91440" tIns="18288" rIns="91440" bIns="18288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800" dirty="0"/>
              <a:t>FY20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0106128" y="709920"/>
            <a:ext cx="975360" cy="160044"/>
          </a:xfrm>
          <a:prstGeom prst="rect">
            <a:avLst/>
          </a:prstGeom>
          <a:noFill/>
        </p:spPr>
        <p:txBody>
          <a:bodyPr wrap="square" lIns="91440" tIns="18288" rIns="91440" bIns="18288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800" dirty="0"/>
              <a:t>FY19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9131097" y="709920"/>
            <a:ext cx="975360" cy="160044"/>
          </a:xfrm>
          <a:prstGeom prst="rect">
            <a:avLst/>
          </a:prstGeom>
          <a:noFill/>
        </p:spPr>
        <p:txBody>
          <a:bodyPr wrap="square" lIns="91440" tIns="18288" rIns="91440" bIns="18288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800" dirty="0"/>
              <a:t>FY18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8152193" y="709920"/>
            <a:ext cx="975360" cy="160044"/>
          </a:xfrm>
          <a:prstGeom prst="rect">
            <a:avLst/>
          </a:prstGeom>
          <a:noFill/>
        </p:spPr>
        <p:txBody>
          <a:bodyPr wrap="square" lIns="91440" tIns="18288" rIns="91440" bIns="18288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800" dirty="0"/>
              <a:t>PROJECT</a:t>
            </a:r>
          </a:p>
        </p:txBody>
      </p:sp>
      <p:sp>
        <p:nvSpPr>
          <p:cNvPr id="46" name="Text Placeholder 39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8152193" y="1184163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48" name="Text Placeholder 39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8152193" y="102097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200151" y="1363190"/>
            <a:ext cx="36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PROGRAM OVERVIEW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454898" y="1365363"/>
            <a:ext cx="36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PROGRAM STATUS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1314" y="3843864"/>
            <a:ext cx="533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CAPABILITY OBJECTIVE/GOAL</a:t>
            </a:r>
          </a:p>
        </p:txBody>
      </p:sp>
      <p:cxnSp>
        <p:nvCxnSpPr>
          <p:cNvPr id="42" name="Straight Connector 41"/>
          <p:cNvCxnSpPr/>
          <p:nvPr userDrawn="1"/>
        </p:nvCxnSpPr>
        <p:spPr bwMode="auto">
          <a:xfrm>
            <a:off x="0" y="3825875"/>
            <a:ext cx="1219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Connector 46"/>
          <p:cNvCxnSpPr/>
          <p:nvPr userDrawn="1"/>
        </p:nvCxnSpPr>
        <p:spPr bwMode="auto">
          <a:xfrm>
            <a:off x="6096000" y="1355726"/>
            <a:ext cx="0" cy="507047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/>
          <p:cNvSpPr txBox="1"/>
          <p:nvPr userDrawn="1"/>
        </p:nvSpPr>
        <p:spPr>
          <a:xfrm>
            <a:off x="8188123" y="3843864"/>
            <a:ext cx="215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PERFORMERS</a:t>
            </a:r>
          </a:p>
        </p:txBody>
      </p:sp>
      <p:sp>
        <p:nvSpPr>
          <p:cNvPr id="49" name="Text Placeholder 39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131097" y="84914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50" name="Text Placeholder 39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10106620" y="84914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51" name="Text Placeholder 39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11085197" y="84914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52" name="Text Placeholder 39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8152193" y="84914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7" name="Text Placeholder 73"/>
          <p:cNvSpPr>
            <a:spLocks noGrp="1"/>
          </p:cNvSpPr>
          <p:nvPr>
            <p:ph type="body" sz="quarter" idx="40" hasCustomPrompt="1"/>
          </p:nvPr>
        </p:nvSpPr>
        <p:spPr>
          <a:xfrm>
            <a:off x="262875" y="4077691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(What are you trying to accomplish and what is the desired end state)</a:t>
            </a:r>
          </a:p>
        </p:txBody>
      </p:sp>
      <p:sp>
        <p:nvSpPr>
          <p:cNvPr id="5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73660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Upcoming Key Decisions: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Transition: (Define stages of transition – 6.1, 6.2, 6.3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Technical Risk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6245883" y="4103929"/>
            <a:ext cx="5876544" cy="228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tabLst>
                <a:tab pos="2455863" algn="l"/>
              </a:tabLst>
            </a:pPr>
            <a:r>
              <a:rPr lang="en-US" sz="1000" baseline="0" dirty="0">
                <a:latin typeface="Tahoma" pitchFamily="34" charset="0"/>
                <a:ea typeface="Tahoma" pitchFamily="34" charset="0"/>
                <a:cs typeface="Tahoma" pitchFamily="34" charset="0"/>
              </a:rPr>
              <a:t>PERFORMER:	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9505245" y="409546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55863" algn="l"/>
              </a:tabLs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LOCATION: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sp>
        <p:nvSpPr>
          <p:cNvPr id="5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778000" y="6550026"/>
            <a:ext cx="8636000" cy="298450"/>
          </a:xfrm>
        </p:spPr>
        <p:txBody>
          <a:bodyPr/>
          <a:lstStyle/>
          <a:p>
            <a:r>
              <a:rPr lang="en-US" sz="900" dirty="0">
                <a:solidFill>
                  <a:prstClr val="white">
                    <a:lumMod val="50000"/>
                  </a:prstClr>
                </a:solidFill>
              </a:rPr>
              <a:t>Distribution authorized to U.S. Government Agencies only. Other requests for this document shall be referred to DARPA Director’s Office.</a:t>
            </a:r>
          </a:p>
        </p:txBody>
      </p:sp>
    </p:spTree>
    <p:extLst>
      <p:ext uri="{BB962C8B-B14F-4D97-AF65-F5344CB8AC3E}">
        <p14:creationId xmlns:p14="http://schemas.microsoft.com/office/powerpoint/2010/main" val="362144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 rot="5400000">
            <a:off x="2603497" y="-1333497"/>
            <a:ext cx="6400803" cy="9525001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 rot="5400000">
            <a:off x="-2447443" y="3228446"/>
            <a:ext cx="5546817" cy="397933"/>
          </a:xfrm>
        </p:spPr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 rot="5400000">
            <a:off x="56713" y="6309160"/>
            <a:ext cx="530038" cy="389469"/>
          </a:xfrm>
        </p:spPr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 rot="5400000">
            <a:off x="9074222" y="3657674"/>
            <a:ext cx="5041761" cy="901700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 flipH="1">
            <a:off x="11022546" y="228601"/>
            <a:ext cx="2117" cy="6410325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974382" y="442948"/>
            <a:ext cx="1241441" cy="7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4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14400" y="2514600"/>
            <a:ext cx="10363200" cy="914400"/>
          </a:xfrm>
        </p:spPr>
        <p:txBody>
          <a:bodyPr/>
          <a:lstStyle>
            <a:lvl1pPr algn="ctr">
              <a:defRPr sz="22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508000" y="3198816"/>
            <a:ext cx="11176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8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14400" y="2514600"/>
            <a:ext cx="10363200" cy="914400"/>
          </a:xfrm>
        </p:spPr>
        <p:txBody>
          <a:bodyPr/>
          <a:lstStyle>
            <a:lvl1pPr algn="ctr">
              <a:defRPr sz="22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508000" y="3198816"/>
            <a:ext cx="11176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3352798"/>
            <a:ext cx="10363200" cy="465138"/>
          </a:xfrm>
        </p:spPr>
        <p:txBody>
          <a:bodyPr/>
          <a:lstStyle>
            <a:lvl1pPr algn="ctr"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1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876300" y="4329372"/>
            <a:ext cx="10363200" cy="1461828"/>
          </a:xfrm>
        </p:spPr>
        <p:txBody>
          <a:bodyPr anchor="t"/>
          <a:lstStyle>
            <a:lvl1pPr algn="l">
              <a:defRPr sz="2400" b="1" baseline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508000" y="4341816"/>
            <a:ext cx="11176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92629" y="2954111"/>
            <a:ext cx="10363200" cy="1379538"/>
          </a:xfrm>
        </p:spPr>
        <p:txBody>
          <a:bodyPr anchor="b"/>
          <a:lstStyle>
            <a:lvl1pPr algn="l"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7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558800" y="1143000"/>
            <a:ext cx="110744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199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0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and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1146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Two_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66800"/>
            <a:ext cx="110744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/>
          </p:nvPr>
        </p:nvSpPr>
        <p:spPr>
          <a:xfrm>
            <a:off x="609600" y="3581400"/>
            <a:ext cx="110744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328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66800"/>
            <a:ext cx="5384800" cy="4953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/>
          </p:nvPr>
        </p:nvSpPr>
        <p:spPr>
          <a:xfrm>
            <a:off x="6197600" y="1066800"/>
            <a:ext cx="5384800" cy="4953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1495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66800"/>
            <a:ext cx="3556000" cy="4953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/>
          </p:nvPr>
        </p:nvSpPr>
        <p:spPr>
          <a:xfrm>
            <a:off x="4368800" y="1066800"/>
            <a:ext cx="3556000" cy="4953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5"/>
          </p:nvPr>
        </p:nvSpPr>
        <p:spPr>
          <a:xfrm>
            <a:off x="8128000" y="1066800"/>
            <a:ext cx="3556000" cy="4953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5018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1219200"/>
            <a:ext cx="11176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8000" y="6550026"/>
            <a:ext cx="8636000" cy="2984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03240" y="6553200"/>
            <a:ext cx="1016000" cy="2921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fld id="{231CC523-8BC6-4921-807A-66BD262F3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Title Placeholder 9"/>
          <p:cNvSpPr>
            <a:spLocks noGrp="1"/>
          </p:cNvSpPr>
          <p:nvPr>
            <p:ph type="title"/>
          </p:nvPr>
        </p:nvSpPr>
        <p:spPr bwMode="auto">
          <a:xfrm>
            <a:off x="2163233" y="152400"/>
            <a:ext cx="952076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94E2C-28A1-4ACF-BE1C-DC6E3E3FF6B4}" type="datetimeFigureOut">
              <a:rPr lang="en-US" smtClean="0"/>
              <a:t>3/3/2020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2" r:id="rId3"/>
    <p:sldLayoutId id="2147483720" r:id="rId4"/>
    <p:sldLayoutId id="2147483721" r:id="rId5"/>
    <p:sldLayoutId id="2147483723" r:id="rId6"/>
    <p:sldLayoutId id="2147483725" r:id="rId7"/>
    <p:sldLayoutId id="2147483726" r:id="rId8"/>
    <p:sldLayoutId id="2147483729" r:id="rId9"/>
    <p:sldLayoutId id="2147483728" r:id="rId10"/>
    <p:sldLayoutId id="2147483727" r:id="rId11"/>
    <p:sldLayoutId id="2147483730" r:id="rId12"/>
    <p:sldLayoutId id="2147483731" r:id="rId13"/>
    <p:sldLayoutId id="2147483757" r:id="rId14"/>
    <p:sldLayoutId id="2147483758" r:id="rId15"/>
    <p:sldLayoutId id="2147483759" r:id="rId16"/>
    <p:sldLayoutId id="2147483754" r:id="rId1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Distribution Statement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“Example Format”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0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Distribution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CC523-8BC6-4921-807A-66BD262F34A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BLUF</a:t>
            </a:r>
          </a:p>
          <a:p>
            <a:pPr lvl="1"/>
            <a:r>
              <a:rPr lang="en-US" dirty="0" smtClean="0"/>
              <a:t>Work Performed</a:t>
            </a:r>
          </a:p>
          <a:p>
            <a:pPr lvl="1"/>
            <a:r>
              <a:rPr lang="en-US" dirty="0" smtClean="0"/>
              <a:t>Work Planned</a:t>
            </a:r>
          </a:p>
          <a:p>
            <a:r>
              <a:rPr lang="en-US" dirty="0" smtClean="0"/>
              <a:t>Schedule</a:t>
            </a:r>
          </a:p>
          <a:p>
            <a:r>
              <a:rPr lang="en-US" dirty="0" smtClean="0"/>
              <a:t>Discussion Topics</a:t>
            </a:r>
          </a:p>
          <a:p>
            <a:pPr lvl="1"/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N</a:t>
            </a:r>
          </a:p>
          <a:p>
            <a:r>
              <a:rPr lang="en-US" dirty="0" smtClean="0"/>
              <a:t>Questions for Government</a:t>
            </a:r>
          </a:p>
          <a:p>
            <a:r>
              <a:rPr lang="en-US" dirty="0" smtClean="0"/>
              <a:t>Backup</a:t>
            </a:r>
          </a:p>
        </p:txBody>
      </p:sp>
      <p:sp>
        <p:nvSpPr>
          <p:cNvPr id="34" name="Title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5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Statement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Quick overview of work performed since last discussion</a:t>
            </a:r>
          </a:p>
          <a:p>
            <a:r>
              <a:rPr lang="en-US" dirty="0" smtClean="0"/>
              <a:t>Recommend sticking to a standard topic outline with varying </a:t>
            </a:r>
            <a:r>
              <a:rPr lang="en-US" dirty="0" err="1" smtClean="0"/>
              <a:t>subbullets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BLUF: Work Performed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6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Statement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Quick overview of work planned for between this discussion and the next one</a:t>
            </a:r>
          </a:p>
          <a:p>
            <a:r>
              <a:rPr lang="en-US" dirty="0" smtClean="0"/>
              <a:t>Recommend same a standard topic outline from previous BLUF slide, but different sub bullets as planned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BLUF: Work Planned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4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Statement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58800" y="1143000"/>
            <a:ext cx="11074400" cy="2257023"/>
          </a:xfrm>
        </p:spPr>
        <p:txBody>
          <a:bodyPr/>
          <a:lstStyle/>
          <a:p>
            <a:r>
              <a:rPr lang="en-US" dirty="0" smtClean="0"/>
              <a:t>High level view schedule with milestones, deliverables, and nominal indicator of progress</a:t>
            </a:r>
          </a:p>
          <a:p>
            <a:r>
              <a:rPr lang="en-US" dirty="0" smtClean="0"/>
              <a:t>Recommend this be graphical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9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Statement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 few higher level slides discussing topics you want to highlight with Government.</a:t>
            </a:r>
          </a:p>
          <a:p>
            <a:r>
              <a:rPr lang="en-US" dirty="0" smtClean="0"/>
              <a:t>It is not required to brief every work performed</a:t>
            </a:r>
          </a:p>
          <a:p>
            <a:r>
              <a:rPr lang="en-US" dirty="0" smtClean="0"/>
              <a:t>Can be interesting finds or challenges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Discussion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Statement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2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Statement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Items for backup include:</a:t>
            </a:r>
          </a:p>
          <a:p>
            <a:pPr lvl="1"/>
            <a:r>
              <a:rPr lang="en-US" dirty="0" smtClean="0"/>
              <a:t>More detailed discussion/supporting evidence of highlight topics</a:t>
            </a:r>
          </a:p>
          <a:p>
            <a:pPr lvl="1"/>
            <a:r>
              <a:rPr lang="en-US" dirty="0" smtClean="0"/>
              <a:t>Accomplishments that were not included in highlights</a:t>
            </a:r>
          </a:p>
          <a:p>
            <a:pPr lvl="1"/>
            <a:r>
              <a:rPr lang="en-US" dirty="0" smtClean="0"/>
              <a:t>Larger collections of graphics and/or charts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2225">
          <a:solidFill>
            <a:schemeClr val="tx1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Updated_DARPA_Template_20190102_1237.pptx" id="{73648ED9-5A49-4BD0-BC42-DE32C2E6CF09}" vid="{D0B459EC-B9B7-4546-9243-8AF0A3298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ff05ff5-0f08-423b-94d6-8b140283e18a">H7SY243J5TU6-107508616-18</_dlc_DocId>
    <_dlc_DocIdUrl xmlns="dff05ff5-0f08-423b-94d6-8b140283e18a">
      <Url>https://sharepoint.extranet.darpa.mil/sites/sto/CREATE/_layouts/DocIdRedir.aspx?ID=H7SY243J5TU6-107508616-18</Url>
      <Description>H7SY243J5TU6-107508616-18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436B9422D9414B9A6055D122B65747" ma:contentTypeVersion="0" ma:contentTypeDescription="Create a new document." ma:contentTypeScope="" ma:versionID="9f5bb3047c730da999d79934aece068a">
  <xsd:schema xmlns:xsd="http://www.w3.org/2001/XMLSchema" xmlns:xs="http://www.w3.org/2001/XMLSchema" xmlns:p="http://schemas.microsoft.com/office/2006/metadata/properties" xmlns:ns2="dff05ff5-0f08-423b-94d6-8b140283e18a" targetNamespace="http://schemas.microsoft.com/office/2006/metadata/properties" ma:root="true" ma:fieldsID="1a8978c2b2388b1cdea0dcdd3e6ee5ac" ns2:_="">
    <xsd:import namespace="dff05ff5-0f08-423b-94d6-8b140283e18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05ff5-0f08-423b-94d6-8b140283e1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C907FE-062D-4A63-9D00-91A448259494}">
  <ds:schemaRefs>
    <ds:schemaRef ds:uri="http://schemas.microsoft.com/office/2006/metadata/properties"/>
    <ds:schemaRef ds:uri="http://schemas.microsoft.com/office/infopath/2007/PartnerControls"/>
    <ds:schemaRef ds:uri="dff05ff5-0f08-423b-94d6-8b140283e18a"/>
  </ds:schemaRefs>
</ds:datastoreItem>
</file>

<file path=customXml/itemProps2.xml><?xml version="1.0" encoding="utf-8"?>
<ds:datastoreItem xmlns:ds="http://schemas.openxmlformats.org/officeDocument/2006/customXml" ds:itemID="{812C4419-B6E8-4408-99D1-BE62775A89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f05ff5-0f08-423b-94d6-8b140283e1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E07577-8B0A-466F-833E-CF03F5C67573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1FD6385-2822-4BA2-AE2C-D478BA6EFE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</TotalTime>
  <Words>178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Tahoma</vt:lpstr>
      <vt:lpstr>Office Theme</vt:lpstr>
      <vt:lpstr>“Example Format”</vt:lpstr>
      <vt:lpstr>Outline</vt:lpstr>
      <vt:lpstr>BLUF: Work Performed</vt:lpstr>
      <vt:lpstr>BLUF: Work Planned</vt:lpstr>
      <vt:lpstr>Schedule</vt:lpstr>
      <vt:lpstr>Discussion Topics</vt:lpstr>
      <vt:lpstr>BACKUP</vt:lpstr>
      <vt:lpstr>Backup Topic</vt:lpstr>
    </vt:vector>
  </TitlesOfParts>
  <Company>DARPA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“Example Format”</dc:title>
  <dc:creator>Florea, Rachel (contr-sto)</dc:creator>
  <cp:lastModifiedBy>mehtank</cp:lastModifiedBy>
  <cp:revision>2</cp:revision>
  <cp:lastPrinted>2011-09-22T20:00:03Z</cp:lastPrinted>
  <dcterms:created xsi:type="dcterms:W3CDTF">2020-01-30T01:03:30Z</dcterms:created>
  <dcterms:modified xsi:type="dcterms:W3CDTF">2020-03-03T22:26:10Z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0x01010069436B9422D9414B9A6055D122B65747</vt:lpwstr>
  </property>
  <property fmtid="{D5CDD505-2E9C-101B-9397-08002B2CF9AE}" pid="3" name="_dlc_DocIdItemGuid">
    <vt:lpwstr>4c959fc0-0c42-4fa2-a57c-4c6a6c6e1d63</vt:lpwstr>
  </property>
</Properties>
</file>