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87"/>
  </p:notesMasterIdLst>
  <p:sldIdLst>
    <p:sldId id="256" r:id="rId2"/>
    <p:sldId id="301" r:id="rId3"/>
    <p:sldId id="311" r:id="rId4"/>
    <p:sldId id="303" r:id="rId5"/>
    <p:sldId id="258" r:id="rId6"/>
    <p:sldId id="304" r:id="rId7"/>
    <p:sldId id="302" r:id="rId8"/>
    <p:sldId id="305" r:id="rId9"/>
    <p:sldId id="259" r:id="rId10"/>
    <p:sldId id="261" r:id="rId11"/>
    <p:sldId id="260" r:id="rId12"/>
    <p:sldId id="272" r:id="rId13"/>
    <p:sldId id="273" r:id="rId14"/>
    <p:sldId id="274" r:id="rId15"/>
    <p:sldId id="309" r:id="rId16"/>
    <p:sldId id="319" r:id="rId17"/>
    <p:sldId id="306" r:id="rId18"/>
    <p:sldId id="307" r:id="rId19"/>
    <p:sldId id="308" r:id="rId20"/>
    <p:sldId id="316" r:id="rId21"/>
    <p:sldId id="283" r:id="rId22"/>
    <p:sldId id="286" r:id="rId23"/>
    <p:sldId id="284" r:id="rId24"/>
    <p:sldId id="285" r:id="rId25"/>
    <p:sldId id="310" r:id="rId26"/>
    <p:sldId id="275" r:id="rId27"/>
    <p:sldId id="276" r:id="rId28"/>
    <p:sldId id="278" r:id="rId29"/>
    <p:sldId id="314" r:id="rId30"/>
    <p:sldId id="315" r:id="rId31"/>
    <p:sldId id="317" r:id="rId32"/>
    <p:sldId id="282" r:id="rId33"/>
    <p:sldId id="320" r:id="rId34"/>
    <p:sldId id="280" r:id="rId35"/>
    <p:sldId id="324" r:id="rId36"/>
    <p:sldId id="321" r:id="rId37"/>
    <p:sldId id="322" r:id="rId38"/>
    <p:sldId id="281" r:id="rId39"/>
    <p:sldId id="287" r:id="rId40"/>
    <p:sldId id="290" r:id="rId41"/>
    <p:sldId id="289" r:id="rId42"/>
    <p:sldId id="291" r:id="rId43"/>
    <p:sldId id="288" r:id="rId44"/>
    <p:sldId id="323" r:id="rId45"/>
    <p:sldId id="368" r:id="rId46"/>
    <p:sldId id="356" r:id="rId47"/>
    <p:sldId id="257" r:id="rId48"/>
    <p:sldId id="357" r:id="rId49"/>
    <p:sldId id="358" r:id="rId50"/>
    <p:sldId id="369" r:id="rId51"/>
    <p:sldId id="359" r:id="rId52"/>
    <p:sldId id="354" r:id="rId53"/>
    <p:sldId id="355" r:id="rId54"/>
    <p:sldId id="352" r:id="rId55"/>
    <p:sldId id="360" r:id="rId56"/>
    <p:sldId id="351" r:id="rId57"/>
    <p:sldId id="353" r:id="rId58"/>
    <p:sldId id="361" r:id="rId59"/>
    <p:sldId id="325" r:id="rId60"/>
    <p:sldId id="292" r:id="rId61"/>
    <p:sldId id="318" r:id="rId62"/>
    <p:sldId id="293" r:id="rId63"/>
    <p:sldId id="328" r:id="rId64"/>
    <p:sldId id="296" r:id="rId65"/>
    <p:sldId id="329" r:id="rId66"/>
    <p:sldId id="326" r:id="rId67"/>
    <p:sldId id="363" r:id="rId68"/>
    <p:sldId id="362" r:id="rId69"/>
    <p:sldId id="339" r:id="rId70"/>
    <p:sldId id="341" r:id="rId71"/>
    <p:sldId id="342" r:id="rId72"/>
    <p:sldId id="299" r:id="rId73"/>
    <p:sldId id="365" r:id="rId74"/>
    <p:sldId id="366" r:id="rId75"/>
    <p:sldId id="367" r:id="rId76"/>
    <p:sldId id="330" r:id="rId77"/>
    <p:sldId id="331" r:id="rId78"/>
    <p:sldId id="332" r:id="rId79"/>
    <p:sldId id="333" r:id="rId80"/>
    <p:sldId id="334" r:id="rId81"/>
    <p:sldId id="335" r:id="rId82"/>
    <p:sldId id="336" r:id="rId83"/>
    <p:sldId id="337" r:id="rId84"/>
    <p:sldId id="338" r:id="rId85"/>
    <p:sldId id="364" r:id="rId8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6" autoAdjust="0"/>
    <p:restoredTop sz="94654"/>
  </p:normalViewPr>
  <p:slideViewPr>
    <p:cSldViewPr>
      <p:cViewPr varScale="1">
        <p:scale>
          <a:sx n="108" d="100"/>
          <a:sy n="108" d="100"/>
        </p:scale>
        <p:origin x="203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jkaboski\Desktop\CrisisComparison.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jkaboski/Downloads/WIR19_tab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600">
                <a:latin typeface="Times New Roman" pitchFamily="18" charset="0"/>
                <a:cs typeface="Times New Roman" pitchFamily="18" charset="0"/>
              </a:defRPr>
            </a:pPr>
            <a:r>
              <a:rPr lang="en-US" sz="3600" dirty="0">
                <a:latin typeface="Times New Roman" pitchFamily="18" charset="0"/>
                <a:cs typeface="Times New Roman" pitchFamily="18" charset="0"/>
              </a:rPr>
              <a:t>Economic growth, </a:t>
            </a:r>
            <a:r>
              <a:rPr lang="en-US" sz="3600" baseline="0" dirty="0">
                <a:latin typeface="Times New Roman" pitchFamily="18" charset="0"/>
                <a:cs typeface="Times New Roman" pitchFamily="18" charset="0"/>
              </a:rPr>
              <a:t>spiritual decline</a:t>
            </a:r>
            <a:endParaRPr lang="en-US" sz="3600" dirty="0">
              <a:latin typeface="Times New Roman" pitchFamily="18" charset="0"/>
              <a:cs typeface="Times New Roman" pitchFamily="18" charset="0"/>
            </a:endParaRPr>
          </a:p>
        </c:rich>
      </c:tx>
      <c:overlay val="0"/>
    </c:title>
    <c:autoTitleDeleted val="0"/>
    <c:plotArea>
      <c:layout/>
      <c:lineChart>
        <c:grouping val="standard"/>
        <c:varyColors val="0"/>
        <c:ser>
          <c:idx val="1"/>
          <c:order val="0"/>
          <c:spPr>
            <a:ln w="50800"/>
          </c:spPr>
          <c:marker>
            <c:symbol val="none"/>
          </c:marker>
          <c:cat>
            <c:numRef>
              <c:f>'Religion vs. Income'!$G$2:$G$8</c:f>
              <c:numCache>
                <c:formatCode>General</c:formatCode>
                <c:ptCount val="7"/>
                <c:pt idx="0">
                  <c:v>1965</c:v>
                </c:pt>
                <c:pt idx="1">
                  <c:v>1970</c:v>
                </c:pt>
                <c:pt idx="2">
                  <c:v>1975</c:v>
                </c:pt>
                <c:pt idx="3">
                  <c:v>1980</c:v>
                </c:pt>
                <c:pt idx="4">
                  <c:v>1985</c:v>
                </c:pt>
                <c:pt idx="5">
                  <c:v>1990</c:v>
                </c:pt>
                <c:pt idx="6">
                  <c:v>1995</c:v>
                </c:pt>
              </c:numCache>
            </c:numRef>
          </c:cat>
          <c:val>
            <c:numRef>
              <c:f>'Religion vs. Income'!$H$2:$H$8</c:f>
              <c:numCache>
                <c:formatCode>General</c:formatCode>
                <c:ptCount val="7"/>
                <c:pt idx="0">
                  <c:v>1</c:v>
                </c:pt>
                <c:pt idx="1">
                  <c:v>0.99386789576670198</c:v>
                </c:pt>
                <c:pt idx="2">
                  <c:v>0.95945643970469507</c:v>
                </c:pt>
                <c:pt idx="3">
                  <c:v>0.93204518527028279</c:v>
                </c:pt>
                <c:pt idx="4">
                  <c:v>0.91373408859401162</c:v>
                </c:pt>
                <c:pt idx="5">
                  <c:v>0.82907998848553965</c:v>
                </c:pt>
                <c:pt idx="6">
                  <c:v>0.79648593571397241</c:v>
                </c:pt>
              </c:numCache>
            </c:numRef>
          </c:val>
          <c:smooth val="0"/>
          <c:extLst>
            <c:ext xmlns:c16="http://schemas.microsoft.com/office/drawing/2014/chart" uri="{C3380CC4-5D6E-409C-BE32-E72D297353CC}">
              <c16:uniqueId val="{00000000-A8C0-B44A-8D85-DDFD7763F824}"/>
            </c:ext>
          </c:extLst>
        </c:ser>
        <c:ser>
          <c:idx val="2"/>
          <c:order val="1"/>
          <c:spPr>
            <a:ln w="50800"/>
          </c:spPr>
          <c:marker>
            <c:symbol val="none"/>
          </c:marker>
          <c:cat>
            <c:numRef>
              <c:f>'Religion vs. Income'!$G$2:$G$8</c:f>
              <c:numCache>
                <c:formatCode>General</c:formatCode>
                <c:ptCount val="7"/>
                <c:pt idx="0">
                  <c:v>1965</c:v>
                </c:pt>
                <c:pt idx="1">
                  <c:v>1970</c:v>
                </c:pt>
                <c:pt idx="2">
                  <c:v>1975</c:v>
                </c:pt>
                <c:pt idx="3">
                  <c:v>1980</c:v>
                </c:pt>
                <c:pt idx="4">
                  <c:v>1985</c:v>
                </c:pt>
                <c:pt idx="5">
                  <c:v>1990</c:v>
                </c:pt>
                <c:pt idx="6">
                  <c:v>1995</c:v>
                </c:pt>
              </c:numCache>
            </c:numRef>
          </c:cat>
          <c:val>
            <c:numRef>
              <c:f>'Religion vs. Income'!$I$2:$I$8</c:f>
              <c:numCache>
                <c:formatCode>General</c:formatCode>
                <c:ptCount val="7"/>
                <c:pt idx="0">
                  <c:v>1</c:v>
                </c:pt>
                <c:pt idx="1">
                  <c:v>0.93569131832797536</c:v>
                </c:pt>
                <c:pt idx="2">
                  <c:v>0.87781350482315124</c:v>
                </c:pt>
                <c:pt idx="3">
                  <c:v>0.85209003215434242</c:v>
                </c:pt>
                <c:pt idx="4">
                  <c:v>0.82636655948553051</c:v>
                </c:pt>
                <c:pt idx="5">
                  <c:v>0.78778135048231512</c:v>
                </c:pt>
                <c:pt idx="6">
                  <c:v>0.78778135048231512</c:v>
                </c:pt>
              </c:numCache>
            </c:numRef>
          </c:val>
          <c:smooth val="0"/>
          <c:extLst>
            <c:ext xmlns:c16="http://schemas.microsoft.com/office/drawing/2014/chart" uri="{C3380CC4-5D6E-409C-BE32-E72D297353CC}">
              <c16:uniqueId val="{00000001-A8C0-B44A-8D85-DDFD7763F824}"/>
            </c:ext>
          </c:extLst>
        </c:ser>
        <c:ser>
          <c:idx val="3"/>
          <c:order val="2"/>
          <c:spPr>
            <a:ln w="50800"/>
          </c:spPr>
          <c:marker>
            <c:symbol val="none"/>
          </c:marker>
          <c:cat>
            <c:numRef>
              <c:f>'Religion vs. Income'!$G$2:$G$8</c:f>
              <c:numCache>
                <c:formatCode>General</c:formatCode>
                <c:ptCount val="7"/>
                <c:pt idx="0">
                  <c:v>1965</c:v>
                </c:pt>
                <c:pt idx="1">
                  <c:v>1970</c:v>
                </c:pt>
                <c:pt idx="2">
                  <c:v>1975</c:v>
                </c:pt>
                <c:pt idx="3">
                  <c:v>1980</c:v>
                </c:pt>
                <c:pt idx="4">
                  <c:v>1985</c:v>
                </c:pt>
                <c:pt idx="5">
                  <c:v>1990</c:v>
                </c:pt>
                <c:pt idx="6">
                  <c:v>1995</c:v>
                </c:pt>
              </c:numCache>
            </c:numRef>
          </c:cat>
          <c:val>
            <c:numRef>
              <c:f>'Religion vs. Income'!$J$2:$J$8</c:f>
              <c:numCache>
                <c:formatCode>General</c:formatCode>
                <c:ptCount val="7"/>
                <c:pt idx="0">
                  <c:v>1</c:v>
                </c:pt>
                <c:pt idx="1">
                  <c:v>1.0381722261948241</c:v>
                </c:pt>
                <c:pt idx="2">
                  <c:v>1.08733792425961</c:v>
                </c:pt>
                <c:pt idx="3">
                  <c:v>1.145643706722278</c:v>
                </c:pt>
                <c:pt idx="4">
                  <c:v>1.1903912041404539</c:v>
                </c:pt>
                <c:pt idx="5">
                  <c:v>1.2233633179394348</c:v>
                </c:pt>
                <c:pt idx="6">
                  <c:v>1.2455147380878924</c:v>
                </c:pt>
              </c:numCache>
            </c:numRef>
          </c:val>
          <c:smooth val="0"/>
          <c:extLst>
            <c:ext xmlns:c16="http://schemas.microsoft.com/office/drawing/2014/chart" uri="{C3380CC4-5D6E-409C-BE32-E72D297353CC}">
              <c16:uniqueId val="{00000002-A8C0-B44A-8D85-DDFD7763F824}"/>
            </c:ext>
          </c:extLst>
        </c:ser>
        <c:dLbls>
          <c:showLegendKey val="0"/>
          <c:showVal val="0"/>
          <c:showCatName val="0"/>
          <c:showSerName val="0"/>
          <c:showPercent val="0"/>
          <c:showBubbleSize val="0"/>
        </c:dLbls>
        <c:smooth val="0"/>
        <c:axId val="73375104"/>
        <c:axId val="73626752"/>
      </c:lineChart>
      <c:catAx>
        <c:axId val="73375104"/>
        <c:scaling>
          <c:orientation val="minMax"/>
        </c:scaling>
        <c:delete val="0"/>
        <c:axPos val="b"/>
        <c:numFmt formatCode="General" sourceLinked="1"/>
        <c:majorTickMark val="out"/>
        <c:minorTickMark val="none"/>
        <c:tickLblPos val="nextTo"/>
        <c:txPr>
          <a:bodyPr/>
          <a:lstStyle/>
          <a:p>
            <a:pPr>
              <a:defRPr sz="2400">
                <a:latin typeface="Times New Roman" pitchFamily="18" charset="0"/>
                <a:cs typeface="Times New Roman" pitchFamily="18" charset="0"/>
              </a:defRPr>
            </a:pPr>
            <a:endParaRPr lang="en-US"/>
          </a:p>
        </c:txPr>
        <c:crossAx val="73626752"/>
        <c:crosses val="autoZero"/>
        <c:auto val="1"/>
        <c:lblAlgn val="ctr"/>
        <c:lblOffset val="100"/>
        <c:noMultiLvlLbl val="0"/>
      </c:catAx>
      <c:valAx>
        <c:axId val="73626752"/>
        <c:scaling>
          <c:orientation val="minMax"/>
          <c:max val="1.25"/>
          <c:min val="0.75000000000000122"/>
        </c:scaling>
        <c:delete val="0"/>
        <c:axPos val="l"/>
        <c:majorGridlines/>
        <c:title>
          <c:tx>
            <c:rich>
              <a:bodyPr rot="-5400000" vert="horz"/>
              <a:lstStyle/>
              <a:p>
                <a:pPr>
                  <a:defRPr sz="2800">
                    <a:latin typeface="Times New Roman" pitchFamily="18" charset="0"/>
                    <a:cs typeface="Times New Roman" pitchFamily="18" charset="0"/>
                  </a:defRPr>
                </a:pPr>
                <a:r>
                  <a:rPr lang="en-US" sz="2800">
                    <a:latin typeface="Times New Roman" pitchFamily="18" charset="0"/>
                    <a:cs typeface="Times New Roman" pitchFamily="18" charset="0"/>
                  </a:rPr>
                  <a:t>Value </a:t>
                </a:r>
                <a:r>
                  <a:rPr lang="en-US" sz="2800" baseline="0">
                    <a:latin typeface="Times New Roman" pitchFamily="18" charset="0"/>
                    <a:cs typeface="Times New Roman" pitchFamily="18" charset="0"/>
                  </a:rPr>
                  <a:t>Relative to 1965</a:t>
                </a:r>
                <a:endParaRPr lang="en-US" sz="2800">
                  <a:latin typeface="Times New Roman" pitchFamily="18" charset="0"/>
                  <a:cs typeface="Times New Roman" pitchFamily="18" charset="0"/>
                </a:endParaRPr>
              </a:p>
            </c:rich>
          </c:tx>
          <c:overlay val="0"/>
        </c:title>
        <c:numFmt formatCode="General" sourceLinked="1"/>
        <c:majorTickMark val="out"/>
        <c:minorTickMark val="none"/>
        <c:tickLblPos val="nextTo"/>
        <c:txPr>
          <a:bodyPr/>
          <a:lstStyle/>
          <a:p>
            <a:pPr>
              <a:defRPr sz="2400">
                <a:latin typeface="Times New Roman" pitchFamily="18" charset="0"/>
                <a:cs typeface="Times New Roman" pitchFamily="18" charset="0"/>
              </a:defRPr>
            </a:pPr>
            <a:endParaRPr lang="en-US"/>
          </a:p>
        </c:txPr>
        <c:crossAx val="73375104"/>
        <c:crosses val="autoZero"/>
        <c:crossBetween val="midCat"/>
        <c:majorUnit val="0.25"/>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FDI Inflows (in</a:t>
            </a:r>
            <a:r>
              <a:rPr lang="en-US" sz="2400" baseline="0"/>
              <a:t> Billions USD)</a:t>
            </a:r>
            <a:endParaRPr lang="en-US" sz="2400"/>
          </a:p>
        </c:rich>
      </c:tx>
      <c:layout>
        <c:manualLayout>
          <c:xMode val="edge"/>
          <c:yMode val="edge"/>
          <c:x val="0.34061750709585159"/>
          <c:y val="2.2247192585840403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233906197355546"/>
          <c:y val="0.11224719895583112"/>
          <c:w val="0.75832063804586558"/>
          <c:h val="0.66252883640453974"/>
        </c:manualLayout>
      </c:layout>
      <c:lineChart>
        <c:grouping val="standard"/>
        <c:varyColors val="0"/>
        <c:ser>
          <c:idx val="3"/>
          <c:order val="0"/>
          <c:tx>
            <c:strRef>
              <c:f>Sheet1!$B$9</c:f>
              <c:strCache>
                <c:ptCount val="1"/>
                <c:pt idx="0">
                  <c:v>United States</c:v>
                </c:pt>
              </c:strCache>
            </c:strRef>
          </c:tx>
          <c:spPr>
            <a:ln w="28575" cap="rnd">
              <a:solidFill>
                <a:schemeClr val="accent4"/>
              </a:solidFill>
              <a:round/>
            </a:ln>
            <a:effectLst/>
          </c:spPr>
          <c:marker>
            <c:symbol val="none"/>
          </c:marker>
          <c:cat>
            <c:numRef>
              <c:f>Sheet1!$C$8:$AE$8</c:f>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cat>
          <c:val>
            <c:numRef>
              <c:f>Sheet1!$C$9:$AE$9</c:f>
              <c:numCache>
                <c:formatCode>General</c:formatCode>
                <c:ptCount val="29"/>
                <c:pt idx="0">
                  <c:v>48.421999999999997</c:v>
                </c:pt>
                <c:pt idx="1">
                  <c:v>22.798999999999999</c:v>
                </c:pt>
                <c:pt idx="2">
                  <c:v>19.222000000000001</c:v>
                </c:pt>
                <c:pt idx="3">
                  <c:v>50.662999999999997</c:v>
                </c:pt>
                <c:pt idx="4">
                  <c:v>45.094999999999999</c:v>
                </c:pt>
                <c:pt idx="5">
                  <c:v>58.771999999999998</c:v>
                </c:pt>
                <c:pt idx="6">
                  <c:v>84.454999999999998</c:v>
                </c:pt>
                <c:pt idx="7">
                  <c:v>103.398</c:v>
                </c:pt>
                <c:pt idx="8">
                  <c:v>174.434</c:v>
                </c:pt>
                <c:pt idx="9">
                  <c:v>283.37599999999998</c:v>
                </c:pt>
                <c:pt idx="10">
                  <c:v>314.00700000000001</c:v>
                </c:pt>
                <c:pt idx="11">
                  <c:v>159.46100000000001</c:v>
                </c:pt>
                <c:pt idx="12">
                  <c:v>74.456999999999994</c:v>
                </c:pt>
                <c:pt idx="13">
                  <c:v>53.146000000000001</c:v>
                </c:pt>
                <c:pt idx="14">
                  <c:v>135.82599999999999</c:v>
                </c:pt>
                <c:pt idx="15">
                  <c:v>104.773</c:v>
                </c:pt>
                <c:pt idx="16">
                  <c:v>237.136</c:v>
                </c:pt>
                <c:pt idx="17">
                  <c:v>215.952</c:v>
                </c:pt>
                <c:pt idx="18">
                  <c:v>306.36599999999999</c:v>
                </c:pt>
                <c:pt idx="19">
                  <c:v>143.60400000000001</c:v>
                </c:pt>
                <c:pt idx="20">
                  <c:v>198.04900000000001</c:v>
                </c:pt>
                <c:pt idx="21">
                  <c:v>229.86199999999999</c:v>
                </c:pt>
                <c:pt idx="22">
                  <c:v>199.03399999999999</c:v>
                </c:pt>
                <c:pt idx="23">
                  <c:v>201.393</c:v>
                </c:pt>
                <c:pt idx="24">
                  <c:v>201.733</c:v>
                </c:pt>
                <c:pt idx="25">
                  <c:v>467.625</c:v>
                </c:pt>
                <c:pt idx="26">
                  <c:v>471.79199999999997</c:v>
                </c:pt>
                <c:pt idx="27">
                  <c:v>277.25799999999998</c:v>
                </c:pt>
                <c:pt idx="28">
                  <c:v>251.81399999999999</c:v>
                </c:pt>
              </c:numCache>
            </c:numRef>
          </c:val>
          <c:smooth val="0"/>
          <c:extLst>
            <c:ext xmlns:c16="http://schemas.microsoft.com/office/drawing/2014/chart" uri="{C3380CC4-5D6E-409C-BE32-E72D297353CC}">
              <c16:uniqueId val="{00000000-C28E-7F4E-B291-5E5C08B8D436}"/>
            </c:ext>
          </c:extLst>
        </c:ser>
        <c:ser>
          <c:idx val="4"/>
          <c:order val="1"/>
          <c:tx>
            <c:strRef>
              <c:f>Sheet1!$B$10</c:f>
              <c:strCache>
                <c:ptCount val="1"/>
                <c:pt idx="0">
                  <c:v>Latin America </c:v>
                </c:pt>
              </c:strCache>
            </c:strRef>
          </c:tx>
          <c:spPr>
            <a:ln w="28575" cap="rnd">
              <a:solidFill>
                <a:schemeClr val="accent5"/>
              </a:solidFill>
              <a:round/>
            </a:ln>
            <a:effectLst/>
          </c:spPr>
          <c:marker>
            <c:symbol val="none"/>
          </c:marker>
          <c:cat>
            <c:numRef>
              <c:f>Sheet1!$C$8:$AE$8</c:f>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cat>
          <c:val>
            <c:numRef>
              <c:f>Sheet1!$C$10:$AE$10</c:f>
              <c:numCache>
                <c:formatCode>General</c:formatCode>
                <c:ptCount val="29"/>
                <c:pt idx="0">
                  <c:v>8.5368303000000001</c:v>
                </c:pt>
                <c:pt idx="1">
                  <c:v>11.204450710000001</c:v>
                </c:pt>
                <c:pt idx="2">
                  <c:v>16.066637766000003</c:v>
                </c:pt>
                <c:pt idx="3">
                  <c:v>13.823438745999997</c:v>
                </c:pt>
                <c:pt idx="4">
                  <c:v>27.668638877800465</c:v>
                </c:pt>
                <c:pt idx="5">
                  <c:v>29.842593973647347</c:v>
                </c:pt>
                <c:pt idx="6">
                  <c:v>43.58806588981669</c:v>
                </c:pt>
                <c:pt idx="7">
                  <c:v>65.920275161617695</c:v>
                </c:pt>
                <c:pt idx="8">
                  <c:v>71.150615339612514</c:v>
                </c:pt>
                <c:pt idx="9">
                  <c:v>88.555427060285894</c:v>
                </c:pt>
                <c:pt idx="10">
                  <c:v>79.789963566888929</c:v>
                </c:pt>
                <c:pt idx="11">
                  <c:v>72.77674680115571</c:v>
                </c:pt>
                <c:pt idx="12">
                  <c:v>56.344890013658279</c:v>
                </c:pt>
                <c:pt idx="13">
                  <c:v>45.57219040716565</c:v>
                </c:pt>
                <c:pt idx="14">
                  <c:v>67.97188173609446</c:v>
                </c:pt>
                <c:pt idx="15">
                  <c:v>77.126953029761268</c:v>
                </c:pt>
                <c:pt idx="16">
                  <c:v>73.867558018314952</c:v>
                </c:pt>
                <c:pt idx="17">
                  <c:v>116.94265735318129</c:v>
                </c:pt>
                <c:pt idx="18">
                  <c:v>138.82884699797111</c:v>
                </c:pt>
                <c:pt idx="19">
                  <c:v>86.49082548852131</c:v>
                </c:pt>
                <c:pt idx="20">
                  <c:v>160.91537374864549</c:v>
                </c:pt>
                <c:pt idx="21">
                  <c:v>200.56778817834791</c:v>
                </c:pt>
                <c:pt idx="22">
                  <c:v>197.16752015182507</c:v>
                </c:pt>
                <c:pt idx="23">
                  <c:v>184.39239868047105</c:v>
                </c:pt>
                <c:pt idx="24">
                  <c:v>161.20478806291104</c:v>
                </c:pt>
                <c:pt idx="25">
                  <c:v>155.91197071960053</c:v>
                </c:pt>
                <c:pt idx="26">
                  <c:v>135.34944172727549</c:v>
                </c:pt>
                <c:pt idx="27">
                  <c:v>155.40458312790895</c:v>
                </c:pt>
                <c:pt idx="28">
                  <c:v>146.72045764698592</c:v>
                </c:pt>
              </c:numCache>
            </c:numRef>
          </c:val>
          <c:smooth val="0"/>
          <c:extLst>
            <c:ext xmlns:c16="http://schemas.microsoft.com/office/drawing/2014/chart" uri="{C3380CC4-5D6E-409C-BE32-E72D297353CC}">
              <c16:uniqueId val="{00000001-C28E-7F4E-B291-5E5C08B8D436}"/>
            </c:ext>
          </c:extLst>
        </c:ser>
        <c:ser>
          <c:idx val="1"/>
          <c:order val="2"/>
          <c:tx>
            <c:strRef>
              <c:f>Sheet1!$B$11</c:f>
              <c:strCache>
                <c:ptCount val="1"/>
                <c:pt idx="0">
                  <c:v>China</c:v>
                </c:pt>
              </c:strCache>
            </c:strRef>
          </c:tx>
          <c:spPr>
            <a:ln w="28575" cap="rnd">
              <a:solidFill>
                <a:schemeClr val="accent2"/>
              </a:solidFill>
              <a:round/>
            </a:ln>
            <a:effectLst/>
          </c:spPr>
          <c:marker>
            <c:symbol val="none"/>
          </c:marker>
          <c:cat>
            <c:numRef>
              <c:f>Sheet1!$C$8:$AE$8</c:f>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cat>
          <c:val>
            <c:numRef>
              <c:f>Sheet1!$C$11:$AE$11</c:f>
              <c:numCache>
                <c:formatCode>General</c:formatCode>
                <c:ptCount val="29"/>
                <c:pt idx="0">
                  <c:v>3.4871099999999999</c:v>
                </c:pt>
                <c:pt idx="1">
                  <c:v>4.3663400000000001</c:v>
                </c:pt>
                <c:pt idx="2">
                  <c:v>11.00751</c:v>
                </c:pt>
                <c:pt idx="3">
                  <c:v>27.514950000000002</c:v>
                </c:pt>
                <c:pt idx="4">
                  <c:v>33.766500000000001</c:v>
                </c:pt>
                <c:pt idx="5">
                  <c:v>37.520530000000001</c:v>
                </c:pt>
                <c:pt idx="6">
                  <c:v>41.725519999999996</c:v>
                </c:pt>
                <c:pt idx="7">
                  <c:v>45.257040000000003</c:v>
                </c:pt>
                <c:pt idx="8">
                  <c:v>45.46275</c:v>
                </c:pt>
                <c:pt idx="9">
                  <c:v>40.318709999999996</c:v>
                </c:pt>
                <c:pt idx="10">
                  <c:v>40.71481</c:v>
                </c:pt>
                <c:pt idx="11">
                  <c:v>46.877589999999998</c:v>
                </c:pt>
                <c:pt idx="12">
                  <c:v>52.74286</c:v>
                </c:pt>
                <c:pt idx="13">
                  <c:v>53.5047</c:v>
                </c:pt>
                <c:pt idx="14">
                  <c:v>60.63</c:v>
                </c:pt>
                <c:pt idx="15">
                  <c:v>72.406000000000006</c:v>
                </c:pt>
                <c:pt idx="16">
                  <c:v>72.715000000000003</c:v>
                </c:pt>
                <c:pt idx="17">
                  <c:v>83.521000000000001</c:v>
                </c:pt>
                <c:pt idx="18">
                  <c:v>108.312</c:v>
                </c:pt>
                <c:pt idx="19">
                  <c:v>95</c:v>
                </c:pt>
                <c:pt idx="20">
                  <c:v>114.73399999999999</c:v>
                </c:pt>
                <c:pt idx="21">
                  <c:v>123.985</c:v>
                </c:pt>
                <c:pt idx="22">
                  <c:v>121.08</c:v>
                </c:pt>
                <c:pt idx="23">
                  <c:v>123.911</c:v>
                </c:pt>
                <c:pt idx="24">
                  <c:v>128.5</c:v>
                </c:pt>
                <c:pt idx="25">
                  <c:v>135.61000000000001</c:v>
                </c:pt>
                <c:pt idx="26">
                  <c:v>133.71</c:v>
                </c:pt>
                <c:pt idx="27">
                  <c:v>134.06270000000001</c:v>
                </c:pt>
                <c:pt idx="28">
                  <c:v>139.04349199999999</c:v>
                </c:pt>
              </c:numCache>
            </c:numRef>
          </c:val>
          <c:smooth val="0"/>
          <c:extLst>
            <c:ext xmlns:c16="http://schemas.microsoft.com/office/drawing/2014/chart" uri="{C3380CC4-5D6E-409C-BE32-E72D297353CC}">
              <c16:uniqueId val="{00000002-C28E-7F4E-B291-5E5C08B8D436}"/>
            </c:ext>
          </c:extLst>
        </c:ser>
        <c:ser>
          <c:idx val="2"/>
          <c:order val="3"/>
          <c:tx>
            <c:strRef>
              <c:f>Sheet1!$B$12</c:f>
              <c:strCache>
                <c:ptCount val="1"/>
                <c:pt idx="0">
                  <c:v>South Asia</c:v>
                </c:pt>
              </c:strCache>
            </c:strRef>
          </c:tx>
          <c:spPr>
            <a:ln w="28575" cap="rnd">
              <a:solidFill>
                <a:schemeClr val="accent3"/>
              </a:solidFill>
              <a:round/>
            </a:ln>
            <a:effectLst/>
          </c:spPr>
          <c:marker>
            <c:symbol val="none"/>
          </c:marker>
          <c:cat>
            <c:numRef>
              <c:f>Sheet1!$C$8:$AE$8</c:f>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cat>
          <c:val>
            <c:numRef>
              <c:f>Sheet1!$C$12:$AE$12</c:f>
              <c:numCache>
                <c:formatCode>General</c:formatCode>
                <c:ptCount val="29"/>
                <c:pt idx="0">
                  <c:v>0.21280133250273087</c:v>
                </c:pt>
                <c:pt idx="1">
                  <c:v>0.44693911852604828</c:v>
                </c:pt>
                <c:pt idx="2">
                  <c:v>0.75438197360252668</c:v>
                </c:pt>
                <c:pt idx="3">
                  <c:v>1.3542681291490912</c:v>
                </c:pt>
                <c:pt idx="4">
                  <c:v>1.949959488996404</c:v>
                </c:pt>
                <c:pt idx="5">
                  <c:v>2.8163453833333332</c:v>
                </c:pt>
                <c:pt idx="6">
                  <c:v>3.3799702499999995</c:v>
                </c:pt>
                <c:pt idx="7">
                  <c:v>5.413610900000001</c:v>
                </c:pt>
                <c:pt idx="8">
                  <c:v>3.9265706999999996</c:v>
                </c:pt>
                <c:pt idx="9">
                  <c:v>3.2494823447622836</c:v>
                </c:pt>
                <c:pt idx="10">
                  <c:v>4.8662847582088835</c:v>
                </c:pt>
                <c:pt idx="11">
                  <c:v>6.7471423875146108</c:v>
                </c:pt>
                <c:pt idx="12">
                  <c:v>10.570665490326377</c:v>
                </c:pt>
                <c:pt idx="13">
                  <c:v>8.3762333799426099</c:v>
                </c:pt>
                <c:pt idx="14">
                  <c:v>10.864783303735111</c:v>
                </c:pt>
                <c:pt idx="15">
                  <c:v>14.182114026512178</c:v>
                </c:pt>
                <c:pt idx="16">
                  <c:v>28.589525893946437</c:v>
                </c:pt>
                <c:pt idx="17">
                  <c:v>34.594652239758041</c:v>
                </c:pt>
                <c:pt idx="18">
                  <c:v>56.591649414237267</c:v>
                </c:pt>
                <c:pt idx="19">
                  <c:v>42.466520469564195</c:v>
                </c:pt>
                <c:pt idx="20">
                  <c:v>34.863918794821174</c:v>
                </c:pt>
                <c:pt idx="21">
                  <c:v>44.331174902994753</c:v>
                </c:pt>
                <c:pt idx="22">
                  <c:v>32.370895104760052</c:v>
                </c:pt>
                <c:pt idx="23">
                  <c:v>35.605595369987753</c:v>
                </c:pt>
                <c:pt idx="24">
                  <c:v>41.429425840272962</c:v>
                </c:pt>
                <c:pt idx="25">
                  <c:v>51.167177854013261</c:v>
                </c:pt>
                <c:pt idx="26">
                  <c:v>54.219924746246129</c:v>
                </c:pt>
                <c:pt idx="27">
                  <c:v>52.344614115556283</c:v>
                </c:pt>
                <c:pt idx="28">
                  <c:v>54.199572357486666</c:v>
                </c:pt>
              </c:numCache>
            </c:numRef>
          </c:val>
          <c:smooth val="0"/>
          <c:extLst>
            <c:ext xmlns:c16="http://schemas.microsoft.com/office/drawing/2014/chart" uri="{C3380CC4-5D6E-409C-BE32-E72D297353CC}">
              <c16:uniqueId val="{00000003-C28E-7F4E-B291-5E5C08B8D436}"/>
            </c:ext>
          </c:extLst>
        </c:ser>
        <c:ser>
          <c:idx val="0"/>
          <c:order val="4"/>
          <c:tx>
            <c:strRef>
              <c:f>Sheet1!$B$13</c:f>
              <c:strCache>
                <c:ptCount val="1"/>
                <c:pt idx="0">
                  <c:v>Africa</c:v>
                </c:pt>
              </c:strCache>
            </c:strRef>
          </c:tx>
          <c:spPr>
            <a:ln w="28575" cap="rnd">
              <a:solidFill>
                <a:schemeClr val="accent1"/>
              </a:solidFill>
              <a:round/>
            </a:ln>
            <a:effectLst/>
          </c:spPr>
          <c:marker>
            <c:symbol val="none"/>
          </c:marker>
          <c:cat>
            <c:numRef>
              <c:f>Sheet1!$C$8:$AE$8</c:f>
              <c:numCache>
                <c:formatCode>General</c:formatCode>
                <c:ptCount val="29"/>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numCache>
            </c:numRef>
          </c:cat>
          <c:val>
            <c:numRef>
              <c:f>Sheet1!$C$13:$AE$13</c:f>
              <c:numCache>
                <c:formatCode>General</c:formatCode>
                <c:ptCount val="29"/>
                <c:pt idx="0">
                  <c:v>2.8451732684972555</c:v>
                </c:pt>
                <c:pt idx="1">
                  <c:v>3.5435512956159454</c:v>
                </c:pt>
                <c:pt idx="2">
                  <c:v>3.8399753713445945</c:v>
                </c:pt>
                <c:pt idx="3">
                  <c:v>5.4438653673636734</c:v>
                </c:pt>
                <c:pt idx="4">
                  <c:v>6.1045164760470287</c:v>
                </c:pt>
                <c:pt idx="5">
                  <c:v>5.6651317179452274</c:v>
                </c:pt>
                <c:pt idx="6">
                  <c:v>6.0478503482612247</c:v>
                </c:pt>
                <c:pt idx="7">
                  <c:v>11.03017194394266</c:v>
                </c:pt>
                <c:pt idx="8">
                  <c:v>9.9919205120285319</c:v>
                </c:pt>
                <c:pt idx="9">
                  <c:v>11.893763110041306</c:v>
                </c:pt>
                <c:pt idx="10">
                  <c:v>9.6511562474164414</c:v>
                </c:pt>
                <c:pt idx="11">
                  <c:v>19.972767520103684</c:v>
                </c:pt>
                <c:pt idx="12">
                  <c:v>14.765935965806101</c:v>
                </c:pt>
                <c:pt idx="13">
                  <c:v>18.178147611664194</c:v>
                </c:pt>
                <c:pt idx="14">
                  <c:v>17.676297820448436</c:v>
                </c:pt>
                <c:pt idx="15">
                  <c:v>29.437511035798156</c:v>
                </c:pt>
                <c:pt idx="16">
                  <c:v>34.625064515617773</c:v>
                </c:pt>
                <c:pt idx="17">
                  <c:v>51.06236010241247</c:v>
                </c:pt>
                <c:pt idx="18">
                  <c:v>58.060436946848377</c:v>
                </c:pt>
                <c:pt idx="19">
                  <c:v>56.652313873320928</c:v>
                </c:pt>
                <c:pt idx="20">
                  <c:v>46.620149522105386</c:v>
                </c:pt>
                <c:pt idx="21">
                  <c:v>45.633436729467931</c:v>
                </c:pt>
                <c:pt idx="22">
                  <c:v>56.853709520495123</c:v>
                </c:pt>
                <c:pt idx="23">
                  <c:v>50.074841021397937</c:v>
                </c:pt>
                <c:pt idx="24">
                  <c:v>53.906007893735563</c:v>
                </c:pt>
                <c:pt idx="25">
                  <c:v>56.874122586701311</c:v>
                </c:pt>
                <c:pt idx="26">
                  <c:v>46.482385860561251</c:v>
                </c:pt>
                <c:pt idx="27">
                  <c:v>41.389795097318853</c:v>
                </c:pt>
                <c:pt idx="28">
                  <c:v>45.90216868236795</c:v>
                </c:pt>
              </c:numCache>
            </c:numRef>
          </c:val>
          <c:smooth val="0"/>
          <c:extLst>
            <c:ext xmlns:c16="http://schemas.microsoft.com/office/drawing/2014/chart" uri="{C3380CC4-5D6E-409C-BE32-E72D297353CC}">
              <c16:uniqueId val="{00000004-C28E-7F4E-B291-5E5C08B8D436}"/>
            </c:ext>
          </c:extLst>
        </c:ser>
        <c:dLbls>
          <c:showLegendKey val="0"/>
          <c:showVal val="0"/>
          <c:showCatName val="0"/>
          <c:showSerName val="0"/>
          <c:showPercent val="0"/>
          <c:showBubbleSize val="0"/>
        </c:dLbls>
        <c:smooth val="0"/>
        <c:axId val="110692976"/>
        <c:axId val="126930208"/>
      </c:lineChart>
      <c:catAx>
        <c:axId val="11069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26930208"/>
        <c:crossesAt val="0.1"/>
        <c:auto val="1"/>
        <c:lblAlgn val="ctr"/>
        <c:lblOffset val="100"/>
        <c:tickLblSkip val="2"/>
        <c:noMultiLvlLbl val="0"/>
      </c:catAx>
      <c:valAx>
        <c:axId val="12693020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Billions of FDI Inflow</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10692976"/>
        <c:crosses val="autoZero"/>
        <c:crossBetween val="between"/>
      </c:valAx>
      <c:spPr>
        <a:noFill/>
        <a:ln>
          <a:noFill/>
        </a:ln>
        <a:effectLst/>
      </c:spPr>
    </c:plotArea>
    <c:legend>
      <c:legendPos val="r"/>
      <c:layout>
        <c:manualLayout>
          <c:xMode val="edge"/>
          <c:yMode val="edge"/>
          <c:x val="0.6008397248534586"/>
          <c:y val="0.43571246116694418"/>
          <c:w val="0.27744947460330543"/>
          <c:h val="0.35121899327392681"/>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0.47565</cdr:x>
      <cdr:y>0.14353</cdr:y>
    </cdr:from>
    <cdr:to>
      <cdr:x>0.58111</cdr:x>
      <cdr:y>0.2888</cdr:y>
    </cdr:to>
    <cdr:sp macro="" textlink="">
      <cdr:nvSpPr>
        <cdr:cNvPr id="2" name="TextBox 1"/>
        <cdr:cNvSpPr txBox="1"/>
      </cdr:nvSpPr>
      <cdr:spPr>
        <a:xfrm xmlns:a="http://schemas.openxmlformats.org/drawingml/2006/main">
          <a:off x="4124229" y="90340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400">
              <a:latin typeface="Times New Roman" pitchFamily="18" charset="0"/>
              <a:cs typeface="Times New Roman" pitchFamily="18" charset="0"/>
            </a:rPr>
            <a:t>(Log) Income </a:t>
          </a:r>
        </a:p>
        <a:p xmlns:a="http://schemas.openxmlformats.org/drawingml/2006/main">
          <a:pPr algn="ctr"/>
          <a:r>
            <a:rPr lang="en-US" sz="2400">
              <a:latin typeface="Times New Roman" pitchFamily="18" charset="0"/>
              <a:cs typeface="Times New Roman" pitchFamily="18" charset="0"/>
            </a:rPr>
            <a:t>per</a:t>
          </a:r>
          <a:r>
            <a:rPr lang="en-US" sz="2400" baseline="0">
              <a:latin typeface="Times New Roman" pitchFamily="18" charset="0"/>
              <a:cs typeface="Times New Roman" pitchFamily="18" charset="0"/>
            </a:rPr>
            <a:t> Person</a:t>
          </a:r>
          <a:endParaRPr lang="en-US" sz="2400">
            <a:latin typeface="Times New Roman" pitchFamily="18" charset="0"/>
            <a:cs typeface="Times New Roman" pitchFamily="18" charset="0"/>
          </a:endParaRPr>
        </a:p>
      </cdr:txBody>
    </cdr:sp>
  </cdr:relSizeAnchor>
  <cdr:relSizeAnchor xmlns:cdr="http://schemas.openxmlformats.org/drawingml/2006/chartDrawing">
    <cdr:from>
      <cdr:x>0.78256</cdr:x>
      <cdr:y>0.57722</cdr:y>
    </cdr:from>
    <cdr:to>
      <cdr:x>0.88802</cdr:x>
      <cdr:y>0.7225</cdr:y>
    </cdr:to>
    <cdr:sp macro="" textlink="">
      <cdr:nvSpPr>
        <cdr:cNvPr id="3" name="TextBox 1"/>
        <cdr:cNvSpPr txBox="1"/>
      </cdr:nvSpPr>
      <cdr:spPr>
        <a:xfrm xmlns:a="http://schemas.openxmlformats.org/drawingml/2006/main">
          <a:off x="6785335" y="3633247"/>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r>
            <a:rPr lang="en-US" sz="2400">
              <a:latin typeface="Times New Roman" pitchFamily="18" charset="0"/>
              <a:cs typeface="Times New Roman" pitchFamily="18" charset="0"/>
            </a:rPr>
            <a:t>Religious</a:t>
          </a:r>
        </a:p>
        <a:p xmlns:a="http://schemas.openxmlformats.org/drawingml/2006/main">
          <a:pPr algn="ctr"/>
          <a:r>
            <a:rPr lang="en-US" sz="2400">
              <a:latin typeface="Times New Roman" pitchFamily="18" charset="0"/>
              <a:cs typeface="Times New Roman" pitchFamily="18" charset="0"/>
            </a:rPr>
            <a:t>Membership</a:t>
          </a:r>
        </a:p>
      </cdr:txBody>
    </cdr:sp>
  </cdr:relSizeAnchor>
  <cdr:relSizeAnchor xmlns:cdr="http://schemas.openxmlformats.org/drawingml/2006/chartDrawing">
    <cdr:from>
      <cdr:x>0.48358</cdr:x>
      <cdr:y>0.73323</cdr:y>
    </cdr:from>
    <cdr:to>
      <cdr:x>0.58904</cdr:x>
      <cdr:y>0.8785</cdr:y>
    </cdr:to>
    <cdr:sp macro="" textlink="">
      <cdr:nvSpPr>
        <cdr:cNvPr id="4" name="TextBox 1"/>
        <cdr:cNvSpPr txBox="1"/>
      </cdr:nvSpPr>
      <cdr:spPr>
        <a:xfrm xmlns:a="http://schemas.openxmlformats.org/drawingml/2006/main">
          <a:off x="4192965" y="4615206"/>
          <a:ext cx="914400"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400" dirty="0">
              <a:latin typeface="Times New Roman" pitchFamily="18" charset="0"/>
              <a:cs typeface="Times New Roman" pitchFamily="18" charset="0"/>
            </a:rPr>
            <a:t>Religious </a:t>
          </a:r>
        </a:p>
        <a:p xmlns:a="http://schemas.openxmlformats.org/drawingml/2006/main">
          <a:pPr algn="ctr"/>
          <a:r>
            <a:rPr lang="en-US" sz="2400" dirty="0">
              <a:latin typeface="Times New Roman" pitchFamily="18" charset="0"/>
              <a:cs typeface="Times New Roman" pitchFamily="18" charset="0"/>
            </a:rPr>
            <a:t>Giving</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E157621C-FDDB-46BD-A914-8681E22DFA37}" type="datetimeFigureOut">
              <a:rPr lang="en-US" smtClean="0"/>
              <a:pPr/>
              <a:t>5/16/22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5E67E79A-E801-438C-804E-6BFC14EB7B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At the same time,</a:t>
            </a:r>
            <a:r>
              <a:rPr lang="en-US" baseline="0" dirty="0"/>
              <a:t> we see a decline </a:t>
            </a:r>
            <a:r>
              <a:rPr lang="en-US" baseline="0" dirty="0" err="1"/>
              <a:t>religiousity</a:t>
            </a:r>
            <a:r>
              <a:rPr lang="en-US" baseline="0" dirty="0"/>
              <a:t>, the fraction of people who affiliate with any religion, and religious giving.</a:t>
            </a:r>
          </a:p>
          <a:p>
            <a:endParaRPr lang="en-US" baseline="0" dirty="0"/>
          </a:p>
          <a:p>
            <a:r>
              <a:rPr lang="en-US" baseline="0" dirty="0"/>
              <a:t>This spiritual decline is real and measurable.  I was surprised that this wouldn’t come up in a theologian’s paper on the religion of economics.</a:t>
            </a:r>
          </a:p>
          <a:p>
            <a:endParaRPr lang="en-US" baseline="0" dirty="0"/>
          </a:p>
          <a:p>
            <a:r>
              <a:rPr lang="en-US" baseline="0" dirty="0"/>
              <a:t>Maybe this reminds theologians to be careful where they throw stones.  We economists don’t look so bad in this picture.</a:t>
            </a:r>
          </a:p>
          <a:p>
            <a:endParaRPr lang="en-US" baseline="0" dirty="0"/>
          </a:p>
          <a:p>
            <a:r>
              <a:rPr lang="en-US" baseline="0" dirty="0"/>
              <a:t>Why do we see this decline in religiosity?</a:t>
            </a:r>
          </a:p>
          <a:p>
            <a:pPr>
              <a:buFontTx/>
              <a:buChar char="-"/>
            </a:pPr>
            <a:r>
              <a:rPr lang="en-US" baseline="0" dirty="0"/>
              <a:t>Is the market economy responsible ? Partly, perhaps. Advertising may lead to an emphasis of material over the spiritual… and wealth certainly creates the illusion of independence…but I don’t think its purely income or the type of economy.  Certainly, the picture would be starker for Western Europe, where markets are more regulated, and even </a:t>
            </a:r>
            <a:r>
              <a:rPr lang="en-US" baseline="0" dirty="0" err="1"/>
              <a:t>moreso</a:t>
            </a:r>
            <a:r>
              <a:rPr lang="en-US" baseline="0" dirty="0"/>
              <a:t> in Communist countries.</a:t>
            </a:r>
          </a:p>
          <a:p>
            <a:pPr>
              <a:buFontTx/>
              <a:buChar char="-"/>
            </a:pPr>
            <a:endParaRPr lang="en-US" baseline="0" dirty="0"/>
          </a:p>
          <a:p>
            <a:pPr>
              <a:buFontTx/>
              <a:buChar char="-"/>
            </a:pPr>
            <a:r>
              <a:rPr lang="en-US" baseline="0" dirty="0"/>
              <a:t>Social science factors like changing society, family structure also certainly play a role</a:t>
            </a:r>
          </a:p>
          <a:p>
            <a:pPr>
              <a:buFontTx/>
              <a:buChar char="-"/>
            </a:pPr>
            <a:r>
              <a:rPr lang="en-US" baseline="0" dirty="0"/>
              <a:t>I don’t think we should ignore the power of the history of ideas, however. Religion has been losing in the marketplace of ideas in recent times, and not for lack of a good product. A lack of religion is more strongly correlated with education than with income.  Are they learning this in their economics courses or is the onus on theologians.  Perhaps, the past cohort of theologians have failed to provide students with anything sufficiently compelling, substantive, or well-articulated as an alternative to atheism, materialism,  secularism, or economics for that matter.</a:t>
            </a:r>
          </a:p>
          <a:p>
            <a:pPr>
              <a:buFontTx/>
              <a:buChar char="-"/>
            </a:pPr>
            <a:endParaRPr lang="en-US" baseline="0" dirty="0"/>
          </a:p>
          <a:p>
            <a:pPr>
              <a:buFontTx/>
              <a:buChar char="-"/>
            </a:pPr>
            <a:endParaRPr lang="en-US" dirty="0"/>
          </a:p>
          <a:p>
            <a:endParaRPr lang="en-US" baseline="0" dirty="0"/>
          </a:p>
          <a:p>
            <a:endParaRPr lang="en-US" baseline="0" dirty="0"/>
          </a:p>
          <a:p>
            <a:pPr>
              <a:buFont typeface="Arial" pitchFamily="34" charset="0"/>
              <a:buChar char="•"/>
            </a:pPr>
            <a:r>
              <a:rPr lang="en-US" baseline="0" dirty="0"/>
              <a:t>  Is the market to blame?  Perhaps, maybe advertising does make us more concerned with the material and less concerned with the spiritual.  Maybe high incomes give us a false sense of independence.  But the trends are certainly starker in Western Europe, where markets are more tamed, and even </a:t>
            </a:r>
            <a:r>
              <a:rPr lang="en-US" baseline="0" dirty="0" err="1"/>
              <a:t>moreso</a:t>
            </a:r>
            <a:r>
              <a:rPr lang="en-US" baseline="0" dirty="0"/>
              <a:t> in Communist countries.</a:t>
            </a:r>
          </a:p>
          <a:p>
            <a:pPr>
              <a:buFont typeface="Arial" pitchFamily="34" charset="0"/>
              <a:buChar char="•"/>
            </a:pPr>
            <a:r>
              <a:rPr lang="en-US" baseline="0" dirty="0"/>
              <a:t> Social science also has something to say hear.  The changing societal structure and changing family structure certainly play a role.</a:t>
            </a:r>
          </a:p>
          <a:p>
            <a:pPr>
              <a:buFont typeface="Arial" pitchFamily="34" charset="0"/>
              <a:buChar char="•"/>
            </a:pPr>
            <a:r>
              <a:rPr lang="en-US" baseline="0" dirty="0"/>
              <a:t> But I don’t think we can ignore the power of the history of ideas.  In recent decades. the spiritual side is losing the battle in the marketplace for ideas, and not for want of a good product.  A lack of religiosity is more closely correlated with education than with income.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C5C5CC65-1B37-43F6-8083-A8F142EC52EB}"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1ACC3A-7869-46DA-AB1A-0AE2B829F0A8}" type="datetimeFigureOut">
              <a:rPr lang="en-US" smtClean="0"/>
              <a:pPr/>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BB08-C8BA-4FDA-8D06-001B68BDDB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ACC3A-7869-46DA-AB1A-0AE2B829F0A8}" type="datetimeFigureOut">
              <a:rPr lang="en-US" smtClean="0"/>
              <a:pPr/>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BB08-C8BA-4FDA-8D06-001B68BDDB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ACC3A-7869-46DA-AB1A-0AE2B829F0A8}" type="datetimeFigureOut">
              <a:rPr lang="en-US" smtClean="0"/>
              <a:pPr/>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BB08-C8BA-4FDA-8D06-001B68BDDB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ACC3A-7869-46DA-AB1A-0AE2B829F0A8}" type="datetimeFigureOut">
              <a:rPr lang="en-US" smtClean="0"/>
              <a:pPr/>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BB08-C8BA-4FDA-8D06-001B68BDDB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ACC3A-7869-46DA-AB1A-0AE2B829F0A8}" type="datetimeFigureOut">
              <a:rPr lang="en-US" smtClean="0"/>
              <a:pPr/>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1BB08-C8BA-4FDA-8D06-001B68BDDB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1ACC3A-7869-46DA-AB1A-0AE2B829F0A8}" type="datetimeFigureOut">
              <a:rPr lang="en-US" smtClean="0"/>
              <a:pPr/>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BB08-C8BA-4FDA-8D06-001B68BDDB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1ACC3A-7869-46DA-AB1A-0AE2B829F0A8}" type="datetimeFigureOut">
              <a:rPr lang="en-US" smtClean="0"/>
              <a:pPr/>
              <a:t>5/16/22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1BB08-C8BA-4FDA-8D06-001B68BDDB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1ACC3A-7869-46DA-AB1A-0AE2B829F0A8}" type="datetimeFigureOut">
              <a:rPr lang="en-US" smtClean="0"/>
              <a:pPr/>
              <a:t>5/16/22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1BB08-C8BA-4FDA-8D06-001B68BDDB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ACC3A-7869-46DA-AB1A-0AE2B829F0A8}" type="datetimeFigureOut">
              <a:rPr lang="en-US" smtClean="0"/>
              <a:pPr/>
              <a:t>5/16/22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1BB08-C8BA-4FDA-8D06-001B68BDDB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ACC3A-7869-46DA-AB1A-0AE2B829F0A8}" type="datetimeFigureOut">
              <a:rPr lang="en-US" smtClean="0"/>
              <a:pPr/>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BB08-C8BA-4FDA-8D06-001B68BDDB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ACC3A-7869-46DA-AB1A-0AE2B829F0A8}" type="datetimeFigureOut">
              <a:rPr lang="en-US" smtClean="0"/>
              <a:pPr/>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1BB08-C8BA-4FDA-8D06-001B68BDDB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ACC3A-7869-46DA-AB1A-0AE2B829F0A8}" type="datetimeFigureOut">
              <a:rPr lang="en-US" smtClean="0"/>
              <a:pPr/>
              <a:t>5/16/22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1BB08-C8BA-4FDA-8D06-001B68BDDB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Economic Development &amp; Integral Human Development</a:t>
            </a:r>
          </a:p>
        </p:txBody>
      </p:sp>
      <p:sp>
        <p:nvSpPr>
          <p:cNvPr id="3" name="Subtitle 2"/>
          <p:cNvSpPr>
            <a:spLocks noGrp="1"/>
          </p:cNvSpPr>
          <p:nvPr>
            <p:ph type="subTitle" idx="1"/>
          </p:nvPr>
        </p:nvSpPr>
        <p:spPr/>
        <p:txBody>
          <a:bodyPr/>
          <a:lstStyle/>
          <a:p>
            <a:r>
              <a:rPr lang="en-US" dirty="0"/>
              <a:t>Lectures 23-26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 Measure of </a:t>
            </a:r>
            <a:br>
              <a:rPr lang="en-US" dirty="0"/>
            </a:br>
            <a:r>
              <a:rPr lang="en-US" dirty="0"/>
              <a:t>Overall Economic Development</a:t>
            </a:r>
          </a:p>
        </p:txBody>
      </p:sp>
      <p:sp>
        <p:nvSpPr>
          <p:cNvPr id="3" name="Content Placeholder 2"/>
          <p:cNvSpPr>
            <a:spLocks noGrp="1"/>
          </p:cNvSpPr>
          <p:nvPr>
            <p:ph idx="1"/>
          </p:nvPr>
        </p:nvSpPr>
        <p:spPr/>
        <p:txBody>
          <a:bodyPr>
            <a:normAutofit lnSpcReduction="10000"/>
          </a:bodyPr>
          <a:lstStyle/>
          <a:p>
            <a:pPr marL="514350" indent="-514350">
              <a:buNone/>
            </a:pPr>
            <a:r>
              <a:rPr lang="en-US" dirty="0"/>
              <a:t>GDP/Capita (recall issues)</a:t>
            </a:r>
          </a:p>
          <a:p>
            <a:pPr marL="914400" lvl="1" indent="-514350"/>
            <a:r>
              <a:rPr lang="en-US" dirty="0"/>
              <a:t>Strengths:</a:t>
            </a:r>
          </a:p>
          <a:p>
            <a:pPr marL="1314450" lvl="2" indent="-514350"/>
            <a:r>
              <a:rPr lang="en-US" dirty="0"/>
              <a:t>Simple, quantifiable, available</a:t>
            </a:r>
          </a:p>
          <a:p>
            <a:pPr marL="1314450" lvl="2" indent="-514350"/>
            <a:r>
              <a:rPr lang="en-US" dirty="0"/>
              <a:t>Correlated with other measures of well-being</a:t>
            </a:r>
          </a:p>
          <a:p>
            <a:pPr marL="1314450" lvl="2" indent="-514350"/>
            <a:r>
              <a:rPr lang="en-US" dirty="0"/>
              <a:t>Utility-based aggregate measure</a:t>
            </a:r>
          </a:p>
          <a:p>
            <a:pPr marL="914400" lvl="1" indent="-514350"/>
            <a:r>
              <a:rPr lang="en-US" dirty="0"/>
              <a:t>Limitations:</a:t>
            </a:r>
          </a:p>
          <a:p>
            <a:pPr marL="1314450" lvl="2" indent="-514350"/>
            <a:r>
              <a:rPr lang="en-US" dirty="0"/>
              <a:t>Accounting issues (e.g., government)</a:t>
            </a:r>
          </a:p>
          <a:p>
            <a:pPr marL="1314450" lvl="2" indent="-514350"/>
            <a:r>
              <a:rPr lang="en-US" dirty="0"/>
              <a:t>Omits non-market production (e.g., raising own children, leisure)</a:t>
            </a:r>
          </a:p>
          <a:p>
            <a:pPr marL="1314450" lvl="2" indent="-514350"/>
            <a:r>
              <a:rPr lang="en-US" dirty="0"/>
              <a:t>Imperfectly correlated with other measures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Measures </a:t>
            </a:r>
          </a:p>
        </p:txBody>
      </p:sp>
      <p:sp>
        <p:nvSpPr>
          <p:cNvPr id="3" name="Content Placeholder 2"/>
          <p:cNvSpPr>
            <a:spLocks noGrp="1"/>
          </p:cNvSpPr>
          <p:nvPr>
            <p:ph idx="1"/>
          </p:nvPr>
        </p:nvSpPr>
        <p:spPr/>
        <p:txBody>
          <a:bodyPr>
            <a:normAutofit fontScale="92500" lnSpcReduction="20000"/>
          </a:bodyPr>
          <a:lstStyle/>
          <a:p>
            <a:pPr marL="514350" indent="-514350"/>
            <a:r>
              <a:rPr lang="en-US" dirty="0"/>
              <a:t>Human Development Index:</a:t>
            </a:r>
          </a:p>
          <a:p>
            <a:pPr lvl="1"/>
            <a:r>
              <a:rPr lang="en-US" dirty="0"/>
              <a:t>U.N. attempt to “shift the focus of development economics from national income accounting to people centered policies’’</a:t>
            </a:r>
          </a:p>
          <a:p>
            <a:pPr lvl="1"/>
            <a:r>
              <a:rPr lang="en-US" dirty="0"/>
              <a:t>Three dimensions:</a:t>
            </a:r>
          </a:p>
          <a:p>
            <a:pPr marL="1371600" lvl="2" indent="-457200">
              <a:buFont typeface="+mj-lt"/>
              <a:buAutoNum type="arabicPeriod"/>
            </a:pPr>
            <a:r>
              <a:rPr lang="en-US" dirty="0"/>
              <a:t>long, healthy life: (life expectancy at birth)</a:t>
            </a:r>
          </a:p>
          <a:p>
            <a:pPr marL="1371600" lvl="2" indent="-457200">
              <a:buFont typeface="+mj-lt"/>
              <a:buAutoNum type="arabicPeriod"/>
            </a:pPr>
            <a:r>
              <a:rPr lang="en-US" dirty="0"/>
              <a:t>access to knowledge: (average, expected years of schooling)</a:t>
            </a:r>
          </a:p>
          <a:p>
            <a:pPr marL="1371600" lvl="2" indent="-457200">
              <a:buFont typeface="+mj-lt"/>
              <a:buAutoNum type="arabicPeriod"/>
            </a:pPr>
            <a:r>
              <a:rPr lang="en-US" dirty="0"/>
              <a:t>decent standard of living: (GDP per capita at PPP)</a:t>
            </a:r>
          </a:p>
          <a:p>
            <a:pPr marL="571500" indent="-457200"/>
            <a:r>
              <a:rPr lang="en-US" dirty="0"/>
              <a:t>Attempt to measure broader “capabilities” (Sen, Nussbaum)</a:t>
            </a:r>
          </a:p>
          <a:p>
            <a:pPr marL="571500" indent="-457200"/>
            <a:r>
              <a:rPr lang="en-US" dirty="0"/>
              <a:t>Doesn’t fit into models very well</a:t>
            </a:r>
          </a:p>
          <a:p>
            <a:pPr marL="1371600" lvl="2" indent="-457200">
              <a:buFont typeface="+mj-lt"/>
              <a:buAutoNum type="arabicPeriod"/>
            </a:pPr>
            <a:endParaRPr lang="en-US" dirty="0"/>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Recent Research</a:t>
            </a:r>
          </a:p>
        </p:txBody>
      </p:sp>
      <p:sp>
        <p:nvSpPr>
          <p:cNvPr id="3" name="Content Placeholder 2"/>
          <p:cNvSpPr>
            <a:spLocks noGrp="1"/>
          </p:cNvSpPr>
          <p:nvPr>
            <p:ph idx="1"/>
          </p:nvPr>
        </p:nvSpPr>
        <p:spPr/>
        <p:txBody>
          <a:bodyPr/>
          <a:lstStyle/>
          <a:p>
            <a:pPr marL="514350" indent="-514350">
              <a:buFont typeface="+mj-lt"/>
              <a:buAutoNum type="arabicPeriod"/>
            </a:pPr>
            <a:r>
              <a:rPr lang="en-US" dirty="0"/>
              <a:t>Utility based measure incorporating</a:t>
            </a:r>
          </a:p>
          <a:p>
            <a:pPr lvl="1"/>
            <a:r>
              <a:rPr lang="en-US" dirty="0"/>
              <a:t> leisure,</a:t>
            </a:r>
          </a:p>
          <a:p>
            <a:pPr lvl="1"/>
            <a:r>
              <a:rPr lang="en-US" dirty="0"/>
              <a:t> life expectancy</a:t>
            </a:r>
          </a:p>
          <a:p>
            <a:pPr lvl="1"/>
            <a:r>
              <a:rPr lang="en-US" dirty="0"/>
              <a:t> inequality</a:t>
            </a:r>
          </a:p>
          <a:p>
            <a:pPr lvl="2"/>
            <a:r>
              <a:rPr lang="en-US" dirty="0"/>
              <a:t>expected utility, equal chance of being any person</a:t>
            </a:r>
          </a:p>
          <a:p>
            <a:pPr lvl="1"/>
            <a:r>
              <a:rPr lang="en-US" dirty="0"/>
              <a:t>But back to thinking about cardinal utility</a:t>
            </a:r>
            <a:endParaRPr lang="en-US" dirty="0">
              <a:solidFill>
                <a:schemeClr val="bg1"/>
              </a:solidFill>
            </a:endParaRPr>
          </a:p>
          <a:p>
            <a:pPr marL="514350" indent="-514350">
              <a:buFont typeface="+mj-lt"/>
              <a:buAutoNum type="arabicPeriod" startAt="2"/>
            </a:pPr>
            <a:r>
              <a:rPr lang="en-US" dirty="0">
                <a:solidFill>
                  <a:schemeClr val="bg1"/>
                </a:solidFill>
              </a:rPr>
              <a:t>Happiness research – subjective well being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similar, though poor countries worse off </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048431" y="1600200"/>
            <a:ext cx="7047137" cy="45259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these measures omit?</a:t>
            </a:r>
          </a:p>
        </p:txBody>
      </p:sp>
      <p:sp>
        <p:nvSpPr>
          <p:cNvPr id="3" name="Content Placeholder 2"/>
          <p:cNvSpPr>
            <a:spLocks noGrp="1"/>
          </p:cNvSpPr>
          <p:nvPr>
            <p:ph idx="1"/>
          </p:nvPr>
        </p:nvSpPr>
        <p:spPr/>
        <p:txBody>
          <a:bodyPr/>
          <a:lstStyle/>
          <a:p>
            <a:r>
              <a:rPr lang="en-US" dirty="0">
                <a:solidFill>
                  <a:schemeClr val="bg1"/>
                </a:solidFill>
              </a:rPr>
              <a:t>Personal virtue (e.g., honesty, charity, hope)</a:t>
            </a:r>
          </a:p>
          <a:p>
            <a:r>
              <a:rPr lang="en-US" dirty="0">
                <a:solidFill>
                  <a:schemeClr val="bg1"/>
                </a:solidFill>
              </a:rPr>
              <a:t>Personal initiative (opportunity, means, self-realization, co-creation, purpose/meaning)</a:t>
            </a:r>
          </a:p>
          <a:p>
            <a:r>
              <a:rPr lang="en-US" dirty="0">
                <a:solidFill>
                  <a:schemeClr val="bg1"/>
                </a:solidFill>
              </a:rPr>
              <a:t>Social relations (e.g., family, community, etc.)</a:t>
            </a:r>
          </a:p>
          <a:p>
            <a:r>
              <a:rPr lang="en-US" dirty="0">
                <a:solidFill>
                  <a:schemeClr val="bg1"/>
                </a:solidFill>
              </a:rPr>
              <a:t>Unmeasured public goods (e.g., environment, peace/defense)</a:t>
            </a:r>
          </a:p>
          <a:p>
            <a:r>
              <a:rPr lang="en-US" dirty="0">
                <a:solidFill>
                  <a:schemeClr val="bg1"/>
                </a:solidFill>
              </a:rPr>
              <a:t>Others?</a:t>
            </a:r>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these measures omit?</a:t>
            </a:r>
          </a:p>
        </p:txBody>
      </p:sp>
      <p:sp>
        <p:nvSpPr>
          <p:cNvPr id="3" name="Content Placeholder 2"/>
          <p:cNvSpPr>
            <a:spLocks noGrp="1"/>
          </p:cNvSpPr>
          <p:nvPr>
            <p:ph idx="1"/>
          </p:nvPr>
        </p:nvSpPr>
        <p:spPr/>
        <p:txBody>
          <a:bodyPr/>
          <a:lstStyle/>
          <a:p>
            <a:r>
              <a:rPr lang="en-US" dirty="0"/>
              <a:t>Personal virtue (e.g., honesty, charity, hope)</a:t>
            </a:r>
          </a:p>
          <a:p>
            <a:r>
              <a:rPr lang="en-US" dirty="0"/>
              <a:t>Personal initiative (opportunity, means, self-realization, co-creation, purpose/meaning)</a:t>
            </a:r>
          </a:p>
          <a:p>
            <a:r>
              <a:rPr lang="en-US" dirty="0"/>
              <a:t>Social relations (e.g., family, community, etc.)</a:t>
            </a:r>
          </a:p>
          <a:p>
            <a:r>
              <a:rPr lang="en-US" dirty="0"/>
              <a:t>Unmeasured public goods (e.g., environment, peace/defense)</a:t>
            </a:r>
          </a:p>
          <a:p>
            <a:r>
              <a:rPr lang="en-US" dirty="0"/>
              <a:t>Others?</a:t>
            </a:r>
          </a:p>
          <a:p>
            <a:endParaRPr lang="en-US" dirty="0"/>
          </a:p>
          <a:p>
            <a:endParaRPr lang="en-US" dirty="0"/>
          </a:p>
        </p:txBody>
      </p:sp>
    </p:spTree>
    <p:extLst>
      <p:ext uri="{BB962C8B-B14F-4D97-AF65-F5344CB8AC3E}">
        <p14:creationId xmlns:p14="http://schemas.microsoft.com/office/powerpoint/2010/main" val="126025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Recent Research</a:t>
            </a:r>
          </a:p>
        </p:txBody>
      </p:sp>
      <p:sp>
        <p:nvSpPr>
          <p:cNvPr id="3" name="Content Placeholder 2"/>
          <p:cNvSpPr>
            <a:spLocks noGrp="1"/>
          </p:cNvSpPr>
          <p:nvPr>
            <p:ph idx="1"/>
          </p:nvPr>
        </p:nvSpPr>
        <p:spPr/>
        <p:txBody>
          <a:bodyPr/>
          <a:lstStyle/>
          <a:p>
            <a:pPr marL="514350" indent="-514350">
              <a:buFont typeface="+mj-lt"/>
              <a:buAutoNum type="arabicPeriod"/>
            </a:pPr>
            <a:r>
              <a:rPr lang="en-US" dirty="0"/>
              <a:t>Utility based measure incorporating</a:t>
            </a:r>
          </a:p>
          <a:p>
            <a:pPr lvl="1"/>
            <a:r>
              <a:rPr lang="en-US" dirty="0"/>
              <a:t> leisure,</a:t>
            </a:r>
          </a:p>
          <a:p>
            <a:pPr lvl="1"/>
            <a:r>
              <a:rPr lang="en-US" dirty="0"/>
              <a:t> life expectancy</a:t>
            </a:r>
          </a:p>
          <a:p>
            <a:pPr lvl="1"/>
            <a:r>
              <a:rPr lang="en-US" dirty="0"/>
              <a:t> inequality</a:t>
            </a:r>
          </a:p>
          <a:p>
            <a:pPr lvl="2"/>
            <a:r>
              <a:rPr lang="en-US" dirty="0"/>
              <a:t>expected utility, equal chance of being any person</a:t>
            </a:r>
          </a:p>
          <a:p>
            <a:pPr lvl="1"/>
            <a:r>
              <a:rPr lang="en-US" dirty="0"/>
              <a:t>But back to thinking about cardinal utility</a:t>
            </a:r>
          </a:p>
          <a:p>
            <a:pPr marL="514350" indent="-514350">
              <a:buFont typeface="+mj-lt"/>
              <a:buAutoNum type="arabicPeriod" startAt="2"/>
            </a:pPr>
            <a:r>
              <a:rPr lang="en-US" dirty="0"/>
              <a:t>Happiness research – subjective well being (SWB)</a:t>
            </a:r>
          </a:p>
        </p:txBody>
      </p:sp>
    </p:spTree>
    <p:extLst>
      <p:ext uri="{BB962C8B-B14F-4D97-AF65-F5344CB8AC3E}">
        <p14:creationId xmlns:p14="http://schemas.microsoft.com/office/powerpoint/2010/main" val="25674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281E-1AEA-8644-B9CA-586234412D36}"/>
              </a:ext>
            </a:extLst>
          </p:cNvPr>
          <p:cNvSpPr>
            <a:spLocks noGrp="1"/>
          </p:cNvSpPr>
          <p:nvPr>
            <p:ph type="title"/>
          </p:nvPr>
        </p:nvSpPr>
        <p:spPr/>
        <p:txBody>
          <a:bodyPr/>
          <a:lstStyle/>
          <a:p>
            <a:r>
              <a:rPr lang="en-US" dirty="0"/>
              <a:t>Happiness research</a:t>
            </a:r>
          </a:p>
        </p:txBody>
      </p:sp>
      <p:sp>
        <p:nvSpPr>
          <p:cNvPr id="3" name="Content Placeholder 2">
            <a:extLst>
              <a:ext uri="{FF2B5EF4-FFF2-40B4-BE49-F238E27FC236}">
                <a16:creationId xmlns:a16="http://schemas.microsoft.com/office/drawing/2014/main" id="{2921FBBE-50D2-E644-8CE7-932C8803C472}"/>
              </a:ext>
            </a:extLst>
          </p:cNvPr>
          <p:cNvSpPr>
            <a:spLocks noGrp="1"/>
          </p:cNvSpPr>
          <p:nvPr>
            <p:ph idx="1"/>
          </p:nvPr>
        </p:nvSpPr>
        <p:spPr/>
        <p:txBody>
          <a:bodyPr>
            <a:normAutofit fontScale="92500" lnSpcReduction="10000"/>
          </a:bodyPr>
          <a:lstStyle/>
          <a:p>
            <a:r>
              <a:rPr lang="en-US" dirty="0"/>
              <a:t>Why not just ask people directly?</a:t>
            </a:r>
          </a:p>
          <a:p>
            <a:r>
              <a:rPr lang="en-US" dirty="0"/>
              <a:t>Three common survey measures of subjective life satisfaction or “subjective well-being”:</a:t>
            </a:r>
          </a:p>
          <a:p>
            <a:pPr lvl="1"/>
            <a:r>
              <a:rPr lang="en-US" i="1" dirty="0"/>
              <a:t>All things considered</a:t>
            </a:r>
            <a:r>
              <a:rPr lang="en-US" dirty="0"/>
              <a:t>, </a:t>
            </a:r>
            <a:r>
              <a:rPr lang="en-US" i="1" dirty="0"/>
              <a:t>how satisfied are you with your life as a whole these days?  (scale of 1-10)</a:t>
            </a:r>
            <a:endParaRPr lang="en-US" dirty="0"/>
          </a:p>
          <a:p>
            <a:pPr lvl="1"/>
            <a:r>
              <a:rPr lang="en-US" i="1" dirty="0"/>
              <a:t>Taken all together</a:t>
            </a:r>
            <a:r>
              <a:rPr lang="en-US" dirty="0"/>
              <a:t>, </a:t>
            </a:r>
            <a:r>
              <a:rPr lang="en-US" i="1" dirty="0"/>
              <a:t>how would you say things are these days—would you say that you are very happy</a:t>
            </a:r>
            <a:r>
              <a:rPr lang="en-US" dirty="0"/>
              <a:t>, </a:t>
            </a:r>
            <a:r>
              <a:rPr lang="en-US" i="1" dirty="0"/>
              <a:t>pretty happy</a:t>
            </a:r>
            <a:r>
              <a:rPr lang="en-US" dirty="0"/>
              <a:t>, </a:t>
            </a:r>
            <a:r>
              <a:rPr lang="en-US" i="1" dirty="0"/>
              <a:t>or not too happy? </a:t>
            </a:r>
            <a:endParaRPr lang="en-US" dirty="0"/>
          </a:p>
          <a:p>
            <a:pPr lvl="1"/>
            <a:r>
              <a:rPr lang="en-US" i="1" dirty="0"/>
              <a:t>Much of the time during the past week</a:t>
            </a:r>
            <a:r>
              <a:rPr lang="en-US" dirty="0"/>
              <a:t>, </a:t>
            </a:r>
            <a:r>
              <a:rPr lang="en-US" i="1" dirty="0"/>
              <a:t>you felt you were happy. Would you say yes or no? </a:t>
            </a:r>
          </a:p>
          <a:p>
            <a:pPr marL="0" indent="0">
              <a:buNone/>
            </a:pPr>
            <a:endParaRPr lang="en-US" i="1" dirty="0"/>
          </a:p>
          <a:p>
            <a:pPr lvl="1"/>
            <a:endParaRPr lang="en-US" dirty="0"/>
          </a:p>
          <a:p>
            <a:endParaRPr lang="en-US" dirty="0"/>
          </a:p>
        </p:txBody>
      </p:sp>
    </p:spTree>
    <p:extLst>
      <p:ext uri="{BB962C8B-B14F-4D97-AF65-F5344CB8AC3E}">
        <p14:creationId xmlns:p14="http://schemas.microsoft.com/office/powerpoint/2010/main" val="45421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6353-4F55-C040-9ED1-459532D03304}"/>
              </a:ext>
            </a:extLst>
          </p:cNvPr>
          <p:cNvSpPr>
            <a:spLocks noGrp="1"/>
          </p:cNvSpPr>
          <p:nvPr>
            <p:ph type="title"/>
          </p:nvPr>
        </p:nvSpPr>
        <p:spPr/>
        <p:txBody>
          <a:bodyPr/>
          <a:lstStyle/>
          <a:p>
            <a:r>
              <a:rPr lang="en-US" dirty="0"/>
              <a:t>Issues with Happiness Research</a:t>
            </a:r>
          </a:p>
        </p:txBody>
      </p:sp>
      <p:sp>
        <p:nvSpPr>
          <p:cNvPr id="3" name="Content Placeholder 2">
            <a:extLst>
              <a:ext uri="{FF2B5EF4-FFF2-40B4-BE49-F238E27FC236}">
                <a16:creationId xmlns:a16="http://schemas.microsoft.com/office/drawing/2014/main" id="{5485A335-CC20-E949-A6DA-F199DB3F0485}"/>
              </a:ext>
            </a:extLst>
          </p:cNvPr>
          <p:cNvSpPr>
            <a:spLocks noGrp="1"/>
          </p:cNvSpPr>
          <p:nvPr>
            <p:ph idx="1"/>
          </p:nvPr>
        </p:nvSpPr>
        <p:spPr/>
        <p:txBody>
          <a:bodyPr>
            <a:normAutofit fontScale="92500" lnSpcReduction="20000"/>
          </a:bodyPr>
          <a:lstStyle/>
          <a:p>
            <a:r>
              <a:rPr lang="en-US" dirty="0"/>
              <a:t>Questions are subjective:</a:t>
            </a:r>
          </a:p>
          <a:p>
            <a:pPr lvl="1"/>
            <a:r>
              <a:rPr lang="en-US" dirty="0"/>
              <a:t>Are people fully informed?</a:t>
            </a:r>
          </a:p>
          <a:p>
            <a:pPr lvl="2"/>
            <a:r>
              <a:rPr lang="en-US" dirty="0"/>
              <a:t>Do people appreciate what they have?</a:t>
            </a:r>
          </a:p>
          <a:p>
            <a:pPr lvl="2"/>
            <a:r>
              <a:rPr lang="en-US" dirty="0"/>
              <a:t>Do they know what they are missing?</a:t>
            </a:r>
          </a:p>
          <a:p>
            <a:pPr lvl="1"/>
            <a:r>
              <a:rPr lang="en-US" dirty="0"/>
              <a:t>Do they value the right things to be truly happy?</a:t>
            </a:r>
          </a:p>
          <a:p>
            <a:pPr lvl="1"/>
            <a:r>
              <a:rPr lang="en-US" dirty="0"/>
              <a:t>May be tied to moods, whims, etc.</a:t>
            </a:r>
          </a:p>
          <a:p>
            <a:r>
              <a:rPr lang="en-US" dirty="0"/>
              <a:t>Scale is arbitrary and ambiguous, e.g., 1-10</a:t>
            </a:r>
          </a:p>
          <a:p>
            <a:r>
              <a:rPr lang="en-US" dirty="0"/>
              <a:t>Choices and improvements in SWB correlated but not perfectly</a:t>
            </a:r>
          </a:p>
          <a:p>
            <a:pPr lvl="1"/>
            <a:r>
              <a:rPr lang="en-US" dirty="0"/>
              <a:t>People often claim to make choices that they predict would hurt there SWB</a:t>
            </a:r>
          </a:p>
          <a:p>
            <a:pPr lvl="2"/>
            <a:endParaRPr lang="en-US" dirty="0"/>
          </a:p>
          <a:p>
            <a:endParaRPr lang="en-US" dirty="0"/>
          </a:p>
        </p:txBody>
      </p:sp>
    </p:spTree>
    <p:extLst>
      <p:ext uri="{BB962C8B-B14F-4D97-AF65-F5344CB8AC3E}">
        <p14:creationId xmlns:p14="http://schemas.microsoft.com/office/powerpoint/2010/main" val="256136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E9C5-825B-7B4C-99AA-63662BA3E1CB}"/>
              </a:ext>
            </a:extLst>
          </p:cNvPr>
          <p:cNvSpPr>
            <a:spLocks noGrp="1"/>
          </p:cNvSpPr>
          <p:nvPr>
            <p:ph type="title"/>
          </p:nvPr>
        </p:nvSpPr>
        <p:spPr/>
        <p:txBody>
          <a:bodyPr>
            <a:normAutofit fontScale="90000"/>
          </a:bodyPr>
          <a:lstStyle/>
          <a:p>
            <a:r>
              <a:rPr lang="en-US" dirty="0">
                <a:solidFill>
                  <a:srgbClr val="00B0F0"/>
                </a:solidFill>
              </a:rPr>
              <a:t>More on Choices </a:t>
            </a:r>
            <a:br>
              <a:rPr lang="en-US" dirty="0">
                <a:solidFill>
                  <a:srgbClr val="00B0F0"/>
                </a:solidFill>
              </a:rPr>
            </a:br>
            <a:r>
              <a:rPr lang="en-US" dirty="0">
                <a:solidFill>
                  <a:srgbClr val="00B0F0"/>
                </a:solidFill>
              </a:rPr>
              <a:t>and Subjective Well Being</a:t>
            </a:r>
          </a:p>
        </p:txBody>
      </p:sp>
      <p:sp>
        <p:nvSpPr>
          <p:cNvPr id="3" name="Content Placeholder 2">
            <a:extLst>
              <a:ext uri="{FF2B5EF4-FFF2-40B4-BE49-F238E27FC236}">
                <a16:creationId xmlns:a16="http://schemas.microsoft.com/office/drawing/2014/main" id="{B3094229-49CF-9E4E-A5C3-4553C2FC46F8}"/>
              </a:ext>
            </a:extLst>
          </p:cNvPr>
          <p:cNvSpPr>
            <a:spLocks noGrp="1"/>
          </p:cNvSpPr>
          <p:nvPr>
            <p:ph idx="1"/>
          </p:nvPr>
        </p:nvSpPr>
        <p:spPr/>
        <p:txBody>
          <a:bodyPr>
            <a:normAutofit fontScale="47500" lnSpcReduction="20000"/>
          </a:bodyPr>
          <a:lstStyle/>
          <a:p>
            <a:r>
              <a:rPr lang="en-US" dirty="0">
                <a:solidFill>
                  <a:srgbClr val="00B0F0"/>
                </a:solidFill>
              </a:rPr>
              <a:t>List of hypothetical choices given people (Benjamin et al, 2012)</a:t>
            </a:r>
          </a:p>
          <a:p>
            <a:r>
              <a:rPr lang="en-US" dirty="0">
                <a:solidFill>
                  <a:srgbClr val="00B0F0"/>
                </a:solidFill>
              </a:rPr>
              <a:t>E.g., sleep vs. income</a:t>
            </a:r>
          </a:p>
          <a:p>
            <a:pPr lvl="1"/>
            <a:r>
              <a:rPr lang="en-US" i="1" dirty="0">
                <a:solidFill>
                  <a:srgbClr val="00B0F0"/>
                </a:solidFill>
                <a:latin typeface="Times-Italic" pitchFamily="2" charset="0"/>
              </a:rPr>
              <a:t>Option 1: A job paying $</a:t>
            </a:r>
            <a:r>
              <a:rPr lang="en-US" dirty="0">
                <a:solidFill>
                  <a:srgbClr val="00B0F0"/>
                </a:solidFill>
                <a:latin typeface="Times-Roman" pitchFamily="2" charset="0"/>
              </a:rPr>
              <a:t>80,000 </a:t>
            </a:r>
            <a:r>
              <a:rPr lang="en-US" i="1" dirty="0">
                <a:solidFill>
                  <a:srgbClr val="00B0F0"/>
                </a:solidFill>
                <a:latin typeface="Times-Italic" pitchFamily="2" charset="0"/>
              </a:rPr>
              <a:t>per year. The hours for this job are reasonable</a:t>
            </a:r>
            <a:r>
              <a:rPr lang="en-US" dirty="0">
                <a:solidFill>
                  <a:srgbClr val="00B0F0"/>
                </a:solidFill>
                <a:latin typeface="Times-Roman" pitchFamily="2" charset="0"/>
              </a:rPr>
              <a:t>, </a:t>
            </a:r>
            <a:r>
              <a:rPr lang="en-US" i="1" dirty="0">
                <a:solidFill>
                  <a:srgbClr val="00B0F0"/>
                </a:solidFill>
                <a:latin typeface="Times-Italic" pitchFamily="2" charset="0"/>
              </a:rPr>
              <a:t>and you would be able to get about </a:t>
            </a:r>
            <a:r>
              <a:rPr lang="en-US" dirty="0">
                <a:solidFill>
                  <a:srgbClr val="00B0F0"/>
                </a:solidFill>
                <a:latin typeface="Times-Roman" pitchFamily="2" charset="0"/>
              </a:rPr>
              <a:t>7</a:t>
            </a:r>
            <a:r>
              <a:rPr lang="en-US" i="1" dirty="0">
                <a:solidFill>
                  <a:srgbClr val="00B0F0"/>
                </a:solidFill>
                <a:latin typeface="Times-Italic" pitchFamily="2" charset="0"/>
              </a:rPr>
              <a:t>.</a:t>
            </a:r>
            <a:r>
              <a:rPr lang="en-US" dirty="0">
                <a:solidFill>
                  <a:srgbClr val="00B0F0"/>
                </a:solidFill>
                <a:latin typeface="Times-Roman" pitchFamily="2" charset="0"/>
              </a:rPr>
              <a:t>5 </a:t>
            </a:r>
            <a:r>
              <a:rPr lang="en-US" i="1" dirty="0">
                <a:solidFill>
                  <a:srgbClr val="00B0F0"/>
                </a:solidFill>
                <a:latin typeface="Times-Italic" pitchFamily="2" charset="0"/>
              </a:rPr>
              <a:t>hours of sleep on the average work night. </a:t>
            </a:r>
          </a:p>
          <a:p>
            <a:pPr lvl="1"/>
            <a:r>
              <a:rPr lang="en-US" i="1" dirty="0">
                <a:solidFill>
                  <a:srgbClr val="00B0F0"/>
                </a:solidFill>
                <a:latin typeface="Times-Italic" pitchFamily="2" charset="0"/>
              </a:rPr>
              <a:t>Option 2: A job paying $</a:t>
            </a:r>
            <a:r>
              <a:rPr lang="en-US" dirty="0">
                <a:solidFill>
                  <a:srgbClr val="00B0F0"/>
                </a:solidFill>
                <a:latin typeface="Times-Roman" pitchFamily="2" charset="0"/>
              </a:rPr>
              <a:t>140,000 </a:t>
            </a:r>
            <a:r>
              <a:rPr lang="en-US" i="1" dirty="0">
                <a:solidFill>
                  <a:srgbClr val="00B0F0"/>
                </a:solidFill>
                <a:latin typeface="Times-Italic" pitchFamily="2" charset="0"/>
              </a:rPr>
              <a:t>per year. However</a:t>
            </a:r>
            <a:r>
              <a:rPr lang="en-US" dirty="0">
                <a:solidFill>
                  <a:srgbClr val="00B0F0"/>
                </a:solidFill>
                <a:latin typeface="Times-Roman" pitchFamily="2" charset="0"/>
              </a:rPr>
              <a:t>, </a:t>
            </a:r>
            <a:r>
              <a:rPr lang="en-US" i="1" dirty="0">
                <a:solidFill>
                  <a:srgbClr val="00B0F0"/>
                </a:solidFill>
                <a:latin typeface="Times-Italic" pitchFamily="2" charset="0"/>
              </a:rPr>
              <a:t>this job requires you to go to work at unusual hours</a:t>
            </a:r>
            <a:r>
              <a:rPr lang="en-US" dirty="0">
                <a:solidFill>
                  <a:srgbClr val="00B0F0"/>
                </a:solidFill>
                <a:latin typeface="Times-Roman" pitchFamily="2" charset="0"/>
              </a:rPr>
              <a:t>, </a:t>
            </a:r>
            <a:r>
              <a:rPr lang="en-US" i="1" dirty="0">
                <a:solidFill>
                  <a:srgbClr val="00B0F0"/>
                </a:solidFill>
                <a:latin typeface="Times-Italic" pitchFamily="2" charset="0"/>
              </a:rPr>
              <a:t>and you would only be able to sleep around </a:t>
            </a:r>
            <a:r>
              <a:rPr lang="en-US" dirty="0">
                <a:solidFill>
                  <a:srgbClr val="00B0F0"/>
                </a:solidFill>
                <a:latin typeface="Times-Roman" pitchFamily="2" charset="0"/>
              </a:rPr>
              <a:t>6 </a:t>
            </a:r>
            <a:r>
              <a:rPr lang="en-US" i="1" dirty="0">
                <a:solidFill>
                  <a:srgbClr val="00B0F0"/>
                </a:solidFill>
                <a:latin typeface="Times-Italic" pitchFamily="2" charset="0"/>
              </a:rPr>
              <a:t>hours on the average work night. </a:t>
            </a:r>
            <a:endParaRPr lang="en-US" dirty="0">
              <a:solidFill>
                <a:srgbClr val="00B0F0"/>
              </a:solidFill>
            </a:endParaRPr>
          </a:p>
          <a:p>
            <a:r>
              <a:rPr lang="en-US" dirty="0">
                <a:solidFill>
                  <a:srgbClr val="00B0F0"/>
                </a:solidFill>
              </a:rPr>
              <a:t>Other options: going to an already purchased concert vs. friend’s birthday; absolute income vs. relative income; legacy vs. easy life; money vs. time; socialize vs. sleep; family vs. money; education vs. social life; interest vs. career; concert vs. duty; low rent vs. short commute; friends vs. income; Placebo: apple vs. orange</a:t>
            </a:r>
          </a:p>
          <a:p>
            <a:r>
              <a:rPr lang="en-US" dirty="0">
                <a:solidFill>
                  <a:srgbClr val="00B0F0"/>
                </a:solidFill>
              </a:rPr>
              <a:t>Asked about what you value in your life: your own happiness, your family’s happiness, your health, your romantic life, your social life, your control over your life, your life’s level of spirituality, your life’s level of fun, your life’s “non-boringness”, your physical comfort, and your sense of purpose </a:t>
            </a:r>
          </a:p>
          <a:p>
            <a:r>
              <a:rPr lang="en-US" dirty="0">
                <a:solidFill>
                  <a:srgbClr val="00B0F0"/>
                </a:solidFill>
              </a:rPr>
              <a:t>Systematic evidence that choices disproportionately favor absolute income over legacy, relative income, sleep, being around friends, having more time, visiting family</a:t>
            </a:r>
          </a:p>
          <a:p>
            <a:r>
              <a:rPr lang="en-US" dirty="0">
                <a:solidFill>
                  <a:srgbClr val="00B0F0"/>
                </a:solidFill>
              </a:rPr>
              <a:t>Your own happiness is single biggest predictor of choices, but deviations are systematically predictable in that they make choices deviate from SWB:</a:t>
            </a:r>
          </a:p>
          <a:p>
            <a:pPr lvl="1"/>
            <a:r>
              <a:rPr lang="en-US" dirty="0">
                <a:solidFill>
                  <a:srgbClr val="00B0F0"/>
                </a:solidFill>
              </a:rPr>
              <a:t>sense of purpose</a:t>
            </a:r>
          </a:p>
          <a:p>
            <a:pPr lvl="1"/>
            <a:r>
              <a:rPr lang="en-US" dirty="0">
                <a:solidFill>
                  <a:srgbClr val="00B0F0"/>
                </a:solidFill>
              </a:rPr>
              <a:t>control over one’s life</a:t>
            </a:r>
          </a:p>
          <a:p>
            <a:pPr lvl="1"/>
            <a:r>
              <a:rPr lang="en-US" dirty="0">
                <a:solidFill>
                  <a:srgbClr val="00B0F0"/>
                </a:solidFill>
              </a:rPr>
              <a:t>family happiness</a:t>
            </a:r>
          </a:p>
          <a:p>
            <a:pPr lvl="1"/>
            <a:r>
              <a:rPr lang="en-US" dirty="0">
                <a:solidFill>
                  <a:srgbClr val="00B0F0"/>
                </a:solidFill>
              </a:rPr>
              <a:t>social status </a:t>
            </a:r>
          </a:p>
          <a:p>
            <a:r>
              <a:rPr lang="en-US" dirty="0">
                <a:solidFill>
                  <a:srgbClr val="00B0F0"/>
                </a:solidFill>
              </a:rPr>
              <a:t>Spirituality matters for choose legacy over easy life</a:t>
            </a:r>
          </a:p>
        </p:txBody>
      </p:sp>
    </p:spTree>
    <p:extLst>
      <p:ext uri="{BB962C8B-B14F-4D97-AF65-F5344CB8AC3E}">
        <p14:creationId xmlns:p14="http://schemas.microsoft.com/office/powerpoint/2010/main" val="240805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for Lectures</a:t>
            </a:r>
          </a:p>
        </p:txBody>
      </p:sp>
      <p:sp>
        <p:nvSpPr>
          <p:cNvPr id="3" name="Content Placeholder 2"/>
          <p:cNvSpPr>
            <a:spLocks noGrp="1"/>
          </p:cNvSpPr>
          <p:nvPr>
            <p:ph idx="1"/>
          </p:nvPr>
        </p:nvSpPr>
        <p:spPr/>
        <p:txBody>
          <a:bodyPr>
            <a:normAutofit fontScale="62500" lnSpcReduction="20000"/>
          </a:bodyPr>
          <a:lstStyle/>
          <a:p>
            <a:pPr marL="571500" indent="-571500">
              <a:buFont typeface="+mj-lt"/>
              <a:buAutoNum type="romanUcPeriod"/>
            </a:pPr>
            <a:r>
              <a:rPr lang="en-US" dirty="0"/>
              <a:t>Concepts of Development</a:t>
            </a:r>
          </a:p>
          <a:p>
            <a:pPr marL="914400" lvl="1" indent="-514350">
              <a:buFont typeface="+mj-lt"/>
              <a:buAutoNum type="alphaUcPeriod"/>
            </a:pPr>
            <a:r>
              <a:rPr lang="en-US" dirty="0"/>
              <a:t>Integral human development</a:t>
            </a:r>
          </a:p>
          <a:p>
            <a:pPr marL="914400" lvl="1" indent="-514350">
              <a:buFont typeface="+mj-lt"/>
              <a:buAutoNum type="alphaUcPeriod"/>
            </a:pPr>
            <a:r>
              <a:rPr lang="en-US" dirty="0"/>
              <a:t>Economic development</a:t>
            </a:r>
          </a:p>
          <a:p>
            <a:pPr marL="914400" lvl="1" indent="-514350">
              <a:buFont typeface="+mj-lt"/>
              <a:buAutoNum type="alphaUcPeriod"/>
            </a:pPr>
            <a:r>
              <a:rPr lang="en-US" dirty="0"/>
              <a:t>Happiness research</a:t>
            </a:r>
          </a:p>
          <a:p>
            <a:pPr marL="571500" indent="-571500">
              <a:buFont typeface="+mj-lt"/>
              <a:buAutoNum type="romanUcPeriod"/>
            </a:pPr>
            <a:r>
              <a:rPr lang="en-US" dirty="0"/>
              <a:t>Economic growth and development</a:t>
            </a:r>
          </a:p>
          <a:p>
            <a:pPr marL="914400" lvl="1" indent="-514350">
              <a:buFont typeface="+mj-lt"/>
              <a:buAutoNum type="alphaUcPeriod"/>
            </a:pPr>
            <a:r>
              <a:rPr lang="en-US" dirty="0"/>
              <a:t>Is economic growth essential?</a:t>
            </a:r>
          </a:p>
          <a:p>
            <a:pPr marL="914400" lvl="1" indent="-514350">
              <a:buFont typeface="+mj-lt"/>
              <a:buAutoNum type="alphaUcPeriod"/>
            </a:pPr>
            <a:r>
              <a:rPr lang="en-US" dirty="0"/>
              <a:t>Does economic development include all people?</a:t>
            </a:r>
          </a:p>
          <a:p>
            <a:pPr marL="514350" indent="-514350">
              <a:buFont typeface="+mj-lt"/>
              <a:buAutoNum type="romanUcPeriod"/>
            </a:pPr>
            <a:r>
              <a:rPr lang="en-US" dirty="0"/>
              <a:t>Development policy and barriers to development</a:t>
            </a:r>
          </a:p>
          <a:p>
            <a:pPr marL="914400" lvl="1" indent="-514350">
              <a:buFont typeface="+mj-lt"/>
              <a:buAutoNum type="romanUcPeriod"/>
            </a:pPr>
            <a:r>
              <a:rPr lang="en-US" dirty="0"/>
              <a:t>Macro policy failures and successes</a:t>
            </a:r>
          </a:p>
          <a:p>
            <a:pPr marL="914400" lvl="1" indent="-514350">
              <a:buFont typeface="+mj-lt"/>
              <a:buAutoNum type="romanUcPeriod"/>
            </a:pPr>
            <a:r>
              <a:rPr lang="en-US" dirty="0"/>
              <a:t>Barriers to development</a:t>
            </a:r>
          </a:p>
          <a:p>
            <a:pPr marL="914400" lvl="1" indent="-514350">
              <a:buFont typeface="+mj-lt"/>
              <a:buAutoNum type="romanUcPeriod"/>
            </a:pPr>
            <a:r>
              <a:rPr lang="en-US" dirty="0"/>
              <a:t>Micro approach to development</a:t>
            </a:r>
          </a:p>
          <a:p>
            <a:pPr marL="514350" indent="-514350">
              <a:buFont typeface="+mj-lt"/>
              <a:buAutoNum type="romanUcPeriod"/>
            </a:pPr>
            <a:r>
              <a:rPr lang="en-US" dirty="0"/>
              <a:t>Globalization and development</a:t>
            </a:r>
          </a:p>
          <a:p>
            <a:pPr marL="971550" lvl="1" indent="-514350">
              <a:buFont typeface="+mj-lt"/>
              <a:buAutoNum type="alphaUcPeriod"/>
            </a:pPr>
            <a:r>
              <a:rPr lang="en-US" dirty="0"/>
              <a:t>The role of international organizations</a:t>
            </a:r>
          </a:p>
          <a:p>
            <a:pPr marL="971550" lvl="1" indent="-514350">
              <a:buFont typeface="+mj-lt"/>
              <a:buAutoNum type="alphaUcPeriod"/>
            </a:pPr>
            <a:r>
              <a:rPr lang="en-US" dirty="0"/>
              <a:t>Gains from globalization</a:t>
            </a:r>
          </a:p>
          <a:p>
            <a:pPr marL="971550" lvl="1" indent="-514350">
              <a:buFont typeface="+mj-lt"/>
              <a:buAutoNum type="alphaUcPeriod"/>
            </a:pPr>
            <a:r>
              <a:rPr lang="en-US" dirty="0"/>
              <a:t>Cultural and economic opportunities and challenges</a:t>
            </a:r>
          </a:p>
          <a:p>
            <a:pPr marL="971550" lvl="1" indent="-514350">
              <a:buFont typeface="+mj-lt"/>
              <a:buAutoNum type="alphaUcPeriod"/>
            </a:pPr>
            <a:endParaRPr lang="en-US" dirty="0"/>
          </a:p>
          <a:p>
            <a:pPr marL="971550" lvl="1" indent="-514350">
              <a:buFont typeface="+mj-lt"/>
              <a:buAutoNum type="alphaUcPeriod"/>
            </a:pPr>
            <a:endParaRPr lang="en-US" dirty="0"/>
          </a:p>
        </p:txBody>
      </p:sp>
    </p:spTree>
    <p:extLst>
      <p:ext uri="{BB962C8B-B14F-4D97-AF65-F5344CB8AC3E}">
        <p14:creationId xmlns:p14="http://schemas.microsoft.com/office/powerpoint/2010/main" val="1931563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2871-A78C-4644-B757-4C373FF5BE4A}"/>
              </a:ext>
            </a:extLst>
          </p:cNvPr>
          <p:cNvSpPr>
            <a:spLocks noGrp="1"/>
          </p:cNvSpPr>
          <p:nvPr>
            <p:ph type="title"/>
          </p:nvPr>
        </p:nvSpPr>
        <p:spPr/>
        <p:txBody>
          <a:bodyPr>
            <a:normAutofit fontScale="90000"/>
          </a:bodyPr>
          <a:lstStyle/>
          <a:p>
            <a:pPr algn="l"/>
            <a:r>
              <a:rPr lang="en-US" dirty="0">
                <a:solidFill>
                  <a:srgbClr val="FF0000"/>
                </a:solidFill>
              </a:rPr>
              <a:t>II. Economic Growth and Integral Human Development</a:t>
            </a:r>
            <a:endParaRPr lang="en-US" dirty="0"/>
          </a:p>
        </p:txBody>
      </p:sp>
      <p:sp>
        <p:nvSpPr>
          <p:cNvPr id="3" name="Content Placeholder 2">
            <a:extLst>
              <a:ext uri="{FF2B5EF4-FFF2-40B4-BE49-F238E27FC236}">
                <a16:creationId xmlns:a16="http://schemas.microsoft.com/office/drawing/2014/main" id="{BCA0C8AA-6A6E-654B-938A-6A8A515EBA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382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FF0000"/>
                </a:solidFill>
              </a:rPr>
              <a:t>II) A. Does economic growth include all people?</a:t>
            </a:r>
          </a:p>
        </p:txBody>
      </p:sp>
      <p:sp>
        <p:nvSpPr>
          <p:cNvPr id="3" name="Content Placeholder 2"/>
          <p:cNvSpPr>
            <a:spLocks noGrp="1"/>
          </p:cNvSpPr>
          <p:nvPr>
            <p:ph idx="1"/>
          </p:nvPr>
        </p:nvSpPr>
        <p:spPr/>
        <p:txBody>
          <a:bodyPr>
            <a:normAutofit/>
          </a:bodyPr>
          <a:lstStyle/>
          <a:p>
            <a:r>
              <a:rPr lang="en-US" dirty="0"/>
              <a:t>Integral human development includes all people, but large disparities exist in many developing countries:</a:t>
            </a:r>
          </a:p>
          <a:p>
            <a:pPr marL="514350" indent="-514350">
              <a:buFont typeface="+mj-lt"/>
              <a:buAutoNum type="arabicPeriod"/>
            </a:pPr>
            <a:r>
              <a:rPr lang="en-US" dirty="0"/>
              <a:t>Agrarian vs. Industry </a:t>
            </a:r>
          </a:p>
          <a:p>
            <a:pPr marL="514350" indent="-514350">
              <a:buFont typeface="+mj-lt"/>
              <a:buAutoNum type="arabicPeriod"/>
            </a:pPr>
            <a:r>
              <a:rPr lang="en-US" dirty="0"/>
              <a:t>Rural vs. Urban</a:t>
            </a:r>
          </a:p>
          <a:p>
            <a:pPr marL="514350" indent="-514350">
              <a:buFont typeface="+mj-lt"/>
              <a:buAutoNum type="arabicPeriod"/>
            </a:pPr>
            <a:r>
              <a:rPr lang="en-US" dirty="0"/>
              <a:t>Women vs. Men</a:t>
            </a:r>
          </a:p>
          <a:p>
            <a:pPr marL="514350" indent="-514350">
              <a:buFont typeface="+mj-lt"/>
              <a:buAutoNum type="arabicPeriod"/>
            </a:pPr>
            <a:r>
              <a:rPr lang="en-US" dirty="0"/>
              <a:t>Indigenous vs. European Descent</a:t>
            </a:r>
          </a:p>
        </p:txBody>
      </p:sp>
    </p:spTree>
    <p:extLst>
      <p:ext uri="{BB962C8B-B14F-4D97-AF65-F5344CB8AC3E}">
        <p14:creationId xmlns:p14="http://schemas.microsoft.com/office/powerpoint/2010/main" val="210207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Agriculture lags behind industry</a:t>
            </a:r>
          </a:p>
        </p:txBody>
      </p:sp>
      <p:sp>
        <p:nvSpPr>
          <p:cNvPr id="3" name="Content Placeholder 2"/>
          <p:cNvSpPr>
            <a:spLocks noGrp="1"/>
          </p:cNvSpPr>
          <p:nvPr>
            <p:ph idx="1"/>
          </p:nvPr>
        </p:nvSpPr>
        <p:spPr/>
        <p:txBody>
          <a:bodyPr>
            <a:normAutofit fontScale="85000" lnSpcReduction="20000"/>
          </a:bodyPr>
          <a:lstStyle/>
          <a:p>
            <a:pPr marL="914400" lvl="1" indent="-514350"/>
            <a:r>
              <a:rPr lang="en-US" dirty="0"/>
              <a:t>Productivity differs by a factor of six across industry and agriculture for poor countries</a:t>
            </a:r>
          </a:p>
          <a:p>
            <a:pPr marL="914400" lvl="1" indent="-514350"/>
            <a:r>
              <a:rPr lang="en-US" dirty="0"/>
              <a:t>Incomes are also much lower in agriculture</a:t>
            </a:r>
          </a:p>
          <a:p>
            <a:pPr marL="914400" lvl="1" indent="-514350"/>
            <a:r>
              <a:rPr lang="en-US" i="1" dirty="0"/>
              <a:t>Def. </a:t>
            </a:r>
            <a:r>
              <a:rPr lang="en-US" b="1" i="1" dirty="0"/>
              <a:t>dual economy </a:t>
            </a:r>
            <a:r>
              <a:rPr lang="en-US" dirty="0"/>
              <a:t>– a rich modern sector and poor agrarian or informal sector coexist in same economy</a:t>
            </a:r>
          </a:p>
          <a:p>
            <a:pPr marL="857250" lvl="1" indent="-457200"/>
            <a:r>
              <a:rPr lang="en-US" dirty="0"/>
              <a:t>“Agricultural Productivity Puzzle”:  productivity lags but poor countries often have a majority of their workers in agriculture</a:t>
            </a:r>
          </a:p>
          <a:p>
            <a:pPr marL="914400" lvl="1" indent="-514350"/>
            <a:r>
              <a:rPr lang="en-US" dirty="0"/>
              <a:t>Church emphasizes plight of agricultural workers, but this is also likely due to problems hiring in industry, unions, minimum wages, migration, education, etc.</a:t>
            </a:r>
          </a:p>
          <a:p>
            <a:pPr marL="857250" lvl="1" indent="-457200"/>
            <a:r>
              <a:rPr lang="en-US" dirty="0"/>
              <a:t>Related, rural areas lag – part of geographically concentrated development, migration issues</a:t>
            </a:r>
          </a:p>
          <a:p>
            <a:pPr marL="914400" lvl="1" indent="-514350"/>
            <a:endParaRPr lang="en-US" dirty="0"/>
          </a:p>
          <a:p>
            <a:pPr marL="914400" lvl="1" indent="-514350"/>
            <a:endParaRPr lang="en-US" dirty="0"/>
          </a:p>
          <a:p>
            <a:endParaRPr lang="en-US" dirty="0"/>
          </a:p>
        </p:txBody>
      </p:sp>
    </p:spTree>
    <p:extLst>
      <p:ext uri="{BB962C8B-B14F-4D97-AF65-F5344CB8AC3E}">
        <p14:creationId xmlns:p14="http://schemas.microsoft.com/office/powerpoint/2010/main" val="1099992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2. Inequities between women &amp; men</a:t>
            </a:r>
          </a:p>
        </p:txBody>
      </p:sp>
      <p:sp>
        <p:nvSpPr>
          <p:cNvPr id="3" name="Content Placeholder 2"/>
          <p:cNvSpPr>
            <a:spLocks noGrp="1"/>
          </p:cNvSpPr>
          <p:nvPr>
            <p:ph idx="1"/>
          </p:nvPr>
        </p:nvSpPr>
        <p:spPr/>
        <p:txBody>
          <a:bodyPr>
            <a:normAutofit fontScale="92500" lnSpcReduction="20000"/>
          </a:bodyPr>
          <a:lstStyle/>
          <a:p>
            <a:r>
              <a:rPr lang="en-US" dirty="0"/>
              <a:t>Women have worse conditions in poor countries, especially in Asia</a:t>
            </a:r>
          </a:p>
          <a:p>
            <a:r>
              <a:rPr lang="en-US" dirty="0"/>
              <a:t>Nobel Laureate </a:t>
            </a:r>
            <a:r>
              <a:rPr lang="en-US" dirty="0" err="1"/>
              <a:t>Amartya</a:t>
            </a:r>
            <a:r>
              <a:rPr lang="en-US" dirty="0"/>
              <a:t> </a:t>
            </a:r>
            <a:r>
              <a:rPr lang="en-US" dirty="0" err="1"/>
              <a:t>Sen</a:t>
            </a:r>
            <a:r>
              <a:rPr lang="en-US" dirty="0"/>
              <a:t> estimated 100 million “</a:t>
            </a:r>
            <a:r>
              <a:rPr lang="en-US" b="1" i="1" dirty="0"/>
              <a:t>missing women</a:t>
            </a:r>
            <a:r>
              <a:rPr lang="en-US" dirty="0"/>
              <a:t>” in the world</a:t>
            </a:r>
          </a:p>
          <a:p>
            <a:pPr lvl="1"/>
            <a:r>
              <a:rPr lang="en-US" dirty="0"/>
              <a:t>In developed world, slightly more women than men, but in poor countries many more men</a:t>
            </a:r>
          </a:p>
          <a:p>
            <a:pPr lvl="1"/>
            <a:r>
              <a:rPr lang="en-US" dirty="0"/>
              <a:t>Higher death rates among women because of infanticide, poorer nutrition and medicine in infancy, violence, harder work</a:t>
            </a:r>
          </a:p>
          <a:p>
            <a:pPr lvl="1"/>
            <a:r>
              <a:rPr lang="en-US" dirty="0"/>
              <a:t>Lower birth rates for women</a:t>
            </a:r>
          </a:p>
          <a:p>
            <a:pPr lvl="2"/>
            <a:r>
              <a:rPr lang="en-US" dirty="0"/>
              <a:t>Poor in vitro nutrition, selective abortion</a:t>
            </a:r>
          </a:p>
        </p:txBody>
      </p:sp>
    </p:spTree>
    <p:extLst>
      <p:ext uri="{BB962C8B-B14F-4D97-AF65-F5344CB8AC3E}">
        <p14:creationId xmlns:p14="http://schemas.microsoft.com/office/powerpoint/2010/main" val="3144104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Indigenous Peoples </a:t>
            </a:r>
          </a:p>
        </p:txBody>
      </p:sp>
      <p:sp>
        <p:nvSpPr>
          <p:cNvPr id="3" name="Content Placeholder 2"/>
          <p:cNvSpPr>
            <a:spLocks noGrp="1"/>
          </p:cNvSpPr>
          <p:nvPr>
            <p:ph idx="1"/>
          </p:nvPr>
        </p:nvSpPr>
        <p:spPr/>
        <p:txBody>
          <a:bodyPr>
            <a:normAutofit fontScale="85000" lnSpcReduction="20000"/>
          </a:bodyPr>
          <a:lstStyle/>
          <a:p>
            <a:r>
              <a:rPr lang="en-US" dirty="0"/>
              <a:t>Indigenous people tend to have lower incomes</a:t>
            </a:r>
          </a:p>
          <a:p>
            <a:pPr lvl="1"/>
            <a:r>
              <a:rPr lang="en-US" dirty="0"/>
              <a:t>E.g., Brazil</a:t>
            </a:r>
          </a:p>
          <a:p>
            <a:pPr lvl="2"/>
            <a:r>
              <a:rPr lang="en-US" dirty="0"/>
              <a:t>Mixed Race: $2400/year</a:t>
            </a:r>
          </a:p>
          <a:p>
            <a:pPr lvl="2"/>
            <a:r>
              <a:rPr lang="en-US" dirty="0"/>
              <a:t>Whites: $3600/year</a:t>
            </a:r>
          </a:p>
          <a:p>
            <a:pPr lvl="1"/>
            <a:r>
              <a:rPr lang="en-US" dirty="0"/>
              <a:t>E.g., South Africa</a:t>
            </a:r>
          </a:p>
          <a:p>
            <a:pPr lvl="2"/>
            <a:r>
              <a:rPr lang="en-US" dirty="0"/>
              <a:t>Blacks</a:t>
            </a:r>
          </a:p>
          <a:p>
            <a:pPr lvl="3"/>
            <a:r>
              <a:rPr lang="en-US" dirty="0"/>
              <a:t>80% of population, </a:t>
            </a:r>
          </a:p>
          <a:p>
            <a:pPr lvl="3"/>
            <a:r>
              <a:rPr lang="en-US" dirty="0"/>
              <a:t>median income=12,000 ZAR  ($1700/year)</a:t>
            </a:r>
          </a:p>
          <a:p>
            <a:pPr lvl="2"/>
            <a:r>
              <a:rPr lang="en-US" dirty="0"/>
              <a:t>Whites </a:t>
            </a:r>
          </a:p>
          <a:p>
            <a:pPr lvl="3"/>
            <a:r>
              <a:rPr lang="en-US" dirty="0"/>
              <a:t>10% of population</a:t>
            </a:r>
          </a:p>
          <a:p>
            <a:pPr lvl="3"/>
            <a:r>
              <a:rPr lang="en-US" dirty="0"/>
              <a:t>median income= 65,505 ZAR  ($9200/year)</a:t>
            </a:r>
          </a:p>
          <a:p>
            <a:pPr lvl="1"/>
            <a:r>
              <a:rPr lang="en-US" dirty="0"/>
              <a:t>These gaps exist in advanced economies too</a:t>
            </a:r>
          </a:p>
          <a:p>
            <a:pPr lvl="1"/>
            <a:r>
              <a:rPr lang="en-US" dirty="0"/>
              <a:t>Recall that countries with higher European descent populations have higher incomes generally, however.</a:t>
            </a:r>
          </a:p>
          <a:p>
            <a:pPr marL="914400" lvl="2" indent="0">
              <a:buNone/>
            </a:pPr>
            <a:endParaRPr lang="en-US" dirty="0"/>
          </a:p>
        </p:txBody>
      </p:sp>
    </p:spTree>
    <p:extLst>
      <p:ext uri="{BB962C8B-B14F-4D97-AF65-F5344CB8AC3E}">
        <p14:creationId xmlns:p14="http://schemas.microsoft.com/office/powerpoint/2010/main" val="1011261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6D68-D139-9246-9922-B9C4428DFE01}"/>
              </a:ext>
            </a:extLst>
          </p:cNvPr>
          <p:cNvSpPr>
            <a:spLocks noGrp="1"/>
          </p:cNvSpPr>
          <p:nvPr>
            <p:ph type="title"/>
          </p:nvPr>
        </p:nvSpPr>
        <p:spPr/>
        <p:txBody>
          <a:bodyPr>
            <a:normAutofit/>
          </a:bodyPr>
          <a:lstStyle/>
          <a:p>
            <a:pPr algn="l"/>
            <a:r>
              <a:rPr lang="en-US" dirty="0">
                <a:solidFill>
                  <a:srgbClr val="FF0000"/>
                </a:solidFill>
              </a:rPr>
              <a:t>II. B) Is economic growth essential?</a:t>
            </a:r>
          </a:p>
        </p:txBody>
      </p:sp>
      <p:sp>
        <p:nvSpPr>
          <p:cNvPr id="3" name="Content Placeholder 2">
            <a:extLst>
              <a:ext uri="{FF2B5EF4-FFF2-40B4-BE49-F238E27FC236}">
                <a16:creationId xmlns:a16="http://schemas.microsoft.com/office/drawing/2014/main" id="{59C9F58A-9340-0246-96E1-F12B7BA24E8C}"/>
              </a:ext>
            </a:extLst>
          </p:cNvPr>
          <p:cNvSpPr>
            <a:spLocks noGrp="1"/>
          </p:cNvSpPr>
          <p:nvPr>
            <p:ph idx="1"/>
          </p:nvPr>
        </p:nvSpPr>
        <p:spPr/>
        <p:txBody>
          <a:bodyPr>
            <a:normAutofit fontScale="70000" lnSpcReduction="20000"/>
          </a:bodyPr>
          <a:lstStyle/>
          <a:p>
            <a:r>
              <a:rPr lang="en-US" dirty="0"/>
              <a:t>How does economic growth relate to integral human development</a:t>
            </a:r>
          </a:p>
          <a:p>
            <a:r>
              <a:rPr lang="en-US" dirty="0"/>
              <a:t>Possible positive roles of economic growth</a:t>
            </a:r>
          </a:p>
          <a:p>
            <a:pPr lvl="1"/>
            <a:r>
              <a:rPr lang="en-US" dirty="0"/>
              <a:t>Job creation</a:t>
            </a:r>
          </a:p>
          <a:p>
            <a:pPr lvl="1"/>
            <a:r>
              <a:rPr lang="en-US" dirty="0"/>
              <a:t>New goods and services of genuine benefits, e.g., cures for disease</a:t>
            </a:r>
          </a:p>
          <a:p>
            <a:pPr lvl="1"/>
            <a:r>
              <a:rPr lang="en-US" dirty="0"/>
              <a:t>Economic dynamism: co-creation, application of God’s gifts</a:t>
            </a:r>
          </a:p>
          <a:p>
            <a:pPr lvl="1"/>
            <a:r>
              <a:rPr lang="en-US" dirty="0"/>
              <a:t>Rising tide lifts all boats</a:t>
            </a:r>
          </a:p>
          <a:p>
            <a:r>
              <a:rPr lang="en-US" dirty="0"/>
              <a:t>Possible negative roles of economic growth</a:t>
            </a:r>
          </a:p>
          <a:p>
            <a:pPr lvl="1"/>
            <a:r>
              <a:rPr lang="en-US" dirty="0"/>
              <a:t>Environmental degradation, sustainability concerns</a:t>
            </a:r>
          </a:p>
          <a:p>
            <a:pPr lvl="1"/>
            <a:r>
              <a:rPr lang="en-US" dirty="0"/>
              <a:t>Consumerist distractions from more meaningful life: having vs. being</a:t>
            </a:r>
          </a:p>
          <a:p>
            <a:pPr lvl="1"/>
            <a:r>
              <a:rPr lang="en-US" dirty="0"/>
              <a:t>Less leisure, time to appreciate family, friends, etc.</a:t>
            </a:r>
          </a:p>
          <a:p>
            <a:pPr lvl="1"/>
            <a:r>
              <a:rPr lang="en-US" dirty="0"/>
              <a:t>Leaves subgroups behind, polarization</a:t>
            </a:r>
          </a:p>
          <a:p>
            <a:pPr lvl="1"/>
            <a:endParaRPr lang="en-US" dirty="0"/>
          </a:p>
          <a:p>
            <a:endParaRPr lang="en-US" dirty="0"/>
          </a:p>
        </p:txBody>
      </p:sp>
    </p:spTree>
    <p:extLst>
      <p:ext uri="{BB962C8B-B14F-4D97-AF65-F5344CB8AC3E}">
        <p14:creationId xmlns:p14="http://schemas.microsoft.com/office/powerpoint/2010/main" val="1231184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should we think about flourishing/development? </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China – tremendous economic growth but no religious freedom and high level of materialism (e.g., Christmas without Christ), few human rights, rising disparities within and across regions</a:t>
            </a:r>
          </a:p>
          <a:p>
            <a:pPr marL="514350" indent="-514350">
              <a:buFont typeface="+mj-lt"/>
              <a:buAutoNum type="arabicPeriod"/>
            </a:pPr>
            <a:r>
              <a:rPr lang="en-US" dirty="0"/>
              <a:t>Philippines – 2012 bill promoting population control for economic growth, poverty reduction</a:t>
            </a:r>
          </a:p>
          <a:p>
            <a:pPr marL="514350" indent="-514350">
              <a:buFont typeface="+mj-lt"/>
              <a:buAutoNum type="arabicPeriod"/>
            </a:pPr>
            <a:r>
              <a:rPr lang="en-US" dirty="0"/>
              <a:t>U.S. (next page)</a:t>
            </a:r>
          </a:p>
          <a:p>
            <a:pPr marL="514350" indent="-514350">
              <a:buFont typeface="+mj-lt"/>
              <a:buAutoNum type="arabicPeriod"/>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Post-1970</a:t>
            </a:r>
          </a:p>
        </p:txBody>
      </p:sp>
      <p:sp>
        <p:nvSpPr>
          <p:cNvPr id="3" name="Content Placeholder 2"/>
          <p:cNvSpPr>
            <a:spLocks noGrp="1"/>
          </p:cNvSpPr>
          <p:nvPr>
            <p:ph idx="1"/>
          </p:nvPr>
        </p:nvSpPr>
        <p:spPr/>
        <p:txBody>
          <a:bodyPr>
            <a:normAutofit fontScale="92500" lnSpcReduction="10000"/>
          </a:bodyPr>
          <a:lstStyle/>
          <a:p>
            <a:r>
              <a:rPr lang="en-US" dirty="0"/>
              <a:t>Economic:</a:t>
            </a:r>
          </a:p>
          <a:p>
            <a:pPr lvl="1"/>
            <a:r>
              <a:rPr lang="en-US" dirty="0"/>
              <a:t>Economic growth, but real wages have not risen as quickly for median worker – higher inequality</a:t>
            </a:r>
          </a:p>
          <a:p>
            <a:pPr lvl="1"/>
            <a:r>
              <a:rPr lang="en-US" dirty="0"/>
              <a:t>Lots of new products, technologies available</a:t>
            </a:r>
          </a:p>
          <a:p>
            <a:r>
              <a:rPr lang="en-US" dirty="0"/>
              <a:t>Social:</a:t>
            </a:r>
          </a:p>
          <a:p>
            <a:pPr lvl="1"/>
            <a:r>
              <a:rPr lang="en-US" dirty="0"/>
              <a:t>College education has increased</a:t>
            </a:r>
          </a:p>
          <a:p>
            <a:pPr lvl="1"/>
            <a:r>
              <a:rPr lang="en-US" dirty="0"/>
              <a:t>Divorce rates have risen</a:t>
            </a:r>
          </a:p>
          <a:p>
            <a:pPr lvl="1"/>
            <a:r>
              <a:rPr lang="en-US" dirty="0"/>
              <a:t>Abortion has exploded</a:t>
            </a:r>
          </a:p>
          <a:p>
            <a:pPr lvl="1"/>
            <a:r>
              <a:rPr lang="en-US" dirty="0"/>
              <a:t>Race relations have improved</a:t>
            </a:r>
          </a:p>
          <a:p>
            <a:pPr lvl="1"/>
            <a:r>
              <a:rPr lang="en-US" dirty="0"/>
              <a:t>Religiosity has fallen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20695050"/>
              </p:ext>
            </p:extLst>
          </p:nvPr>
        </p:nvGraphicFramePr>
        <p:xfrm>
          <a:off x="236652" y="281822"/>
          <a:ext cx="8670696" cy="62943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2E44-BD7B-7244-82B9-F2003054B495}"/>
              </a:ext>
            </a:extLst>
          </p:cNvPr>
          <p:cNvSpPr>
            <a:spLocks noGrp="1"/>
          </p:cNvSpPr>
          <p:nvPr>
            <p:ph type="title"/>
          </p:nvPr>
        </p:nvSpPr>
        <p:spPr/>
        <p:txBody>
          <a:bodyPr>
            <a:normAutofit/>
          </a:bodyPr>
          <a:lstStyle/>
          <a:p>
            <a:pPr algn="l"/>
            <a:r>
              <a:rPr lang="en-US" dirty="0"/>
              <a:t>Questions for Discussion</a:t>
            </a:r>
          </a:p>
        </p:txBody>
      </p:sp>
      <p:sp>
        <p:nvSpPr>
          <p:cNvPr id="3" name="Content Placeholder 2">
            <a:extLst>
              <a:ext uri="{FF2B5EF4-FFF2-40B4-BE49-F238E27FC236}">
                <a16:creationId xmlns:a16="http://schemas.microsoft.com/office/drawing/2014/main" id="{9A384800-7F3A-FB40-8CEA-764B4D7B711D}"/>
              </a:ext>
            </a:extLst>
          </p:cNvPr>
          <p:cNvSpPr>
            <a:spLocks noGrp="1"/>
          </p:cNvSpPr>
          <p:nvPr>
            <p:ph idx="1"/>
          </p:nvPr>
        </p:nvSpPr>
        <p:spPr/>
        <p:txBody>
          <a:bodyPr/>
          <a:lstStyle/>
          <a:p>
            <a:r>
              <a:rPr lang="en-US" dirty="0"/>
              <a:t>Does economic growth alleviate or exacerbate disparities between groups?</a:t>
            </a:r>
          </a:p>
          <a:p>
            <a:r>
              <a:rPr lang="en-US" dirty="0"/>
              <a:t>Is economic growth essential to human flourishing? </a:t>
            </a:r>
          </a:p>
          <a:p>
            <a:r>
              <a:rPr lang="en-US" dirty="0"/>
              <a:t>Is growth in accord with human nature?</a:t>
            </a:r>
          </a:p>
          <a:p>
            <a:r>
              <a:rPr lang="en-US" dirty="0"/>
              <a:t>Should it be a policy goal?</a:t>
            </a:r>
          </a:p>
          <a:p>
            <a:endParaRPr lang="en-US" dirty="0"/>
          </a:p>
        </p:txBody>
      </p:sp>
    </p:spTree>
    <p:extLst>
      <p:ext uri="{BB962C8B-B14F-4D97-AF65-F5344CB8AC3E}">
        <p14:creationId xmlns:p14="http://schemas.microsoft.com/office/powerpoint/2010/main" val="239115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2892-AB49-B44A-AB19-EDCC6284E06C}"/>
              </a:ext>
            </a:extLst>
          </p:cNvPr>
          <p:cNvSpPr>
            <a:spLocks noGrp="1"/>
          </p:cNvSpPr>
          <p:nvPr>
            <p:ph type="title"/>
          </p:nvPr>
        </p:nvSpPr>
        <p:spPr/>
        <p:txBody>
          <a:bodyPr/>
          <a:lstStyle/>
          <a:p>
            <a:pPr algn="l"/>
            <a:r>
              <a:rPr lang="en-US" dirty="0">
                <a:solidFill>
                  <a:srgbClr val="FF0000"/>
                </a:solidFill>
              </a:rPr>
              <a:t>I. Concepts of Development</a:t>
            </a:r>
          </a:p>
        </p:txBody>
      </p:sp>
      <p:sp>
        <p:nvSpPr>
          <p:cNvPr id="3" name="Content Placeholder 2">
            <a:extLst>
              <a:ext uri="{FF2B5EF4-FFF2-40B4-BE49-F238E27FC236}">
                <a16:creationId xmlns:a16="http://schemas.microsoft.com/office/drawing/2014/main" id="{1C34775D-4249-BA4B-BE27-3A4085AD13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0213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4346-F1B6-7040-B163-A5C137EBEB37}"/>
              </a:ext>
            </a:extLst>
          </p:cNvPr>
          <p:cNvSpPr>
            <a:spLocks noGrp="1"/>
          </p:cNvSpPr>
          <p:nvPr>
            <p:ph type="title"/>
          </p:nvPr>
        </p:nvSpPr>
        <p:spPr/>
        <p:txBody>
          <a:bodyPr/>
          <a:lstStyle/>
          <a:p>
            <a:r>
              <a:rPr lang="en-US" dirty="0"/>
              <a:t>End of Lecture 23</a:t>
            </a:r>
          </a:p>
        </p:txBody>
      </p:sp>
      <p:sp>
        <p:nvSpPr>
          <p:cNvPr id="3" name="Content Placeholder 2">
            <a:extLst>
              <a:ext uri="{FF2B5EF4-FFF2-40B4-BE49-F238E27FC236}">
                <a16:creationId xmlns:a16="http://schemas.microsoft.com/office/drawing/2014/main" id="{88096F71-2387-AD42-A44F-1ECDEB6021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0541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5BCF-9FF6-5F4E-A50A-56843C1E826E}"/>
              </a:ext>
            </a:extLst>
          </p:cNvPr>
          <p:cNvSpPr>
            <a:spLocks noGrp="1"/>
          </p:cNvSpPr>
          <p:nvPr>
            <p:ph type="title"/>
          </p:nvPr>
        </p:nvSpPr>
        <p:spPr/>
        <p:txBody>
          <a:bodyPr>
            <a:normAutofit fontScale="90000"/>
          </a:bodyPr>
          <a:lstStyle/>
          <a:p>
            <a:pPr algn="l"/>
            <a:r>
              <a:rPr lang="en-US" dirty="0">
                <a:solidFill>
                  <a:srgbClr val="FF0000"/>
                </a:solidFill>
              </a:rPr>
              <a:t>III. Development Policy and Barriers to Development</a:t>
            </a:r>
          </a:p>
        </p:txBody>
      </p:sp>
      <p:sp>
        <p:nvSpPr>
          <p:cNvPr id="3" name="Content Placeholder 2">
            <a:extLst>
              <a:ext uri="{FF2B5EF4-FFF2-40B4-BE49-F238E27FC236}">
                <a16:creationId xmlns:a16="http://schemas.microsoft.com/office/drawing/2014/main" id="{8FF66036-6304-EA47-BF5F-AC2619A1090A}"/>
              </a:ext>
            </a:extLst>
          </p:cNvPr>
          <p:cNvSpPr>
            <a:spLocks noGrp="1"/>
          </p:cNvSpPr>
          <p:nvPr>
            <p:ph idx="1"/>
          </p:nvPr>
        </p:nvSpPr>
        <p:spPr/>
        <p:txBody>
          <a:bodyPr>
            <a:normAutofit fontScale="55000" lnSpcReduction="20000"/>
          </a:bodyPr>
          <a:lstStyle/>
          <a:p>
            <a:r>
              <a:rPr lang="en-US" dirty="0">
                <a:solidFill>
                  <a:srgbClr val="00B0F0"/>
                </a:solidFill>
              </a:rPr>
              <a:t>Many initiatives both within countries and globally to promote development</a:t>
            </a:r>
          </a:p>
          <a:p>
            <a:r>
              <a:rPr lang="en-US" dirty="0">
                <a:solidFill>
                  <a:srgbClr val="00B0F0"/>
                </a:solidFill>
              </a:rPr>
              <a:t>Wide range of goals:</a:t>
            </a:r>
          </a:p>
          <a:p>
            <a:pPr marL="0" indent="0">
              <a:buNone/>
            </a:pPr>
            <a:r>
              <a:rPr lang="en-US" dirty="0">
                <a:solidFill>
                  <a:srgbClr val="00B0F0"/>
                </a:solidFill>
              </a:rPr>
              <a:t>       E.g., United Nations’ 17 Sustainable Development goals for 2030:</a:t>
            </a:r>
          </a:p>
          <a:p>
            <a:pPr lvl="2"/>
            <a:r>
              <a:rPr lang="en-US" dirty="0">
                <a:solidFill>
                  <a:srgbClr val="00B0F0"/>
                </a:solidFill>
              </a:rPr>
              <a:t>No Poverty or Hunger (1 and 2)</a:t>
            </a:r>
          </a:p>
          <a:p>
            <a:pPr lvl="2"/>
            <a:r>
              <a:rPr lang="en-US" dirty="0">
                <a:solidFill>
                  <a:srgbClr val="00B0F0"/>
                </a:solidFill>
              </a:rPr>
              <a:t>Good Health and Well-being</a:t>
            </a:r>
          </a:p>
          <a:p>
            <a:pPr lvl="2"/>
            <a:r>
              <a:rPr lang="en-US" dirty="0">
                <a:solidFill>
                  <a:srgbClr val="00B0F0"/>
                </a:solidFill>
              </a:rPr>
              <a:t>Quality Education</a:t>
            </a:r>
          </a:p>
          <a:p>
            <a:pPr lvl="2"/>
            <a:r>
              <a:rPr lang="en-US" dirty="0">
                <a:solidFill>
                  <a:srgbClr val="00B0F0"/>
                </a:solidFill>
              </a:rPr>
              <a:t>Gender Equality  - (2015 “Millennium Goals” included universal access to contraception, and “unmet needs” for family planning, contrary to CST)</a:t>
            </a:r>
          </a:p>
          <a:p>
            <a:pPr lvl="2"/>
            <a:r>
              <a:rPr lang="en-US" dirty="0">
                <a:solidFill>
                  <a:srgbClr val="00B0F0"/>
                </a:solidFill>
              </a:rPr>
              <a:t>Clean Water and Sanitation</a:t>
            </a:r>
          </a:p>
          <a:p>
            <a:pPr lvl="2"/>
            <a:r>
              <a:rPr lang="en-US" dirty="0">
                <a:solidFill>
                  <a:srgbClr val="00B0F0"/>
                </a:solidFill>
              </a:rPr>
              <a:t>Affordable and Clean Energy</a:t>
            </a:r>
          </a:p>
          <a:p>
            <a:pPr lvl="2"/>
            <a:r>
              <a:rPr lang="en-US" dirty="0">
                <a:solidFill>
                  <a:srgbClr val="00B0F0"/>
                </a:solidFill>
              </a:rPr>
              <a:t>Decent Work and Economic Growth</a:t>
            </a:r>
          </a:p>
          <a:p>
            <a:pPr lvl="2"/>
            <a:r>
              <a:rPr lang="en-US" dirty="0">
                <a:solidFill>
                  <a:srgbClr val="00B0F0"/>
                </a:solidFill>
              </a:rPr>
              <a:t>Industry, Innovation, and Infrastructure</a:t>
            </a:r>
          </a:p>
          <a:p>
            <a:pPr lvl="2"/>
            <a:r>
              <a:rPr lang="en-US" dirty="0">
                <a:solidFill>
                  <a:srgbClr val="00B0F0"/>
                </a:solidFill>
              </a:rPr>
              <a:t>Reducing Inequality</a:t>
            </a:r>
          </a:p>
          <a:p>
            <a:pPr lvl="2"/>
            <a:r>
              <a:rPr lang="en-US" dirty="0">
                <a:solidFill>
                  <a:srgbClr val="00B0F0"/>
                </a:solidFill>
              </a:rPr>
              <a:t>Sustainable Cities and Communities – largely housing</a:t>
            </a:r>
          </a:p>
          <a:p>
            <a:pPr lvl="2"/>
            <a:r>
              <a:rPr lang="en-US" dirty="0">
                <a:solidFill>
                  <a:srgbClr val="00B0F0"/>
                </a:solidFill>
              </a:rPr>
              <a:t>Responsible Consumption and Production</a:t>
            </a:r>
          </a:p>
          <a:p>
            <a:pPr lvl="2"/>
            <a:r>
              <a:rPr lang="en-US" dirty="0">
                <a:solidFill>
                  <a:srgbClr val="00B0F0"/>
                </a:solidFill>
              </a:rPr>
              <a:t>Climate Action</a:t>
            </a:r>
          </a:p>
          <a:p>
            <a:pPr lvl="2"/>
            <a:r>
              <a:rPr lang="en-US" dirty="0">
                <a:solidFill>
                  <a:srgbClr val="00B0F0"/>
                </a:solidFill>
              </a:rPr>
              <a:t>Life Below Water and Life on Land  (14 and 15)</a:t>
            </a:r>
          </a:p>
          <a:p>
            <a:pPr lvl="2"/>
            <a:r>
              <a:rPr lang="en-US" dirty="0">
                <a:solidFill>
                  <a:srgbClr val="00B0F0"/>
                </a:solidFill>
              </a:rPr>
              <a:t>Peace, Justice, and Strong Institutions and Partnerships (16 and 17)</a:t>
            </a:r>
          </a:p>
          <a:p>
            <a:r>
              <a:rPr lang="en-US" dirty="0">
                <a:solidFill>
                  <a:srgbClr val="00B0F0"/>
                </a:solidFill>
              </a:rPr>
              <a:t>More emphasis on environmental sustainability than Millennium Goals for 2015</a:t>
            </a:r>
          </a:p>
          <a:p>
            <a:r>
              <a:rPr lang="en-US" dirty="0">
                <a:solidFill>
                  <a:srgbClr val="00B0F0"/>
                </a:solidFill>
              </a:rPr>
              <a:t>Oddly no mention of flourishing family or community bonds</a:t>
            </a:r>
          </a:p>
        </p:txBody>
      </p:sp>
    </p:spTree>
    <p:extLst>
      <p:ext uri="{BB962C8B-B14F-4D97-AF65-F5344CB8AC3E}">
        <p14:creationId xmlns:p14="http://schemas.microsoft.com/office/powerpoint/2010/main" val="1180485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Macro research: accounting for cross-country differences in average incomes</a:t>
            </a:r>
          </a:p>
        </p:txBody>
      </p:sp>
      <p:sp>
        <p:nvSpPr>
          <p:cNvPr id="3" name="Content Placeholder 2"/>
          <p:cNvSpPr>
            <a:spLocks noGrp="1"/>
          </p:cNvSpPr>
          <p:nvPr>
            <p:ph idx="1"/>
          </p:nvPr>
        </p:nvSpPr>
        <p:spPr/>
        <p:txBody>
          <a:bodyPr>
            <a:normAutofit fontScale="77500" lnSpcReduction="20000"/>
          </a:bodyPr>
          <a:lstStyle/>
          <a:p>
            <a:r>
              <a:rPr lang="en-US" dirty="0">
                <a:solidFill>
                  <a:srgbClr val="00B0F0"/>
                </a:solidFill>
              </a:rPr>
              <a:t>Motivation: should </a:t>
            </a:r>
            <a:r>
              <a:rPr lang="en-US" dirty="0" err="1">
                <a:solidFill>
                  <a:srgbClr val="00B0F0"/>
                </a:solidFill>
              </a:rPr>
              <a:t>macropolicy</a:t>
            </a:r>
            <a:r>
              <a:rPr lang="en-US" dirty="0">
                <a:solidFill>
                  <a:srgbClr val="00B0F0"/>
                </a:solidFill>
              </a:rPr>
              <a:t> focus on education, savings/investment, or productivity?</a:t>
            </a:r>
          </a:p>
          <a:p>
            <a:r>
              <a:rPr lang="en-US" dirty="0">
                <a:solidFill>
                  <a:srgbClr val="00B0F0"/>
                </a:solidFill>
              </a:rPr>
              <a:t>We need to account for a factor of 30 difference in output per worker between U.S. and Nigeria (largest very poor country)</a:t>
            </a:r>
          </a:p>
          <a:p>
            <a:pPr lvl="1"/>
            <a:r>
              <a:rPr lang="en-US" dirty="0">
                <a:solidFill>
                  <a:srgbClr val="00B0F0"/>
                </a:solidFill>
              </a:rPr>
              <a:t>Capital per worker – factor of 1.5 to 2</a:t>
            </a:r>
          </a:p>
          <a:p>
            <a:pPr lvl="1"/>
            <a:r>
              <a:rPr lang="en-US" dirty="0">
                <a:solidFill>
                  <a:srgbClr val="00B0F0"/>
                </a:solidFill>
              </a:rPr>
              <a:t>Human capital per worker – factor of 2 to 2.5</a:t>
            </a:r>
          </a:p>
          <a:p>
            <a:pPr lvl="1"/>
            <a:r>
              <a:rPr lang="en-US" dirty="0">
                <a:solidFill>
                  <a:srgbClr val="00B0F0"/>
                </a:solidFill>
              </a:rPr>
              <a:t>Productivity is the rest – factor of 6 to 10</a:t>
            </a:r>
          </a:p>
          <a:p>
            <a:r>
              <a:rPr lang="en-US" dirty="0">
                <a:solidFill>
                  <a:srgbClr val="00B0F0"/>
                </a:solidFill>
              </a:rPr>
              <a:t>Most research over the past 20 years has focused on productivity </a:t>
            </a:r>
          </a:p>
          <a:p>
            <a:r>
              <a:rPr lang="en-US" dirty="0">
                <a:solidFill>
                  <a:srgbClr val="00B0F0"/>
                </a:solidFill>
              </a:rPr>
              <a:t>Recent literature using immigrant wages and emphasizing quality of education and experience attribute more to human capital and less to productivity</a:t>
            </a:r>
          </a:p>
          <a:p>
            <a:pPr marL="0" indent="0">
              <a:buNone/>
            </a:pPr>
            <a:endParaRPr lang="en-US" dirty="0"/>
          </a:p>
        </p:txBody>
      </p:sp>
    </p:spTree>
    <p:extLst>
      <p:ext uri="{BB962C8B-B14F-4D97-AF65-F5344CB8AC3E}">
        <p14:creationId xmlns:p14="http://schemas.microsoft.com/office/powerpoint/2010/main" val="3911152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966E-A54B-A846-9B95-6212C8A18335}"/>
              </a:ext>
            </a:extLst>
          </p:cNvPr>
          <p:cNvSpPr>
            <a:spLocks noGrp="1"/>
          </p:cNvSpPr>
          <p:nvPr>
            <p:ph type="title"/>
          </p:nvPr>
        </p:nvSpPr>
        <p:spPr/>
        <p:txBody>
          <a:bodyPr>
            <a:normAutofit fontScale="90000"/>
          </a:bodyPr>
          <a:lstStyle/>
          <a:p>
            <a:pPr algn="l"/>
            <a:r>
              <a:rPr lang="en-US" dirty="0">
                <a:solidFill>
                  <a:srgbClr val="FF0000"/>
                </a:solidFill>
              </a:rPr>
              <a:t>III) A. </a:t>
            </a:r>
            <a:r>
              <a:rPr lang="en-US" dirty="0" err="1">
                <a:solidFill>
                  <a:srgbClr val="FF0000"/>
                </a:solidFill>
              </a:rPr>
              <a:t>Macropolicy</a:t>
            </a:r>
            <a:r>
              <a:rPr lang="en-US" dirty="0">
                <a:solidFill>
                  <a:srgbClr val="FF0000"/>
                </a:solidFill>
              </a:rPr>
              <a:t> Failures &amp; Successes</a:t>
            </a:r>
          </a:p>
        </p:txBody>
      </p:sp>
      <p:sp>
        <p:nvSpPr>
          <p:cNvPr id="3" name="Content Placeholder 2">
            <a:extLst>
              <a:ext uri="{FF2B5EF4-FFF2-40B4-BE49-F238E27FC236}">
                <a16:creationId xmlns:a16="http://schemas.microsoft.com/office/drawing/2014/main" id="{1BB6329F-31F2-D94A-94AD-E4620F6AE6CB}"/>
              </a:ext>
            </a:extLst>
          </p:cNvPr>
          <p:cNvSpPr>
            <a:spLocks noGrp="1"/>
          </p:cNvSpPr>
          <p:nvPr>
            <p:ph idx="1"/>
          </p:nvPr>
        </p:nvSpPr>
        <p:spPr/>
        <p:txBody>
          <a:bodyPr>
            <a:normAutofit fontScale="92500" lnSpcReduction="10000"/>
          </a:bodyPr>
          <a:lstStyle/>
          <a:p>
            <a:r>
              <a:rPr lang="en-US" dirty="0"/>
              <a:t>Over the past 50 years, we have had dramatic successes and horrible failures</a:t>
            </a:r>
          </a:p>
          <a:p>
            <a:r>
              <a:rPr lang="en-US" dirty="0"/>
              <a:t>We can learn some lessons from these</a:t>
            </a:r>
          </a:p>
          <a:p>
            <a:r>
              <a:rPr lang="en-US" dirty="0"/>
              <a:t>Generally, the successes have been in East Asia</a:t>
            </a:r>
          </a:p>
          <a:p>
            <a:pPr lvl="1"/>
            <a:r>
              <a:rPr lang="en-US" dirty="0"/>
              <a:t>Asian tigers (South Korea, Taiwan, Hong Kong, Singapore)</a:t>
            </a:r>
          </a:p>
          <a:p>
            <a:pPr lvl="1"/>
            <a:r>
              <a:rPr lang="en-US" dirty="0"/>
              <a:t>Second and third waves (Thailand, Indonesia, Malaysia, China, Vietnam)</a:t>
            </a:r>
          </a:p>
          <a:p>
            <a:r>
              <a:rPr lang="en-US" dirty="0"/>
              <a:t>But some other successes too (Chile, Mauritius, Botswana) </a:t>
            </a:r>
          </a:p>
          <a:p>
            <a:pPr marL="0" indent="0">
              <a:buNone/>
            </a:pPr>
            <a:endParaRPr lang="en-US" dirty="0"/>
          </a:p>
        </p:txBody>
      </p:sp>
    </p:spTree>
    <p:extLst>
      <p:ext uri="{BB962C8B-B14F-4D97-AF65-F5344CB8AC3E}">
        <p14:creationId xmlns:p14="http://schemas.microsoft.com/office/powerpoint/2010/main" val="1107217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Many policies failed</a:t>
            </a:r>
          </a:p>
        </p:txBody>
      </p:sp>
      <p:sp>
        <p:nvSpPr>
          <p:cNvPr id="3" name="Content Placeholder 2"/>
          <p:cNvSpPr>
            <a:spLocks noGrp="1"/>
          </p:cNvSpPr>
          <p:nvPr>
            <p:ph idx="1"/>
          </p:nvPr>
        </p:nvSpPr>
        <p:spPr/>
        <p:txBody>
          <a:bodyPr>
            <a:normAutofit fontScale="92500" lnSpcReduction="10000"/>
          </a:bodyPr>
          <a:lstStyle/>
          <a:p>
            <a:pPr marL="971550" lvl="1" indent="-514350">
              <a:buFont typeface="+mj-lt"/>
              <a:buAutoNum type="arabicPeriod"/>
            </a:pPr>
            <a:r>
              <a:rPr lang="en-US" dirty="0"/>
              <a:t>Education – high rates of growth, especially in Africa (primary education, literacy), but not economic growth</a:t>
            </a:r>
          </a:p>
          <a:p>
            <a:pPr marL="971550" lvl="1" indent="-514350">
              <a:buFont typeface="+mj-lt"/>
              <a:buAutoNum type="arabicPeriod"/>
            </a:pPr>
            <a:r>
              <a:rPr lang="en-US" dirty="0"/>
              <a:t>Foreign aid, credit – aid to countries often misused, go to foreign dictators, didn’t increase investment</a:t>
            </a:r>
          </a:p>
          <a:p>
            <a:pPr marL="971550" lvl="1" indent="-514350">
              <a:buFont typeface="+mj-lt"/>
              <a:buAutoNum type="arabicPeriod"/>
            </a:pPr>
            <a:r>
              <a:rPr lang="en-US" dirty="0"/>
              <a:t>Debt forgiveness – similarly, did not promote growth</a:t>
            </a:r>
          </a:p>
          <a:p>
            <a:pPr marL="971550" lvl="1" indent="-514350">
              <a:buFont typeface="+mj-lt"/>
              <a:buAutoNum type="arabicPeriod"/>
            </a:pPr>
            <a:r>
              <a:rPr lang="en-US" dirty="0"/>
              <a:t>Health measures – increased life expectancy, but not economic growth</a:t>
            </a:r>
          </a:p>
          <a:p>
            <a:pPr marL="971550" lvl="1" indent="-514350">
              <a:buFont typeface="+mj-lt"/>
              <a:buAutoNum type="arabicPeriod"/>
            </a:pPr>
            <a:r>
              <a:rPr lang="en-US" dirty="0"/>
              <a:t>Protectionism – led to stagnant economies</a:t>
            </a:r>
          </a:p>
          <a:p>
            <a:pPr marL="971550" lvl="1" indent="-514350">
              <a:buFont typeface="+mj-lt"/>
              <a:buAutoNum type="arabicPeriod"/>
            </a:pPr>
            <a:r>
              <a:rPr lang="en-US" dirty="0"/>
              <a:t>Central planning – led to disasters</a:t>
            </a:r>
          </a:p>
          <a:p>
            <a:pPr lvl="1"/>
            <a:r>
              <a:rPr lang="en-US" dirty="0"/>
              <a:t>Policies may be important but not sufficient</a:t>
            </a:r>
          </a:p>
          <a:p>
            <a:pPr marL="971550" lvl="1" indent="-514350">
              <a:buFont typeface="+mj-lt"/>
              <a:buAutoNum type="arabicPeriod"/>
            </a:pPr>
            <a:endParaRPr lang="en-US" dirty="0"/>
          </a:p>
          <a:p>
            <a:pPr lvl="1"/>
            <a:endParaRPr lang="en-US" dirty="0"/>
          </a:p>
        </p:txBody>
      </p:sp>
    </p:spTree>
    <p:extLst>
      <p:ext uri="{BB962C8B-B14F-4D97-AF65-F5344CB8AC3E}">
        <p14:creationId xmlns:p14="http://schemas.microsoft.com/office/powerpoint/2010/main" val="4138276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771B-958B-D648-A7E4-4944D10A33BF}"/>
              </a:ext>
            </a:extLst>
          </p:cNvPr>
          <p:cNvSpPr>
            <a:spLocks noGrp="1"/>
          </p:cNvSpPr>
          <p:nvPr>
            <p:ph type="title"/>
          </p:nvPr>
        </p:nvSpPr>
        <p:spPr/>
        <p:txBody>
          <a:bodyPr/>
          <a:lstStyle/>
          <a:p>
            <a:r>
              <a:rPr lang="en-US" dirty="0">
                <a:solidFill>
                  <a:srgbClr val="00B0F0"/>
                </a:solidFill>
              </a:rPr>
              <a:t>Debt relief</a:t>
            </a:r>
          </a:p>
        </p:txBody>
      </p:sp>
      <p:sp>
        <p:nvSpPr>
          <p:cNvPr id="3" name="Content Placeholder 2">
            <a:extLst>
              <a:ext uri="{FF2B5EF4-FFF2-40B4-BE49-F238E27FC236}">
                <a16:creationId xmlns:a16="http://schemas.microsoft.com/office/drawing/2014/main" id="{1108D0A1-E3D4-3542-931B-0E3F2C1029F2}"/>
              </a:ext>
            </a:extLst>
          </p:cNvPr>
          <p:cNvSpPr>
            <a:spLocks noGrp="1"/>
          </p:cNvSpPr>
          <p:nvPr>
            <p:ph idx="1"/>
          </p:nvPr>
        </p:nvSpPr>
        <p:spPr/>
        <p:txBody>
          <a:bodyPr>
            <a:normAutofit fontScale="70000" lnSpcReduction="20000"/>
          </a:bodyPr>
          <a:lstStyle/>
          <a:p>
            <a:r>
              <a:rPr lang="en-US" dirty="0">
                <a:solidFill>
                  <a:srgbClr val="00B0F0"/>
                </a:solidFill>
              </a:rPr>
              <a:t>Post-WWII, international institutions and “Big Push” attempt at development</a:t>
            </a:r>
          </a:p>
          <a:p>
            <a:r>
              <a:rPr lang="en-US" dirty="0">
                <a:solidFill>
                  <a:srgbClr val="00B0F0"/>
                </a:solidFill>
              </a:rPr>
              <a:t>Development credit (e.g., World Bank), emergency crisis credit (e.g., IMF), poor government decisions led many developing countries saddled in debt</a:t>
            </a:r>
          </a:p>
          <a:p>
            <a:r>
              <a:rPr lang="en-US" dirty="0">
                <a:solidFill>
                  <a:srgbClr val="00B0F0"/>
                </a:solidFill>
              </a:rPr>
              <a:t>Millennium initiative for foreign debt forgiveness (Pope JP II, Bono, Angelina Jolie, Jeffrey Sachs)</a:t>
            </a:r>
          </a:p>
          <a:p>
            <a:pPr lvl="1"/>
            <a:r>
              <a:rPr lang="en-US" dirty="0">
                <a:solidFill>
                  <a:srgbClr val="00B0F0"/>
                </a:solidFill>
              </a:rPr>
              <a:t>Religious inspiration: Jubilee Year (2000)</a:t>
            </a:r>
          </a:p>
          <a:p>
            <a:pPr lvl="1"/>
            <a:r>
              <a:rPr lang="en-US" dirty="0">
                <a:solidFill>
                  <a:srgbClr val="00B0F0"/>
                </a:solidFill>
              </a:rPr>
              <a:t>Economic inspiration: Debt overhang theory</a:t>
            </a:r>
          </a:p>
          <a:p>
            <a:pPr lvl="2"/>
            <a:r>
              <a:rPr lang="en-US" dirty="0">
                <a:solidFill>
                  <a:srgbClr val="00B0F0"/>
                </a:solidFill>
              </a:rPr>
              <a:t>People saddled with debt are effectively taxed at high rate, since money goes to lender</a:t>
            </a:r>
          </a:p>
          <a:p>
            <a:pPr lvl="2"/>
            <a:r>
              <a:rPr lang="en-US" dirty="0">
                <a:solidFill>
                  <a:srgbClr val="00B0F0"/>
                </a:solidFill>
              </a:rPr>
              <a:t>Incentives to invest, work hard, etc. distorted, leads to gambling to survive</a:t>
            </a:r>
          </a:p>
          <a:p>
            <a:pPr lvl="2"/>
            <a:r>
              <a:rPr lang="en-US" dirty="0">
                <a:solidFill>
                  <a:srgbClr val="00B0F0"/>
                </a:solidFill>
              </a:rPr>
              <a:t>Investors themselves are unlikely to get paid either way</a:t>
            </a:r>
          </a:p>
          <a:p>
            <a:pPr lvl="2"/>
            <a:r>
              <a:rPr lang="en-US" dirty="0">
                <a:solidFill>
                  <a:srgbClr val="00B0F0"/>
                </a:solidFill>
              </a:rPr>
              <a:t>Same rationale behind bankruptcy laws</a:t>
            </a:r>
          </a:p>
          <a:p>
            <a:pPr marL="914400" lvl="2" indent="0">
              <a:buNone/>
            </a:pPr>
            <a:endParaRPr lang="en-US" dirty="0">
              <a:solidFill>
                <a:srgbClr val="00B0F0"/>
              </a:solidFill>
            </a:endParaRPr>
          </a:p>
          <a:p>
            <a:endParaRPr lang="en-US" dirty="0"/>
          </a:p>
        </p:txBody>
      </p:sp>
    </p:spTree>
    <p:extLst>
      <p:ext uri="{BB962C8B-B14F-4D97-AF65-F5344CB8AC3E}">
        <p14:creationId xmlns:p14="http://schemas.microsoft.com/office/powerpoint/2010/main" val="1850006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2C28-1AB6-0246-8588-A36BC0523838}"/>
              </a:ext>
            </a:extLst>
          </p:cNvPr>
          <p:cNvSpPr>
            <a:spLocks noGrp="1"/>
          </p:cNvSpPr>
          <p:nvPr>
            <p:ph type="title"/>
          </p:nvPr>
        </p:nvSpPr>
        <p:spPr/>
        <p:txBody>
          <a:bodyPr>
            <a:normAutofit/>
          </a:bodyPr>
          <a:lstStyle/>
          <a:p>
            <a:r>
              <a:rPr lang="en-US" dirty="0"/>
              <a:t>Market economies &gt; Centralized </a:t>
            </a:r>
          </a:p>
        </p:txBody>
      </p:sp>
      <p:sp>
        <p:nvSpPr>
          <p:cNvPr id="3" name="Content Placeholder 2">
            <a:extLst>
              <a:ext uri="{FF2B5EF4-FFF2-40B4-BE49-F238E27FC236}">
                <a16:creationId xmlns:a16="http://schemas.microsoft.com/office/drawing/2014/main" id="{CD4689C5-0853-BB48-B0E6-74702DBA8F27}"/>
              </a:ext>
            </a:extLst>
          </p:cNvPr>
          <p:cNvSpPr>
            <a:spLocks noGrp="1"/>
          </p:cNvSpPr>
          <p:nvPr>
            <p:ph idx="1"/>
          </p:nvPr>
        </p:nvSpPr>
        <p:spPr/>
        <p:txBody>
          <a:bodyPr>
            <a:normAutofit/>
          </a:bodyPr>
          <a:lstStyle/>
          <a:p>
            <a:pPr lvl="2"/>
            <a:r>
              <a:rPr lang="en-US" dirty="0"/>
              <a:t>North Korea: $1700, South Korea $39,500 (2017)</a:t>
            </a:r>
          </a:p>
          <a:p>
            <a:pPr lvl="2"/>
            <a:r>
              <a:rPr lang="en-US" dirty="0"/>
              <a:t>Taiwan: $50,500, China: $16,700</a:t>
            </a:r>
          </a:p>
          <a:p>
            <a:pPr lvl="2"/>
            <a:r>
              <a:rPr lang="en-US" dirty="0"/>
              <a:t>China: 1950-1978: didn’t double</a:t>
            </a:r>
          </a:p>
          <a:p>
            <a:pPr lvl="2">
              <a:buNone/>
            </a:pPr>
            <a:r>
              <a:rPr lang="en-US" dirty="0"/>
              <a:t> 		  1978-2006: quadrupled</a:t>
            </a:r>
          </a:p>
          <a:p>
            <a:pPr lvl="2"/>
            <a:r>
              <a:rPr lang="en-US" dirty="0"/>
              <a:t>Vietnam: $6900, but high growth since decentralizing in 1986</a:t>
            </a:r>
          </a:p>
          <a:p>
            <a:pPr lvl="2"/>
            <a:r>
              <a:rPr lang="en-US" dirty="0"/>
              <a:t>China’s Great Leap Forward, 1958-62:</a:t>
            </a:r>
          </a:p>
          <a:p>
            <a:pPr lvl="3"/>
            <a:r>
              <a:rPr lang="en-US" dirty="0"/>
              <a:t>Mao’s attempt to centrally industrialize</a:t>
            </a:r>
          </a:p>
          <a:p>
            <a:pPr lvl="3"/>
            <a:r>
              <a:rPr lang="en-US" dirty="0"/>
              <a:t>25-60 million starve to death in famine</a:t>
            </a:r>
          </a:p>
          <a:p>
            <a:pPr lvl="3"/>
            <a:r>
              <a:rPr lang="en-US" dirty="0"/>
              <a:t>In terms of numbers, greatest human tragedy in history</a:t>
            </a:r>
          </a:p>
        </p:txBody>
      </p:sp>
    </p:spTree>
    <p:extLst>
      <p:ext uri="{BB962C8B-B14F-4D97-AF65-F5344CB8AC3E}">
        <p14:creationId xmlns:p14="http://schemas.microsoft.com/office/powerpoint/2010/main" val="1831926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9D6E-D540-7843-BCDC-36A98CB496F3}"/>
              </a:ext>
            </a:extLst>
          </p:cNvPr>
          <p:cNvSpPr>
            <a:spLocks noGrp="1"/>
          </p:cNvSpPr>
          <p:nvPr>
            <p:ph type="title"/>
          </p:nvPr>
        </p:nvSpPr>
        <p:spPr/>
        <p:txBody>
          <a:bodyPr/>
          <a:lstStyle/>
          <a:p>
            <a:r>
              <a:rPr lang="en-US" dirty="0">
                <a:solidFill>
                  <a:srgbClr val="00B0F0"/>
                </a:solidFill>
              </a:rPr>
              <a:t>Venezuelan Crisis</a:t>
            </a:r>
          </a:p>
        </p:txBody>
      </p:sp>
      <p:sp>
        <p:nvSpPr>
          <p:cNvPr id="3" name="Content Placeholder 2">
            <a:extLst>
              <a:ext uri="{FF2B5EF4-FFF2-40B4-BE49-F238E27FC236}">
                <a16:creationId xmlns:a16="http://schemas.microsoft.com/office/drawing/2014/main" id="{DE9CE9C9-7835-C74C-96A6-A6893981D89C}"/>
              </a:ext>
            </a:extLst>
          </p:cNvPr>
          <p:cNvSpPr>
            <a:spLocks noGrp="1"/>
          </p:cNvSpPr>
          <p:nvPr>
            <p:ph idx="1"/>
          </p:nvPr>
        </p:nvSpPr>
        <p:spPr/>
        <p:txBody>
          <a:bodyPr>
            <a:normAutofit fontScale="55000" lnSpcReduction="20000"/>
          </a:bodyPr>
          <a:lstStyle/>
          <a:p>
            <a:pPr marL="0" indent="0">
              <a:buNone/>
            </a:pPr>
            <a:endParaRPr lang="en-US" dirty="0"/>
          </a:p>
          <a:p>
            <a:r>
              <a:rPr lang="en-US" dirty="0">
                <a:solidFill>
                  <a:srgbClr val="00B0F0"/>
                </a:solidFill>
              </a:rPr>
              <a:t>Socialist regime started in 1999 under Hugo Chavez, now Nicolas Madura</a:t>
            </a:r>
          </a:p>
          <a:p>
            <a:pPr lvl="1"/>
            <a:r>
              <a:rPr lang="en-US" dirty="0">
                <a:solidFill>
                  <a:srgbClr val="00B0F0"/>
                </a:solidFill>
              </a:rPr>
              <a:t>Oil price grew 7 fold from 1999 to 2008 , and GDP/capita grew 2.5%/year</a:t>
            </a:r>
          </a:p>
          <a:p>
            <a:pPr lvl="1"/>
            <a:r>
              <a:rPr lang="en-US" dirty="0">
                <a:solidFill>
                  <a:srgbClr val="00B0F0"/>
                </a:solidFill>
              </a:rPr>
              <a:t>oil prices halved from 2008 to 2017,GDP by 5.4%/year from</a:t>
            </a:r>
          </a:p>
          <a:p>
            <a:pPr lvl="1"/>
            <a:r>
              <a:rPr lang="en-US" dirty="0">
                <a:solidFill>
                  <a:srgbClr val="00B0F0"/>
                </a:solidFill>
              </a:rPr>
              <a:t>Hard to get reliable data since, but:</a:t>
            </a:r>
          </a:p>
          <a:p>
            <a:pPr lvl="2"/>
            <a:r>
              <a:rPr lang="en-US" dirty="0">
                <a:solidFill>
                  <a:srgbClr val="00B0F0"/>
                </a:solidFill>
              </a:rPr>
              <a:t>GDP estimated to drop 25% in 2019, unemployment &gt;40%</a:t>
            </a:r>
          </a:p>
          <a:p>
            <a:pPr lvl="2"/>
            <a:r>
              <a:rPr lang="en-US" dirty="0">
                <a:solidFill>
                  <a:srgbClr val="00B0F0"/>
                </a:solidFill>
              </a:rPr>
              <a:t>Hunger, poverty, and outmigrants</a:t>
            </a:r>
          </a:p>
          <a:p>
            <a:pPr lvl="2"/>
            <a:r>
              <a:rPr lang="en-US" dirty="0">
                <a:solidFill>
                  <a:srgbClr val="00B0F0"/>
                </a:solidFill>
              </a:rPr>
              <a:t>Hyperinflation since 2017, 8 million percent in 2019</a:t>
            </a:r>
          </a:p>
          <a:p>
            <a:pPr lvl="2"/>
            <a:r>
              <a:rPr lang="en-US" dirty="0">
                <a:solidFill>
                  <a:srgbClr val="00B0F0"/>
                </a:solidFill>
              </a:rPr>
              <a:t>In relative terms, worse than Great Depression</a:t>
            </a:r>
          </a:p>
          <a:p>
            <a:r>
              <a:rPr lang="en-US" i="1" dirty="0">
                <a:solidFill>
                  <a:srgbClr val="00B0F0"/>
                </a:solidFill>
              </a:rPr>
              <a:t>Not </a:t>
            </a:r>
            <a:r>
              <a:rPr lang="en-US" dirty="0">
                <a:solidFill>
                  <a:srgbClr val="00B0F0"/>
                </a:solidFill>
              </a:rPr>
              <a:t>a centrally planned economy, but</a:t>
            </a:r>
          </a:p>
          <a:p>
            <a:pPr lvl="1"/>
            <a:r>
              <a:rPr lang="en-US" dirty="0">
                <a:solidFill>
                  <a:srgbClr val="00B0F0"/>
                </a:solidFill>
              </a:rPr>
              <a:t>Highly authoritarian government</a:t>
            </a:r>
          </a:p>
          <a:p>
            <a:pPr lvl="1"/>
            <a:r>
              <a:rPr lang="en-US" dirty="0">
                <a:solidFill>
                  <a:srgbClr val="00B0F0"/>
                </a:solidFill>
              </a:rPr>
              <a:t>Highly redistributive policies </a:t>
            </a:r>
          </a:p>
          <a:p>
            <a:pPr lvl="1"/>
            <a:r>
              <a:rPr lang="en-US" dirty="0">
                <a:solidFill>
                  <a:srgbClr val="00B0F0"/>
                </a:solidFill>
              </a:rPr>
              <a:t>Large social spending, exceeding revenue</a:t>
            </a:r>
          </a:p>
          <a:p>
            <a:pPr lvl="1"/>
            <a:r>
              <a:rPr lang="en-US" dirty="0">
                <a:solidFill>
                  <a:srgbClr val="00B0F0"/>
                </a:solidFill>
              </a:rPr>
              <a:t>Active price controls on food, currency</a:t>
            </a:r>
          </a:p>
          <a:p>
            <a:pPr lvl="1"/>
            <a:r>
              <a:rPr lang="en-US" dirty="0">
                <a:solidFill>
                  <a:srgbClr val="00B0F0"/>
                </a:solidFill>
              </a:rPr>
              <a:t>100,000 government funded communes/businesses</a:t>
            </a:r>
          </a:p>
          <a:p>
            <a:pPr lvl="1"/>
            <a:r>
              <a:rPr lang="en-US" dirty="0">
                <a:solidFill>
                  <a:srgbClr val="00B0F0"/>
                </a:solidFill>
              </a:rPr>
              <a:t>Poor property rights/high level of expropriation: e.g., first oil industry, then supermarkets, housing/construction, etc.</a:t>
            </a:r>
          </a:p>
        </p:txBody>
      </p:sp>
    </p:spTree>
    <p:extLst>
      <p:ext uri="{BB962C8B-B14F-4D97-AF65-F5344CB8AC3E}">
        <p14:creationId xmlns:p14="http://schemas.microsoft.com/office/powerpoint/2010/main" val="1666110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Commonalities among successful economies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Hard to know which policies were key:</a:t>
            </a:r>
          </a:p>
          <a:p>
            <a:pPr marL="971550" lvl="1" indent="-514350">
              <a:buFont typeface="+mj-lt"/>
              <a:buAutoNum type="arabicPeriod"/>
            </a:pPr>
            <a:r>
              <a:rPr lang="en-US" dirty="0"/>
              <a:t>Openness – trade surpluses, tended to subsidize export industries rather than import-competing industries </a:t>
            </a:r>
          </a:p>
          <a:p>
            <a:pPr marL="971550" lvl="1" indent="-514350">
              <a:buFont typeface="+mj-lt"/>
              <a:buAutoNum type="arabicPeriod"/>
            </a:pPr>
            <a:r>
              <a:rPr lang="en-US" dirty="0"/>
              <a:t>Savings and investment – East Asian countries saved and invested at very high rates (Africa now growing through high capital accumulation)</a:t>
            </a:r>
          </a:p>
          <a:p>
            <a:pPr marL="971550" lvl="1" indent="-514350">
              <a:buFont typeface="+mj-lt"/>
              <a:buAutoNum type="arabicPeriod"/>
            </a:pPr>
            <a:r>
              <a:rPr lang="en-US" dirty="0"/>
              <a:t>Stable </a:t>
            </a:r>
            <a:r>
              <a:rPr lang="en-US" dirty="0" err="1"/>
              <a:t>macroeconomies</a:t>
            </a:r>
            <a:r>
              <a:rPr lang="en-US" dirty="0"/>
              <a:t> – low inflation, roughly balanced budget, stable exchange rates</a:t>
            </a:r>
          </a:p>
          <a:p>
            <a:pPr marL="971550" lvl="1" indent="-514350">
              <a:buFont typeface="+mj-lt"/>
              <a:buAutoNum type="arabicPeriod"/>
            </a:pPr>
            <a:r>
              <a:rPr lang="en-US" dirty="0"/>
              <a:t>Strong governments – reliable leadership, investment in infrastructure, education, etc.</a:t>
            </a:r>
          </a:p>
          <a:p>
            <a:pPr marL="971550" lvl="1" indent="-514350">
              <a:buFont typeface="+mj-lt"/>
              <a:buAutoNum type="arabicPeriod"/>
            </a:pPr>
            <a:r>
              <a:rPr lang="en-US" dirty="0"/>
              <a:t>Increase in productivity</a:t>
            </a:r>
          </a:p>
          <a:p>
            <a:pPr marL="971550" lvl="1" indent="-514350">
              <a:buFont typeface="+mj-lt"/>
              <a:buAutoNum type="arabicPeriod"/>
            </a:pPr>
            <a:endParaRPr lang="en-US" dirty="0"/>
          </a:p>
        </p:txBody>
      </p:sp>
    </p:spTree>
    <p:extLst>
      <p:ext uri="{BB962C8B-B14F-4D97-AF65-F5344CB8AC3E}">
        <p14:creationId xmlns:p14="http://schemas.microsoft.com/office/powerpoint/2010/main" val="3491070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Barriers to Growth</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Many related to the themes we’ve discussed:</a:t>
            </a:r>
          </a:p>
          <a:p>
            <a:pPr marL="971550" lvl="1" indent="-514350">
              <a:buFont typeface="+mj-lt"/>
              <a:buAutoNum type="arabicPeriod"/>
            </a:pPr>
            <a:r>
              <a:rPr lang="en-US" dirty="0"/>
              <a:t>Poor government institutions</a:t>
            </a:r>
          </a:p>
          <a:p>
            <a:pPr marL="1371600" lvl="2" indent="-514350"/>
            <a:r>
              <a:rPr lang="en-US" dirty="0"/>
              <a:t>Literature on French vs. British legal origins</a:t>
            </a:r>
          </a:p>
          <a:p>
            <a:pPr lvl="3"/>
            <a:r>
              <a:rPr lang="en-US" dirty="0"/>
              <a:t>Poor financial development</a:t>
            </a:r>
          </a:p>
          <a:p>
            <a:pPr lvl="3"/>
            <a:r>
              <a:rPr lang="en-US" dirty="0"/>
              <a:t>Poor property rights</a:t>
            </a:r>
          </a:p>
          <a:p>
            <a:pPr lvl="3"/>
            <a:r>
              <a:rPr lang="en-US" dirty="0"/>
              <a:t>Corruption</a:t>
            </a:r>
          </a:p>
          <a:p>
            <a:pPr marL="1371600" lvl="2" indent="-514350"/>
            <a:r>
              <a:rPr lang="en-US" dirty="0"/>
              <a:t>Extractive/Elitist institutions vs.  Inclusive Institutions (Acemoglu, Johnson, Robinson)</a:t>
            </a:r>
          </a:p>
          <a:p>
            <a:pPr marL="971550" lvl="1" indent="-514350">
              <a:buFont typeface="+mj-lt"/>
              <a:buAutoNum type="arabicPeriod"/>
            </a:pPr>
            <a:r>
              <a:rPr lang="en-US" dirty="0"/>
              <a:t>Monopoly rights of various groups</a:t>
            </a:r>
          </a:p>
          <a:p>
            <a:pPr marL="1371600" lvl="2" indent="-514350"/>
            <a:r>
              <a:rPr lang="en-US" dirty="0"/>
              <a:t>Industry</a:t>
            </a:r>
          </a:p>
          <a:p>
            <a:pPr marL="1371600" lvl="2" indent="-514350"/>
            <a:r>
              <a:rPr lang="en-US" dirty="0"/>
              <a:t>Trade unions</a:t>
            </a:r>
          </a:p>
          <a:p>
            <a:pPr marL="1371600" lvl="2" indent="-514350"/>
            <a:r>
              <a:rPr lang="en-US" dirty="0"/>
              <a:t>Political powers</a:t>
            </a:r>
          </a:p>
          <a:p>
            <a:pPr marL="971550" lvl="1" indent="-514350">
              <a:buFont typeface="+mj-lt"/>
              <a:buAutoNum type="arabicPeriod"/>
            </a:pPr>
            <a:r>
              <a:rPr lang="en-US" dirty="0"/>
              <a:t>Poor technologies</a:t>
            </a:r>
          </a:p>
          <a:p>
            <a:pPr marL="1371600" lvl="2" indent="-514350"/>
            <a:r>
              <a:rPr lang="en-US" dirty="0"/>
              <a:t>Lack of entrepreneurs</a:t>
            </a:r>
          </a:p>
          <a:p>
            <a:pPr marL="1371600" lvl="2" indent="-514350"/>
            <a:r>
              <a:rPr lang="en-US" dirty="0"/>
              <a:t>Lack of infrastructure (transportation, communication, financial)</a:t>
            </a:r>
          </a:p>
          <a:p>
            <a:pPr marL="1371600" lvl="2" indent="-514350"/>
            <a:r>
              <a:rPr lang="en-US" dirty="0"/>
              <a:t>Lack of foreign investment/integration</a:t>
            </a:r>
          </a:p>
          <a:p>
            <a:pPr marL="971550" lvl="1" indent="-514350">
              <a:buFont typeface="+mj-lt"/>
              <a:buAutoNum type="arabicPeriod"/>
            </a:pPr>
            <a:r>
              <a:rPr lang="en-US" dirty="0"/>
              <a:t>Political/military conflict</a:t>
            </a:r>
          </a:p>
          <a:p>
            <a:pPr marL="1371600" lvl="2" indent="-514350"/>
            <a:r>
              <a:rPr lang="en-US" dirty="0"/>
              <a:t>Ethnic fighting, religious conflict</a:t>
            </a:r>
          </a:p>
          <a:p>
            <a:pPr marL="1371600" lvl="2" indent="-514350"/>
            <a:r>
              <a:rPr lang="en-US" dirty="0"/>
              <a:t>Ideological factions</a:t>
            </a:r>
          </a:p>
          <a:p>
            <a:pPr marL="57150" indent="0">
              <a:buNone/>
            </a:pPr>
            <a:endParaRPr lang="en-US" dirty="0"/>
          </a:p>
          <a:p>
            <a:pPr marL="1371600" lvl="2" indent="-514350">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614-3C11-A049-ACFB-16A9265C074C}"/>
              </a:ext>
            </a:extLst>
          </p:cNvPr>
          <p:cNvSpPr>
            <a:spLocks noGrp="1"/>
          </p:cNvSpPr>
          <p:nvPr>
            <p:ph type="title"/>
          </p:nvPr>
        </p:nvSpPr>
        <p:spPr/>
        <p:txBody>
          <a:bodyPr>
            <a:normAutofit/>
          </a:bodyPr>
          <a:lstStyle/>
          <a:p>
            <a:pPr algn="l"/>
            <a:r>
              <a:rPr lang="en-US" dirty="0">
                <a:solidFill>
                  <a:srgbClr val="FF0000"/>
                </a:solidFill>
              </a:rPr>
              <a:t>I) A. Integral Human Development</a:t>
            </a:r>
          </a:p>
        </p:txBody>
      </p:sp>
      <p:sp>
        <p:nvSpPr>
          <p:cNvPr id="3" name="Content Placeholder 2">
            <a:extLst>
              <a:ext uri="{FF2B5EF4-FFF2-40B4-BE49-F238E27FC236}">
                <a16:creationId xmlns:a16="http://schemas.microsoft.com/office/drawing/2014/main" id="{9EAED319-5400-834D-8BEE-FD2BCA5CCF08}"/>
              </a:ext>
            </a:extLst>
          </p:cNvPr>
          <p:cNvSpPr>
            <a:spLocks noGrp="1"/>
          </p:cNvSpPr>
          <p:nvPr>
            <p:ph idx="1"/>
          </p:nvPr>
        </p:nvSpPr>
        <p:spPr/>
        <p:txBody>
          <a:bodyPr>
            <a:normAutofit fontScale="77500" lnSpcReduction="20000"/>
          </a:bodyPr>
          <a:lstStyle/>
          <a:p>
            <a:r>
              <a:rPr lang="en-US" dirty="0"/>
              <a:t>In 2017, Pope Francis founded the Dicastery for the Promotion of </a:t>
            </a:r>
            <a:r>
              <a:rPr lang="en-US" b="1" dirty="0"/>
              <a:t>Integral Human Development</a:t>
            </a:r>
            <a:r>
              <a:rPr lang="en-US" dirty="0"/>
              <a:t>, which combined four Pontifical Councils under one roof:</a:t>
            </a:r>
          </a:p>
          <a:p>
            <a:pPr lvl="1"/>
            <a:r>
              <a:rPr lang="en-US" dirty="0"/>
              <a:t>Justice and Peace</a:t>
            </a:r>
          </a:p>
          <a:p>
            <a:pPr lvl="1"/>
            <a:r>
              <a:rPr lang="en-US" dirty="0"/>
              <a:t>Pastoral Care of Migrants and Itinerant People</a:t>
            </a:r>
          </a:p>
          <a:p>
            <a:pPr lvl="1"/>
            <a:r>
              <a:rPr lang="en-US" dirty="0"/>
              <a:t>Pastoral Assistance to Health Care Workers</a:t>
            </a:r>
          </a:p>
          <a:p>
            <a:pPr lvl="1"/>
            <a:r>
              <a:rPr lang="en-US" i="1" dirty="0"/>
              <a:t>Cor Unum (“One Heart”) </a:t>
            </a:r>
            <a:r>
              <a:rPr lang="en-US" dirty="0"/>
              <a:t>– umbrella for Catholic charitable organizations</a:t>
            </a:r>
          </a:p>
          <a:p>
            <a:r>
              <a:rPr lang="en-US" dirty="0"/>
              <a:t>Also in 2017, students enter Keough School of Global Affairs with mission to advance: “</a:t>
            </a:r>
            <a:r>
              <a:rPr lang="en-US" b="1" dirty="0"/>
              <a:t>integral human development </a:t>
            </a:r>
            <a:r>
              <a:rPr lang="en-US" dirty="0"/>
              <a:t>through research, policy and practice; transformative educational programs, and partnerships for global engagement”</a:t>
            </a:r>
          </a:p>
        </p:txBody>
      </p:sp>
    </p:spTree>
    <p:extLst>
      <p:ext uri="{BB962C8B-B14F-4D97-AF65-F5344CB8AC3E}">
        <p14:creationId xmlns:p14="http://schemas.microsoft.com/office/powerpoint/2010/main" val="3832854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 Corruption as Random Taxes and Prisoner’s dilemma</a:t>
            </a:r>
          </a:p>
        </p:txBody>
      </p:sp>
      <p:sp>
        <p:nvSpPr>
          <p:cNvPr id="3" name="Content Placeholder 2"/>
          <p:cNvSpPr>
            <a:spLocks noGrp="1"/>
          </p:cNvSpPr>
          <p:nvPr>
            <p:ph idx="1"/>
          </p:nvPr>
        </p:nvSpPr>
        <p:spPr/>
        <p:txBody>
          <a:bodyPr>
            <a:normAutofit fontScale="92500" lnSpcReduction="20000"/>
          </a:bodyPr>
          <a:lstStyle/>
          <a:p>
            <a:r>
              <a:rPr lang="en-US" dirty="0"/>
              <a:t>Consider a business person who must </a:t>
            </a:r>
          </a:p>
          <a:p>
            <a:r>
              <a:rPr lang="en-US" dirty="0"/>
              <a:t>Disorganized corruption can be worse than organized corruption</a:t>
            </a:r>
          </a:p>
          <a:p>
            <a:r>
              <a:rPr lang="en-US" dirty="0"/>
              <a:t>Consider two agents that both try to decide whether to bribe – bribes look like taxes to business owners</a:t>
            </a:r>
          </a:p>
          <a:p>
            <a:r>
              <a:rPr lang="en-US" dirty="0"/>
              <a:t>Deciding independently can lead to bad outcomes where you kill the project, but no single person would decide on this even if corrupt</a:t>
            </a:r>
          </a:p>
          <a:p>
            <a:r>
              <a:rPr lang="en-US" dirty="0"/>
              <a:t>Single corrupt dictator doesn’t kill the goose that lays the </a:t>
            </a:r>
            <a:r>
              <a:rPr lang="en-US"/>
              <a:t>golden eggs.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Corruption as Random Taxes and Prisoner’s dilemma</a:t>
            </a:r>
          </a:p>
        </p:txBody>
      </p:sp>
      <p:graphicFrame>
        <p:nvGraphicFramePr>
          <p:cNvPr id="4" name="Content Placeholder 3"/>
          <p:cNvGraphicFramePr>
            <a:graphicFrameLocks noGrp="1"/>
          </p:cNvGraphicFramePr>
          <p:nvPr>
            <p:ph idx="1"/>
          </p:nvPr>
        </p:nvGraphicFramePr>
        <p:xfrm>
          <a:off x="381000" y="2819400"/>
          <a:ext cx="84582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70840">
                <a:tc>
                  <a:txBody>
                    <a:bodyPr/>
                    <a:lstStyle/>
                    <a:p>
                      <a:r>
                        <a:rPr lang="en-US" dirty="0"/>
                        <a:t>Person 1               Person 2:</a:t>
                      </a:r>
                    </a:p>
                  </a:txBody>
                  <a:tcPr/>
                </a:tc>
                <a:tc>
                  <a:txBody>
                    <a:bodyPr/>
                    <a:lstStyle/>
                    <a:p>
                      <a:r>
                        <a:rPr lang="en-US" dirty="0"/>
                        <a:t>Be Honest </a:t>
                      </a:r>
                    </a:p>
                  </a:txBody>
                  <a:tcPr/>
                </a:tc>
                <a:tc>
                  <a:txBody>
                    <a:bodyPr/>
                    <a:lstStyle/>
                    <a:p>
                      <a:r>
                        <a:rPr lang="en-US" dirty="0"/>
                        <a:t>Be Corrupt</a:t>
                      </a:r>
                    </a:p>
                  </a:txBody>
                  <a:tcPr/>
                </a:tc>
                <a:extLst>
                  <a:ext uri="{0D108BD9-81ED-4DB2-BD59-A6C34878D82A}">
                    <a16:rowId xmlns:a16="http://schemas.microsoft.com/office/drawing/2014/main" val="10000"/>
                  </a:ext>
                </a:extLst>
              </a:tr>
              <a:tr h="370840">
                <a:tc>
                  <a:txBody>
                    <a:bodyPr/>
                    <a:lstStyle/>
                    <a:p>
                      <a:r>
                        <a:rPr lang="en-US" dirty="0"/>
                        <a:t>Be Honest</a:t>
                      </a:r>
                    </a:p>
                  </a:txBody>
                  <a:tcPr/>
                </a:tc>
                <a:tc>
                  <a:txBody>
                    <a:bodyPr/>
                    <a:lstStyle/>
                    <a:p>
                      <a:r>
                        <a:rPr lang="en-US" dirty="0"/>
                        <a:t>(10,10)</a:t>
                      </a:r>
                    </a:p>
                  </a:txBody>
                  <a:tcPr/>
                </a:tc>
                <a:tc>
                  <a:txBody>
                    <a:bodyPr/>
                    <a:lstStyle/>
                    <a:p>
                      <a:r>
                        <a:rPr lang="en-US" dirty="0"/>
                        <a:t>(10-b-e,10+b)</a:t>
                      </a:r>
                    </a:p>
                  </a:txBody>
                  <a:tcPr/>
                </a:tc>
                <a:extLst>
                  <a:ext uri="{0D108BD9-81ED-4DB2-BD59-A6C34878D82A}">
                    <a16:rowId xmlns:a16="http://schemas.microsoft.com/office/drawing/2014/main" val="10001"/>
                  </a:ext>
                </a:extLst>
              </a:tr>
              <a:tr h="370840">
                <a:tc>
                  <a:txBody>
                    <a:bodyPr/>
                    <a:lstStyle/>
                    <a:p>
                      <a:r>
                        <a:rPr lang="en-US" dirty="0"/>
                        <a:t>Be Corrupt</a:t>
                      </a:r>
                    </a:p>
                  </a:txBody>
                  <a:tcPr/>
                </a:tc>
                <a:tc>
                  <a:txBody>
                    <a:bodyPr/>
                    <a:lstStyle/>
                    <a:p>
                      <a:r>
                        <a:rPr lang="en-US" dirty="0"/>
                        <a:t>(10+b,10-b-e)</a:t>
                      </a:r>
                    </a:p>
                  </a:txBody>
                  <a:tcPr/>
                </a:tc>
                <a:tc>
                  <a:txBody>
                    <a:bodyPr/>
                    <a:lstStyle/>
                    <a:p>
                      <a:r>
                        <a:rPr lang="en-US" dirty="0"/>
                        <a:t>(10-e,</a:t>
                      </a:r>
                      <a:r>
                        <a:rPr lang="en-US" baseline="0" dirty="0"/>
                        <a:t>10-e)</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Corruption Examples</a:t>
            </a:r>
          </a:p>
        </p:txBody>
      </p:sp>
      <p:sp>
        <p:nvSpPr>
          <p:cNvPr id="3" name="Content Placeholder 2"/>
          <p:cNvSpPr>
            <a:spLocks noGrp="1"/>
          </p:cNvSpPr>
          <p:nvPr>
            <p:ph idx="1"/>
          </p:nvPr>
        </p:nvSpPr>
        <p:spPr/>
        <p:txBody>
          <a:bodyPr/>
          <a:lstStyle/>
          <a:p>
            <a:r>
              <a:rPr lang="en-US" dirty="0"/>
              <a:t>Iraq under Hussein, Iraq post-war</a:t>
            </a:r>
          </a:p>
          <a:p>
            <a:r>
              <a:rPr lang="en-US" dirty="0"/>
              <a:t>Russia under Soviets vs. Russia post-transition</a:t>
            </a:r>
          </a:p>
          <a:p>
            <a:r>
              <a:rPr lang="en-US" dirty="0"/>
              <a:t>Suharto in Indonesia vs. corruption in Kenya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Measures of Government Corruption</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600200"/>
            <a:ext cx="7620000" cy="4525963"/>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205F-7DF1-C84B-B17F-429965B74F55}"/>
              </a:ext>
            </a:extLst>
          </p:cNvPr>
          <p:cNvSpPr>
            <a:spLocks noGrp="1"/>
          </p:cNvSpPr>
          <p:nvPr>
            <p:ph type="title"/>
          </p:nvPr>
        </p:nvSpPr>
        <p:spPr/>
        <p:txBody>
          <a:bodyPr>
            <a:normAutofit fontScale="90000"/>
          </a:bodyPr>
          <a:lstStyle/>
          <a:p>
            <a:pPr algn="l"/>
            <a:r>
              <a:rPr lang="en-US" dirty="0">
                <a:solidFill>
                  <a:srgbClr val="FF0000"/>
                </a:solidFill>
              </a:rPr>
              <a:t>III) B. Micro Approach to Development</a:t>
            </a:r>
          </a:p>
        </p:txBody>
      </p:sp>
      <p:sp>
        <p:nvSpPr>
          <p:cNvPr id="3" name="Content Placeholder 2">
            <a:extLst>
              <a:ext uri="{FF2B5EF4-FFF2-40B4-BE49-F238E27FC236}">
                <a16:creationId xmlns:a16="http://schemas.microsoft.com/office/drawing/2014/main" id="{F1763C20-DB8F-8140-9757-EF4CAD707B80}"/>
              </a:ext>
            </a:extLst>
          </p:cNvPr>
          <p:cNvSpPr>
            <a:spLocks noGrp="1"/>
          </p:cNvSpPr>
          <p:nvPr>
            <p:ph idx="1"/>
          </p:nvPr>
        </p:nvSpPr>
        <p:spPr>
          <a:xfrm>
            <a:off x="457200" y="1600200"/>
            <a:ext cx="8229600" cy="4800600"/>
          </a:xfrm>
        </p:spPr>
        <p:txBody>
          <a:bodyPr>
            <a:normAutofit fontScale="85000" lnSpcReduction="20000"/>
          </a:bodyPr>
          <a:lstStyle/>
          <a:p>
            <a:r>
              <a:rPr lang="en-US" dirty="0"/>
              <a:t>Big Idea (Banerjee, </a:t>
            </a:r>
            <a:r>
              <a:rPr lang="en-US" dirty="0" err="1"/>
              <a:t>Duflo</a:t>
            </a:r>
            <a:r>
              <a:rPr lang="en-US" dirty="0"/>
              <a:t>, and Kremer Nobel, 2019): </a:t>
            </a:r>
          </a:p>
          <a:p>
            <a:pPr lvl="1"/>
            <a:r>
              <a:rPr lang="en-US" dirty="0"/>
              <a:t>easier to learn about micro policies than macro policies: use randomized control trial (RCT) experiments</a:t>
            </a:r>
          </a:p>
          <a:p>
            <a:pPr lvl="1"/>
            <a:r>
              <a:rPr lang="en-US" dirty="0"/>
              <a:t>relies on empirics rather than theory</a:t>
            </a:r>
          </a:p>
          <a:p>
            <a:pPr lvl="1"/>
            <a:r>
              <a:rPr lang="en-US" dirty="0"/>
              <a:t>small improvements in nutrition, health care, education, agricultural technologies, financial services, communication technologies, governance, migration, etc. improve the lives of people</a:t>
            </a:r>
          </a:p>
          <a:p>
            <a:pPr lvl="1"/>
            <a:r>
              <a:rPr lang="en-US" dirty="0"/>
              <a:t>may give insights into the larger issues that the poor face</a:t>
            </a:r>
          </a:p>
          <a:p>
            <a:pPr lvl="1"/>
            <a:r>
              <a:rPr lang="en-US" dirty="0"/>
              <a:t>Ethics: typically can’t afford everyone, don’t know if it works, and randomization is more fair than connections/corruption</a:t>
            </a:r>
          </a:p>
          <a:p>
            <a:r>
              <a:rPr lang="en-US" dirty="0"/>
              <a:t>LEO (ND’s Lab for Economic Opportunities): same approach in U.S.</a:t>
            </a:r>
          </a:p>
        </p:txBody>
      </p:sp>
    </p:spTree>
    <p:extLst>
      <p:ext uri="{BB962C8B-B14F-4D97-AF65-F5344CB8AC3E}">
        <p14:creationId xmlns:p14="http://schemas.microsoft.com/office/powerpoint/2010/main" val="1007846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D5DA-2860-BB4E-9FF6-257B685A58F9}"/>
              </a:ext>
            </a:extLst>
          </p:cNvPr>
          <p:cNvSpPr>
            <a:spLocks noGrp="1"/>
          </p:cNvSpPr>
          <p:nvPr>
            <p:ph type="title"/>
          </p:nvPr>
        </p:nvSpPr>
        <p:spPr/>
        <p:txBody>
          <a:bodyPr/>
          <a:lstStyle/>
          <a:p>
            <a:r>
              <a:rPr lang="en-US" dirty="0"/>
              <a:t> Criticisms of RCT Micro Approach</a:t>
            </a:r>
          </a:p>
        </p:txBody>
      </p:sp>
      <p:sp>
        <p:nvSpPr>
          <p:cNvPr id="3" name="Content Placeholder 2">
            <a:extLst>
              <a:ext uri="{FF2B5EF4-FFF2-40B4-BE49-F238E27FC236}">
                <a16:creationId xmlns:a16="http://schemas.microsoft.com/office/drawing/2014/main" id="{2362F855-6951-8B4C-AC99-69F0F7F03F8D}"/>
              </a:ext>
            </a:extLst>
          </p:cNvPr>
          <p:cNvSpPr>
            <a:spLocks noGrp="1"/>
          </p:cNvSpPr>
          <p:nvPr>
            <p:ph idx="1"/>
          </p:nvPr>
        </p:nvSpPr>
        <p:spPr/>
        <p:txBody>
          <a:bodyPr>
            <a:normAutofit fontScale="77500" lnSpcReduction="20000"/>
          </a:bodyPr>
          <a:lstStyle/>
          <a:p>
            <a:r>
              <a:rPr lang="en-US" dirty="0"/>
              <a:t>Micro emphasis ignores larger macro issues</a:t>
            </a:r>
          </a:p>
          <a:p>
            <a:r>
              <a:rPr lang="en-US" dirty="0"/>
              <a:t>RCTs need theory to interpret/extrapolate results</a:t>
            </a:r>
          </a:p>
          <a:p>
            <a:pPr lvl="1"/>
            <a:r>
              <a:rPr lang="en-US" dirty="0"/>
              <a:t>Small RCTs may not have same impact when scaled</a:t>
            </a:r>
          </a:p>
          <a:p>
            <a:pPr lvl="1"/>
            <a:r>
              <a:rPr lang="en-US" dirty="0"/>
              <a:t>May not have same impact in other situations</a:t>
            </a:r>
          </a:p>
          <a:p>
            <a:r>
              <a:rPr lang="en-US" dirty="0"/>
              <a:t>Focus is on aid policies, behavioral economic biases</a:t>
            </a:r>
          </a:p>
          <a:p>
            <a:pPr lvl="1"/>
            <a:r>
              <a:rPr lang="en-US" dirty="0"/>
              <a:t>Poor in developing countries may be less dependent on aid than poor in advanced economies – breed dependence?</a:t>
            </a:r>
          </a:p>
          <a:p>
            <a:pPr lvl="1"/>
            <a:r>
              <a:rPr lang="en-US" dirty="0"/>
              <a:t>Is this really the difference between Uganda and S. Korea experience  over the past 50 years? </a:t>
            </a:r>
          </a:p>
          <a:p>
            <a:r>
              <a:rPr lang="en-US" dirty="0"/>
              <a:t>Ethics:</a:t>
            </a:r>
          </a:p>
          <a:p>
            <a:pPr lvl="1"/>
            <a:r>
              <a:rPr lang="en-US" dirty="0"/>
              <a:t>Experimenting on people is problematic, especially experimenting on the poor</a:t>
            </a:r>
          </a:p>
          <a:p>
            <a:pPr lvl="1"/>
            <a:r>
              <a:rPr lang="en-US" dirty="0"/>
              <a:t>Withholding services from the “control” is problematic</a:t>
            </a:r>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94868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86ED-FDC6-C842-80EC-5CE6CE0E1CE1}"/>
              </a:ext>
            </a:extLst>
          </p:cNvPr>
          <p:cNvSpPr>
            <a:spLocks noGrp="1"/>
          </p:cNvSpPr>
          <p:nvPr>
            <p:ph type="title"/>
          </p:nvPr>
        </p:nvSpPr>
        <p:spPr/>
        <p:txBody>
          <a:bodyPr/>
          <a:lstStyle/>
          <a:p>
            <a:r>
              <a:rPr lang="en-US" dirty="0"/>
              <a:t>End of Lecture 24</a:t>
            </a:r>
          </a:p>
        </p:txBody>
      </p:sp>
      <p:sp>
        <p:nvSpPr>
          <p:cNvPr id="3" name="Content Placeholder 2">
            <a:extLst>
              <a:ext uri="{FF2B5EF4-FFF2-40B4-BE49-F238E27FC236}">
                <a16:creationId xmlns:a16="http://schemas.microsoft.com/office/drawing/2014/main" id="{7452FEC8-2010-2744-81E1-D5211FEDF8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6501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Globalization and Development</a:t>
            </a:r>
          </a:p>
        </p:txBody>
      </p:sp>
      <p:sp>
        <p:nvSpPr>
          <p:cNvPr id="3" name="Content Placeholder 2"/>
          <p:cNvSpPr>
            <a:spLocks noGrp="1"/>
          </p:cNvSpPr>
          <p:nvPr>
            <p:ph idx="1"/>
          </p:nvPr>
        </p:nvSpPr>
        <p:spPr/>
        <p:txBody>
          <a:bodyPr>
            <a:normAutofit/>
          </a:bodyPr>
          <a:lstStyle/>
          <a:p>
            <a:pPr marL="0" indent="0">
              <a:buNone/>
            </a:pPr>
            <a:r>
              <a:rPr lang="en-US" dirty="0"/>
              <a:t>We will consider three aspects:</a:t>
            </a:r>
          </a:p>
          <a:p>
            <a:pPr marL="514350" indent="-514350">
              <a:buFont typeface="+mj-lt"/>
              <a:buAutoNum type="alphaUcPeriod"/>
            </a:pPr>
            <a:r>
              <a:rPr lang="en-US" dirty="0"/>
              <a:t>Overview of Globalization</a:t>
            </a:r>
          </a:p>
          <a:p>
            <a:pPr marL="514350" indent="-514350">
              <a:buFont typeface="+mj-lt"/>
              <a:buAutoNum type="alphaUcPeriod"/>
            </a:pPr>
            <a:r>
              <a:rPr lang="en-US" dirty="0"/>
              <a:t>International organizations and cooperation</a:t>
            </a:r>
          </a:p>
          <a:p>
            <a:pPr marL="514350" indent="-514350">
              <a:buFont typeface="+mj-lt"/>
              <a:buAutoNum type="alphaUcPeriod"/>
            </a:pPr>
            <a:r>
              <a:rPr lang="en-US" dirty="0"/>
              <a:t>Cultural and economic opportunities and challenges</a:t>
            </a:r>
          </a:p>
          <a:p>
            <a:pPr marL="914400" lvl="1" indent="-514350"/>
            <a:r>
              <a:rPr lang="en-US" dirty="0"/>
              <a:t>Gains to globalization</a:t>
            </a:r>
          </a:p>
          <a:p>
            <a:pPr marL="914400" lvl="1" indent="-514350"/>
            <a:r>
              <a:rPr lang="en-US" dirty="0"/>
              <a:t>Economic winners and losers</a:t>
            </a:r>
          </a:p>
          <a:p>
            <a:pPr marL="914400" lvl="1" indent="-514350"/>
            <a:r>
              <a:rPr lang="en-US" dirty="0"/>
              <a:t>Cultural challenges</a:t>
            </a:r>
          </a:p>
          <a:p>
            <a:pPr marL="514350" indent="-514350">
              <a:buFont typeface="+mj-lt"/>
              <a:buAutoNum type="alphaUcPeriod"/>
            </a:pPr>
            <a:endParaRPr lang="en-US" dirty="0"/>
          </a:p>
          <a:p>
            <a:pPr marL="514350" indent="-514350">
              <a:buFont typeface="+mj-lt"/>
              <a:buAutoNum type="alphaUcPeriod"/>
            </a:pPr>
            <a:endParaRPr lang="en-US" dirty="0"/>
          </a:p>
          <a:p>
            <a:pPr marL="514350" indent="-514350">
              <a:buFont typeface="+mj-lt"/>
              <a:buAutoNum type="alphaUcPeriod"/>
            </a:pPr>
            <a:endParaRPr lang="en-US" dirty="0"/>
          </a:p>
          <a:p>
            <a:pPr marL="514350" indent="-514350">
              <a:buFont typeface="+mj-lt"/>
              <a:buAutoNum type="alphaUcPeriod"/>
            </a:pPr>
            <a:endParaRPr lang="en-US" dirty="0"/>
          </a:p>
          <a:p>
            <a:pPr marL="914400" lvl="1" indent="-514350"/>
            <a:endParaRPr lang="en-US" dirty="0"/>
          </a:p>
        </p:txBody>
      </p:sp>
    </p:spTree>
    <p:extLst>
      <p:ext uri="{BB962C8B-B14F-4D97-AF65-F5344CB8AC3E}">
        <p14:creationId xmlns:p14="http://schemas.microsoft.com/office/powerpoint/2010/main" val="3891160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F275-7C69-F849-BDCB-862116DDD8EA}"/>
              </a:ext>
            </a:extLst>
          </p:cNvPr>
          <p:cNvSpPr>
            <a:spLocks noGrp="1"/>
          </p:cNvSpPr>
          <p:nvPr>
            <p:ph type="title"/>
          </p:nvPr>
        </p:nvSpPr>
        <p:spPr/>
        <p:txBody>
          <a:bodyPr/>
          <a:lstStyle/>
          <a:p>
            <a:pPr algn="l"/>
            <a:r>
              <a:rPr lang="en-US" dirty="0">
                <a:solidFill>
                  <a:srgbClr val="FF0000"/>
                </a:solidFill>
              </a:rPr>
              <a:t>III) A. Overview of Globalization</a:t>
            </a:r>
          </a:p>
        </p:txBody>
      </p:sp>
      <p:sp>
        <p:nvSpPr>
          <p:cNvPr id="3" name="Content Placeholder 2">
            <a:extLst>
              <a:ext uri="{FF2B5EF4-FFF2-40B4-BE49-F238E27FC236}">
                <a16:creationId xmlns:a16="http://schemas.microsoft.com/office/drawing/2014/main" id="{13EC0F2E-1E5F-2046-BF99-9FA02C818944}"/>
              </a:ext>
            </a:extLst>
          </p:cNvPr>
          <p:cNvSpPr>
            <a:spLocks noGrp="1"/>
          </p:cNvSpPr>
          <p:nvPr>
            <p:ph idx="1"/>
          </p:nvPr>
        </p:nvSpPr>
        <p:spPr/>
        <p:txBody>
          <a:bodyPr>
            <a:normAutofit/>
          </a:bodyPr>
          <a:lstStyle/>
          <a:p>
            <a:r>
              <a:rPr lang="en-US" dirty="0"/>
              <a:t>Globalization is the increased economic, political, and social integration of countries</a:t>
            </a:r>
          </a:p>
          <a:p>
            <a:r>
              <a:rPr lang="en-US" dirty="0"/>
              <a:t>It involves several aspects:</a:t>
            </a:r>
          </a:p>
          <a:p>
            <a:pPr lvl="1"/>
            <a:r>
              <a:rPr lang="en-US" dirty="0"/>
              <a:t>International trade</a:t>
            </a:r>
          </a:p>
          <a:p>
            <a:pPr lvl="1"/>
            <a:r>
              <a:rPr lang="en-US" dirty="0"/>
              <a:t>International capital/financial flows</a:t>
            </a:r>
          </a:p>
          <a:p>
            <a:pPr lvl="1"/>
            <a:r>
              <a:rPr lang="en-US" dirty="0"/>
              <a:t>International migration</a:t>
            </a:r>
          </a:p>
          <a:p>
            <a:pPr lvl="1"/>
            <a:r>
              <a:rPr lang="en-US" dirty="0"/>
              <a:t>Multilateral political intertwining</a:t>
            </a:r>
          </a:p>
          <a:p>
            <a:pPr lvl="1"/>
            <a:r>
              <a:rPr lang="en-US" dirty="0"/>
              <a:t>Increased cultural, information flows</a:t>
            </a:r>
          </a:p>
        </p:txBody>
      </p:sp>
    </p:spTree>
    <p:extLst>
      <p:ext uri="{BB962C8B-B14F-4D97-AF65-F5344CB8AC3E}">
        <p14:creationId xmlns:p14="http://schemas.microsoft.com/office/powerpoint/2010/main" val="29506116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36E6-E94B-AB44-8884-BB823BFD0B82}"/>
              </a:ext>
            </a:extLst>
          </p:cNvPr>
          <p:cNvSpPr>
            <a:spLocks noGrp="1"/>
          </p:cNvSpPr>
          <p:nvPr>
            <p:ph type="title"/>
          </p:nvPr>
        </p:nvSpPr>
        <p:spPr/>
        <p:txBody>
          <a:bodyPr/>
          <a:lstStyle/>
          <a:p>
            <a:r>
              <a:rPr lang="en-US" dirty="0"/>
              <a:t>What has driven globalization?</a:t>
            </a:r>
          </a:p>
        </p:txBody>
      </p:sp>
      <p:sp>
        <p:nvSpPr>
          <p:cNvPr id="3" name="Content Placeholder 2">
            <a:extLst>
              <a:ext uri="{FF2B5EF4-FFF2-40B4-BE49-F238E27FC236}">
                <a16:creationId xmlns:a16="http://schemas.microsoft.com/office/drawing/2014/main" id="{0ED78F2B-E1B7-BE4E-802B-2498C55E3595}"/>
              </a:ext>
            </a:extLst>
          </p:cNvPr>
          <p:cNvSpPr>
            <a:spLocks noGrp="1"/>
          </p:cNvSpPr>
          <p:nvPr>
            <p:ph idx="1"/>
          </p:nvPr>
        </p:nvSpPr>
        <p:spPr/>
        <p:txBody>
          <a:bodyPr>
            <a:normAutofit fontScale="85000" lnSpcReduction="10000"/>
          </a:bodyPr>
          <a:lstStyle/>
          <a:p>
            <a:pPr marL="514350" indent="-514350">
              <a:buFont typeface="+mj-lt"/>
              <a:buAutoNum type="arabicPeriod"/>
            </a:pPr>
            <a:r>
              <a:rPr lang="en-US" dirty="0">
                <a:solidFill>
                  <a:schemeClr val="bg1"/>
                </a:solidFill>
              </a:rPr>
              <a:t>Decreased transportation costs: technological improvements lead to cheaper air, sea transportation</a:t>
            </a:r>
          </a:p>
          <a:p>
            <a:pPr marL="514350" indent="-514350">
              <a:buFont typeface="+mj-lt"/>
              <a:buAutoNum type="arabicPeriod"/>
            </a:pPr>
            <a:r>
              <a:rPr lang="en-US" dirty="0">
                <a:solidFill>
                  <a:schemeClr val="bg1"/>
                </a:solidFill>
              </a:rPr>
              <a:t>Decreased communication costs/information exposure: telephone, computers, internet, foreign language, television, movies, social media</a:t>
            </a:r>
          </a:p>
          <a:p>
            <a:pPr marL="514350" indent="-514350">
              <a:buFont typeface="+mj-lt"/>
              <a:buAutoNum type="arabicPeriod"/>
            </a:pPr>
            <a:r>
              <a:rPr lang="en-US" dirty="0">
                <a:solidFill>
                  <a:schemeClr val="bg1"/>
                </a:solidFill>
              </a:rPr>
              <a:t>Increased international cooperation – multinational cooperation, trade agreements, etc.</a:t>
            </a:r>
          </a:p>
          <a:p>
            <a:pPr marL="514350" indent="-514350">
              <a:buFont typeface="+mj-lt"/>
              <a:buAutoNum type="arabicPeriod"/>
            </a:pPr>
            <a:r>
              <a:rPr lang="en-US" dirty="0">
                <a:solidFill>
                  <a:schemeClr val="bg1"/>
                </a:solidFill>
              </a:rPr>
              <a:t>Gaps in living standards were long present – but they have become more apparent through (2)</a:t>
            </a:r>
          </a:p>
          <a:p>
            <a:pPr marL="514350" indent="-514350">
              <a:buFont typeface="+mj-lt"/>
              <a:buAutoNum type="arabicPeriod"/>
            </a:pPr>
            <a:r>
              <a:rPr lang="en-US" dirty="0">
                <a:solidFill>
                  <a:schemeClr val="bg1"/>
                </a:solidFill>
              </a:rPr>
              <a:t>More?</a:t>
            </a:r>
          </a:p>
        </p:txBody>
      </p:sp>
    </p:spTree>
    <p:extLst>
      <p:ext uri="{BB962C8B-B14F-4D97-AF65-F5344CB8AC3E}">
        <p14:creationId xmlns:p14="http://schemas.microsoft.com/office/powerpoint/2010/main" val="306214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integral human development?</a:t>
            </a:r>
          </a:p>
        </p:txBody>
      </p:sp>
      <p:sp>
        <p:nvSpPr>
          <p:cNvPr id="3" name="Content Placeholder 2"/>
          <p:cNvSpPr>
            <a:spLocks noGrp="1"/>
          </p:cNvSpPr>
          <p:nvPr>
            <p:ph idx="1"/>
          </p:nvPr>
        </p:nvSpPr>
        <p:spPr/>
        <p:txBody>
          <a:bodyPr>
            <a:normAutofit/>
          </a:bodyPr>
          <a:lstStyle/>
          <a:p>
            <a:r>
              <a:rPr lang="en-US" dirty="0"/>
              <a:t>CST approach to development</a:t>
            </a:r>
          </a:p>
          <a:p>
            <a:pPr marL="514350" indent="-514350">
              <a:buNone/>
            </a:pPr>
            <a:r>
              <a:rPr lang="en-US" dirty="0">
                <a:solidFill>
                  <a:schemeClr val="bg1"/>
                </a:solidFill>
              </a:rPr>
              <a:t>Def.: </a:t>
            </a:r>
            <a:r>
              <a:rPr lang="en-US" b="1" i="1" dirty="0">
                <a:solidFill>
                  <a:schemeClr val="bg1"/>
                </a:solidFill>
              </a:rPr>
              <a:t>integral human development</a:t>
            </a:r>
            <a:r>
              <a:rPr lang="en-US" dirty="0">
                <a:solidFill>
                  <a:schemeClr val="bg1"/>
                </a:solidFill>
              </a:rPr>
              <a:t>: progress of individuals toward full potential or authentic human flourishing </a:t>
            </a:r>
          </a:p>
          <a:p>
            <a:r>
              <a:rPr lang="en-US" dirty="0">
                <a:solidFill>
                  <a:schemeClr val="bg1"/>
                </a:solidFill>
              </a:rPr>
              <a:t>Authentic means according to God’s plan and human nature</a:t>
            </a:r>
          </a:p>
          <a:p>
            <a:pPr marL="514350" indent="-514350">
              <a:buNone/>
            </a:pPr>
            <a:endParaRPr lang="en-US" dirty="0"/>
          </a:p>
          <a:p>
            <a:pPr marL="0" indent="0">
              <a:buNone/>
            </a:pPr>
            <a:endParaRPr lang="en-US" dirty="0"/>
          </a:p>
          <a:p>
            <a:pPr lvl="2"/>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36E6-E94B-AB44-8884-BB823BFD0B82}"/>
              </a:ext>
            </a:extLst>
          </p:cNvPr>
          <p:cNvSpPr>
            <a:spLocks noGrp="1"/>
          </p:cNvSpPr>
          <p:nvPr>
            <p:ph type="title"/>
          </p:nvPr>
        </p:nvSpPr>
        <p:spPr/>
        <p:txBody>
          <a:bodyPr/>
          <a:lstStyle/>
          <a:p>
            <a:r>
              <a:rPr lang="en-US" dirty="0"/>
              <a:t>What has driven globalization?</a:t>
            </a:r>
          </a:p>
        </p:txBody>
      </p:sp>
      <p:sp>
        <p:nvSpPr>
          <p:cNvPr id="3" name="Content Placeholder 2">
            <a:extLst>
              <a:ext uri="{FF2B5EF4-FFF2-40B4-BE49-F238E27FC236}">
                <a16:creationId xmlns:a16="http://schemas.microsoft.com/office/drawing/2014/main" id="{0ED78F2B-E1B7-BE4E-802B-2498C55E3595}"/>
              </a:ext>
            </a:extLst>
          </p:cNvPr>
          <p:cNvSpPr>
            <a:spLocks noGrp="1"/>
          </p:cNvSpPr>
          <p:nvPr>
            <p:ph idx="1"/>
          </p:nvPr>
        </p:nvSpPr>
        <p:spPr/>
        <p:txBody>
          <a:bodyPr>
            <a:normAutofit fontScale="85000" lnSpcReduction="10000"/>
          </a:bodyPr>
          <a:lstStyle/>
          <a:p>
            <a:pPr marL="514350" indent="-514350">
              <a:buFont typeface="+mj-lt"/>
              <a:buAutoNum type="arabicPeriod"/>
            </a:pPr>
            <a:r>
              <a:rPr lang="en-US" dirty="0"/>
              <a:t>Decreased transportation costs: technological improvements lead to cheaper air, sea transportation</a:t>
            </a:r>
          </a:p>
          <a:p>
            <a:pPr marL="514350" indent="-514350">
              <a:buFont typeface="+mj-lt"/>
              <a:buAutoNum type="arabicPeriod"/>
            </a:pPr>
            <a:r>
              <a:rPr lang="en-US" dirty="0"/>
              <a:t>Decreased communication costs/information exposure: telephone, computers, internet, foreign language, television, movies, social media</a:t>
            </a:r>
          </a:p>
          <a:p>
            <a:pPr marL="514350" indent="-514350">
              <a:buFont typeface="+mj-lt"/>
              <a:buAutoNum type="arabicPeriod"/>
            </a:pPr>
            <a:r>
              <a:rPr lang="en-US" dirty="0"/>
              <a:t>Increased international cooperation – multinational cooperation, trade agreements, etc.</a:t>
            </a:r>
          </a:p>
          <a:p>
            <a:pPr marL="514350" indent="-514350">
              <a:buFont typeface="+mj-lt"/>
              <a:buAutoNum type="arabicPeriod"/>
            </a:pPr>
            <a:r>
              <a:rPr lang="en-US" dirty="0"/>
              <a:t>Gaps in living standards were long present – but they have become more apparent through (2)</a:t>
            </a:r>
          </a:p>
          <a:p>
            <a:pPr marL="514350" indent="-514350">
              <a:buFont typeface="+mj-lt"/>
              <a:buAutoNum type="arabicPeriod"/>
            </a:pPr>
            <a:r>
              <a:rPr lang="en-US" dirty="0"/>
              <a:t>More?</a:t>
            </a:r>
          </a:p>
        </p:txBody>
      </p:sp>
    </p:spTree>
    <p:extLst>
      <p:ext uri="{BB962C8B-B14F-4D97-AF65-F5344CB8AC3E}">
        <p14:creationId xmlns:p14="http://schemas.microsoft.com/office/powerpoint/2010/main" val="3450133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DD0A-374D-2542-9237-B55F1D8CA15C}"/>
              </a:ext>
            </a:extLst>
          </p:cNvPr>
          <p:cNvSpPr>
            <a:spLocks noGrp="1"/>
          </p:cNvSpPr>
          <p:nvPr>
            <p:ph type="title"/>
          </p:nvPr>
        </p:nvSpPr>
        <p:spPr/>
        <p:txBody>
          <a:bodyPr>
            <a:normAutofit fontScale="90000"/>
          </a:bodyPr>
          <a:lstStyle/>
          <a:p>
            <a:pPr algn="l"/>
            <a:r>
              <a:rPr lang="en-US" dirty="0">
                <a:solidFill>
                  <a:srgbClr val="FF0000"/>
                </a:solidFill>
              </a:rPr>
              <a:t>III) B. International Organizations and Cooperation</a:t>
            </a:r>
          </a:p>
        </p:txBody>
      </p:sp>
      <p:sp>
        <p:nvSpPr>
          <p:cNvPr id="3" name="Content Placeholder 2">
            <a:extLst>
              <a:ext uri="{FF2B5EF4-FFF2-40B4-BE49-F238E27FC236}">
                <a16:creationId xmlns:a16="http://schemas.microsoft.com/office/drawing/2014/main" id="{D2ED0991-1138-174A-8834-899BCA4C7D3C}"/>
              </a:ext>
            </a:extLst>
          </p:cNvPr>
          <p:cNvSpPr>
            <a:spLocks noGrp="1"/>
          </p:cNvSpPr>
          <p:nvPr>
            <p:ph idx="1"/>
          </p:nvPr>
        </p:nvSpPr>
        <p:spPr/>
        <p:txBody>
          <a:bodyPr>
            <a:normAutofit lnSpcReduction="10000"/>
          </a:bodyPr>
          <a:lstStyle/>
          <a:p>
            <a:r>
              <a:rPr lang="en-US" dirty="0"/>
              <a:t>After WWI, Woodrow Wilson pushed the League of Nations, but the U.S. didn’t join</a:t>
            </a:r>
          </a:p>
          <a:p>
            <a:r>
              <a:rPr lang="en-US" dirty="0"/>
              <a:t>After WWII, need for international cooperation was recognized:</a:t>
            </a:r>
          </a:p>
          <a:p>
            <a:pPr lvl="1"/>
            <a:r>
              <a:rPr lang="en-US" dirty="0"/>
              <a:t>promote reconstruction (Europe, Japan) and development (3</a:t>
            </a:r>
            <a:r>
              <a:rPr lang="en-US" baseline="30000" dirty="0"/>
              <a:t>rd</a:t>
            </a:r>
            <a:r>
              <a:rPr lang="en-US" dirty="0"/>
              <a:t> World)</a:t>
            </a:r>
          </a:p>
          <a:p>
            <a:pPr lvl="1"/>
            <a:r>
              <a:rPr lang="en-US" dirty="0"/>
              <a:t>prevent war (WWII) but also trade wars (Great Depression)</a:t>
            </a:r>
          </a:p>
          <a:p>
            <a:pPr lvl="1"/>
            <a:r>
              <a:rPr lang="en-US" dirty="0"/>
              <a:t>Backdrop of the Cold War (1</a:t>
            </a:r>
            <a:r>
              <a:rPr lang="en-US" baseline="30000" dirty="0"/>
              <a:t>st</a:t>
            </a:r>
            <a:r>
              <a:rPr lang="en-US" dirty="0"/>
              <a:t> and 2nd World)</a:t>
            </a:r>
          </a:p>
        </p:txBody>
      </p:sp>
    </p:spTree>
    <p:extLst>
      <p:ext uri="{BB962C8B-B14F-4D97-AF65-F5344CB8AC3E}">
        <p14:creationId xmlns:p14="http://schemas.microsoft.com/office/powerpoint/2010/main" val="25460810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Peace, War, and Solidarity</a:t>
            </a:r>
          </a:p>
        </p:txBody>
      </p:sp>
      <p:sp>
        <p:nvSpPr>
          <p:cNvPr id="3" name="Content Placeholder 2"/>
          <p:cNvSpPr>
            <a:spLocks noGrp="1"/>
          </p:cNvSpPr>
          <p:nvPr>
            <p:ph idx="1"/>
          </p:nvPr>
        </p:nvSpPr>
        <p:spPr/>
        <p:txBody>
          <a:bodyPr>
            <a:normAutofit fontScale="55000" lnSpcReduction="20000"/>
          </a:bodyPr>
          <a:lstStyle/>
          <a:p>
            <a:r>
              <a:rPr lang="en-US" dirty="0" err="1"/>
              <a:t>Defn</a:t>
            </a:r>
            <a:r>
              <a:rPr lang="en-US" dirty="0"/>
              <a:t>. </a:t>
            </a:r>
            <a:r>
              <a:rPr lang="en-US" b="1" i="1" dirty="0"/>
              <a:t>peace – </a:t>
            </a:r>
            <a:r>
              <a:rPr lang="en-US" dirty="0"/>
              <a:t>a well-ordered concord (Augustine, Aquinas)</a:t>
            </a:r>
          </a:p>
          <a:p>
            <a:pPr lvl="1"/>
            <a:r>
              <a:rPr lang="en-US" dirty="0"/>
              <a:t>Concord means agreement or harmony</a:t>
            </a:r>
          </a:p>
          <a:p>
            <a:pPr lvl="1"/>
            <a:r>
              <a:rPr lang="en-US" dirty="0"/>
              <a:t>Well-ordered means following the objective moral order</a:t>
            </a:r>
          </a:p>
          <a:p>
            <a:pPr lvl="1"/>
            <a:r>
              <a:rPr lang="en-US" dirty="0"/>
              <a:t>One can talk of interior peace (within a person) and external peace (among persons)</a:t>
            </a:r>
          </a:p>
          <a:p>
            <a:r>
              <a:rPr lang="en-US" dirty="0"/>
              <a:t>Peace is a value of CS doctrine:</a:t>
            </a:r>
          </a:p>
          <a:p>
            <a:pPr marL="0" indent="0">
              <a:buNone/>
            </a:pPr>
            <a:r>
              <a:rPr lang="en-US" dirty="0"/>
              <a:t>    	“Blessed are the peacemakers for they will be called children of God.”				Matthew 5</a:t>
            </a:r>
          </a:p>
          <a:p>
            <a:endParaRPr lang="en-US" dirty="0"/>
          </a:p>
          <a:p>
            <a:r>
              <a:rPr lang="en-US" dirty="0"/>
              <a:t>Church works for peace, but recognizes importance of self-defense, civil order, etc.</a:t>
            </a:r>
          </a:p>
          <a:p>
            <a:pPr lvl="1"/>
            <a:r>
              <a:rPr lang="en-US" dirty="0"/>
              <a:t> government has authority to use proportionate force , e.g., preventing murder, apprehending a murderer</a:t>
            </a:r>
          </a:p>
          <a:p>
            <a:pPr lvl="1"/>
            <a:r>
              <a:rPr lang="en-US" dirty="0"/>
              <a:t>Jesus was peaceful but never condemned soldiers</a:t>
            </a:r>
          </a:p>
          <a:p>
            <a:pPr lvl="1"/>
            <a:r>
              <a:rPr lang="en-US" dirty="0"/>
              <a:t>Just War doctrine (but no war can be justified on all sides) </a:t>
            </a:r>
          </a:p>
          <a:p>
            <a:r>
              <a:rPr lang="en-US" dirty="0"/>
              <a:t>In many ways, war is an absence/breakdown of authority – no global authority for police action – which helps explain support of U.N.</a:t>
            </a:r>
          </a:p>
          <a:p>
            <a:r>
              <a:rPr lang="en-US" dirty="0"/>
              <a:t>Church has cautioned against arms race – peace is different than absence of war, must have true solidarity</a:t>
            </a:r>
          </a:p>
          <a:p>
            <a:endParaRPr lang="en-US" dirty="0"/>
          </a:p>
        </p:txBody>
      </p:sp>
    </p:spTree>
    <p:extLst>
      <p:ext uri="{BB962C8B-B14F-4D97-AF65-F5344CB8AC3E}">
        <p14:creationId xmlns:p14="http://schemas.microsoft.com/office/powerpoint/2010/main" val="3304688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Global Peace and Just War Theory</a:t>
            </a:r>
            <a:br>
              <a:rPr lang="en-US" dirty="0">
                <a:solidFill>
                  <a:srgbClr val="00B0F0"/>
                </a:solidFill>
              </a:rPr>
            </a:br>
            <a:r>
              <a:rPr lang="en-US" dirty="0">
                <a:solidFill>
                  <a:srgbClr val="00B0F0"/>
                </a:solidFill>
              </a:rPr>
              <a:t>Catechism 2307-2330</a:t>
            </a:r>
          </a:p>
        </p:txBody>
      </p:sp>
      <p:sp>
        <p:nvSpPr>
          <p:cNvPr id="3" name="Content Placeholder 2"/>
          <p:cNvSpPr>
            <a:spLocks noGrp="1"/>
          </p:cNvSpPr>
          <p:nvPr>
            <p:ph idx="1"/>
          </p:nvPr>
        </p:nvSpPr>
        <p:spPr/>
        <p:txBody>
          <a:bodyPr>
            <a:normAutofit fontScale="92500" lnSpcReduction="10000"/>
          </a:bodyPr>
          <a:lstStyle/>
          <a:p>
            <a:r>
              <a:rPr lang="en-US" dirty="0">
                <a:solidFill>
                  <a:srgbClr val="00B0F0"/>
                </a:solidFill>
              </a:rPr>
              <a:t>Requirements:</a:t>
            </a:r>
          </a:p>
          <a:p>
            <a:pPr lvl="1"/>
            <a:r>
              <a:rPr lang="en-US" dirty="0">
                <a:solidFill>
                  <a:srgbClr val="00B0F0"/>
                </a:solidFill>
              </a:rPr>
              <a:t>Damage inflicted by aggressor nation must be lasting, grave, certain</a:t>
            </a:r>
          </a:p>
          <a:p>
            <a:pPr lvl="1"/>
            <a:r>
              <a:rPr lang="en-US" dirty="0">
                <a:solidFill>
                  <a:srgbClr val="00B0F0"/>
                </a:solidFill>
              </a:rPr>
              <a:t>Other means are impractical/ineffectual</a:t>
            </a:r>
          </a:p>
          <a:p>
            <a:pPr lvl="1"/>
            <a:r>
              <a:rPr lang="en-US" dirty="0">
                <a:solidFill>
                  <a:srgbClr val="00B0F0"/>
                </a:solidFill>
              </a:rPr>
              <a:t>Must have prospects for success (no war in vain)</a:t>
            </a:r>
          </a:p>
          <a:p>
            <a:r>
              <a:rPr lang="en-US" dirty="0">
                <a:solidFill>
                  <a:srgbClr val="00B0F0"/>
                </a:solidFill>
              </a:rPr>
              <a:t>How? </a:t>
            </a:r>
          </a:p>
          <a:p>
            <a:pPr lvl="1"/>
            <a:r>
              <a:rPr lang="en-US" dirty="0">
                <a:solidFill>
                  <a:srgbClr val="00B0F0"/>
                </a:solidFill>
              </a:rPr>
              <a:t>Force must be proportionate</a:t>
            </a:r>
          </a:p>
          <a:p>
            <a:pPr lvl="1"/>
            <a:r>
              <a:rPr lang="en-US" dirty="0">
                <a:solidFill>
                  <a:srgbClr val="00B0F0"/>
                </a:solidFill>
              </a:rPr>
              <a:t>Means must moral (e.g., no non-combatants targeted)</a:t>
            </a:r>
          </a:p>
          <a:p>
            <a:r>
              <a:rPr lang="en-US" dirty="0">
                <a:solidFill>
                  <a:srgbClr val="00B0F0"/>
                </a:solidFill>
              </a:rPr>
              <a:t>Who decides?</a:t>
            </a:r>
          </a:p>
          <a:p>
            <a:pPr lvl="1"/>
            <a:r>
              <a:rPr lang="en-US" dirty="0">
                <a:solidFill>
                  <a:srgbClr val="00B0F0"/>
                </a:solidFill>
              </a:rPr>
              <a:t>Legitimate authorities representing common good</a:t>
            </a:r>
          </a:p>
          <a:p>
            <a:pPr lvl="1"/>
            <a:endParaRPr lang="en-US" dirty="0"/>
          </a:p>
          <a:p>
            <a:pPr lvl="1"/>
            <a:endParaRPr lang="en-US" dirty="0"/>
          </a:p>
        </p:txBody>
      </p:sp>
    </p:spTree>
    <p:extLst>
      <p:ext uri="{BB962C8B-B14F-4D97-AF65-F5344CB8AC3E}">
        <p14:creationId xmlns:p14="http://schemas.microsoft.com/office/powerpoint/2010/main" val="15281320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Organizations</a:t>
            </a:r>
          </a:p>
        </p:txBody>
      </p:sp>
      <p:sp>
        <p:nvSpPr>
          <p:cNvPr id="3" name="Content Placeholder 2"/>
          <p:cNvSpPr>
            <a:spLocks noGrp="1"/>
          </p:cNvSpPr>
          <p:nvPr>
            <p:ph idx="1"/>
          </p:nvPr>
        </p:nvSpPr>
        <p:spPr/>
        <p:txBody>
          <a:bodyPr>
            <a:normAutofit fontScale="85000" lnSpcReduction="20000"/>
          </a:bodyPr>
          <a:lstStyle/>
          <a:p>
            <a:r>
              <a:rPr lang="en-US" i="1" dirty="0"/>
              <a:t>United Nations (UN) (1945) </a:t>
            </a:r>
            <a:r>
              <a:rPr lang="en-US" dirty="0"/>
              <a:t>–  governing organization for promoting cooperation in law, security, human rights, development, peace</a:t>
            </a:r>
          </a:p>
          <a:p>
            <a:r>
              <a:rPr lang="en-US" i="1" dirty="0"/>
              <a:t>World Bank (1944) </a:t>
            </a:r>
            <a:r>
              <a:rPr lang="en-US" dirty="0"/>
              <a:t>– bank that lends for international development</a:t>
            </a:r>
          </a:p>
          <a:p>
            <a:r>
              <a:rPr lang="en-US" i="1" dirty="0"/>
              <a:t>International Monetary Fund (IMF) (1944) </a:t>
            </a:r>
            <a:r>
              <a:rPr lang="en-US" dirty="0"/>
              <a:t>– institution for preventing currency crises/financial crises, lends for crises, monitors and assists</a:t>
            </a:r>
          </a:p>
          <a:p>
            <a:r>
              <a:rPr lang="en-US" i="1" dirty="0"/>
              <a:t>World Trade Organization (WTO) (1994)</a:t>
            </a:r>
            <a:r>
              <a:rPr lang="en-US" dirty="0"/>
              <a:t>– international court for trying trade disputes, replaced GATT but with developing countries included (US didn’t ratify ITO in 1948)</a:t>
            </a:r>
          </a:p>
          <a:p>
            <a:endParaRPr lang="en-US" dirty="0"/>
          </a:p>
        </p:txBody>
      </p:sp>
    </p:spTree>
    <p:extLst>
      <p:ext uri="{BB962C8B-B14F-4D97-AF65-F5344CB8AC3E}">
        <p14:creationId xmlns:p14="http://schemas.microsoft.com/office/powerpoint/2010/main" val="1854091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7041-CC32-6246-9D77-57B9DEEBE5E0}"/>
              </a:ext>
            </a:extLst>
          </p:cNvPr>
          <p:cNvSpPr>
            <a:spLocks noGrp="1"/>
          </p:cNvSpPr>
          <p:nvPr>
            <p:ph type="title"/>
          </p:nvPr>
        </p:nvSpPr>
        <p:spPr/>
        <p:txBody>
          <a:bodyPr/>
          <a:lstStyle/>
          <a:p>
            <a:r>
              <a:rPr lang="en-US" dirty="0"/>
              <a:t>Other International Agreements</a:t>
            </a:r>
          </a:p>
        </p:txBody>
      </p:sp>
      <p:sp>
        <p:nvSpPr>
          <p:cNvPr id="3" name="Content Placeholder 2">
            <a:extLst>
              <a:ext uri="{FF2B5EF4-FFF2-40B4-BE49-F238E27FC236}">
                <a16:creationId xmlns:a16="http://schemas.microsoft.com/office/drawing/2014/main" id="{49E52B08-2469-C64C-837C-1351809B4802}"/>
              </a:ext>
            </a:extLst>
          </p:cNvPr>
          <p:cNvSpPr>
            <a:spLocks noGrp="1"/>
          </p:cNvSpPr>
          <p:nvPr>
            <p:ph idx="1"/>
          </p:nvPr>
        </p:nvSpPr>
        <p:spPr/>
        <p:txBody>
          <a:bodyPr>
            <a:normAutofit fontScale="85000" lnSpcReduction="10000"/>
          </a:bodyPr>
          <a:lstStyle/>
          <a:p>
            <a:r>
              <a:rPr lang="en-US" i="1" dirty="0"/>
              <a:t>Org. for Economic Cooperation and Development (OECD) </a:t>
            </a:r>
            <a:r>
              <a:rPr lang="en-US" dirty="0"/>
              <a:t>(1961) – cooperate on economic best practices, taxation </a:t>
            </a:r>
          </a:p>
          <a:p>
            <a:r>
              <a:rPr lang="en-US" dirty="0"/>
              <a:t>Basel I, II, III, IV Accords – cooperative agreements on bank regulatory policy and oversight</a:t>
            </a:r>
          </a:p>
          <a:p>
            <a:r>
              <a:rPr lang="en-US" dirty="0"/>
              <a:t>North American Free Trade Agreement (NAFTA) – 1994 Mexico, US, Canada trade agreement, to be replaced by USMCA </a:t>
            </a:r>
          </a:p>
          <a:p>
            <a:r>
              <a:rPr lang="en-US" i="1" dirty="0"/>
              <a:t>Paris Accords </a:t>
            </a:r>
            <a:r>
              <a:rPr lang="en-US" dirty="0"/>
              <a:t>(2015) – agreement to keep global temperature below 2 degrees above pre-industrial level, cut emissions</a:t>
            </a:r>
          </a:p>
          <a:p>
            <a:endParaRPr lang="en-US" dirty="0"/>
          </a:p>
        </p:txBody>
      </p:sp>
    </p:spTree>
    <p:extLst>
      <p:ext uri="{BB962C8B-B14F-4D97-AF65-F5344CB8AC3E}">
        <p14:creationId xmlns:p14="http://schemas.microsoft.com/office/powerpoint/2010/main" val="1870127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Governance</a:t>
            </a:r>
          </a:p>
        </p:txBody>
      </p:sp>
      <p:sp>
        <p:nvSpPr>
          <p:cNvPr id="3" name="Content Placeholder 2"/>
          <p:cNvSpPr>
            <a:spLocks noGrp="1"/>
          </p:cNvSpPr>
          <p:nvPr>
            <p:ph idx="1"/>
          </p:nvPr>
        </p:nvSpPr>
        <p:spPr/>
        <p:txBody>
          <a:bodyPr>
            <a:normAutofit lnSpcReduction="10000"/>
          </a:bodyPr>
          <a:lstStyle/>
          <a:p>
            <a:r>
              <a:rPr lang="en-US" dirty="0"/>
              <a:t>Globalization and mobility of factors limits the exercise of power of sovereign states</a:t>
            </a:r>
          </a:p>
          <a:p>
            <a:pPr lvl="1"/>
            <a:r>
              <a:rPr lang="en-US" dirty="0"/>
              <a:t>Difficult to enforce national laws internationally</a:t>
            </a:r>
          </a:p>
          <a:p>
            <a:pPr lvl="1"/>
            <a:r>
              <a:rPr lang="en-US" dirty="0"/>
              <a:t>Difficult to regulate (e.g., taxation)</a:t>
            </a:r>
          </a:p>
          <a:p>
            <a:pPr lvl="1"/>
            <a:r>
              <a:rPr lang="en-US" dirty="0"/>
              <a:t>Inter-sovereign competition might be good, might be a race to the bottom (e.g., social policy, environment)</a:t>
            </a:r>
          </a:p>
          <a:p>
            <a:pPr lvl="1"/>
            <a:r>
              <a:rPr lang="en-US" dirty="0"/>
              <a:t>CST has often called for international organizations: e.g., World Fund, global governing authority, global financial regulator.</a:t>
            </a:r>
          </a:p>
        </p:txBody>
      </p:sp>
    </p:spTree>
    <p:extLst>
      <p:ext uri="{BB962C8B-B14F-4D97-AF65-F5344CB8AC3E}">
        <p14:creationId xmlns:p14="http://schemas.microsoft.com/office/powerpoint/2010/main" val="3338915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Solidarity, </a:t>
            </a:r>
            <a:r>
              <a:rPr lang="en-US" dirty="0" err="1"/>
              <a:t>Subsidiarity</a:t>
            </a:r>
            <a:r>
              <a:rPr lang="en-US" dirty="0"/>
              <a:t>, and Authority</a:t>
            </a:r>
          </a:p>
        </p:txBody>
      </p:sp>
      <p:sp>
        <p:nvSpPr>
          <p:cNvPr id="3" name="Content Placeholder 2"/>
          <p:cNvSpPr>
            <a:spLocks noGrp="1"/>
          </p:cNvSpPr>
          <p:nvPr>
            <p:ph idx="1"/>
          </p:nvPr>
        </p:nvSpPr>
        <p:spPr/>
        <p:txBody>
          <a:bodyPr>
            <a:normAutofit fontScale="92500"/>
          </a:bodyPr>
          <a:lstStyle/>
          <a:p>
            <a:r>
              <a:rPr lang="en-US" dirty="0"/>
              <a:t>International organizations have been criticized for violating sovereignty both by right (United Nations – “New world order”) and left (World Bank, IMF, WTO – “global capitalism”)</a:t>
            </a:r>
          </a:p>
          <a:p>
            <a:r>
              <a:rPr lang="en-US" dirty="0"/>
              <a:t>Authority and solidarity lead to global institutions</a:t>
            </a:r>
          </a:p>
          <a:p>
            <a:pPr lvl="1"/>
            <a:r>
              <a:rPr lang="en-US" dirty="0"/>
              <a:t>Supported in principle by CST, in writings</a:t>
            </a:r>
          </a:p>
          <a:p>
            <a:r>
              <a:rPr lang="en-US" dirty="0"/>
              <a:t>Subsidiarity needed as well to respect local sovereignty</a:t>
            </a:r>
          </a:p>
        </p:txBody>
      </p:sp>
    </p:spTree>
    <p:extLst>
      <p:ext uri="{BB962C8B-B14F-4D97-AF65-F5344CB8AC3E}">
        <p14:creationId xmlns:p14="http://schemas.microsoft.com/office/powerpoint/2010/main" val="4051585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29BD-BF90-434C-AB0C-7C57ACD83E5B}"/>
              </a:ext>
            </a:extLst>
          </p:cNvPr>
          <p:cNvSpPr>
            <a:spLocks noGrp="1"/>
          </p:cNvSpPr>
          <p:nvPr>
            <p:ph type="title"/>
          </p:nvPr>
        </p:nvSpPr>
        <p:spPr/>
        <p:txBody>
          <a:bodyPr>
            <a:normAutofit fontScale="90000"/>
          </a:bodyPr>
          <a:lstStyle/>
          <a:p>
            <a:pPr algn="l"/>
            <a:r>
              <a:rPr lang="en-US" dirty="0">
                <a:solidFill>
                  <a:srgbClr val="FF0000"/>
                </a:solidFill>
              </a:rPr>
              <a:t>III) C. Cultural and Economic Opportunities/Challenges</a:t>
            </a:r>
          </a:p>
        </p:txBody>
      </p:sp>
      <p:sp>
        <p:nvSpPr>
          <p:cNvPr id="3" name="Content Placeholder 2">
            <a:extLst>
              <a:ext uri="{FF2B5EF4-FFF2-40B4-BE49-F238E27FC236}">
                <a16:creationId xmlns:a16="http://schemas.microsoft.com/office/drawing/2014/main" id="{D2308359-FC8F-9040-BE90-AE7074A2C3C5}"/>
              </a:ext>
            </a:extLst>
          </p:cNvPr>
          <p:cNvSpPr>
            <a:spLocks noGrp="1"/>
          </p:cNvSpPr>
          <p:nvPr>
            <p:ph idx="1"/>
          </p:nvPr>
        </p:nvSpPr>
        <p:spPr/>
        <p:txBody>
          <a:bodyPr/>
          <a:lstStyle/>
          <a:p>
            <a:pPr marL="0" indent="0">
              <a:buNone/>
            </a:pPr>
            <a:r>
              <a:rPr lang="en-US" dirty="0"/>
              <a:t>We will consider three important types of integration:</a:t>
            </a:r>
          </a:p>
          <a:p>
            <a:pPr marL="971550" lvl="1" indent="-514350">
              <a:buFont typeface="+mj-lt"/>
              <a:buAutoNum type="arabicPeriod"/>
            </a:pPr>
            <a:r>
              <a:rPr lang="en-US" dirty="0"/>
              <a:t>International Trade</a:t>
            </a:r>
          </a:p>
          <a:p>
            <a:pPr marL="971550" lvl="1" indent="-514350">
              <a:buFont typeface="+mj-lt"/>
              <a:buAutoNum type="arabicPeriod"/>
            </a:pPr>
            <a:r>
              <a:rPr lang="en-US" dirty="0"/>
              <a:t>Multinational firms</a:t>
            </a:r>
          </a:p>
          <a:p>
            <a:pPr marL="971550" lvl="1" indent="-514350">
              <a:buFont typeface="+mj-lt"/>
              <a:buAutoNum type="arabicPeriod"/>
            </a:pPr>
            <a:r>
              <a:rPr lang="en-US" dirty="0"/>
              <a:t>Immigration</a:t>
            </a:r>
          </a:p>
        </p:txBody>
      </p:sp>
    </p:spTree>
    <p:extLst>
      <p:ext uri="{BB962C8B-B14F-4D97-AF65-F5344CB8AC3E}">
        <p14:creationId xmlns:p14="http://schemas.microsoft.com/office/powerpoint/2010/main" val="14654890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rgbClr val="FF0000"/>
                </a:solidFill>
              </a:rPr>
              <a:t>III) C) 1. International Trade</a:t>
            </a:r>
          </a:p>
        </p:txBody>
      </p:sp>
      <p:sp>
        <p:nvSpPr>
          <p:cNvPr id="3" name="Content Placeholder 2"/>
          <p:cNvSpPr>
            <a:spLocks noGrp="1"/>
          </p:cNvSpPr>
          <p:nvPr>
            <p:ph idx="1"/>
          </p:nvPr>
        </p:nvSpPr>
        <p:spPr/>
        <p:txBody>
          <a:bodyPr>
            <a:normAutofit fontScale="85000" lnSpcReduction="20000"/>
          </a:bodyPr>
          <a:lstStyle/>
          <a:p>
            <a:pPr marL="514350" indent="-514350"/>
            <a:r>
              <a:rPr lang="en-US" dirty="0"/>
              <a:t>Recall benefits of specialization:</a:t>
            </a:r>
          </a:p>
          <a:p>
            <a:pPr marL="971550" lvl="1" indent="-571500">
              <a:buFont typeface="+mj-lt"/>
              <a:buAutoNum type="romanLcPeriod"/>
            </a:pPr>
            <a:r>
              <a:rPr lang="en-US" i="1" dirty="0"/>
              <a:t>Increasing returns to scale: </a:t>
            </a:r>
            <a:r>
              <a:rPr lang="en-US" dirty="0"/>
              <a:t>production uses less resources per unit of output, when it is undertaken on a larger scale.</a:t>
            </a:r>
          </a:p>
          <a:p>
            <a:pPr marL="971550" lvl="1" indent="-571500">
              <a:buFont typeface="+mj-lt"/>
              <a:buAutoNum type="romanLcPeriod"/>
            </a:pPr>
            <a:r>
              <a:rPr lang="en-US" dirty="0"/>
              <a:t>Increased productivity through practice </a:t>
            </a:r>
          </a:p>
          <a:p>
            <a:pPr marL="971550" lvl="1" indent="-571500">
              <a:buFont typeface="+mj-lt"/>
              <a:buAutoNum type="romanLcPeriod"/>
            </a:pPr>
            <a:r>
              <a:rPr lang="en-US" i="1" dirty="0"/>
              <a:t>Comparative advantage</a:t>
            </a:r>
          </a:p>
          <a:p>
            <a:pPr marL="514350" indent="-514350"/>
            <a:r>
              <a:rPr lang="en-US" dirty="0"/>
              <a:t>These are true for all trade, </a:t>
            </a:r>
            <a:r>
              <a:rPr lang="en-US" i="1" dirty="0"/>
              <a:t>including</a:t>
            </a:r>
            <a:r>
              <a:rPr lang="en-US" dirty="0"/>
              <a:t> international trade</a:t>
            </a:r>
          </a:p>
          <a:p>
            <a:pPr marL="514350" indent="-514350"/>
            <a:r>
              <a:rPr lang="en-US" dirty="0"/>
              <a:t>In theory, trade leads to increased output </a:t>
            </a:r>
            <a:r>
              <a:rPr lang="en-US" i="1" dirty="0"/>
              <a:t>and </a:t>
            </a:r>
            <a:r>
              <a:rPr lang="en-US" dirty="0"/>
              <a:t>variety </a:t>
            </a:r>
            <a:r>
              <a:rPr lang="en-US" i="1" dirty="0"/>
              <a:t>and</a:t>
            </a:r>
            <a:r>
              <a:rPr lang="en-US" dirty="0"/>
              <a:t> exchange of technology (technology spillovers)</a:t>
            </a:r>
          </a:p>
          <a:p>
            <a:r>
              <a:rPr lang="en-US" dirty="0"/>
              <a:t>   Free Trade -&gt; By Welfare theorem yields globally “efficient” outcomes </a:t>
            </a:r>
          </a:p>
        </p:txBody>
      </p:sp>
    </p:spTree>
    <p:extLst>
      <p:ext uri="{BB962C8B-B14F-4D97-AF65-F5344CB8AC3E}">
        <p14:creationId xmlns:p14="http://schemas.microsoft.com/office/powerpoint/2010/main" val="2754600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integral human development?</a:t>
            </a:r>
          </a:p>
        </p:txBody>
      </p:sp>
      <p:sp>
        <p:nvSpPr>
          <p:cNvPr id="3" name="Content Placeholder 2"/>
          <p:cNvSpPr>
            <a:spLocks noGrp="1"/>
          </p:cNvSpPr>
          <p:nvPr>
            <p:ph idx="1"/>
          </p:nvPr>
        </p:nvSpPr>
        <p:spPr/>
        <p:txBody>
          <a:bodyPr>
            <a:normAutofit/>
          </a:bodyPr>
          <a:lstStyle/>
          <a:p>
            <a:r>
              <a:rPr lang="en-US" dirty="0"/>
              <a:t>CST approach to development</a:t>
            </a:r>
          </a:p>
          <a:p>
            <a:pPr marL="514350" indent="-514350">
              <a:buNone/>
            </a:pPr>
            <a:r>
              <a:rPr lang="en-US" dirty="0"/>
              <a:t>Def.: </a:t>
            </a:r>
            <a:r>
              <a:rPr lang="en-US" b="1" i="1" dirty="0"/>
              <a:t>integral human development</a:t>
            </a:r>
            <a:r>
              <a:rPr lang="en-US" dirty="0"/>
              <a:t>: progress of individuals toward full potential or authentic human flourishing </a:t>
            </a:r>
          </a:p>
          <a:p>
            <a:r>
              <a:rPr lang="en-US" dirty="0"/>
              <a:t>Authentic means according to human nature and God’s plan</a:t>
            </a:r>
          </a:p>
          <a:p>
            <a:pPr marL="0" indent="0">
              <a:buNone/>
            </a:pPr>
            <a:endParaRPr lang="en-US" dirty="0"/>
          </a:p>
          <a:p>
            <a:pPr lvl="2"/>
            <a:endParaRPr lang="en-US" dirty="0"/>
          </a:p>
        </p:txBody>
      </p:sp>
    </p:spTree>
    <p:extLst>
      <p:ext uri="{BB962C8B-B14F-4D97-AF65-F5344CB8AC3E}">
        <p14:creationId xmlns:p14="http://schemas.microsoft.com/office/powerpoint/2010/main" val="2629790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Trade Good for Growth?</a:t>
            </a:r>
          </a:p>
        </p:txBody>
      </p:sp>
      <p:sp>
        <p:nvSpPr>
          <p:cNvPr id="3" name="Content Placeholder 2"/>
          <p:cNvSpPr>
            <a:spLocks noGrp="1"/>
          </p:cNvSpPr>
          <p:nvPr>
            <p:ph idx="1"/>
          </p:nvPr>
        </p:nvSpPr>
        <p:spPr/>
        <p:txBody>
          <a:bodyPr>
            <a:normAutofit fontScale="85000" lnSpcReduction="20000"/>
          </a:bodyPr>
          <a:lstStyle/>
          <a:p>
            <a:r>
              <a:rPr lang="en-US" dirty="0"/>
              <a:t>Hard to measure systematically</a:t>
            </a:r>
          </a:p>
          <a:p>
            <a:pPr lvl="1"/>
            <a:r>
              <a:rPr lang="en-US" dirty="0"/>
              <a:t>Regressions give impacts to trade, but not robust to other things like institutions </a:t>
            </a:r>
          </a:p>
          <a:p>
            <a:pPr lvl="1"/>
            <a:r>
              <a:rPr lang="en-US" dirty="0"/>
              <a:t> policies are correlated with other things as is geography</a:t>
            </a:r>
          </a:p>
          <a:p>
            <a:pPr marL="514350" indent="-514350">
              <a:buFont typeface="+mj-lt"/>
              <a:buAutoNum type="arabicPeriod"/>
            </a:pPr>
            <a:r>
              <a:rPr lang="en-US" dirty="0"/>
              <a:t>Case studies: all miracle countries grew with high levels of trade </a:t>
            </a:r>
          </a:p>
          <a:p>
            <a:pPr marL="914400" lvl="1" indent="-514350"/>
            <a:r>
              <a:rPr lang="en-US" dirty="0"/>
              <a:t>e.g., China, South Korea, Taiwan, Hong Kong, Singapore, Chile, Botswana, Thailand, Malaysia, etc.</a:t>
            </a:r>
          </a:p>
          <a:p>
            <a:pPr lvl="1"/>
            <a:r>
              <a:rPr lang="en-US" dirty="0"/>
              <a:t>“Export-oriented Growth” vs. “Import Substitution”</a:t>
            </a:r>
          </a:p>
          <a:p>
            <a:pPr marL="514350" indent="-514350">
              <a:buFont typeface="+mj-lt"/>
              <a:buAutoNum type="arabicPeriod"/>
            </a:pPr>
            <a:r>
              <a:rPr lang="en-US" dirty="0"/>
              <a:t>“Natural Experiments” </a:t>
            </a:r>
          </a:p>
          <a:p>
            <a:pPr marL="914400" lvl="1" indent="-514350"/>
            <a:r>
              <a:rPr lang="en-US" dirty="0"/>
              <a:t>e.g., what happened when Suez canal opened/closed? Positive impacts for trade</a:t>
            </a:r>
          </a:p>
          <a:p>
            <a:pPr marL="914400" lvl="1" indent="-514350">
              <a:buNone/>
            </a:pPr>
            <a:endParaRPr lang="en-US" dirty="0"/>
          </a:p>
        </p:txBody>
      </p:sp>
    </p:spTree>
    <p:extLst>
      <p:ext uri="{BB962C8B-B14F-4D97-AF65-F5344CB8AC3E}">
        <p14:creationId xmlns:p14="http://schemas.microsoft.com/office/powerpoint/2010/main" val="3711691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Most convincing to me</a:t>
            </a:r>
          </a:p>
        </p:txBody>
      </p:sp>
      <p:sp>
        <p:nvSpPr>
          <p:cNvPr id="3" name="Content Placeholder 2"/>
          <p:cNvSpPr>
            <a:spLocks noGrp="1"/>
          </p:cNvSpPr>
          <p:nvPr>
            <p:ph idx="1"/>
          </p:nvPr>
        </p:nvSpPr>
        <p:spPr/>
        <p:txBody>
          <a:bodyPr>
            <a:normAutofit fontScale="77500" lnSpcReduction="20000"/>
          </a:bodyPr>
          <a:lstStyle/>
          <a:p>
            <a:pPr algn="just">
              <a:buNone/>
            </a:pPr>
            <a:r>
              <a:rPr lang="en-US" dirty="0"/>
              <a:t> </a:t>
            </a:r>
            <a:r>
              <a:rPr lang="en-US" dirty="0">
                <a:solidFill>
                  <a:srgbClr val="00B0F0"/>
                </a:solidFill>
              </a:rPr>
              <a:t>"If to prevent trade were to stimulate industry and promote prosperity, then the localities where he was most isolated would show the first advances of man. The natural protection to home industry afforded by rugged mountains-chains, by burning deserts, or by seas too wide and tempestuous for the frail bark of the early mariner would have given us the first glimmerings of civilization and shown its most rapid growth. But, in fact, it is where trade could best be carried on that we find wealth first accumulating and civilization beginning. It is on accessible harbors, by navigable rivers and much traveled highways that we find cities arising and the arts and sciences developing.“</a:t>
            </a:r>
          </a:p>
          <a:p>
            <a:pPr algn="r">
              <a:buNone/>
            </a:pPr>
            <a:r>
              <a:rPr lang="en-US" dirty="0">
                <a:solidFill>
                  <a:srgbClr val="00B0F0"/>
                </a:solidFill>
              </a:rPr>
              <a:t>- Henry George, Protection or Free Trade, 1886</a:t>
            </a:r>
          </a:p>
        </p:txBody>
      </p:sp>
    </p:spTree>
    <p:extLst>
      <p:ext uri="{BB962C8B-B14F-4D97-AF65-F5344CB8AC3E}">
        <p14:creationId xmlns:p14="http://schemas.microsoft.com/office/powerpoint/2010/main" val="3956876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trade effect inequality?</a:t>
            </a:r>
          </a:p>
        </p:txBody>
      </p:sp>
      <p:sp>
        <p:nvSpPr>
          <p:cNvPr id="3" name="Content Placeholder 2"/>
          <p:cNvSpPr>
            <a:spLocks noGrp="1"/>
          </p:cNvSpPr>
          <p:nvPr>
            <p:ph idx="1"/>
          </p:nvPr>
        </p:nvSpPr>
        <p:spPr/>
        <p:txBody>
          <a:bodyPr>
            <a:normAutofit fontScale="77500" lnSpcReduction="20000"/>
          </a:bodyPr>
          <a:lstStyle/>
          <a:p>
            <a:r>
              <a:rPr lang="en-US" dirty="0"/>
              <a:t>Resource-driven trade creates winners and losers</a:t>
            </a:r>
          </a:p>
          <a:p>
            <a:r>
              <a:rPr lang="en-US" dirty="0"/>
              <a:t>Trade embodies factor inputs and affects returns to resources</a:t>
            </a:r>
          </a:p>
          <a:p>
            <a:pPr lvl="1"/>
            <a:r>
              <a:rPr lang="en-US" dirty="0"/>
              <a:t>U.S. exports capital in capital-intensive goods increasing return to capital, importing labor in labor-intensive goods lowering return labor.</a:t>
            </a:r>
          </a:p>
          <a:p>
            <a:r>
              <a:rPr lang="en-US" dirty="0"/>
              <a:t>Abundant resources should gain from trade (e.g., agriculture in U.S.), scarce resources lose (e.g., oil in U.S.) </a:t>
            </a:r>
          </a:p>
          <a:p>
            <a:r>
              <a:rPr lang="en-US" dirty="0"/>
              <a:t>Theory:  In rich countries, low skilled workers are hurt from free trade (more inequality), in poor countries, high skilled workers are hurt (less inequality)</a:t>
            </a:r>
          </a:p>
          <a:p>
            <a:r>
              <a:rPr lang="en-US" dirty="0"/>
              <a:t>Empirically, trade has accompanied rising inequality in all countries – may be due to skill-biased technical change.</a:t>
            </a:r>
          </a:p>
          <a:p>
            <a:pPr lvl="1"/>
            <a:endParaRPr lang="en-US" dirty="0"/>
          </a:p>
        </p:txBody>
      </p:sp>
    </p:spTree>
    <p:extLst>
      <p:ext uri="{BB962C8B-B14F-4D97-AF65-F5344CB8AC3E}">
        <p14:creationId xmlns:p14="http://schemas.microsoft.com/office/powerpoint/2010/main" val="41988407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Justice</a:t>
            </a:r>
          </a:p>
        </p:txBody>
      </p:sp>
      <p:sp>
        <p:nvSpPr>
          <p:cNvPr id="3" name="Content Placeholder 2"/>
          <p:cNvSpPr>
            <a:spLocks noGrp="1"/>
          </p:cNvSpPr>
          <p:nvPr>
            <p:ph idx="1"/>
          </p:nvPr>
        </p:nvSpPr>
        <p:spPr/>
        <p:txBody>
          <a:bodyPr>
            <a:normAutofit fontScale="70000" lnSpcReduction="20000"/>
          </a:bodyPr>
          <a:lstStyle/>
          <a:p>
            <a:r>
              <a:rPr lang="en-US" dirty="0"/>
              <a:t>What is a just price for trade?</a:t>
            </a:r>
          </a:p>
          <a:p>
            <a:pPr lvl="1"/>
            <a:r>
              <a:rPr lang="en-US" dirty="0"/>
              <a:t>a market price?   </a:t>
            </a:r>
          </a:p>
          <a:p>
            <a:pPr lvl="1"/>
            <a:r>
              <a:rPr lang="en-US" dirty="0"/>
              <a:t>a price that allows seller to pay a just wage, i.e., a wage sufficient to provide for family?</a:t>
            </a:r>
          </a:p>
          <a:p>
            <a:pPr lvl="1"/>
            <a:r>
              <a:rPr lang="en-US" dirty="0"/>
              <a:t>a price where both parties get surplus?</a:t>
            </a:r>
          </a:p>
          <a:p>
            <a:pPr lvl="1"/>
            <a:endParaRPr lang="en-US" dirty="0"/>
          </a:p>
          <a:p>
            <a:r>
              <a:rPr lang="en-US" dirty="0"/>
              <a:t>Does trade lead to just prices? </a:t>
            </a:r>
          </a:p>
          <a:p>
            <a:pPr lvl="1"/>
            <a:r>
              <a:rPr lang="en-US" dirty="0"/>
              <a:t>Poor countries compete with low wages</a:t>
            </a:r>
          </a:p>
          <a:p>
            <a:pPr lvl="2"/>
            <a:r>
              <a:rPr lang="en-US" dirty="0"/>
              <a:t>Poor country wages would likely be lower without trade</a:t>
            </a:r>
          </a:p>
          <a:p>
            <a:pPr lvl="1"/>
            <a:r>
              <a:rPr lang="en-US" dirty="0"/>
              <a:t>Trade with low-skill countries hurts domestic low skilled workers, </a:t>
            </a:r>
          </a:p>
          <a:p>
            <a:pPr lvl="2"/>
            <a:r>
              <a:rPr lang="en-US" dirty="0"/>
              <a:t>but which group is worse off?</a:t>
            </a:r>
          </a:p>
          <a:p>
            <a:pPr lvl="1"/>
            <a:r>
              <a:rPr lang="en-US" dirty="0"/>
              <a:t>Agricultural protection hurts poor country farmers (rural workers)</a:t>
            </a:r>
          </a:p>
          <a:p>
            <a:pPr lvl="2"/>
            <a:r>
              <a:rPr lang="en-US" dirty="0"/>
              <a:t>Provides urban workers with cheaper food</a:t>
            </a:r>
          </a:p>
        </p:txBody>
      </p:sp>
    </p:spTree>
    <p:extLst>
      <p:ext uri="{BB962C8B-B14F-4D97-AF65-F5344CB8AC3E}">
        <p14:creationId xmlns:p14="http://schemas.microsoft.com/office/powerpoint/2010/main" val="31026170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Fair Trade</a:t>
            </a:r>
          </a:p>
        </p:txBody>
      </p:sp>
      <p:sp>
        <p:nvSpPr>
          <p:cNvPr id="3" name="Content Placeholder 2"/>
          <p:cNvSpPr>
            <a:spLocks noGrp="1"/>
          </p:cNvSpPr>
          <p:nvPr>
            <p:ph idx="1"/>
          </p:nvPr>
        </p:nvSpPr>
        <p:spPr/>
        <p:txBody>
          <a:bodyPr>
            <a:normAutofit fontScale="92500"/>
          </a:bodyPr>
          <a:lstStyle/>
          <a:p>
            <a:r>
              <a:rPr lang="en-US" dirty="0">
                <a:solidFill>
                  <a:srgbClr val="00B0F0"/>
                </a:solidFill>
              </a:rPr>
              <a:t>Fair trade movement originated in 1940s-1950s</a:t>
            </a:r>
          </a:p>
          <a:p>
            <a:r>
              <a:rPr lang="en-US" dirty="0">
                <a:solidFill>
                  <a:srgbClr val="00B0F0"/>
                </a:solidFill>
              </a:rPr>
              <a:t>Goals:</a:t>
            </a:r>
          </a:p>
          <a:p>
            <a:pPr lvl="1"/>
            <a:r>
              <a:rPr lang="en-US" dirty="0">
                <a:solidFill>
                  <a:srgbClr val="00B0F0"/>
                </a:solidFill>
              </a:rPr>
              <a:t>Increase price to producer</a:t>
            </a:r>
          </a:p>
          <a:p>
            <a:pPr lvl="2"/>
            <a:r>
              <a:rPr lang="en-US" dirty="0">
                <a:solidFill>
                  <a:srgbClr val="00B0F0"/>
                </a:solidFill>
              </a:rPr>
              <a:t>Higher consumer price</a:t>
            </a:r>
          </a:p>
          <a:p>
            <a:pPr lvl="2"/>
            <a:r>
              <a:rPr lang="en-US" dirty="0">
                <a:solidFill>
                  <a:srgbClr val="00B0F0"/>
                </a:solidFill>
              </a:rPr>
              <a:t>Avoid middle-men</a:t>
            </a:r>
          </a:p>
          <a:p>
            <a:pPr lvl="1"/>
            <a:r>
              <a:rPr lang="en-US" dirty="0">
                <a:solidFill>
                  <a:srgbClr val="00B0F0"/>
                </a:solidFill>
              </a:rPr>
              <a:t>Other social goals: environmental, labor regulations</a:t>
            </a:r>
          </a:p>
          <a:p>
            <a:r>
              <a:rPr lang="en-US" dirty="0">
                <a:solidFill>
                  <a:srgbClr val="00B0F0"/>
                </a:solidFill>
              </a:rPr>
              <a:t>Typically, agriculture and handicrafts</a:t>
            </a:r>
          </a:p>
          <a:p>
            <a:r>
              <a:rPr lang="en-US" dirty="0">
                <a:solidFill>
                  <a:srgbClr val="00B0F0"/>
                </a:solidFill>
              </a:rPr>
              <a:t>Certifying/branding organizations who decide what is fair trade</a:t>
            </a:r>
          </a:p>
          <a:p>
            <a:endParaRPr lang="en-US" dirty="0"/>
          </a:p>
        </p:txBody>
      </p:sp>
    </p:spTree>
    <p:extLst>
      <p:ext uri="{BB962C8B-B14F-4D97-AF65-F5344CB8AC3E}">
        <p14:creationId xmlns:p14="http://schemas.microsoft.com/office/powerpoint/2010/main" val="3581611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Economic Impact of Fair Trade</a:t>
            </a:r>
          </a:p>
        </p:txBody>
      </p:sp>
      <p:sp>
        <p:nvSpPr>
          <p:cNvPr id="3" name="Content Placeholder 2"/>
          <p:cNvSpPr>
            <a:spLocks noGrp="1"/>
          </p:cNvSpPr>
          <p:nvPr>
            <p:ph idx="1"/>
          </p:nvPr>
        </p:nvSpPr>
        <p:spPr/>
        <p:txBody>
          <a:bodyPr>
            <a:normAutofit lnSpcReduction="10000"/>
          </a:bodyPr>
          <a:lstStyle/>
          <a:p>
            <a:r>
              <a:rPr lang="en-US" dirty="0">
                <a:solidFill>
                  <a:srgbClr val="00B0F0"/>
                </a:solidFill>
              </a:rPr>
              <a:t>Tiny fraction of all trade: 0.04%</a:t>
            </a:r>
          </a:p>
          <a:p>
            <a:r>
              <a:rPr lang="en-US" dirty="0">
                <a:solidFill>
                  <a:srgbClr val="00B0F0"/>
                </a:solidFill>
              </a:rPr>
              <a:t>Typical of certain declining industries</a:t>
            </a:r>
          </a:p>
          <a:p>
            <a:r>
              <a:rPr lang="en-US" dirty="0">
                <a:solidFill>
                  <a:srgbClr val="00B0F0"/>
                </a:solidFill>
              </a:rPr>
              <a:t>High price support</a:t>
            </a:r>
          </a:p>
          <a:p>
            <a:pPr lvl="1"/>
            <a:r>
              <a:rPr lang="en-US" dirty="0">
                <a:solidFill>
                  <a:srgbClr val="00B0F0"/>
                </a:solidFill>
              </a:rPr>
              <a:t>Efficient? </a:t>
            </a:r>
          </a:p>
          <a:p>
            <a:pPr lvl="2"/>
            <a:r>
              <a:rPr lang="en-US" dirty="0">
                <a:solidFill>
                  <a:srgbClr val="00B0F0"/>
                </a:solidFill>
              </a:rPr>
              <a:t>Price exceeds inherent marginal utility - donation attached to purchase</a:t>
            </a:r>
          </a:p>
          <a:p>
            <a:pPr lvl="2"/>
            <a:r>
              <a:rPr lang="en-US" dirty="0">
                <a:solidFill>
                  <a:srgbClr val="00B0F0"/>
                </a:solidFill>
              </a:rPr>
              <a:t>But willingness to pay shows marginal utility </a:t>
            </a:r>
          </a:p>
          <a:p>
            <a:r>
              <a:rPr lang="en-US" dirty="0">
                <a:solidFill>
                  <a:srgbClr val="00B0F0"/>
                </a:solidFill>
              </a:rPr>
              <a:t>Is this the best way of donating?</a:t>
            </a:r>
          </a:p>
          <a:p>
            <a:r>
              <a:rPr lang="en-US" dirty="0">
                <a:solidFill>
                  <a:srgbClr val="00B0F0"/>
                </a:solidFill>
              </a:rPr>
              <a:t>Does this distort economic incentives?</a:t>
            </a:r>
          </a:p>
          <a:p>
            <a:pPr lvl="1"/>
            <a:endParaRPr lang="en-US" dirty="0"/>
          </a:p>
          <a:p>
            <a:pPr lvl="1"/>
            <a:endParaRPr lang="en-US" dirty="0"/>
          </a:p>
        </p:txBody>
      </p:sp>
    </p:spTree>
    <p:extLst>
      <p:ext uri="{BB962C8B-B14F-4D97-AF65-F5344CB8AC3E}">
        <p14:creationId xmlns:p14="http://schemas.microsoft.com/office/powerpoint/2010/main" val="40312335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Cultural issues</a:t>
            </a:r>
          </a:p>
        </p:txBody>
      </p:sp>
      <p:sp>
        <p:nvSpPr>
          <p:cNvPr id="3" name="Content Placeholder 2"/>
          <p:cNvSpPr>
            <a:spLocks noGrp="1"/>
          </p:cNvSpPr>
          <p:nvPr>
            <p:ph idx="1"/>
          </p:nvPr>
        </p:nvSpPr>
        <p:spPr/>
        <p:txBody>
          <a:bodyPr>
            <a:normAutofit fontScale="85000" lnSpcReduction="20000"/>
          </a:bodyPr>
          <a:lstStyle/>
          <a:p>
            <a:r>
              <a:rPr lang="en-US" dirty="0"/>
              <a:t>Globalization/international trade lead to mutual support at the international level </a:t>
            </a:r>
          </a:p>
          <a:p>
            <a:pPr lvl="1"/>
            <a:r>
              <a:rPr lang="en-US" dirty="0"/>
              <a:t>potential to build global solidarity</a:t>
            </a:r>
          </a:p>
          <a:p>
            <a:pPr lvl="1"/>
            <a:r>
              <a:rPr lang="en-US" dirty="0"/>
              <a:t>world becomes smaller</a:t>
            </a:r>
          </a:p>
          <a:p>
            <a:r>
              <a:rPr lang="en-US" dirty="0"/>
              <a:t>Leads to interaction of new cultures</a:t>
            </a:r>
          </a:p>
          <a:p>
            <a:pPr lvl="1"/>
            <a:r>
              <a:rPr lang="en-US" dirty="0"/>
              <a:t>Cultures have value, but globalization can lead to cultural leveling/loss of culture</a:t>
            </a:r>
          </a:p>
          <a:p>
            <a:pPr lvl="1"/>
            <a:r>
              <a:rPr lang="en-US" dirty="0"/>
              <a:t>Interactions promote mutual respect (good), but can’t think of all culture as morally equivalent – relativism</a:t>
            </a:r>
          </a:p>
          <a:p>
            <a:pPr lvl="1"/>
            <a:r>
              <a:rPr lang="en-US" dirty="0"/>
              <a:t>Challenges:</a:t>
            </a:r>
          </a:p>
          <a:p>
            <a:pPr marL="1428750" lvl="2" indent="-514350">
              <a:buFont typeface="+mj-lt"/>
              <a:buAutoNum type="romanLcPeriod"/>
            </a:pPr>
            <a:r>
              <a:rPr lang="en-US" dirty="0"/>
              <a:t>Discerning essential Christianity from Western civilization</a:t>
            </a:r>
          </a:p>
          <a:p>
            <a:pPr marL="1428750" lvl="2" indent="-514350">
              <a:buFont typeface="+mj-lt"/>
              <a:buAutoNum type="romanLcPeriod"/>
            </a:pPr>
            <a:r>
              <a:rPr lang="en-US" dirty="0"/>
              <a:t>Evangelizing authentic Christianity</a:t>
            </a:r>
          </a:p>
          <a:p>
            <a:pPr marL="1428750" lvl="2" indent="-514350">
              <a:buFont typeface="+mj-lt"/>
              <a:buAutoNum type="romanLcPeriod"/>
            </a:pPr>
            <a:r>
              <a:rPr lang="en-US" dirty="0"/>
              <a:t>“Test all things, hold fast to what is good.” (1 Thessalonians 5)</a:t>
            </a:r>
          </a:p>
          <a:p>
            <a:pPr marL="1428750" lvl="2" indent="-514350">
              <a:buFont typeface="+mj-lt"/>
              <a:buAutoNum type="romanLcPeriod"/>
            </a:pPr>
            <a:endParaRPr lang="en-US" dirty="0"/>
          </a:p>
          <a:p>
            <a:pPr lvl="1"/>
            <a:endParaRPr lang="en-US" dirty="0"/>
          </a:p>
        </p:txBody>
      </p:sp>
    </p:spTree>
    <p:extLst>
      <p:ext uri="{BB962C8B-B14F-4D97-AF65-F5344CB8AC3E}">
        <p14:creationId xmlns:p14="http://schemas.microsoft.com/office/powerpoint/2010/main" val="3012510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CE45-43EE-CA44-8207-66C6AB4873CB}"/>
              </a:ext>
            </a:extLst>
          </p:cNvPr>
          <p:cNvSpPr>
            <a:spLocks noGrp="1"/>
          </p:cNvSpPr>
          <p:nvPr>
            <p:ph type="title"/>
          </p:nvPr>
        </p:nvSpPr>
        <p:spPr/>
        <p:txBody>
          <a:bodyPr/>
          <a:lstStyle/>
          <a:p>
            <a:r>
              <a:rPr lang="en-US" dirty="0"/>
              <a:t>Discussion Questions</a:t>
            </a:r>
          </a:p>
        </p:txBody>
      </p:sp>
      <p:sp>
        <p:nvSpPr>
          <p:cNvPr id="3" name="Content Placeholder 2">
            <a:extLst>
              <a:ext uri="{FF2B5EF4-FFF2-40B4-BE49-F238E27FC236}">
                <a16:creationId xmlns:a16="http://schemas.microsoft.com/office/drawing/2014/main" id="{EE82B195-1309-0541-825D-B4E4393693FF}"/>
              </a:ext>
            </a:extLst>
          </p:cNvPr>
          <p:cNvSpPr>
            <a:spLocks noGrp="1"/>
          </p:cNvSpPr>
          <p:nvPr>
            <p:ph idx="1"/>
          </p:nvPr>
        </p:nvSpPr>
        <p:spPr/>
        <p:txBody>
          <a:bodyPr/>
          <a:lstStyle/>
          <a:p>
            <a:r>
              <a:rPr lang="en-US" dirty="0"/>
              <a:t>Does globalization promote integral human development overall?</a:t>
            </a:r>
          </a:p>
          <a:p>
            <a:r>
              <a:rPr lang="en-US" dirty="0"/>
              <a:t>Looking back, what have been the biggest benefits? Biggest problems?</a:t>
            </a:r>
          </a:p>
          <a:p>
            <a:r>
              <a:rPr lang="en-US" dirty="0"/>
              <a:t>Looking forward, what are the biggest opportunities? Biggest challenges?</a:t>
            </a:r>
          </a:p>
          <a:p>
            <a:endParaRPr lang="en-US" dirty="0"/>
          </a:p>
        </p:txBody>
      </p:sp>
    </p:spTree>
    <p:extLst>
      <p:ext uri="{BB962C8B-B14F-4D97-AF65-F5344CB8AC3E}">
        <p14:creationId xmlns:p14="http://schemas.microsoft.com/office/powerpoint/2010/main" val="39809281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50F7-115E-9643-BF96-D81E633D7AC4}"/>
              </a:ext>
            </a:extLst>
          </p:cNvPr>
          <p:cNvSpPr>
            <a:spLocks noGrp="1"/>
          </p:cNvSpPr>
          <p:nvPr>
            <p:ph type="title"/>
          </p:nvPr>
        </p:nvSpPr>
        <p:spPr/>
        <p:txBody>
          <a:bodyPr>
            <a:normAutofit/>
          </a:bodyPr>
          <a:lstStyle/>
          <a:p>
            <a:r>
              <a:rPr lang="en-US" dirty="0"/>
              <a:t>End of Lecture 25</a:t>
            </a:r>
          </a:p>
        </p:txBody>
      </p:sp>
      <p:sp>
        <p:nvSpPr>
          <p:cNvPr id="3" name="Content Placeholder 2">
            <a:extLst>
              <a:ext uri="{FF2B5EF4-FFF2-40B4-BE49-F238E27FC236}">
                <a16:creationId xmlns:a16="http://schemas.microsoft.com/office/drawing/2014/main" id="{FAFAD109-E5CF-7E40-81E7-C1A0DB86FC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82305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III) C) 2. Multinational Firms</a:t>
            </a:r>
          </a:p>
        </p:txBody>
      </p:sp>
      <p:sp>
        <p:nvSpPr>
          <p:cNvPr id="3" name="Content Placeholder 2"/>
          <p:cNvSpPr>
            <a:spLocks noGrp="1"/>
          </p:cNvSpPr>
          <p:nvPr>
            <p:ph idx="1"/>
          </p:nvPr>
        </p:nvSpPr>
        <p:spPr/>
        <p:txBody>
          <a:bodyPr>
            <a:normAutofit fontScale="77500" lnSpcReduction="20000"/>
          </a:bodyPr>
          <a:lstStyle/>
          <a:p>
            <a:r>
              <a:rPr lang="en-US" dirty="0"/>
              <a:t>50% of U.S. Trade is by related parties</a:t>
            </a:r>
          </a:p>
          <a:p>
            <a:r>
              <a:rPr lang="en-US" dirty="0"/>
              <a:t>"Foreign Direct Investment" -- when a foreign company starts/buys a subsidiary or operation in another country</a:t>
            </a:r>
          </a:p>
          <a:p>
            <a:pPr lvl="1"/>
            <a:r>
              <a:rPr lang="en-US" dirty="0"/>
              <a:t>greenfield FDI (new investment) and acquisition FDI (purchase)</a:t>
            </a:r>
          </a:p>
          <a:p>
            <a:r>
              <a:rPr lang="en-US" dirty="0"/>
              <a:t>“Multinational Firm” – any firm that owns FDI</a:t>
            </a:r>
          </a:p>
          <a:p>
            <a:pPr lvl="1"/>
            <a:r>
              <a:rPr lang="en-US" dirty="0"/>
              <a:t>5% of U.S. workers work for FDI</a:t>
            </a:r>
          </a:p>
          <a:p>
            <a:r>
              <a:rPr lang="en-US" dirty="0"/>
              <a:t>Two terms often confused:</a:t>
            </a:r>
          </a:p>
          <a:p>
            <a:pPr marL="514350" indent="-514350">
              <a:buFont typeface="+mj-lt"/>
              <a:buAutoNum type="arabicPeriod"/>
            </a:pPr>
            <a:r>
              <a:rPr lang="en-US" dirty="0"/>
              <a:t>“</a:t>
            </a:r>
            <a:r>
              <a:rPr lang="en-US" dirty="0" err="1"/>
              <a:t>Offshoring</a:t>
            </a:r>
            <a:r>
              <a:rPr lang="en-US" dirty="0"/>
              <a:t>” – producing in another country (whether same company or not)</a:t>
            </a:r>
          </a:p>
          <a:p>
            <a:pPr marL="514350" indent="-514350">
              <a:buFont typeface="+mj-lt"/>
              <a:buAutoNum type="arabicPeriod"/>
            </a:pPr>
            <a:r>
              <a:rPr lang="en-US" dirty="0"/>
              <a:t>“Outsourcing” – producing in another company (whether same country or not)</a:t>
            </a:r>
          </a:p>
          <a:p>
            <a:pPr marL="0" indent="0">
              <a:buNone/>
            </a:pPr>
            <a:endParaRPr lang="en-US" dirty="0"/>
          </a:p>
        </p:txBody>
      </p:sp>
    </p:spTree>
    <p:extLst>
      <p:ext uri="{BB962C8B-B14F-4D97-AF65-F5344CB8AC3E}">
        <p14:creationId xmlns:p14="http://schemas.microsoft.com/office/powerpoint/2010/main" val="299175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8A0-FADD-3340-9EE4-43F9F5CD0B0A}"/>
              </a:ext>
            </a:extLst>
          </p:cNvPr>
          <p:cNvSpPr>
            <a:spLocks noGrp="1"/>
          </p:cNvSpPr>
          <p:nvPr>
            <p:ph type="title"/>
          </p:nvPr>
        </p:nvSpPr>
        <p:spPr/>
        <p:txBody>
          <a:bodyPr>
            <a:normAutofit fontScale="90000"/>
          </a:bodyPr>
          <a:lstStyle/>
          <a:p>
            <a:r>
              <a:rPr lang="en-US" dirty="0"/>
              <a:t>Integral Human Development </a:t>
            </a:r>
            <a:br>
              <a:rPr lang="en-US" dirty="0"/>
            </a:br>
            <a:r>
              <a:rPr lang="en-US" dirty="0"/>
              <a:t>of the Whole</a:t>
            </a:r>
          </a:p>
        </p:txBody>
      </p:sp>
      <p:sp>
        <p:nvSpPr>
          <p:cNvPr id="3" name="Content Placeholder 2">
            <a:extLst>
              <a:ext uri="{FF2B5EF4-FFF2-40B4-BE49-F238E27FC236}">
                <a16:creationId xmlns:a16="http://schemas.microsoft.com/office/drawing/2014/main" id="{786A316E-7973-9741-97A5-1C4A19796B79}"/>
              </a:ext>
            </a:extLst>
          </p:cNvPr>
          <p:cNvSpPr>
            <a:spLocks noGrp="1"/>
          </p:cNvSpPr>
          <p:nvPr>
            <p:ph idx="1"/>
          </p:nvPr>
        </p:nvSpPr>
        <p:spPr/>
        <p:txBody>
          <a:bodyPr>
            <a:normAutofit fontScale="77500" lnSpcReduction="20000"/>
          </a:bodyPr>
          <a:lstStyle/>
          <a:p>
            <a:r>
              <a:rPr lang="en-US" dirty="0"/>
              <a:t>Recall the etymology (“integrity”, “integral”);  integer means whole</a:t>
            </a:r>
          </a:p>
          <a:p>
            <a:r>
              <a:rPr lang="en-US" dirty="0"/>
              <a:t>When are humans “whole”?</a:t>
            </a:r>
          </a:p>
          <a:p>
            <a:pPr lvl="1"/>
            <a:r>
              <a:rPr lang="en-US" dirty="0">
                <a:solidFill>
                  <a:schemeClr val="bg1"/>
                </a:solidFill>
              </a:rPr>
              <a:t>2 aspects</a:t>
            </a:r>
          </a:p>
          <a:p>
            <a:pPr marL="1371600" lvl="2" indent="-457200">
              <a:buFont typeface="+mj-lt"/>
              <a:buAutoNum type="arabicPeriod"/>
            </a:pPr>
            <a:r>
              <a:rPr lang="en-US" dirty="0">
                <a:solidFill>
                  <a:schemeClr val="bg1"/>
                </a:solidFill>
              </a:rPr>
              <a:t>Involves the whole person (physical needs, spiritual needs, social needs, psychological needs, etc.) – stems from the dignity of the person</a:t>
            </a:r>
          </a:p>
          <a:p>
            <a:pPr marL="1371600" lvl="2" indent="-457200">
              <a:buFont typeface="+mj-lt"/>
              <a:buAutoNum type="arabicPeriod"/>
            </a:pPr>
            <a:r>
              <a:rPr lang="en-US" dirty="0">
                <a:solidFill>
                  <a:schemeClr val="bg1"/>
                </a:solidFill>
              </a:rPr>
              <a:t>Involves the whole of society – all persons and groups of people – a reflection of solidarity/subsidiarity, goal of communion with God and other persons</a:t>
            </a:r>
          </a:p>
          <a:p>
            <a:pPr marL="971550" lvl="1" indent="-457200"/>
            <a:r>
              <a:rPr lang="en-US" dirty="0">
                <a:solidFill>
                  <a:schemeClr val="bg1"/>
                </a:solidFill>
              </a:rPr>
              <a:t>Not merely technological progress, amassing of material wealth, increase in technical capabilities, social Utopianism</a:t>
            </a:r>
          </a:p>
          <a:p>
            <a:pPr marL="971550" lvl="1" indent="-457200"/>
            <a:r>
              <a:rPr lang="en-US" dirty="0">
                <a:solidFill>
                  <a:schemeClr val="bg1"/>
                </a:solidFill>
              </a:rPr>
              <a:t>Ultimately, integral human development is oriented toward God, fulfilling man and society’s purpose in God’s plan – recall Lecture 1 and the meaning of life</a:t>
            </a:r>
          </a:p>
          <a:p>
            <a:endParaRPr lang="en-US" dirty="0"/>
          </a:p>
        </p:txBody>
      </p:sp>
    </p:spTree>
    <p:extLst>
      <p:ext uri="{BB962C8B-B14F-4D97-AF65-F5344CB8AC3E}">
        <p14:creationId xmlns:p14="http://schemas.microsoft.com/office/powerpoint/2010/main" val="1857540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FDI and Developing Countries</a:t>
            </a:r>
          </a:p>
        </p:txBody>
      </p:sp>
      <p:graphicFrame>
        <p:nvGraphicFramePr>
          <p:cNvPr id="6" name="Content Placeholder 5">
            <a:extLst>
              <a:ext uri="{FF2B5EF4-FFF2-40B4-BE49-F238E27FC236}">
                <a16:creationId xmlns:a16="http://schemas.microsoft.com/office/drawing/2014/main" id="{94656F5E-B95A-7344-9126-24654F2C8C69}"/>
              </a:ext>
            </a:extLst>
          </p:cNvPr>
          <p:cNvGraphicFramePr>
            <a:graphicFrameLocks noGrp="1"/>
          </p:cNvGraphicFramePr>
          <p:nvPr>
            <p:ph idx="1"/>
            <p:extLst>
              <p:ext uri="{D42A27DB-BD31-4B8C-83A1-F6EECF244321}">
                <p14:modId xmlns:p14="http://schemas.microsoft.com/office/powerpoint/2010/main" val="3960541002"/>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88059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Effects of Foreign Direct Investment</a:t>
            </a:r>
          </a:p>
        </p:txBody>
      </p:sp>
      <p:sp>
        <p:nvSpPr>
          <p:cNvPr id="3" name="Content Placeholder 2"/>
          <p:cNvSpPr>
            <a:spLocks noGrp="1"/>
          </p:cNvSpPr>
          <p:nvPr>
            <p:ph idx="1"/>
          </p:nvPr>
        </p:nvSpPr>
        <p:spPr/>
        <p:txBody>
          <a:bodyPr>
            <a:normAutofit fontScale="92500" lnSpcReduction="20000"/>
          </a:bodyPr>
          <a:lstStyle/>
          <a:p>
            <a:r>
              <a:rPr lang="en-US" dirty="0"/>
              <a:t>Lead to increased competition, turnover</a:t>
            </a:r>
          </a:p>
          <a:p>
            <a:r>
              <a:rPr lang="en-US" dirty="0"/>
              <a:t>Lead to increased exchange of technology, managerial practices</a:t>
            </a:r>
          </a:p>
          <a:p>
            <a:r>
              <a:rPr lang="en-US" dirty="0"/>
              <a:t>Leads to efficient allocation of capital</a:t>
            </a:r>
          </a:p>
          <a:p>
            <a:r>
              <a:rPr lang="en-US" dirty="0"/>
              <a:t>FDI increases labor demand in home country, decreases in foreign country</a:t>
            </a:r>
          </a:p>
          <a:p>
            <a:pPr lvl="1"/>
            <a:r>
              <a:rPr lang="en-US" dirty="0"/>
              <a:t>People (including Church) focuses on Western-centric view (factory closings, lost jobs, etc.)</a:t>
            </a:r>
          </a:p>
          <a:p>
            <a:r>
              <a:rPr lang="en-US" dirty="0"/>
              <a:t>FDI moves capital to where workers are (cheapest labor) – efficient allocation of capital, but do workers gain? What about domestic firms?</a:t>
            </a:r>
          </a:p>
          <a:p>
            <a:pPr>
              <a:buNone/>
            </a:pPr>
            <a:endParaRPr lang="en-US" dirty="0"/>
          </a:p>
        </p:txBody>
      </p:sp>
    </p:spTree>
    <p:extLst>
      <p:ext uri="{BB962C8B-B14F-4D97-AF65-F5344CB8AC3E}">
        <p14:creationId xmlns:p14="http://schemas.microsoft.com/office/powerpoint/2010/main" val="38470879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III) C) 3. Immigration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1 in 8 U.S. residents is an immigrant, highest since border closed in 1924</a:t>
            </a:r>
          </a:p>
          <a:p>
            <a:pPr lvl="1"/>
            <a:r>
              <a:rPr lang="en-US" dirty="0"/>
              <a:t>1 in 4 is illegal, flow of illegal exceeded legal in early 2000s</a:t>
            </a:r>
          </a:p>
          <a:p>
            <a:r>
              <a:rPr lang="en-US" dirty="0">
                <a:solidFill>
                  <a:schemeClr val="bg1"/>
                </a:solidFill>
              </a:rPr>
              <a:t>U.S. immigration law is biased toward high-skilled workers</a:t>
            </a:r>
          </a:p>
          <a:p>
            <a:pPr marL="0" indent="0">
              <a:buNone/>
            </a:pPr>
            <a:r>
              <a:rPr lang="en-US" dirty="0">
                <a:solidFill>
                  <a:schemeClr val="bg1"/>
                </a:solidFill>
              </a:rPr>
              <a:t>Economic impacts: </a:t>
            </a:r>
          </a:p>
          <a:p>
            <a:r>
              <a:rPr lang="en-US" dirty="0">
                <a:solidFill>
                  <a:schemeClr val="bg1"/>
                </a:solidFill>
              </a:rPr>
              <a:t>Theory: similar to population</a:t>
            </a:r>
          </a:p>
          <a:p>
            <a:pPr lvl="1"/>
            <a:r>
              <a:rPr lang="en-US" dirty="0">
                <a:solidFill>
                  <a:schemeClr val="bg1"/>
                </a:solidFill>
              </a:rPr>
              <a:t>Less capital/worker (more competition) in short run</a:t>
            </a:r>
          </a:p>
          <a:p>
            <a:pPr lvl="1"/>
            <a:r>
              <a:rPr lang="en-US" dirty="0">
                <a:solidFill>
                  <a:schemeClr val="bg1"/>
                </a:solidFill>
              </a:rPr>
              <a:t>No effect (capital accumulation or positive effect (productivity) in long run</a:t>
            </a:r>
          </a:p>
          <a:p>
            <a:pPr lvl="1"/>
            <a:r>
              <a:rPr lang="en-US" dirty="0">
                <a:solidFill>
                  <a:schemeClr val="bg1"/>
                </a:solidFill>
              </a:rPr>
              <a:t>Depends on type (low- or high-skilled)</a:t>
            </a:r>
          </a:p>
          <a:p>
            <a:r>
              <a:rPr lang="en-US" dirty="0">
                <a:solidFill>
                  <a:schemeClr val="bg1"/>
                </a:solidFill>
              </a:rPr>
              <a:t>Empirically (highly debated): </a:t>
            </a:r>
          </a:p>
          <a:p>
            <a:pPr lvl="1"/>
            <a:r>
              <a:rPr lang="en-US" dirty="0">
                <a:solidFill>
                  <a:schemeClr val="bg1"/>
                </a:solidFill>
              </a:rPr>
              <a:t>Seems to have promoted growth, but hurt low skill workers in short run (</a:t>
            </a:r>
            <a:r>
              <a:rPr lang="en-US" dirty="0" err="1">
                <a:solidFill>
                  <a:schemeClr val="bg1"/>
                </a:solidFill>
              </a:rPr>
              <a:t>Borjas</a:t>
            </a:r>
            <a:r>
              <a:rPr lang="en-US" dirty="0">
                <a:solidFill>
                  <a:schemeClr val="bg1"/>
                </a:solidFill>
              </a:rPr>
              <a:t> &amp; Doran)</a:t>
            </a:r>
          </a:p>
          <a:p>
            <a:pPr lvl="1"/>
            <a:endParaRPr lang="en-US" dirty="0"/>
          </a:p>
          <a:p>
            <a:endParaRPr lang="en-US" dirty="0"/>
          </a:p>
        </p:txBody>
      </p:sp>
    </p:spTree>
    <p:extLst>
      <p:ext uri="{BB962C8B-B14F-4D97-AF65-F5344CB8AC3E}">
        <p14:creationId xmlns:p14="http://schemas.microsoft.com/office/powerpoint/2010/main" val="11700809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347C-B7B9-CD43-AD40-C3FEF138FC04}"/>
              </a:ext>
            </a:extLst>
          </p:cNvPr>
          <p:cNvSpPr>
            <a:spLocks noGrp="1"/>
          </p:cNvSpPr>
          <p:nvPr>
            <p:ph type="title"/>
          </p:nvPr>
        </p:nvSpPr>
        <p:spPr/>
        <p:txBody>
          <a:bodyPr>
            <a:normAutofit fontScale="90000"/>
          </a:bodyPr>
          <a:lstStyle/>
          <a:p>
            <a:r>
              <a:rPr lang="en-US" dirty="0"/>
              <a:t>Illegal Immigration in U.S.:</a:t>
            </a:r>
            <a:br>
              <a:rPr lang="en-US" dirty="0"/>
            </a:br>
            <a:r>
              <a:rPr lang="en-US" dirty="0"/>
              <a:t> Boom &amp; Decline</a:t>
            </a:r>
          </a:p>
        </p:txBody>
      </p:sp>
      <p:pic>
        <p:nvPicPr>
          <p:cNvPr id="5" name="Content Placeholder 4">
            <a:extLst>
              <a:ext uri="{FF2B5EF4-FFF2-40B4-BE49-F238E27FC236}">
                <a16:creationId xmlns:a16="http://schemas.microsoft.com/office/drawing/2014/main" id="{AE7535DA-3FA7-8F4C-9F2D-8367CC90AE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755" y="1600200"/>
            <a:ext cx="5288489" cy="4525963"/>
          </a:xfrm>
        </p:spPr>
      </p:pic>
    </p:spTree>
    <p:extLst>
      <p:ext uri="{BB962C8B-B14F-4D97-AF65-F5344CB8AC3E}">
        <p14:creationId xmlns:p14="http://schemas.microsoft.com/office/powerpoint/2010/main" val="1440983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III) C) 3. Immigration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1 in 8 U.S. residents is an immigrant, highest since border closed in 1924</a:t>
            </a:r>
          </a:p>
          <a:p>
            <a:pPr lvl="1"/>
            <a:r>
              <a:rPr lang="en-US" dirty="0"/>
              <a:t>1 in 4 is illegal, flow of illegal exceeded legal in early 2000s</a:t>
            </a:r>
          </a:p>
          <a:p>
            <a:r>
              <a:rPr lang="en-US" dirty="0"/>
              <a:t>U.S. immigration law is biased toward high-skilled workers</a:t>
            </a:r>
          </a:p>
          <a:p>
            <a:pPr marL="0" indent="0">
              <a:buNone/>
            </a:pPr>
            <a:r>
              <a:rPr lang="en-US" dirty="0">
                <a:solidFill>
                  <a:schemeClr val="bg1"/>
                </a:solidFill>
              </a:rPr>
              <a:t>Economic impacts: </a:t>
            </a:r>
          </a:p>
          <a:p>
            <a:r>
              <a:rPr lang="en-US" dirty="0">
                <a:solidFill>
                  <a:schemeClr val="bg1"/>
                </a:solidFill>
              </a:rPr>
              <a:t>Theory: similar to population</a:t>
            </a:r>
          </a:p>
          <a:p>
            <a:pPr lvl="1"/>
            <a:r>
              <a:rPr lang="en-US" dirty="0">
                <a:solidFill>
                  <a:schemeClr val="bg1"/>
                </a:solidFill>
              </a:rPr>
              <a:t>Less capital/worker (more competition) in short run</a:t>
            </a:r>
          </a:p>
          <a:p>
            <a:pPr lvl="1"/>
            <a:r>
              <a:rPr lang="en-US" dirty="0">
                <a:solidFill>
                  <a:schemeClr val="bg1"/>
                </a:solidFill>
              </a:rPr>
              <a:t>No effect (capital accumulation or positive effect (productivity) in long run</a:t>
            </a:r>
          </a:p>
          <a:p>
            <a:pPr lvl="1"/>
            <a:r>
              <a:rPr lang="en-US" dirty="0">
                <a:solidFill>
                  <a:schemeClr val="bg1"/>
                </a:solidFill>
              </a:rPr>
              <a:t>Depends on type (low- or high-skilled)</a:t>
            </a:r>
          </a:p>
          <a:p>
            <a:r>
              <a:rPr lang="en-US" dirty="0">
                <a:solidFill>
                  <a:schemeClr val="bg1"/>
                </a:solidFill>
              </a:rPr>
              <a:t>Empirically (highly debated): </a:t>
            </a:r>
          </a:p>
          <a:p>
            <a:pPr lvl="1"/>
            <a:r>
              <a:rPr lang="en-US" dirty="0">
                <a:solidFill>
                  <a:schemeClr val="bg1"/>
                </a:solidFill>
              </a:rPr>
              <a:t>Seems to have promoted growth, but hurt low skill workers in short run (</a:t>
            </a:r>
            <a:r>
              <a:rPr lang="en-US" dirty="0" err="1">
                <a:solidFill>
                  <a:schemeClr val="bg1"/>
                </a:solidFill>
              </a:rPr>
              <a:t>Borjas</a:t>
            </a:r>
            <a:r>
              <a:rPr lang="en-US" dirty="0">
                <a:solidFill>
                  <a:schemeClr val="bg1"/>
                </a:solidFill>
              </a:rPr>
              <a:t> &amp; Doran)</a:t>
            </a:r>
          </a:p>
          <a:p>
            <a:pPr lvl="1"/>
            <a:endParaRPr lang="en-US" dirty="0"/>
          </a:p>
          <a:p>
            <a:endParaRPr lang="en-US" dirty="0"/>
          </a:p>
        </p:txBody>
      </p:sp>
    </p:spTree>
    <p:extLst>
      <p:ext uri="{BB962C8B-B14F-4D97-AF65-F5344CB8AC3E}">
        <p14:creationId xmlns:p14="http://schemas.microsoft.com/office/powerpoint/2010/main" val="35324182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III) C) 3. Immigration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1 in 8 U.S. residents is an immigrant, highest since border closed in 1924</a:t>
            </a:r>
          </a:p>
          <a:p>
            <a:pPr lvl="1"/>
            <a:r>
              <a:rPr lang="en-US" dirty="0"/>
              <a:t>1 in 4 is illegal, flow of illegal exceeded legal in early 2000s</a:t>
            </a:r>
          </a:p>
          <a:p>
            <a:r>
              <a:rPr lang="en-US" dirty="0"/>
              <a:t>U.S. immigration law is biased toward high-skilled workers</a:t>
            </a:r>
          </a:p>
          <a:p>
            <a:pPr marL="0" indent="0">
              <a:buNone/>
            </a:pPr>
            <a:r>
              <a:rPr lang="en-US" dirty="0"/>
              <a:t>Economic impacts: </a:t>
            </a:r>
          </a:p>
          <a:p>
            <a:r>
              <a:rPr lang="en-US" dirty="0"/>
              <a:t>Theory: similar to population</a:t>
            </a:r>
          </a:p>
          <a:p>
            <a:pPr lvl="1"/>
            <a:r>
              <a:rPr lang="en-US" dirty="0"/>
              <a:t>Less capital/worker (more competition) in short run</a:t>
            </a:r>
          </a:p>
          <a:p>
            <a:pPr lvl="1"/>
            <a:r>
              <a:rPr lang="en-US" dirty="0"/>
              <a:t>No effect (capital accumulation or positive effect (productivity) in long run</a:t>
            </a:r>
          </a:p>
          <a:p>
            <a:pPr lvl="1"/>
            <a:r>
              <a:rPr lang="en-US" dirty="0"/>
              <a:t>Depends on type (low- or high-skilled)</a:t>
            </a:r>
          </a:p>
          <a:p>
            <a:r>
              <a:rPr lang="en-US" dirty="0"/>
              <a:t>Empirically (highly debated): </a:t>
            </a:r>
          </a:p>
          <a:p>
            <a:pPr lvl="1"/>
            <a:r>
              <a:rPr lang="en-US" dirty="0"/>
              <a:t>Seems to have promoted growth, but hurt low skill workers in short run (</a:t>
            </a:r>
            <a:r>
              <a:rPr lang="en-US" dirty="0" err="1"/>
              <a:t>Borjas</a:t>
            </a:r>
            <a:r>
              <a:rPr lang="en-US" dirty="0"/>
              <a:t> &amp; Doran)</a:t>
            </a:r>
          </a:p>
          <a:p>
            <a:pPr lvl="1"/>
            <a:endParaRPr lang="en-US" dirty="0"/>
          </a:p>
          <a:p>
            <a:endParaRPr lang="en-US" dirty="0"/>
          </a:p>
        </p:txBody>
      </p:sp>
    </p:spTree>
    <p:extLst>
      <p:ext uri="{BB962C8B-B14F-4D97-AF65-F5344CB8AC3E}">
        <p14:creationId xmlns:p14="http://schemas.microsoft.com/office/powerpoint/2010/main" val="17026771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Countries with Closed Borders</a:t>
            </a:r>
            <a:br>
              <a:rPr lang="en-US" dirty="0"/>
            </a:br>
            <a:r>
              <a:rPr lang="en-US" sz="3600" dirty="0"/>
              <a:t>One country has higher labor demand, wages</a:t>
            </a:r>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sp>
        <p:nvSpPr>
          <p:cNvPr id="17" name="TextBox 16"/>
          <p:cNvSpPr txBox="1"/>
          <p:nvPr/>
        </p:nvSpPr>
        <p:spPr>
          <a:xfrm>
            <a:off x="417926" y="2286000"/>
            <a:ext cx="758862" cy="369332"/>
          </a:xfrm>
          <a:prstGeom prst="rect">
            <a:avLst/>
          </a:prstGeom>
          <a:noFill/>
        </p:spPr>
        <p:txBody>
          <a:bodyPr wrap="none" rtlCol="0">
            <a:spAutoFit/>
          </a:bodyPr>
          <a:lstStyle/>
          <a:p>
            <a:pPr algn="ctr"/>
            <a:r>
              <a:rPr lang="en-US" dirty="0"/>
              <a:t>wage</a:t>
            </a:r>
            <a:r>
              <a:rPr lang="en-US" sz="900" dirty="0"/>
              <a:t>1</a:t>
            </a:r>
            <a:endParaRPr lang="en-US" dirty="0"/>
          </a:p>
        </p:txBody>
      </p:sp>
      <p:sp>
        <p:nvSpPr>
          <p:cNvPr id="18" name="TextBox 17"/>
          <p:cNvSpPr txBox="1"/>
          <p:nvPr/>
        </p:nvSpPr>
        <p:spPr>
          <a:xfrm>
            <a:off x="7315200" y="5791200"/>
            <a:ext cx="373820" cy="369332"/>
          </a:xfrm>
          <a:prstGeom prst="rect">
            <a:avLst/>
          </a:prstGeom>
          <a:noFill/>
        </p:spPr>
        <p:txBody>
          <a:bodyPr wrap="none" rtlCol="0">
            <a:spAutoFit/>
          </a:bodyPr>
          <a:lstStyle/>
          <a:p>
            <a:r>
              <a:rPr lang="en-US" dirty="0"/>
              <a:t>0</a:t>
            </a:r>
            <a:r>
              <a:rPr lang="en-US" sz="1100" dirty="0"/>
              <a:t>2</a:t>
            </a:r>
            <a:endParaRPr lang="en-US" dirty="0"/>
          </a:p>
        </p:txBody>
      </p:sp>
      <p:sp>
        <p:nvSpPr>
          <p:cNvPr id="27" name="TextBox 26"/>
          <p:cNvSpPr txBox="1"/>
          <p:nvPr/>
        </p:nvSpPr>
        <p:spPr>
          <a:xfrm>
            <a:off x="685800" y="4495800"/>
            <a:ext cx="421910" cy="369332"/>
          </a:xfrm>
          <a:prstGeom prst="rect">
            <a:avLst/>
          </a:prstGeom>
          <a:noFill/>
        </p:spPr>
        <p:txBody>
          <a:bodyPr wrap="none" rtlCol="0">
            <a:spAutoFit/>
          </a:bodyPr>
          <a:lstStyle/>
          <a:p>
            <a:pPr algn="ctr"/>
            <a:r>
              <a:rPr lang="en-US" dirty="0"/>
              <a:t>w</a:t>
            </a:r>
            <a:r>
              <a:rPr lang="en-US" sz="900" dirty="0"/>
              <a:t>1</a:t>
            </a:r>
            <a:endParaRPr lang="en-US" dirty="0"/>
          </a:p>
        </p:txBody>
      </p:sp>
      <p:cxnSp>
        <p:nvCxnSpPr>
          <p:cNvPr id="5" name="Straight Connector 4"/>
          <p:cNvCxnSpPr/>
          <p:nvPr/>
        </p:nvCxnSpPr>
        <p:spPr>
          <a:xfrm rot="5400000">
            <a:off x="-457200" y="4114800"/>
            <a:ext cx="33528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3048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2438400"/>
            <a:ext cx="4495800" cy="289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638800" y="4114800"/>
            <a:ext cx="33528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4267200" y="5791200"/>
            <a:ext cx="3048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124200" y="2362200"/>
            <a:ext cx="342900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00600" y="3810000"/>
            <a:ext cx="24384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590800" y="5791200"/>
            <a:ext cx="354584" cy="369332"/>
          </a:xfrm>
          <a:prstGeom prst="rect">
            <a:avLst/>
          </a:prstGeom>
          <a:noFill/>
        </p:spPr>
        <p:txBody>
          <a:bodyPr wrap="none" rtlCol="0">
            <a:spAutoFit/>
          </a:bodyPr>
          <a:lstStyle/>
          <a:p>
            <a:r>
              <a:rPr lang="en-US" dirty="0"/>
              <a:t>L</a:t>
            </a:r>
            <a:r>
              <a:rPr lang="en-US" sz="1050" dirty="0"/>
              <a:t>1</a:t>
            </a:r>
            <a:endParaRPr lang="en-US" dirty="0"/>
          </a:p>
        </p:txBody>
      </p:sp>
      <p:sp>
        <p:nvSpPr>
          <p:cNvPr id="63" name="TextBox 62"/>
          <p:cNvSpPr txBox="1"/>
          <p:nvPr/>
        </p:nvSpPr>
        <p:spPr>
          <a:xfrm>
            <a:off x="6019800" y="5791200"/>
            <a:ext cx="354584" cy="369332"/>
          </a:xfrm>
          <a:prstGeom prst="rect">
            <a:avLst/>
          </a:prstGeom>
          <a:noFill/>
        </p:spPr>
        <p:txBody>
          <a:bodyPr wrap="none" rtlCol="0">
            <a:spAutoFit/>
          </a:bodyPr>
          <a:lstStyle/>
          <a:p>
            <a:r>
              <a:rPr lang="en-US" dirty="0"/>
              <a:t>L</a:t>
            </a:r>
            <a:r>
              <a:rPr lang="en-US" sz="1050" dirty="0"/>
              <a:t>2</a:t>
            </a:r>
            <a:endParaRPr lang="en-US" dirty="0"/>
          </a:p>
        </p:txBody>
      </p:sp>
      <p:sp>
        <p:nvSpPr>
          <p:cNvPr id="66" name="TextBox 65"/>
          <p:cNvSpPr txBox="1"/>
          <p:nvPr/>
        </p:nvSpPr>
        <p:spPr>
          <a:xfrm>
            <a:off x="914400" y="5791200"/>
            <a:ext cx="373820" cy="369332"/>
          </a:xfrm>
          <a:prstGeom prst="rect">
            <a:avLst/>
          </a:prstGeom>
          <a:noFill/>
        </p:spPr>
        <p:txBody>
          <a:bodyPr wrap="none" rtlCol="0">
            <a:spAutoFit/>
          </a:bodyPr>
          <a:lstStyle/>
          <a:p>
            <a:r>
              <a:rPr lang="en-US" dirty="0"/>
              <a:t>0</a:t>
            </a:r>
            <a:r>
              <a:rPr lang="en-US" sz="1100" dirty="0"/>
              <a:t>1</a:t>
            </a:r>
            <a:endParaRPr lang="en-US" dirty="0"/>
          </a:p>
        </p:txBody>
      </p:sp>
      <p:cxnSp>
        <p:nvCxnSpPr>
          <p:cNvPr id="74" name="Straight Arrow Connector 73"/>
          <p:cNvCxnSpPr/>
          <p:nvPr/>
        </p:nvCxnSpPr>
        <p:spPr>
          <a:xfrm rot="10800000">
            <a:off x="4800600" y="60198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324600" y="6019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971800" y="60198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a:off x="1295400" y="60198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352126" y="2209800"/>
            <a:ext cx="758862" cy="369332"/>
          </a:xfrm>
          <a:prstGeom prst="rect">
            <a:avLst/>
          </a:prstGeom>
          <a:noFill/>
        </p:spPr>
        <p:txBody>
          <a:bodyPr wrap="none" rtlCol="0">
            <a:spAutoFit/>
          </a:bodyPr>
          <a:lstStyle/>
          <a:p>
            <a:pPr algn="ctr"/>
            <a:r>
              <a:rPr lang="en-US" dirty="0"/>
              <a:t>wage</a:t>
            </a:r>
            <a:r>
              <a:rPr lang="en-US" sz="1050" dirty="0"/>
              <a:t>2</a:t>
            </a:r>
            <a:endParaRPr lang="en-US" dirty="0"/>
          </a:p>
        </p:txBody>
      </p:sp>
      <p:sp>
        <p:nvSpPr>
          <p:cNvPr id="84" name="TextBox 83"/>
          <p:cNvSpPr txBox="1"/>
          <p:nvPr/>
        </p:nvSpPr>
        <p:spPr>
          <a:xfrm>
            <a:off x="1676400" y="2133600"/>
            <a:ext cx="655949" cy="369332"/>
          </a:xfrm>
          <a:prstGeom prst="rect">
            <a:avLst/>
          </a:prstGeom>
          <a:noFill/>
        </p:spPr>
        <p:txBody>
          <a:bodyPr wrap="none" rtlCol="0">
            <a:spAutoFit/>
          </a:bodyPr>
          <a:lstStyle/>
          <a:p>
            <a:r>
              <a:rPr lang="en-US" dirty="0"/>
              <a:t>MPL</a:t>
            </a:r>
            <a:r>
              <a:rPr lang="en-US" sz="900" dirty="0"/>
              <a:t>1</a:t>
            </a:r>
            <a:endParaRPr lang="en-US" dirty="0"/>
          </a:p>
        </p:txBody>
      </p:sp>
      <p:sp>
        <p:nvSpPr>
          <p:cNvPr id="85" name="TextBox 84"/>
          <p:cNvSpPr txBox="1"/>
          <p:nvPr/>
        </p:nvSpPr>
        <p:spPr>
          <a:xfrm>
            <a:off x="5791200" y="2133600"/>
            <a:ext cx="655949" cy="369332"/>
          </a:xfrm>
          <a:prstGeom prst="rect">
            <a:avLst/>
          </a:prstGeom>
          <a:noFill/>
        </p:spPr>
        <p:txBody>
          <a:bodyPr wrap="none" rtlCol="0">
            <a:spAutoFit/>
          </a:bodyPr>
          <a:lstStyle/>
          <a:p>
            <a:r>
              <a:rPr lang="en-US" dirty="0"/>
              <a:t>MPL</a:t>
            </a:r>
            <a:r>
              <a:rPr lang="en-US" sz="900" dirty="0"/>
              <a:t>2</a:t>
            </a:r>
            <a:endParaRPr lang="en-US" dirty="0"/>
          </a:p>
        </p:txBody>
      </p:sp>
      <p:sp>
        <p:nvSpPr>
          <p:cNvPr id="86" name="TextBox 85"/>
          <p:cNvSpPr txBox="1"/>
          <p:nvPr/>
        </p:nvSpPr>
        <p:spPr>
          <a:xfrm>
            <a:off x="7391400" y="3581400"/>
            <a:ext cx="421910" cy="369332"/>
          </a:xfrm>
          <a:prstGeom prst="rect">
            <a:avLst/>
          </a:prstGeom>
          <a:noFill/>
        </p:spPr>
        <p:txBody>
          <a:bodyPr wrap="none" rtlCol="0">
            <a:spAutoFit/>
          </a:bodyPr>
          <a:lstStyle/>
          <a:p>
            <a:pPr algn="ctr"/>
            <a:r>
              <a:rPr lang="en-US" dirty="0"/>
              <a:t>w</a:t>
            </a:r>
            <a:r>
              <a:rPr lang="en-US" sz="900" dirty="0"/>
              <a:t>2</a:t>
            </a:r>
            <a:endParaRPr lang="en-US" dirty="0"/>
          </a:p>
        </p:txBody>
      </p:sp>
      <p:cxnSp>
        <p:nvCxnSpPr>
          <p:cNvPr id="30" name="Straight Connector 29"/>
          <p:cNvCxnSpPr/>
          <p:nvPr/>
        </p:nvCxnSpPr>
        <p:spPr>
          <a:xfrm>
            <a:off x="1295400" y="4648200"/>
            <a:ext cx="3505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03095" y="3352800"/>
            <a:ext cx="959237" cy="923330"/>
          </a:xfrm>
          <a:prstGeom prst="rect">
            <a:avLst/>
          </a:prstGeom>
          <a:noFill/>
        </p:spPr>
        <p:txBody>
          <a:bodyPr wrap="none" rtlCol="0">
            <a:spAutoFit/>
          </a:bodyPr>
          <a:lstStyle/>
          <a:p>
            <a:pPr algn="ctr"/>
            <a:r>
              <a:rPr lang="en-US" dirty="0"/>
              <a:t>Poor </a:t>
            </a:r>
          </a:p>
          <a:p>
            <a:pPr algn="ctr"/>
            <a:r>
              <a:rPr lang="en-US" dirty="0"/>
              <a:t>country </a:t>
            </a:r>
          </a:p>
          <a:p>
            <a:pPr algn="ctr"/>
            <a:r>
              <a:rPr lang="en-US" dirty="0"/>
              <a:t>wage</a:t>
            </a:r>
          </a:p>
        </p:txBody>
      </p:sp>
      <p:cxnSp>
        <p:nvCxnSpPr>
          <p:cNvPr id="33" name="Straight Connector 32"/>
          <p:cNvCxnSpPr/>
          <p:nvPr/>
        </p:nvCxnSpPr>
        <p:spPr>
          <a:xfrm rot="5400000" flipH="1" flipV="1">
            <a:off x="3810000" y="4800600"/>
            <a:ext cx="1981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848600" y="3124200"/>
            <a:ext cx="959237" cy="923330"/>
          </a:xfrm>
          <a:prstGeom prst="rect">
            <a:avLst/>
          </a:prstGeom>
          <a:noFill/>
        </p:spPr>
        <p:txBody>
          <a:bodyPr wrap="none" rtlCol="0">
            <a:spAutoFit/>
          </a:bodyPr>
          <a:lstStyle/>
          <a:p>
            <a:pPr algn="ctr"/>
            <a:r>
              <a:rPr lang="en-US" dirty="0"/>
              <a:t>rich </a:t>
            </a:r>
          </a:p>
          <a:p>
            <a:pPr algn="ctr"/>
            <a:r>
              <a:rPr lang="en-US" dirty="0"/>
              <a:t>country </a:t>
            </a:r>
          </a:p>
          <a:p>
            <a:pPr algn="ctr"/>
            <a:r>
              <a:rPr lang="en-US" dirty="0"/>
              <a:t>wage</a:t>
            </a:r>
          </a:p>
        </p:txBody>
      </p:sp>
    </p:spTree>
    <p:extLst>
      <p:ext uri="{BB962C8B-B14F-4D97-AF65-F5344CB8AC3E}">
        <p14:creationId xmlns:p14="http://schemas.microsoft.com/office/powerpoint/2010/main" val="35735513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After opening borders</a:t>
            </a:r>
            <a:br>
              <a:rPr lang="en-US" dirty="0"/>
            </a:br>
            <a:r>
              <a:rPr lang="en-US" sz="3600" dirty="0"/>
              <a:t>People emigrate to high wage country</a:t>
            </a:r>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sp>
        <p:nvSpPr>
          <p:cNvPr id="17" name="TextBox 16"/>
          <p:cNvSpPr txBox="1"/>
          <p:nvPr/>
        </p:nvSpPr>
        <p:spPr>
          <a:xfrm>
            <a:off x="417926" y="2286000"/>
            <a:ext cx="758862" cy="369332"/>
          </a:xfrm>
          <a:prstGeom prst="rect">
            <a:avLst/>
          </a:prstGeom>
          <a:noFill/>
        </p:spPr>
        <p:txBody>
          <a:bodyPr wrap="none" rtlCol="0">
            <a:spAutoFit/>
          </a:bodyPr>
          <a:lstStyle/>
          <a:p>
            <a:pPr algn="ctr"/>
            <a:r>
              <a:rPr lang="en-US" dirty="0"/>
              <a:t>wage</a:t>
            </a:r>
            <a:r>
              <a:rPr lang="en-US" sz="900" dirty="0"/>
              <a:t>1</a:t>
            </a:r>
            <a:endParaRPr lang="en-US" dirty="0"/>
          </a:p>
        </p:txBody>
      </p:sp>
      <p:sp>
        <p:nvSpPr>
          <p:cNvPr id="18" name="TextBox 17"/>
          <p:cNvSpPr txBox="1"/>
          <p:nvPr/>
        </p:nvSpPr>
        <p:spPr>
          <a:xfrm>
            <a:off x="7315200" y="5791200"/>
            <a:ext cx="373820" cy="369332"/>
          </a:xfrm>
          <a:prstGeom prst="rect">
            <a:avLst/>
          </a:prstGeom>
          <a:noFill/>
        </p:spPr>
        <p:txBody>
          <a:bodyPr wrap="none" rtlCol="0">
            <a:spAutoFit/>
          </a:bodyPr>
          <a:lstStyle/>
          <a:p>
            <a:r>
              <a:rPr lang="en-US" dirty="0"/>
              <a:t>0</a:t>
            </a:r>
            <a:r>
              <a:rPr lang="en-US" sz="1100" dirty="0"/>
              <a:t>2</a:t>
            </a:r>
            <a:endParaRPr lang="en-US" dirty="0"/>
          </a:p>
        </p:txBody>
      </p:sp>
      <p:sp>
        <p:nvSpPr>
          <p:cNvPr id="27" name="TextBox 26"/>
          <p:cNvSpPr txBox="1"/>
          <p:nvPr/>
        </p:nvSpPr>
        <p:spPr>
          <a:xfrm>
            <a:off x="685800" y="4495800"/>
            <a:ext cx="421910" cy="369332"/>
          </a:xfrm>
          <a:prstGeom prst="rect">
            <a:avLst/>
          </a:prstGeom>
          <a:noFill/>
        </p:spPr>
        <p:txBody>
          <a:bodyPr wrap="none" rtlCol="0">
            <a:spAutoFit/>
          </a:bodyPr>
          <a:lstStyle/>
          <a:p>
            <a:pPr algn="ctr"/>
            <a:r>
              <a:rPr lang="en-US" dirty="0"/>
              <a:t>w</a:t>
            </a:r>
            <a:r>
              <a:rPr lang="en-US" sz="900" dirty="0"/>
              <a:t>1</a:t>
            </a:r>
            <a:endParaRPr lang="en-US" dirty="0"/>
          </a:p>
        </p:txBody>
      </p:sp>
      <p:cxnSp>
        <p:nvCxnSpPr>
          <p:cNvPr id="5" name="Straight Connector 4"/>
          <p:cNvCxnSpPr/>
          <p:nvPr/>
        </p:nvCxnSpPr>
        <p:spPr>
          <a:xfrm rot="5400000">
            <a:off x="-457200" y="4114800"/>
            <a:ext cx="33528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3048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2438400"/>
            <a:ext cx="4495800" cy="289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638800" y="4114800"/>
            <a:ext cx="33528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4267200" y="5791200"/>
            <a:ext cx="3048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124200" y="2362200"/>
            <a:ext cx="342900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00600" y="3810000"/>
            <a:ext cx="24384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590800" y="5791200"/>
            <a:ext cx="354584" cy="369332"/>
          </a:xfrm>
          <a:prstGeom prst="rect">
            <a:avLst/>
          </a:prstGeom>
          <a:noFill/>
        </p:spPr>
        <p:txBody>
          <a:bodyPr wrap="none" rtlCol="0">
            <a:spAutoFit/>
          </a:bodyPr>
          <a:lstStyle/>
          <a:p>
            <a:r>
              <a:rPr lang="en-US" dirty="0"/>
              <a:t>L</a:t>
            </a:r>
            <a:r>
              <a:rPr lang="en-US" sz="1050" dirty="0"/>
              <a:t>1</a:t>
            </a:r>
            <a:endParaRPr lang="en-US" dirty="0"/>
          </a:p>
        </p:txBody>
      </p:sp>
      <p:sp>
        <p:nvSpPr>
          <p:cNvPr id="63" name="TextBox 62"/>
          <p:cNvSpPr txBox="1"/>
          <p:nvPr/>
        </p:nvSpPr>
        <p:spPr>
          <a:xfrm>
            <a:off x="6019800" y="5791200"/>
            <a:ext cx="354584" cy="369332"/>
          </a:xfrm>
          <a:prstGeom prst="rect">
            <a:avLst/>
          </a:prstGeom>
          <a:noFill/>
        </p:spPr>
        <p:txBody>
          <a:bodyPr wrap="none" rtlCol="0">
            <a:spAutoFit/>
          </a:bodyPr>
          <a:lstStyle/>
          <a:p>
            <a:r>
              <a:rPr lang="en-US" dirty="0"/>
              <a:t>L</a:t>
            </a:r>
            <a:r>
              <a:rPr lang="en-US" sz="1050" dirty="0"/>
              <a:t>2</a:t>
            </a:r>
            <a:endParaRPr lang="en-US" dirty="0"/>
          </a:p>
        </p:txBody>
      </p:sp>
      <p:sp>
        <p:nvSpPr>
          <p:cNvPr id="66" name="TextBox 65"/>
          <p:cNvSpPr txBox="1"/>
          <p:nvPr/>
        </p:nvSpPr>
        <p:spPr>
          <a:xfrm>
            <a:off x="914400" y="5791200"/>
            <a:ext cx="373820" cy="369332"/>
          </a:xfrm>
          <a:prstGeom prst="rect">
            <a:avLst/>
          </a:prstGeom>
          <a:noFill/>
        </p:spPr>
        <p:txBody>
          <a:bodyPr wrap="none" rtlCol="0">
            <a:spAutoFit/>
          </a:bodyPr>
          <a:lstStyle/>
          <a:p>
            <a:r>
              <a:rPr lang="en-US" dirty="0"/>
              <a:t>0</a:t>
            </a:r>
            <a:r>
              <a:rPr lang="en-US" sz="1100" dirty="0"/>
              <a:t>1</a:t>
            </a:r>
            <a:endParaRPr lang="en-US" dirty="0"/>
          </a:p>
        </p:txBody>
      </p:sp>
      <p:cxnSp>
        <p:nvCxnSpPr>
          <p:cNvPr id="74" name="Straight Arrow Connector 73"/>
          <p:cNvCxnSpPr/>
          <p:nvPr/>
        </p:nvCxnSpPr>
        <p:spPr>
          <a:xfrm rot="10800000">
            <a:off x="4800600" y="60198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324600" y="6019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971800" y="60198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a:off x="1295400" y="60198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352126" y="2209800"/>
            <a:ext cx="758862" cy="369332"/>
          </a:xfrm>
          <a:prstGeom prst="rect">
            <a:avLst/>
          </a:prstGeom>
          <a:noFill/>
        </p:spPr>
        <p:txBody>
          <a:bodyPr wrap="none" rtlCol="0">
            <a:spAutoFit/>
          </a:bodyPr>
          <a:lstStyle/>
          <a:p>
            <a:pPr algn="ctr"/>
            <a:r>
              <a:rPr lang="en-US" dirty="0"/>
              <a:t>wage</a:t>
            </a:r>
            <a:r>
              <a:rPr lang="en-US" sz="1050" dirty="0"/>
              <a:t>2</a:t>
            </a:r>
            <a:endParaRPr lang="en-US" dirty="0"/>
          </a:p>
        </p:txBody>
      </p:sp>
      <p:sp>
        <p:nvSpPr>
          <p:cNvPr id="84" name="TextBox 83"/>
          <p:cNvSpPr txBox="1"/>
          <p:nvPr/>
        </p:nvSpPr>
        <p:spPr>
          <a:xfrm>
            <a:off x="1676400" y="2133600"/>
            <a:ext cx="655949" cy="369332"/>
          </a:xfrm>
          <a:prstGeom prst="rect">
            <a:avLst/>
          </a:prstGeom>
          <a:noFill/>
        </p:spPr>
        <p:txBody>
          <a:bodyPr wrap="none" rtlCol="0">
            <a:spAutoFit/>
          </a:bodyPr>
          <a:lstStyle/>
          <a:p>
            <a:r>
              <a:rPr lang="en-US" dirty="0"/>
              <a:t>MPL</a:t>
            </a:r>
            <a:r>
              <a:rPr lang="en-US" sz="900" dirty="0"/>
              <a:t>1</a:t>
            </a:r>
            <a:endParaRPr lang="en-US" dirty="0"/>
          </a:p>
        </p:txBody>
      </p:sp>
      <p:sp>
        <p:nvSpPr>
          <p:cNvPr id="85" name="TextBox 84"/>
          <p:cNvSpPr txBox="1"/>
          <p:nvPr/>
        </p:nvSpPr>
        <p:spPr>
          <a:xfrm>
            <a:off x="5791200" y="2133600"/>
            <a:ext cx="655949" cy="369332"/>
          </a:xfrm>
          <a:prstGeom prst="rect">
            <a:avLst/>
          </a:prstGeom>
          <a:noFill/>
        </p:spPr>
        <p:txBody>
          <a:bodyPr wrap="none" rtlCol="0">
            <a:spAutoFit/>
          </a:bodyPr>
          <a:lstStyle/>
          <a:p>
            <a:r>
              <a:rPr lang="en-US" dirty="0"/>
              <a:t>MPL</a:t>
            </a:r>
            <a:r>
              <a:rPr lang="en-US" sz="900" dirty="0"/>
              <a:t>2</a:t>
            </a:r>
            <a:endParaRPr lang="en-US" dirty="0"/>
          </a:p>
        </p:txBody>
      </p:sp>
      <p:sp>
        <p:nvSpPr>
          <p:cNvPr id="86" name="TextBox 85"/>
          <p:cNvSpPr txBox="1"/>
          <p:nvPr/>
        </p:nvSpPr>
        <p:spPr>
          <a:xfrm>
            <a:off x="7391400" y="3581400"/>
            <a:ext cx="421910" cy="369332"/>
          </a:xfrm>
          <a:prstGeom prst="rect">
            <a:avLst/>
          </a:prstGeom>
          <a:noFill/>
        </p:spPr>
        <p:txBody>
          <a:bodyPr wrap="none" rtlCol="0">
            <a:spAutoFit/>
          </a:bodyPr>
          <a:lstStyle/>
          <a:p>
            <a:pPr algn="ctr"/>
            <a:r>
              <a:rPr lang="en-US" dirty="0"/>
              <a:t>w</a:t>
            </a:r>
            <a:r>
              <a:rPr lang="en-US" sz="900" dirty="0"/>
              <a:t>2</a:t>
            </a:r>
            <a:endParaRPr lang="en-US" dirty="0"/>
          </a:p>
        </p:txBody>
      </p:sp>
      <p:cxnSp>
        <p:nvCxnSpPr>
          <p:cNvPr id="30" name="Straight Connector 29"/>
          <p:cNvCxnSpPr/>
          <p:nvPr/>
        </p:nvCxnSpPr>
        <p:spPr>
          <a:xfrm>
            <a:off x="1295400" y="4648200"/>
            <a:ext cx="3505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03095" y="3352800"/>
            <a:ext cx="959237" cy="923330"/>
          </a:xfrm>
          <a:prstGeom prst="rect">
            <a:avLst/>
          </a:prstGeom>
          <a:noFill/>
        </p:spPr>
        <p:txBody>
          <a:bodyPr wrap="none" rtlCol="0">
            <a:spAutoFit/>
          </a:bodyPr>
          <a:lstStyle/>
          <a:p>
            <a:pPr algn="ctr"/>
            <a:r>
              <a:rPr lang="en-US" dirty="0"/>
              <a:t>Poor </a:t>
            </a:r>
          </a:p>
          <a:p>
            <a:pPr algn="ctr"/>
            <a:r>
              <a:rPr lang="en-US" dirty="0"/>
              <a:t>country </a:t>
            </a:r>
          </a:p>
          <a:p>
            <a:pPr algn="ctr"/>
            <a:r>
              <a:rPr lang="en-US" dirty="0"/>
              <a:t>wage</a:t>
            </a:r>
          </a:p>
        </p:txBody>
      </p:sp>
      <p:cxnSp>
        <p:nvCxnSpPr>
          <p:cNvPr id="33" name="Straight Connector 32"/>
          <p:cNvCxnSpPr/>
          <p:nvPr/>
        </p:nvCxnSpPr>
        <p:spPr>
          <a:xfrm rot="5400000" flipH="1" flipV="1">
            <a:off x="3505200" y="5029200"/>
            <a:ext cx="15240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848600" y="3124200"/>
            <a:ext cx="959237" cy="923330"/>
          </a:xfrm>
          <a:prstGeom prst="rect">
            <a:avLst/>
          </a:prstGeom>
          <a:noFill/>
        </p:spPr>
        <p:txBody>
          <a:bodyPr wrap="none" rtlCol="0">
            <a:spAutoFit/>
          </a:bodyPr>
          <a:lstStyle/>
          <a:p>
            <a:pPr algn="ctr"/>
            <a:r>
              <a:rPr lang="en-US" dirty="0"/>
              <a:t>rich </a:t>
            </a:r>
          </a:p>
          <a:p>
            <a:pPr algn="ctr"/>
            <a:r>
              <a:rPr lang="en-US" dirty="0"/>
              <a:t>country </a:t>
            </a:r>
          </a:p>
          <a:p>
            <a:pPr algn="ctr"/>
            <a:r>
              <a:rPr lang="en-US" dirty="0"/>
              <a:t>wage</a:t>
            </a:r>
          </a:p>
        </p:txBody>
      </p:sp>
      <p:cxnSp>
        <p:nvCxnSpPr>
          <p:cNvPr id="31" name="Straight Connector 30"/>
          <p:cNvCxnSpPr/>
          <p:nvPr/>
        </p:nvCxnSpPr>
        <p:spPr>
          <a:xfrm rot="5400000" flipH="1" flipV="1">
            <a:off x="3810000" y="4800600"/>
            <a:ext cx="1981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4267200" y="5257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3200400" y="3810000"/>
            <a:ext cx="2514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29000" y="2286000"/>
            <a:ext cx="758862" cy="369332"/>
          </a:xfrm>
          <a:prstGeom prst="rect">
            <a:avLst/>
          </a:prstGeom>
          <a:noFill/>
        </p:spPr>
        <p:txBody>
          <a:bodyPr wrap="none" rtlCol="0">
            <a:spAutoFit/>
          </a:bodyPr>
          <a:lstStyle/>
          <a:p>
            <a:pPr algn="ctr"/>
            <a:r>
              <a:rPr lang="en-US" dirty="0"/>
              <a:t>wage</a:t>
            </a:r>
            <a:r>
              <a:rPr lang="en-US" sz="1050" dirty="0"/>
              <a:t>2</a:t>
            </a:r>
            <a:endParaRPr lang="en-US" dirty="0"/>
          </a:p>
        </p:txBody>
      </p:sp>
      <p:cxnSp>
        <p:nvCxnSpPr>
          <p:cNvPr id="41" name="Straight Connector 40"/>
          <p:cNvCxnSpPr/>
          <p:nvPr/>
        </p:nvCxnSpPr>
        <p:spPr>
          <a:xfrm>
            <a:off x="1295400" y="4267200"/>
            <a:ext cx="60198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1018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Effect on Poor Country</a:t>
            </a:r>
            <a:endParaRPr lang="en-US" sz="3600" dirty="0"/>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sp>
        <p:nvSpPr>
          <p:cNvPr id="17" name="TextBox 16"/>
          <p:cNvSpPr txBox="1"/>
          <p:nvPr/>
        </p:nvSpPr>
        <p:spPr>
          <a:xfrm>
            <a:off x="417926" y="2286000"/>
            <a:ext cx="758862" cy="369332"/>
          </a:xfrm>
          <a:prstGeom prst="rect">
            <a:avLst/>
          </a:prstGeom>
          <a:noFill/>
        </p:spPr>
        <p:txBody>
          <a:bodyPr wrap="none" rtlCol="0">
            <a:spAutoFit/>
          </a:bodyPr>
          <a:lstStyle/>
          <a:p>
            <a:pPr algn="ctr"/>
            <a:r>
              <a:rPr lang="en-US" dirty="0"/>
              <a:t>wage</a:t>
            </a:r>
            <a:r>
              <a:rPr lang="en-US" sz="900" dirty="0"/>
              <a:t>1</a:t>
            </a:r>
            <a:endParaRPr lang="en-US" dirty="0"/>
          </a:p>
        </p:txBody>
      </p:sp>
      <p:sp>
        <p:nvSpPr>
          <p:cNvPr id="18" name="TextBox 17"/>
          <p:cNvSpPr txBox="1"/>
          <p:nvPr/>
        </p:nvSpPr>
        <p:spPr>
          <a:xfrm>
            <a:off x="7315200" y="5791200"/>
            <a:ext cx="373820" cy="369332"/>
          </a:xfrm>
          <a:prstGeom prst="rect">
            <a:avLst/>
          </a:prstGeom>
          <a:noFill/>
        </p:spPr>
        <p:txBody>
          <a:bodyPr wrap="none" rtlCol="0">
            <a:spAutoFit/>
          </a:bodyPr>
          <a:lstStyle/>
          <a:p>
            <a:r>
              <a:rPr lang="en-US" dirty="0"/>
              <a:t>0</a:t>
            </a:r>
            <a:r>
              <a:rPr lang="en-US" sz="1100" dirty="0"/>
              <a:t>2</a:t>
            </a:r>
            <a:endParaRPr lang="en-US" dirty="0"/>
          </a:p>
        </p:txBody>
      </p:sp>
      <p:sp>
        <p:nvSpPr>
          <p:cNvPr id="27" name="TextBox 26"/>
          <p:cNvSpPr txBox="1"/>
          <p:nvPr/>
        </p:nvSpPr>
        <p:spPr>
          <a:xfrm>
            <a:off x="685800" y="4495800"/>
            <a:ext cx="421910" cy="369332"/>
          </a:xfrm>
          <a:prstGeom prst="rect">
            <a:avLst/>
          </a:prstGeom>
          <a:noFill/>
        </p:spPr>
        <p:txBody>
          <a:bodyPr wrap="none" rtlCol="0">
            <a:spAutoFit/>
          </a:bodyPr>
          <a:lstStyle/>
          <a:p>
            <a:pPr algn="ctr"/>
            <a:r>
              <a:rPr lang="en-US" dirty="0"/>
              <a:t>w</a:t>
            </a:r>
            <a:r>
              <a:rPr lang="en-US" sz="900" dirty="0"/>
              <a:t>1</a:t>
            </a:r>
            <a:endParaRPr lang="en-US" dirty="0"/>
          </a:p>
        </p:txBody>
      </p:sp>
      <p:cxnSp>
        <p:nvCxnSpPr>
          <p:cNvPr id="5" name="Straight Connector 4"/>
          <p:cNvCxnSpPr/>
          <p:nvPr/>
        </p:nvCxnSpPr>
        <p:spPr>
          <a:xfrm rot="5400000">
            <a:off x="-457200" y="4114800"/>
            <a:ext cx="33528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3048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2438400"/>
            <a:ext cx="4495800" cy="289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638800" y="4114800"/>
            <a:ext cx="33528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4267200" y="5791200"/>
            <a:ext cx="3048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124200" y="2362200"/>
            <a:ext cx="342900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00600" y="3810000"/>
            <a:ext cx="24384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590800" y="5791200"/>
            <a:ext cx="354584" cy="369332"/>
          </a:xfrm>
          <a:prstGeom prst="rect">
            <a:avLst/>
          </a:prstGeom>
          <a:noFill/>
        </p:spPr>
        <p:txBody>
          <a:bodyPr wrap="none" rtlCol="0">
            <a:spAutoFit/>
          </a:bodyPr>
          <a:lstStyle/>
          <a:p>
            <a:r>
              <a:rPr lang="en-US" dirty="0"/>
              <a:t>L</a:t>
            </a:r>
            <a:r>
              <a:rPr lang="en-US" sz="1050" dirty="0"/>
              <a:t>1</a:t>
            </a:r>
            <a:endParaRPr lang="en-US" dirty="0"/>
          </a:p>
        </p:txBody>
      </p:sp>
      <p:sp>
        <p:nvSpPr>
          <p:cNvPr id="63" name="TextBox 62"/>
          <p:cNvSpPr txBox="1"/>
          <p:nvPr/>
        </p:nvSpPr>
        <p:spPr>
          <a:xfrm>
            <a:off x="6019800" y="5791200"/>
            <a:ext cx="354584" cy="369332"/>
          </a:xfrm>
          <a:prstGeom prst="rect">
            <a:avLst/>
          </a:prstGeom>
          <a:noFill/>
        </p:spPr>
        <p:txBody>
          <a:bodyPr wrap="none" rtlCol="0">
            <a:spAutoFit/>
          </a:bodyPr>
          <a:lstStyle/>
          <a:p>
            <a:r>
              <a:rPr lang="en-US" dirty="0"/>
              <a:t>L</a:t>
            </a:r>
            <a:r>
              <a:rPr lang="en-US" sz="1050" dirty="0"/>
              <a:t>2</a:t>
            </a:r>
            <a:endParaRPr lang="en-US" dirty="0"/>
          </a:p>
        </p:txBody>
      </p:sp>
      <p:sp>
        <p:nvSpPr>
          <p:cNvPr id="66" name="TextBox 65"/>
          <p:cNvSpPr txBox="1"/>
          <p:nvPr/>
        </p:nvSpPr>
        <p:spPr>
          <a:xfrm>
            <a:off x="914400" y="5791200"/>
            <a:ext cx="373820" cy="369332"/>
          </a:xfrm>
          <a:prstGeom prst="rect">
            <a:avLst/>
          </a:prstGeom>
          <a:noFill/>
        </p:spPr>
        <p:txBody>
          <a:bodyPr wrap="none" rtlCol="0">
            <a:spAutoFit/>
          </a:bodyPr>
          <a:lstStyle/>
          <a:p>
            <a:r>
              <a:rPr lang="en-US" dirty="0"/>
              <a:t>0</a:t>
            </a:r>
            <a:r>
              <a:rPr lang="en-US" sz="1100" dirty="0"/>
              <a:t>1</a:t>
            </a:r>
            <a:endParaRPr lang="en-US" dirty="0"/>
          </a:p>
        </p:txBody>
      </p:sp>
      <p:cxnSp>
        <p:nvCxnSpPr>
          <p:cNvPr id="74" name="Straight Arrow Connector 73"/>
          <p:cNvCxnSpPr/>
          <p:nvPr/>
        </p:nvCxnSpPr>
        <p:spPr>
          <a:xfrm rot="10800000">
            <a:off x="4800600" y="60198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324600" y="6019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971800" y="60198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a:off x="1295400" y="60198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352126" y="2209800"/>
            <a:ext cx="758862" cy="369332"/>
          </a:xfrm>
          <a:prstGeom prst="rect">
            <a:avLst/>
          </a:prstGeom>
          <a:noFill/>
        </p:spPr>
        <p:txBody>
          <a:bodyPr wrap="none" rtlCol="0">
            <a:spAutoFit/>
          </a:bodyPr>
          <a:lstStyle/>
          <a:p>
            <a:pPr algn="ctr"/>
            <a:r>
              <a:rPr lang="en-US" dirty="0"/>
              <a:t>wage</a:t>
            </a:r>
            <a:r>
              <a:rPr lang="en-US" sz="1050" dirty="0"/>
              <a:t>2</a:t>
            </a:r>
            <a:endParaRPr lang="en-US" dirty="0"/>
          </a:p>
        </p:txBody>
      </p:sp>
      <p:sp>
        <p:nvSpPr>
          <p:cNvPr id="84" name="TextBox 83"/>
          <p:cNvSpPr txBox="1"/>
          <p:nvPr/>
        </p:nvSpPr>
        <p:spPr>
          <a:xfrm>
            <a:off x="1676400" y="2133600"/>
            <a:ext cx="655949" cy="369332"/>
          </a:xfrm>
          <a:prstGeom prst="rect">
            <a:avLst/>
          </a:prstGeom>
          <a:noFill/>
        </p:spPr>
        <p:txBody>
          <a:bodyPr wrap="none" rtlCol="0">
            <a:spAutoFit/>
          </a:bodyPr>
          <a:lstStyle/>
          <a:p>
            <a:r>
              <a:rPr lang="en-US" dirty="0"/>
              <a:t>MPL</a:t>
            </a:r>
            <a:r>
              <a:rPr lang="en-US" sz="900" dirty="0"/>
              <a:t>1</a:t>
            </a:r>
            <a:endParaRPr lang="en-US" dirty="0"/>
          </a:p>
        </p:txBody>
      </p:sp>
      <p:sp>
        <p:nvSpPr>
          <p:cNvPr id="85" name="TextBox 84"/>
          <p:cNvSpPr txBox="1"/>
          <p:nvPr/>
        </p:nvSpPr>
        <p:spPr>
          <a:xfrm>
            <a:off x="5791200" y="2133600"/>
            <a:ext cx="655949" cy="369332"/>
          </a:xfrm>
          <a:prstGeom prst="rect">
            <a:avLst/>
          </a:prstGeom>
          <a:noFill/>
        </p:spPr>
        <p:txBody>
          <a:bodyPr wrap="none" rtlCol="0">
            <a:spAutoFit/>
          </a:bodyPr>
          <a:lstStyle/>
          <a:p>
            <a:r>
              <a:rPr lang="en-US" dirty="0"/>
              <a:t>MPL</a:t>
            </a:r>
            <a:r>
              <a:rPr lang="en-US" sz="900" dirty="0"/>
              <a:t>2</a:t>
            </a:r>
            <a:endParaRPr lang="en-US" dirty="0"/>
          </a:p>
        </p:txBody>
      </p:sp>
      <p:sp>
        <p:nvSpPr>
          <p:cNvPr id="86" name="TextBox 85"/>
          <p:cNvSpPr txBox="1"/>
          <p:nvPr/>
        </p:nvSpPr>
        <p:spPr>
          <a:xfrm>
            <a:off x="7391400" y="3581400"/>
            <a:ext cx="421910" cy="369332"/>
          </a:xfrm>
          <a:prstGeom prst="rect">
            <a:avLst/>
          </a:prstGeom>
          <a:noFill/>
        </p:spPr>
        <p:txBody>
          <a:bodyPr wrap="none" rtlCol="0">
            <a:spAutoFit/>
          </a:bodyPr>
          <a:lstStyle/>
          <a:p>
            <a:pPr algn="ctr"/>
            <a:r>
              <a:rPr lang="en-US" dirty="0"/>
              <a:t>w</a:t>
            </a:r>
            <a:r>
              <a:rPr lang="en-US" sz="900" dirty="0"/>
              <a:t>2</a:t>
            </a:r>
            <a:endParaRPr lang="en-US" dirty="0"/>
          </a:p>
        </p:txBody>
      </p:sp>
      <p:cxnSp>
        <p:nvCxnSpPr>
          <p:cNvPr id="30" name="Straight Connector 29"/>
          <p:cNvCxnSpPr/>
          <p:nvPr/>
        </p:nvCxnSpPr>
        <p:spPr>
          <a:xfrm>
            <a:off x="1295400" y="4648200"/>
            <a:ext cx="3505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03095" y="3352800"/>
            <a:ext cx="959237" cy="923330"/>
          </a:xfrm>
          <a:prstGeom prst="rect">
            <a:avLst/>
          </a:prstGeom>
          <a:noFill/>
        </p:spPr>
        <p:txBody>
          <a:bodyPr wrap="none" rtlCol="0">
            <a:spAutoFit/>
          </a:bodyPr>
          <a:lstStyle/>
          <a:p>
            <a:pPr algn="ctr"/>
            <a:r>
              <a:rPr lang="en-US" dirty="0"/>
              <a:t>Poor </a:t>
            </a:r>
          </a:p>
          <a:p>
            <a:pPr algn="ctr"/>
            <a:r>
              <a:rPr lang="en-US" dirty="0"/>
              <a:t>country </a:t>
            </a:r>
          </a:p>
          <a:p>
            <a:pPr algn="ctr"/>
            <a:r>
              <a:rPr lang="en-US" dirty="0"/>
              <a:t>wage</a:t>
            </a:r>
          </a:p>
        </p:txBody>
      </p:sp>
      <p:cxnSp>
        <p:nvCxnSpPr>
          <p:cNvPr id="33" name="Straight Connector 32"/>
          <p:cNvCxnSpPr/>
          <p:nvPr/>
        </p:nvCxnSpPr>
        <p:spPr>
          <a:xfrm rot="5400000" flipH="1" flipV="1">
            <a:off x="3505200" y="5029200"/>
            <a:ext cx="15240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848600" y="3124200"/>
            <a:ext cx="959237" cy="923330"/>
          </a:xfrm>
          <a:prstGeom prst="rect">
            <a:avLst/>
          </a:prstGeom>
          <a:noFill/>
        </p:spPr>
        <p:txBody>
          <a:bodyPr wrap="none" rtlCol="0">
            <a:spAutoFit/>
          </a:bodyPr>
          <a:lstStyle/>
          <a:p>
            <a:pPr algn="ctr"/>
            <a:r>
              <a:rPr lang="en-US" dirty="0"/>
              <a:t>rich </a:t>
            </a:r>
          </a:p>
          <a:p>
            <a:pPr algn="ctr"/>
            <a:r>
              <a:rPr lang="en-US" dirty="0"/>
              <a:t>country </a:t>
            </a:r>
          </a:p>
          <a:p>
            <a:pPr algn="ctr"/>
            <a:r>
              <a:rPr lang="en-US" dirty="0"/>
              <a:t>wage</a:t>
            </a:r>
          </a:p>
        </p:txBody>
      </p:sp>
      <p:cxnSp>
        <p:nvCxnSpPr>
          <p:cNvPr id="31" name="Straight Connector 30"/>
          <p:cNvCxnSpPr/>
          <p:nvPr/>
        </p:nvCxnSpPr>
        <p:spPr>
          <a:xfrm rot="5400000" flipH="1" flipV="1">
            <a:off x="3810000" y="4800600"/>
            <a:ext cx="1981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2934494" y="44577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3009900" y="3009900"/>
            <a:ext cx="1676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895600" y="2057400"/>
            <a:ext cx="1738296" cy="646331"/>
          </a:xfrm>
          <a:prstGeom prst="rect">
            <a:avLst/>
          </a:prstGeom>
          <a:noFill/>
        </p:spPr>
        <p:txBody>
          <a:bodyPr wrap="none" rtlCol="0">
            <a:spAutoFit/>
          </a:bodyPr>
          <a:lstStyle/>
          <a:p>
            <a:pPr algn="ctr"/>
            <a:r>
              <a:rPr lang="en-US" dirty="0"/>
              <a:t>Increase wage</a:t>
            </a:r>
          </a:p>
          <a:p>
            <a:pPr algn="ctr"/>
            <a:r>
              <a:rPr lang="en-US" dirty="0"/>
              <a:t> in poor country </a:t>
            </a:r>
          </a:p>
        </p:txBody>
      </p:sp>
      <p:cxnSp>
        <p:nvCxnSpPr>
          <p:cNvPr id="41" name="Straight Connector 40"/>
          <p:cNvCxnSpPr/>
          <p:nvPr/>
        </p:nvCxnSpPr>
        <p:spPr>
          <a:xfrm>
            <a:off x="1295400" y="4267200"/>
            <a:ext cx="60198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1638300" y="1943100"/>
            <a:ext cx="1676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879434" y="1219200"/>
            <a:ext cx="2075440" cy="369332"/>
          </a:xfrm>
          <a:prstGeom prst="rect">
            <a:avLst/>
          </a:prstGeom>
          <a:noFill/>
        </p:spPr>
        <p:txBody>
          <a:bodyPr wrap="none" rtlCol="0">
            <a:spAutoFit/>
          </a:bodyPr>
          <a:lstStyle/>
          <a:p>
            <a:pPr algn="ctr"/>
            <a:r>
              <a:rPr lang="en-US" dirty="0"/>
              <a:t>Owners income falls</a:t>
            </a:r>
          </a:p>
        </p:txBody>
      </p:sp>
    </p:spTree>
    <p:extLst>
      <p:ext uri="{BB962C8B-B14F-4D97-AF65-F5344CB8AC3E}">
        <p14:creationId xmlns:p14="http://schemas.microsoft.com/office/powerpoint/2010/main" val="40666443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 on Rich Country </a:t>
            </a:r>
            <a:br>
              <a:rPr lang="en-US" dirty="0"/>
            </a:br>
            <a:r>
              <a:rPr lang="en-US" sz="3600" dirty="0"/>
              <a:t>Wages converge</a:t>
            </a:r>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sp>
        <p:nvSpPr>
          <p:cNvPr id="17" name="TextBox 16"/>
          <p:cNvSpPr txBox="1"/>
          <p:nvPr/>
        </p:nvSpPr>
        <p:spPr>
          <a:xfrm>
            <a:off x="417926" y="2286000"/>
            <a:ext cx="758862" cy="369332"/>
          </a:xfrm>
          <a:prstGeom prst="rect">
            <a:avLst/>
          </a:prstGeom>
          <a:noFill/>
        </p:spPr>
        <p:txBody>
          <a:bodyPr wrap="none" rtlCol="0">
            <a:spAutoFit/>
          </a:bodyPr>
          <a:lstStyle/>
          <a:p>
            <a:pPr algn="ctr"/>
            <a:r>
              <a:rPr lang="en-US" dirty="0"/>
              <a:t>wage</a:t>
            </a:r>
            <a:r>
              <a:rPr lang="en-US" sz="900" dirty="0"/>
              <a:t>1</a:t>
            </a:r>
            <a:endParaRPr lang="en-US" dirty="0"/>
          </a:p>
        </p:txBody>
      </p:sp>
      <p:sp>
        <p:nvSpPr>
          <p:cNvPr id="18" name="TextBox 17"/>
          <p:cNvSpPr txBox="1"/>
          <p:nvPr/>
        </p:nvSpPr>
        <p:spPr>
          <a:xfrm>
            <a:off x="7315200" y="5791200"/>
            <a:ext cx="373820" cy="369332"/>
          </a:xfrm>
          <a:prstGeom prst="rect">
            <a:avLst/>
          </a:prstGeom>
          <a:noFill/>
        </p:spPr>
        <p:txBody>
          <a:bodyPr wrap="none" rtlCol="0">
            <a:spAutoFit/>
          </a:bodyPr>
          <a:lstStyle/>
          <a:p>
            <a:r>
              <a:rPr lang="en-US" dirty="0"/>
              <a:t>0</a:t>
            </a:r>
            <a:r>
              <a:rPr lang="en-US" sz="1100" dirty="0"/>
              <a:t>2</a:t>
            </a:r>
            <a:endParaRPr lang="en-US" dirty="0"/>
          </a:p>
        </p:txBody>
      </p:sp>
      <p:sp>
        <p:nvSpPr>
          <p:cNvPr id="27" name="TextBox 26"/>
          <p:cNvSpPr txBox="1"/>
          <p:nvPr/>
        </p:nvSpPr>
        <p:spPr>
          <a:xfrm>
            <a:off x="685800" y="4495800"/>
            <a:ext cx="421910" cy="369332"/>
          </a:xfrm>
          <a:prstGeom prst="rect">
            <a:avLst/>
          </a:prstGeom>
          <a:noFill/>
        </p:spPr>
        <p:txBody>
          <a:bodyPr wrap="none" rtlCol="0">
            <a:spAutoFit/>
          </a:bodyPr>
          <a:lstStyle/>
          <a:p>
            <a:pPr algn="ctr"/>
            <a:r>
              <a:rPr lang="en-US" dirty="0"/>
              <a:t>w</a:t>
            </a:r>
            <a:r>
              <a:rPr lang="en-US" sz="900" dirty="0"/>
              <a:t>1</a:t>
            </a:r>
            <a:endParaRPr lang="en-US" dirty="0"/>
          </a:p>
        </p:txBody>
      </p:sp>
      <p:cxnSp>
        <p:nvCxnSpPr>
          <p:cNvPr id="5" name="Straight Connector 4"/>
          <p:cNvCxnSpPr/>
          <p:nvPr/>
        </p:nvCxnSpPr>
        <p:spPr>
          <a:xfrm rot="5400000">
            <a:off x="-457200" y="4114800"/>
            <a:ext cx="33528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3048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2438400"/>
            <a:ext cx="4495800" cy="289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638800" y="4114800"/>
            <a:ext cx="33528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4267200" y="5791200"/>
            <a:ext cx="3048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124200" y="2362200"/>
            <a:ext cx="342900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00600" y="3810000"/>
            <a:ext cx="24384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590800" y="5791200"/>
            <a:ext cx="354584" cy="369332"/>
          </a:xfrm>
          <a:prstGeom prst="rect">
            <a:avLst/>
          </a:prstGeom>
          <a:noFill/>
        </p:spPr>
        <p:txBody>
          <a:bodyPr wrap="none" rtlCol="0">
            <a:spAutoFit/>
          </a:bodyPr>
          <a:lstStyle/>
          <a:p>
            <a:r>
              <a:rPr lang="en-US" dirty="0"/>
              <a:t>L</a:t>
            </a:r>
            <a:r>
              <a:rPr lang="en-US" sz="1050" dirty="0"/>
              <a:t>1</a:t>
            </a:r>
            <a:endParaRPr lang="en-US" dirty="0"/>
          </a:p>
        </p:txBody>
      </p:sp>
      <p:sp>
        <p:nvSpPr>
          <p:cNvPr id="63" name="TextBox 62"/>
          <p:cNvSpPr txBox="1"/>
          <p:nvPr/>
        </p:nvSpPr>
        <p:spPr>
          <a:xfrm>
            <a:off x="6019800" y="5791200"/>
            <a:ext cx="354584" cy="369332"/>
          </a:xfrm>
          <a:prstGeom prst="rect">
            <a:avLst/>
          </a:prstGeom>
          <a:noFill/>
        </p:spPr>
        <p:txBody>
          <a:bodyPr wrap="none" rtlCol="0">
            <a:spAutoFit/>
          </a:bodyPr>
          <a:lstStyle/>
          <a:p>
            <a:r>
              <a:rPr lang="en-US" dirty="0"/>
              <a:t>L</a:t>
            </a:r>
            <a:r>
              <a:rPr lang="en-US" sz="1050" dirty="0"/>
              <a:t>2</a:t>
            </a:r>
            <a:endParaRPr lang="en-US" dirty="0"/>
          </a:p>
        </p:txBody>
      </p:sp>
      <p:sp>
        <p:nvSpPr>
          <p:cNvPr id="66" name="TextBox 65"/>
          <p:cNvSpPr txBox="1"/>
          <p:nvPr/>
        </p:nvSpPr>
        <p:spPr>
          <a:xfrm>
            <a:off x="914400" y="5791200"/>
            <a:ext cx="373820" cy="369332"/>
          </a:xfrm>
          <a:prstGeom prst="rect">
            <a:avLst/>
          </a:prstGeom>
          <a:noFill/>
        </p:spPr>
        <p:txBody>
          <a:bodyPr wrap="none" rtlCol="0">
            <a:spAutoFit/>
          </a:bodyPr>
          <a:lstStyle/>
          <a:p>
            <a:r>
              <a:rPr lang="en-US" dirty="0"/>
              <a:t>0</a:t>
            </a:r>
            <a:r>
              <a:rPr lang="en-US" sz="1100" dirty="0"/>
              <a:t>1</a:t>
            </a:r>
            <a:endParaRPr lang="en-US" dirty="0"/>
          </a:p>
        </p:txBody>
      </p:sp>
      <p:cxnSp>
        <p:nvCxnSpPr>
          <p:cNvPr id="74" name="Straight Arrow Connector 73"/>
          <p:cNvCxnSpPr/>
          <p:nvPr/>
        </p:nvCxnSpPr>
        <p:spPr>
          <a:xfrm rot="10800000">
            <a:off x="4800600" y="60198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324600" y="6019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971800" y="60198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a:off x="1295400" y="60198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352126" y="2209800"/>
            <a:ext cx="758862" cy="369332"/>
          </a:xfrm>
          <a:prstGeom prst="rect">
            <a:avLst/>
          </a:prstGeom>
          <a:noFill/>
        </p:spPr>
        <p:txBody>
          <a:bodyPr wrap="none" rtlCol="0">
            <a:spAutoFit/>
          </a:bodyPr>
          <a:lstStyle/>
          <a:p>
            <a:pPr algn="ctr"/>
            <a:r>
              <a:rPr lang="en-US" dirty="0"/>
              <a:t>wage</a:t>
            </a:r>
            <a:r>
              <a:rPr lang="en-US" sz="1050" dirty="0"/>
              <a:t>2</a:t>
            </a:r>
            <a:endParaRPr lang="en-US" dirty="0"/>
          </a:p>
        </p:txBody>
      </p:sp>
      <p:sp>
        <p:nvSpPr>
          <p:cNvPr id="84" name="TextBox 83"/>
          <p:cNvSpPr txBox="1"/>
          <p:nvPr/>
        </p:nvSpPr>
        <p:spPr>
          <a:xfrm>
            <a:off x="1676400" y="2133600"/>
            <a:ext cx="655949" cy="369332"/>
          </a:xfrm>
          <a:prstGeom prst="rect">
            <a:avLst/>
          </a:prstGeom>
          <a:noFill/>
        </p:spPr>
        <p:txBody>
          <a:bodyPr wrap="none" rtlCol="0">
            <a:spAutoFit/>
          </a:bodyPr>
          <a:lstStyle/>
          <a:p>
            <a:r>
              <a:rPr lang="en-US" dirty="0"/>
              <a:t>MPL</a:t>
            </a:r>
            <a:r>
              <a:rPr lang="en-US" sz="900" dirty="0"/>
              <a:t>1</a:t>
            </a:r>
            <a:endParaRPr lang="en-US" dirty="0"/>
          </a:p>
        </p:txBody>
      </p:sp>
      <p:sp>
        <p:nvSpPr>
          <p:cNvPr id="85" name="TextBox 84"/>
          <p:cNvSpPr txBox="1"/>
          <p:nvPr/>
        </p:nvSpPr>
        <p:spPr>
          <a:xfrm>
            <a:off x="5791200" y="2133600"/>
            <a:ext cx="655949" cy="369332"/>
          </a:xfrm>
          <a:prstGeom prst="rect">
            <a:avLst/>
          </a:prstGeom>
          <a:noFill/>
        </p:spPr>
        <p:txBody>
          <a:bodyPr wrap="none" rtlCol="0">
            <a:spAutoFit/>
          </a:bodyPr>
          <a:lstStyle/>
          <a:p>
            <a:r>
              <a:rPr lang="en-US" dirty="0"/>
              <a:t>MPL</a:t>
            </a:r>
            <a:r>
              <a:rPr lang="en-US" sz="900" dirty="0"/>
              <a:t>2</a:t>
            </a:r>
            <a:endParaRPr lang="en-US" dirty="0"/>
          </a:p>
        </p:txBody>
      </p:sp>
      <p:sp>
        <p:nvSpPr>
          <p:cNvPr id="86" name="TextBox 85"/>
          <p:cNvSpPr txBox="1"/>
          <p:nvPr/>
        </p:nvSpPr>
        <p:spPr>
          <a:xfrm>
            <a:off x="7391400" y="3581400"/>
            <a:ext cx="421910" cy="369332"/>
          </a:xfrm>
          <a:prstGeom prst="rect">
            <a:avLst/>
          </a:prstGeom>
          <a:noFill/>
        </p:spPr>
        <p:txBody>
          <a:bodyPr wrap="none" rtlCol="0">
            <a:spAutoFit/>
          </a:bodyPr>
          <a:lstStyle/>
          <a:p>
            <a:pPr algn="ctr"/>
            <a:r>
              <a:rPr lang="en-US" dirty="0"/>
              <a:t>w</a:t>
            </a:r>
            <a:r>
              <a:rPr lang="en-US" sz="900" dirty="0"/>
              <a:t>2</a:t>
            </a:r>
            <a:endParaRPr lang="en-US" dirty="0"/>
          </a:p>
        </p:txBody>
      </p:sp>
      <p:cxnSp>
        <p:nvCxnSpPr>
          <p:cNvPr id="30" name="Straight Connector 29"/>
          <p:cNvCxnSpPr/>
          <p:nvPr/>
        </p:nvCxnSpPr>
        <p:spPr>
          <a:xfrm>
            <a:off x="1295400" y="4648200"/>
            <a:ext cx="3505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03095" y="3352800"/>
            <a:ext cx="959237" cy="923330"/>
          </a:xfrm>
          <a:prstGeom prst="rect">
            <a:avLst/>
          </a:prstGeom>
          <a:noFill/>
        </p:spPr>
        <p:txBody>
          <a:bodyPr wrap="none" rtlCol="0">
            <a:spAutoFit/>
          </a:bodyPr>
          <a:lstStyle/>
          <a:p>
            <a:pPr algn="ctr"/>
            <a:r>
              <a:rPr lang="en-US" dirty="0"/>
              <a:t>Poor </a:t>
            </a:r>
          </a:p>
          <a:p>
            <a:pPr algn="ctr"/>
            <a:r>
              <a:rPr lang="en-US" dirty="0"/>
              <a:t>country </a:t>
            </a:r>
          </a:p>
          <a:p>
            <a:pPr algn="ctr"/>
            <a:r>
              <a:rPr lang="en-US" dirty="0"/>
              <a:t>wage</a:t>
            </a:r>
          </a:p>
        </p:txBody>
      </p:sp>
      <p:cxnSp>
        <p:nvCxnSpPr>
          <p:cNvPr id="33" name="Straight Connector 32"/>
          <p:cNvCxnSpPr/>
          <p:nvPr/>
        </p:nvCxnSpPr>
        <p:spPr>
          <a:xfrm rot="5400000" flipH="1" flipV="1">
            <a:off x="3505200" y="5029200"/>
            <a:ext cx="15240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848600" y="3124200"/>
            <a:ext cx="959237" cy="923330"/>
          </a:xfrm>
          <a:prstGeom prst="rect">
            <a:avLst/>
          </a:prstGeom>
          <a:noFill/>
        </p:spPr>
        <p:txBody>
          <a:bodyPr wrap="none" rtlCol="0">
            <a:spAutoFit/>
          </a:bodyPr>
          <a:lstStyle/>
          <a:p>
            <a:pPr algn="ctr"/>
            <a:r>
              <a:rPr lang="en-US" dirty="0"/>
              <a:t>rich </a:t>
            </a:r>
          </a:p>
          <a:p>
            <a:pPr algn="ctr"/>
            <a:r>
              <a:rPr lang="en-US" dirty="0"/>
              <a:t>country </a:t>
            </a:r>
          </a:p>
          <a:p>
            <a:pPr algn="ctr"/>
            <a:r>
              <a:rPr lang="en-US" dirty="0"/>
              <a:t>wage</a:t>
            </a:r>
          </a:p>
        </p:txBody>
      </p:sp>
      <p:cxnSp>
        <p:nvCxnSpPr>
          <p:cNvPr id="31" name="Straight Connector 30"/>
          <p:cNvCxnSpPr/>
          <p:nvPr/>
        </p:nvCxnSpPr>
        <p:spPr>
          <a:xfrm rot="5400000" flipH="1" flipV="1">
            <a:off x="3810000" y="4800600"/>
            <a:ext cx="1981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5410994" y="4037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4267200" y="2743200"/>
            <a:ext cx="13716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942087" y="2057400"/>
            <a:ext cx="1645322" cy="646331"/>
          </a:xfrm>
          <a:prstGeom prst="rect">
            <a:avLst/>
          </a:prstGeom>
          <a:noFill/>
        </p:spPr>
        <p:txBody>
          <a:bodyPr wrap="none" rtlCol="0">
            <a:spAutoFit/>
          </a:bodyPr>
          <a:lstStyle/>
          <a:p>
            <a:pPr algn="ctr"/>
            <a:r>
              <a:rPr lang="en-US" dirty="0"/>
              <a:t>Decrease wage</a:t>
            </a:r>
          </a:p>
          <a:p>
            <a:pPr algn="ctr"/>
            <a:r>
              <a:rPr lang="en-US" dirty="0"/>
              <a:t> in rich country </a:t>
            </a:r>
          </a:p>
        </p:txBody>
      </p:sp>
      <p:cxnSp>
        <p:nvCxnSpPr>
          <p:cNvPr id="41" name="Straight Connector 40"/>
          <p:cNvCxnSpPr/>
          <p:nvPr/>
        </p:nvCxnSpPr>
        <p:spPr>
          <a:xfrm>
            <a:off x="1295400" y="4267200"/>
            <a:ext cx="60198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H="1">
            <a:off x="5067300" y="2628900"/>
            <a:ext cx="1600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343400" y="1600200"/>
            <a:ext cx="2131224" cy="369332"/>
          </a:xfrm>
          <a:prstGeom prst="rect">
            <a:avLst/>
          </a:prstGeom>
          <a:noFill/>
        </p:spPr>
        <p:txBody>
          <a:bodyPr wrap="none" rtlCol="0">
            <a:spAutoFit/>
          </a:bodyPr>
          <a:lstStyle/>
          <a:p>
            <a:pPr algn="ctr"/>
            <a:r>
              <a:rPr lang="en-US" dirty="0"/>
              <a:t>Owners income rises</a:t>
            </a:r>
          </a:p>
        </p:txBody>
      </p:sp>
    </p:spTree>
    <p:extLst>
      <p:ext uri="{BB962C8B-B14F-4D97-AF65-F5344CB8AC3E}">
        <p14:creationId xmlns:p14="http://schemas.microsoft.com/office/powerpoint/2010/main" val="165476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8A0-FADD-3340-9EE4-43F9F5CD0B0A}"/>
              </a:ext>
            </a:extLst>
          </p:cNvPr>
          <p:cNvSpPr>
            <a:spLocks noGrp="1"/>
          </p:cNvSpPr>
          <p:nvPr>
            <p:ph type="title"/>
          </p:nvPr>
        </p:nvSpPr>
        <p:spPr/>
        <p:txBody>
          <a:bodyPr>
            <a:normAutofit fontScale="90000"/>
          </a:bodyPr>
          <a:lstStyle/>
          <a:p>
            <a:r>
              <a:rPr lang="en-US" dirty="0"/>
              <a:t>Integral Human </a:t>
            </a:r>
            <a:r>
              <a:rPr lang="en-US"/>
              <a:t>Development </a:t>
            </a:r>
            <a:br>
              <a:rPr lang="en-US"/>
            </a:br>
            <a:r>
              <a:rPr lang="en-US"/>
              <a:t>of the Whole</a:t>
            </a:r>
            <a:endParaRPr lang="en-US" dirty="0"/>
          </a:p>
        </p:txBody>
      </p:sp>
      <p:sp>
        <p:nvSpPr>
          <p:cNvPr id="3" name="Content Placeholder 2">
            <a:extLst>
              <a:ext uri="{FF2B5EF4-FFF2-40B4-BE49-F238E27FC236}">
                <a16:creationId xmlns:a16="http://schemas.microsoft.com/office/drawing/2014/main" id="{786A316E-7973-9741-97A5-1C4A19796B79}"/>
              </a:ext>
            </a:extLst>
          </p:cNvPr>
          <p:cNvSpPr>
            <a:spLocks noGrp="1"/>
          </p:cNvSpPr>
          <p:nvPr>
            <p:ph idx="1"/>
          </p:nvPr>
        </p:nvSpPr>
        <p:spPr/>
        <p:txBody>
          <a:bodyPr>
            <a:normAutofit fontScale="77500" lnSpcReduction="20000"/>
          </a:bodyPr>
          <a:lstStyle/>
          <a:p>
            <a:r>
              <a:rPr lang="en-US" dirty="0"/>
              <a:t>Recall the etymology (“integrity”, “integral”);  integer means whole</a:t>
            </a:r>
          </a:p>
          <a:p>
            <a:r>
              <a:rPr lang="en-US" dirty="0"/>
              <a:t>When are humans “whole”?</a:t>
            </a:r>
          </a:p>
          <a:p>
            <a:pPr lvl="1"/>
            <a:r>
              <a:rPr lang="en-US" dirty="0"/>
              <a:t>2 aspects</a:t>
            </a:r>
          </a:p>
          <a:p>
            <a:pPr marL="1371600" lvl="2" indent="-457200">
              <a:buFont typeface="+mj-lt"/>
              <a:buAutoNum type="arabicPeriod"/>
            </a:pPr>
            <a:r>
              <a:rPr lang="en-US" dirty="0"/>
              <a:t>Involves the whole person (physical needs, spiritual needs, social needs, psychological needs, etc.) – stems from the dignity of the person</a:t>
            </a:r>
          </a:p>
          <a:p>
            <a:pPr marL="1371600" lvl="2" indent="-457200">
              <a:buFont typeface="+mj-lt"/>
              <a:buAutoNum type="arabicPeriod"/>
            </a:pPr>
            <a:r>
              <a:rPr lang="en-US" dirty="0"/>
              <a:t>Involves the whole of society – all persons and groups of people – a reflection of solidarity/subsidiarity, goal of communion with God and other persons</a:t>
            </a:r>
          </a:p>
          <a:p>
            <a:pPr marL="971550" lvl="1" indent="-457200"/>
            <a:r>
              <a:rPr lang="en-US" dirty="0"/>
              <a:t>Not merely technological progress, amassing of material wealth, increase in technical capabilities, social Utopianism</a:t>
            </a:r>
          </a:p>
          <a:p>
            <a:pPr marL="971550" lvl="1" indent="-457200"/>
            <a:r>
              <a:rPr lang="en-US" dirty="0"/>
              <a:t>Ultimately, integral human development is oriented toward God, fulfilling man and society’s purpose in God’s plan – recall Lecture 1 and the meaning of life</a:t>
            </a:r>
          </a:p>
          <a:p>
            <a:endParaRPr lang="en-US" dirty="0"/>
          </a:p>
        </p:txBody>
      </p:sp>
    </p:spTree>
    <p:extLst>
      <p:ext uri="{BB962C8B-B14F-4D97-AF65-F5344CB8AC3E}">
        <p14:creationId xmlns:p14="http://schemas.microsoft.com/office/powerpoint/2010/main" val="19417340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Increase in Efficiency</a:t>
            </a:r>
          </a:p>
        </p:txBody>
      </p:sp>
      <p:sp>
        <p:nvSpPr>
          <p:cNvPr id="3" name="Content Placeholder 2"/>
          <p:cNvSpPr>
            <a:spLocks noGrp="1"/>
          </p:cNvSpPr>
          <p:nvPr>
            <p:ph idx="1"/>
          </p:nvPr>
        </p:nvSpPr>
        <p:spPr/>
        <p:txBody>
          <a:bodyPr>
            <a:normAutofit/>
          </a:bodyPr>
          <a:lstStyle/>
          <a:p>
            <a:pPr lvl="1">
              <a:buNone/>
            </a:pPr>
            <a:endParaRPr lang="en-US" dirty="0"/>
          </a:p>
          <a:p>
            <a:endParaRPr lang="en-US" dirty="0"/>
          </a:p>
          <a:p>
            <a:pPr>
              <a:buNone/>
            </a:pPr>
            <a:endParaRPr lang="en-US" dirty="0"/>
          </a:p>
        </p:txBody>
      </p:sp>
      <p:sp>
        <p:nvSpPr>
          <p:cNvPr id="17" name="TextBox 16"/>
          <p:cNvSpPr txBox="1"/>
          <p:nvPr/>
        </p:nvSpPr>
        <p:spPr>
          <a:xfrm>
            <a:off x="417926" y="2286000"/>
            <a:ext cx="758862" cy="369332"/>
          </a:xfrm>
          <a:prstGeom prst="rect">
            <a:avLst/>
          </a:prstGeom>
          <a:noFill/>
        </p:spPr>
        <p:txBody>
          <a:bodyPr wrap="none" rtlCol="0">
            <a:spAutoFit/>
          </a:bodyPr>
          <a:lstStyle/>
          <a:p>
            <a:pPr algn="ctr"/>
            <a:r>
              <a:rPr lang="en-US" dirty="0"/>
              <a:t>wage</a:t>
            </a:r>
            <a:r>
              <a:rPr lang="en-US" sz="900" dirty="0"/>
              <a:t>1</a:t>
            </a:r>
            <a:endParaRPr lang="en-US" dirty="0"/>
          </a:p>
        </p:txBody>
      </p:sp>
      <p:sp>
        <p:nvSpPr>
          <p:cNvPr id="18" name="TextBox 17"/>
          <p:cNvSpPr txBox="1"/>
          <p:nvPr/>
        </p:nvSpPr>
        <p:spPr>
          <a:xfrm>
            <a:off x="7315200" y="5791200"/>
            <a:ext cx="373820" cy="369332"/>
          </a:xfrm>
          <a:prstGeom prst="rect">
            <a:avLst/>
          </a:prstGeom>
          <a:noFill/>
        </p:spPr>
        <p:txBody>
          <a:bodyPr wrap="none" rtlCol="0">
            <a:spAutoFit/>
          </a:bodyPr>
          <a:lstStyle/>
          <a:p>
            <a:r>
              <a:rPr lang="en-US" dirty="0"/>
              <a:t>0</a:t>
            </a:r>
            <a:r>
              <a:rPr lang="en-US" sz="1100" dirty="0"/>
              <a:t>2</a:t>
            </a:r>
            <a:endParaRPr lang="en-US" dirty="0"/>
          </a:p>
        </p:txBody>
      </p:sp>
      <p:sp>
        <p:nvSpPr>
          <p:cNvPr id="27" name="TextBox 26"/>
          <p:cNvSpPr txBox="1"/>
          <p:nvPr/>
        </p:nvSpPr>
        <p:spPr>
          <a:xfrm>
            <a:off x="685800" y="4495800"/>
            <a:ext cx="421910" cy="369332"/>
          </a:xfrm>
          <a:prstGeom prst="rect">
            <a:avLst/>
          </a:prstGeom>
          <a:noFill/>
        </p:spPr>
        <p:txBody>
          <a:bodyPr wrap="none" rtlCol="0">
            <a:spAutoFit/>
          </a:bodyPr>
          <a:lstStyle/>
          <a:p>
            <a:pPr algn="ctr"/>
            <a:r>
              <a:rPr lang="en-US" dirty="0"/>
              <a:t>w</a:t>
            </a:r>
            <a:r>
              <a:rPr lang="en-US" sz="900" dirty="0"/>
              <a:t>1</a:t>
            </a:r>
            <a:endParaRPr lang="en-US" dirty="0"/>
          </a:p>
        </p:txBody>
      </p:sp>
      <p:cxnSp>
        <p:nvCxnSpPr>
          <p:cNvPr id="5" name="Straight Connector 4"/>
          <p:cNvCxnSpPr/>
          <p:nvPr/>
        </p:nvCxnSpPr>
        <p:spPr>
          <a:xfrm rot="5400000">
            <a:off x="-457200" y="4114800"/>
            <a:ext cx="33528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219200" y="5791200"/>
            <a:ext cx="3048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2438400"/>
            <a:ext cx="4495800" cy="289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638800" y="4114800"/>
            <a:ext cx="33528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4267200" y="5791200"/>
            <a:ext cx="3048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124200" y="2362200"/>
            <a:ext cx="342900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00600" y="3810000"/>
            <a:ext cx="24384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590800" y="5791200"/>
            <a:ext cx="354584" cy="369332"/>
          </a:xfrm>
          <a:prstGeom prst="rect">
            <a:avLst/>
          </a:prstGeom>
          <a:noFill/>
        </p:spPr>
        <p:txBody>
          <a:bodyPr wrap="none" rtlCol="0">
            <a:spAutoFit/>
          </a:bodyPr>
          <a:lstStyle/>
          <a:p>
            <a:r>
              <a:rPr lang="en-US" dirty="0"/>
              <a:t>L</a:t>
            </a:r>
            <a:r>
              <a:rPr lang="en-US" sz="1050" dirty="0"/>
              <a:t>1</a:t>
            </a:r>
            <a:endParaRPr lang="en-US" dirty="0"/>
          </a:p>
        </p:txBody>
      </p:sp>
      <p:sp>
        <p:nvSpPr>
          <p:cNvPr id="63" name="TextBox 62"/>
          <p:cNvSpPr txBox="1"/>
          <p:nvPr/>
        </p:nvSpPr>
        <p:spPr>
          <a:xfrm>
            <a:off x="6019800" y="5791200"/>
            <a:ext cx="354584" cy="369332"/>
          </a:xfrm>
          <a:prstGeom prst="rect">
            <a:avLst/>
          </a:prstGeom>
          <a:noFill/>
        </p:spPr>
        <p:txBody>
          <a:bodyPr wrap="none" rtlCol="0">
            <a:spAutoFit/>
          </a:bodyPr>
          <a:lstStyle/>
          <a:p>
            <a:r>
              <a:rPr lang="en-US" dirty="0"/>
              <a:t>L</a:t>
            </a:r>
            <a:r>
              <a:rPr lang="en-US" sz="1050" dirty="0"/>
              <a:t>2</a:t>
            </a:r>
            <a:endParaRPr lang="en-US" dirty="0"/>
          </a:p>
        </p:txBody>
      </p:sp>
      <p:sp>
        <p:nvSpPr>
          <p:cNvPr id="66" name="TextBox 65"/>
          <p:cNvSpPr txBox="1"/>
          <p:nvPr/>
        </p:nvSpPr>
        <p:spPr>
          <a:xfrm>
            <a:off x="914400" y="5791200"/>
            <a:ext cx="373820" cy="369332"/>
          </a:xfrm>
          <a:prstGeom prst="rect">
            <a:avLst/>
          </a:prstGeom>
          <a:noFill/>
        </p:spPr>
        <p:txBody>
          <a:bodyPr wrap="none" rtlCol="0">
            <a:spAutoFit/>
          </a:bodyPr>
          <a:lstStyle/>
          <a:p>
            <a:r>
              <a:rPr lang="en-US" dirty="0"/>
              <a:t>0</a:t>
            </a:r>
            <a:r>
              <a:rPr lang="en-US" sz="1100" dirty="0"/>
              <a:t>1</a:t>
            </a:r>
            <a:endParaRPr lang="en-US" dirty="0"/>
          </a:p>
        </p:txBody>
      </p:sp>
      <p:cxnSp>
        <p:nvCxnSpPr>
          <p:cNvPr id="74" name="Straight Arrow Connector 73"/>
          <p:cNvCxnSpPr/>
          <p:nvPr/>
        </p:nvCxnSpPr>
        <p:spPr>
          <a:xfrm rot="10800000">
            <a:off x="4800600" y="60198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324600" y="6019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971800" y="60198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0800000">
            <a:off x="1295400" y="60198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352126" y="2209800"/>
            <a:ext cx="758862" cy="369332"/>
          </a:xfrm>
          <a:prstGeom prst="rect">
            <a:avLst/>
          </a:prstGeom>
          <a:noFill/>
        </p:spPr>
        <p:txBody>
          <a:bodyPr wrap="none" rtlCol="0">
            <a:spAutoFit/>
          </a:bodyPr>
          <a:lstStyle/>
          <a:p>
            <a:pPr algn="ctr"/>
            <a:r>
              <a:rPr lang="en-US" dirty="0"/>
              <a:t>wage</a:t>
            </a:r>
            <a:r>
              <a:rPr lang="en-US" sz="1050" dirty="0"/>
              <a:t>2</a:t>
            </a:r>
            <a:endParaRPr lang="en-US" dirty="0"/>
          </a:p>
        </p:txBody>
      </p:sp>
      <p:sp>
        <p:nvSpPr>
          <p:cNvPr id="84" name="TextBox 83"/>
          <p:cNvSpPr txBox="1"/>
          <p:nvPr/>
        </p:nvSpPr>
        <p:spPr>
          <a:xfrm>
            <a:off x="1676400" y="2133600"/>
            <a:ext cx="655949" cy="369332"/>
          </a:xfrm>
          <a:prstGeom prst="rect">
            <a:avLst/>
          </a:prstGeom>
          <a:noFill/>
        </p:spPr>
        <p:txBody>
          <a:bodyPr wrap="none" rtlCol="0">
            <a:spAutoFit/>
          </a:bodyPr>
          <a:lstStyle/>
          <a:p>
            <a:r>
              <a:rPr lang="en-US" dirty="0"/>
              <a:t>MPL</a:t>
            </a:r>
            <a:r>
              <a:rPr lang="en-US" sz="900" dirty="0"/>
              <a:t>1</a:t>
            </a:r>
            <a:endParaRPr lang="en-US" dirty="0"/>
          </a:p>
        </p:txBody>
      </p:sp>
      <p:sp>
        <p:nvSpPr>
          <p:cNvPr id="85" name="TextBox 84"/>
          <p:cNvSpPr txBox="1"/>
          <p:nvPr/>
        </p:nvSpPr>
        <p:spPr>
          <a:xfrm>
            <a:off x="5791200" y="2133600"/>
            <a:ext cx="655949" cy="369332"/>
          </a:xfrm>
          <a:prstGeom prst="rect">
            <a:avLst/>
          </a:prstGeom>
          <a:noFill/>
        </p:spPr>
        <p:txBody>
          <a:bodyPr wrap="none" rtlCol="0">
            <a:spAutoFit/>
          </a:bodyPr>
          <a:lstStyle/>
          <a:p>
            <a:r>
              <a:rPr lang="en-US" dirty="0"/>
              <a:t>MPL</a:t>
            </a:r>
            <a:r>
              <a:rPr lang="en-US" sz="900" dirty="0"/>
              <a:t>2</a:t>
            </a:r>
            <a:endParaRPr lang="en-US" dirty="0"/>
          </a:p>
        </p:txBody>
      </p:sp>
      <p:sp>
        <p:nvSpPr>
          <p:cNvPr id="86" name="TextBox 85"/>
          <p:cNvSpPr txBox="1"/>
          <p:nvPr/>
        </p:nvSpPr>
        <p:spPr>
          <a:xfrm>
            <a:off x="7391400" y="3581400"/>
            <a:ext cx="421910" cy="369332"/>
          </a:xfrm>
          <a:prstGeom prst="rect">
            <a:avLst/>
          </a:prstGeom>
          <a:noFill/>
        </p:spPr>
        <p:txBody>
          <a:bodyPr wrap="none" rtlCol="0">
            <a:spAutoFit/>
          </a:bodyPr>
          <a:lstStyle/>
          <a:p>
            <a:pPr algn="ctr"/>
            <a:r>
              <a:rPr lang="en-US" dirty="0"/>
              <a:t>w</a:t>
            </a:r>
            <a:r>
              <a:rPr lang="en-US" sz="900" dirty="0"/>
              <a:t>2</a:t>
            </a:r>
            <a:endParaRPr lang="en-US" dirty="0"/>
          </a:p>
        </p:txBody>
      </p:sp>
      <p:cxnSp>
        <p:nvCxnSpPr>
          <p:cNvPr id="30" name="Straight Connector 29"/>
          <p:cNvCxnSpPr/>
          <p:nvPr/>
        </p:nvCxnSpPr>
        <p:spPr>
          <a:xfrm>
            <a:off x="1295400" y="4648200"/>
            <a:ext cx="3505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03095" y="3352800"/>
            <a:ext cx="959237" cy="923330"/>
          </a:xfrm>
          <a:prstGeom prst="rect">
            <a:avLst/>
          </a:prstGeom>
          <a:noFill/>
        </p:spPr>
        <p:txBody>
          <a:bodyPr wrap="none" rtlCol="0">
            <a:spAutoFit/>
          </a:bodyPr>
          <a:lstStyle/>
          <a:p>
            <a:pPr algn="ctr"/>
            <a:r>
              <a:rPr lang="en-US" dirty="0"/>
              <a:t>Poor </a:t>
            </a:r>
          </a:p>
          <a:p>
            <a:pPr algn="ctr"/>
            <a:r>
              <a:rPr lang="en-US" dirty="0"/>
              <a:t>country </a:t>
            </a:r>
          </a:p>
          <a:p>
            <a:pPr algn="ctr"/>
            <a:r>
              <a:rPr lang="en-US" dirty="0"/>
              <a:t>wage</a:t>
            </a:r>
          </a:p>
        </p:txBody>
      </p:sp>
      <p:cxnSp>
        <p:nvCxnSpPr>
          <p:cNvPr id="33" name="Straight Connector 32"/>
          <p:cNvCxnSpPr/>
          <p:nvPr/>
        </p:nvCxnSpPr>
        <p:spPr>
          <a:xfrm rot="5400000" flipH="1" flipV="1">
            <a:off x="3505200" y="5029200"/>
            <a:ext cx="15240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848600" y="3124200"/>
            <a:ext cx="959237" cy="923330"/>
          </a:xfrm>
          <a:prstGeom prst="rect">
            <a:avLst/>
          </a:prstGeom>
          <a:noFill/>
        </p:spPr>
        <p:txBody>
          <a:bodyPr wrap="none" rtlCol="0">
            <a:spAutoFit/>
          </a:bodyPr>
          <a:lstStyle/>
          <a:p>
            <a:pPr algn="ctr"/>
            <a:r>
              <a:rPr lang="en-US" dirty="0"/>
              <a:t>rich </a:t>
            </a:r>
          </a:p>
          <a:p>
            <a:pPr algn="ctr"/>
            <a:r>
              <a:rPr lang="en-US" dirty="0"/>
              <a:t>country </a:t>
            </a:r>
          </a:p>
          <a:p>
            <a:pPr algn="ctr"/>
            <a:r>
              <a:rPr lang="en-US" dirty="0"/>
              <a:t>wage</a:t>
            </a:r>
          </a:p>
        </p:txBody>
      </p:sp>
      <p:cxnSp>
        <p:nvCxnSpPr>
          <p:cNvPr id="31" name="Straight Connector 30"/>
          <p:cNvCxnSpPr/>
          <p:nvPr/>
        </p:nvCxnSpPr>
        <p:spPr>
          <a:xfrm rot="5400000" flipH="1" flipV="1">
            <a:off x="3810000" y="4800600"/>
            <a:ext cx="19812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3810000" y="3200400"/>
            <a:ext cx="1219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800929" y="2057400"/>
            <a:ext cx="1927644" cy="369332"/>
          </a:xfrm>
          <a:prstGeom prst="rect">
            <a:avLst/>
          </a:prstGeom>
          <a:noFill/>
        </p:spPr>
        <p:txBody>
          <a:bodyPr wrap="none" rtlCol="0">
            <a:spAutoFit/>
          </a:bodyPr>
          <a:lstStyle/>
          <a:p>
            <a:pPr algn="ctr"/>
            <a:r>
              <a:rPr lang="en-US" dirty="0"/>
              <a:t>Global output gain</a:t>
            </a:r>
          </a:p>
        </p:txBody>
      </p:sp>
      <p:cxnSp>
        <p:nvCxnSpPr>
          <p:cNvPr id="41" name="Straight Connector 40"/>
          <p:cNvCxnSpPr/>
          <p:nvPr/>
        </p:nvCxnSpPr>
        <p:spPr>
          <a:xfrm>
            <a:off x="1295400" y="4267200"/>
            <a:ext cx="601980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6" name="Isosceles Triangle 35"/>
          <p:cNvSpPr/>
          <p:nvPr/>
        </p:nvSpPr>
        <p:spPr>
          <a:xfrm rot="16200000">
            <a:off x="4114799" y="3962399"/>
            <a:ext cx="838201" cy="533399"/>
          </a:xfrm>
          <a:prstGeom prst="triangle">
            <a:avLst>
              <a:gd name="adj"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28640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Impacts</a:t>
            </a:r>
          </a:p>
        </p:txBody>
      </p:sp>
      <p:sp>
        <p:nvSpPr>
          <p:cNvPr id="3" name="Content Placeholder 2"/>
          <p:cNvSpPr>
            <a:spLocks noGrp="1"/>
          </p:cNvSpPr>
          <p:nvPr>
            <p:ph idx="1"/>
          </p:nvPr>
        </p:nvSpPr>
        <p:spPr/>
        <p:txBody>
          <a:bodyPr>
            <a:normAutofit fontScale="85000" lnSpcReduction="20000"/>
          </a:bodyPr>
          <a:lstStyle/>
          <a:p>
            <a:r>
              <a:rPr lang="en-US" dirty="0"/>
              <a:t>Just like trade and FDI, immigration creates winners and losers</a:t>
            </a:r>
          </a:p>
          <a:p>
            <a:pPr lvl="1"/>
            <a:r>
              <a:rPr lang="en-US" dirty="0"/>
              <a:t>Winners: poor country workers (both movers and </a:t>
            </a:r>
            <a:r>
              <a:rPr lang="en-US" dirty="0" err="1"/>
              <a:t>stayers</a:t>
            </a:r>
            <a:r>
              <a:rPr lang="en-US" dirty="0"/>
              <a:t>), rich country owners (higher rents)</a:t>
            </a:r>
          </a:p>
          <a:p>
            <a:pPr lvl="1"/>
            <a:r>
              <a:rPr lang="en-US" dirty="0"/>
              <a:t>Losers: poor country owners (lower rents), rich country workers </a:t>
            </a:r>
          </a:p>
          <a:p>
            <a:r>
              <a:rPr lang="en-US" dirty="0"/>
              <a:t>How else could we get this?</a:t>
            </a:r>
          </a:p>
          <a:p>
            <a:pPr lvl="1"/>
            <a:r>
              <a:rPr lang="en-US" dirty="0"/>
              <a:t>Trade – export labor-intensive goods</a:t>
            </a:r>
          </a:p>
          <a:p>
            <a:pPr lvl="2"/>
            <a:r>
              <a:rPr lang="en-US" dirty="0"/>
              <a:t>Not for services/</a:t>
            </a:r>
            <a:r>
              <a:rPr lang="en-US" dirty="0" err="1"/>
              <a:t>nontradables</a:t>
            </a:r>
            <a:endParaRPr lang="en-US" dirty="0"/>
          </a:p>
          <a:p>
            <a:pPr lvl="1"/>
            <a:r>
              <a:rPr lang="en-US" dirty="0"/>
              <a:t>Capital flows and FDI</a:t>
            </a:r>
          </a:p>
          <a:p>
            <a:pPr lvl="1"/>
            <a:r>
              <a:rPr lang="en-US" dirty="0"/>
              <a:t>These alternatives prevent breaking up families (in poor country) but potentially disruptive to communities (in rich country)</a:t>
            </a:r>
          </a:p>
          <a:p>
            <a:endParaRPr lang="en-US" dirty="0"/>
          </a:p>
        </p:txBody>
      </p:sp>
    </p:spTree>
    <p:extLst>
      <p:ext uri="{BB962C8B-B14F-4D97-AF65-F5344CB8AC3E}">
        <p14:creationId xmlns:p14="http://schemas.microsoft.com/office/powerpoint/2010/main" val="3838508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to Migrate</a:t>
            </a:r>
          </a:p>
        </p:txBody>
      </p:sp>
      <p:sp>
        <p:nvSpPr>
          <p:cNvPr id="3" name="Content Placeholder 2"/>
          <p:cNvSpPr>
            <a:spLocks noGrp="1"/>
          </p:cNvSpPr>
          <p:nvPr>
            <p:ph idx="1"/>
          </p:nvPr>
        </p:nvSpPr>
        <p:spPr/>
        <p:txBody>
          <a:bodyPr>
            <a:normAutofit fontScale="92500" lnSpcReduction="10000"/>
          </a:bodyPr>
          <a:lstStyle/>
          <a:p>
            <a:r>
              <a:rPr lang="en-US" dirty="0"/>
              <a:t>Catholic social thought has always supported right to migrate </a:t>
            </a:r>
          </a:p>
          <a:p>
            <a:pPr lvl="1"/>
            <a:r>
              <a:rPr lang="en-US" dirty="0"/>
              <a:t>Universal destination of earth’s resources</a:t>
            </a:r>
          </a:p>
          <a:p>
            <a:pPr lvl="1"/>
            <a:r>
              <a:rPr lang="en-US" dirty="0"/>
              <a:t>Right to work</a:t>
            </a:r>
          </a:p>
          <a:p>
            <a:pPr lvl="1"/>
            <a:r>
              <a:rPr lang="en-US" dirty="0"/>
              <a:t>Solidarity, </a:t>
            </a:r>
            <a:r>
              <a:rPr lang="en-US" dirty="0" err="1"/>
              <a:t>subsidiarity</a:t>
            </a:r>
            <a:endParaRPr lang="en-US" dirty="0"/>
          </a:p>
          <a:p>
            <a:r>
              <a:rPr lang="en-US" dirty="0"/>
              <a:t>Much like property, the right to migrate is not absolute</a:t>
            </a:r>
          </a:p>
          <a:p>
            <a:pPr lvl="1"/>
            <a:r>
              <a:rPr lang="en-US" dirty="0"/>
              <a:t>Government can make decisions restricting right, especially for common good (easy example: suspected terrorists)</a:t>
            </a:r>
          </a:p>
          <a:p>
            <a:pPr lvl="1"/>
            <a:endParaRPr lang="en-US" dirty="0"/>
          </a:p>
        </p:txBody>
      </p:sp>
    </p:spTree>
    <p:extLst>
      <p:ext uri="{BB962C8B-B14F-4D97-AF65-F5344CB8AC3E}">
        <p14:creationId xmlns:p14="http://schemas.microsoft.com/office/powerpoint/2010/main" val="39595266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Proper Response Toward Immigrants</a:t>
            </a:r>
          </a:p>
        </p:txBody>
      </p:sp>
      <p:sp>
        <p:nvSpPr>
          <p:cNvPr id="3" name="Content Placeholder 2"/>
          <p:cNvSpPr>
            <a:spLocks noGrp="1"/>
          </p:cNvSpPr>
          <p:nvPr>
            <p:ph idx="1"/>
          </p:nvPr>
        </p:nvSpPr>
        <p:spPr/>
        <p:txBody>
          <a:bodyPr>
            <a:normAutofit fontScale="77500" lnSpcReduction="20000"/>
          </a:bodyPr>
          <a:lstStyle/>
          <a:p>
            <a:pPr lvl="1"/>
            <a:endParaRPr lang="en-US" dirty="0"/>
          </a:p>
          <a:p>
            <a:r>
              <a:rPr lang="en-US" dirty="0">
                <a:solidFill>
                  <a:srgbClr val="00B0F0"/>
                </a:solidFill>
              </a:rPr>
              <a:t>Response to migrants should reflect justice and Christian charity</a:t>
            </a:r>
          </a:p>
          <a:p>
            <a:pPr lvl="1"/>
            <a:r>
              <a:rPr lang="en-US" dirty="0">
                <a:solidFill>
                  <a:srgbClr val="00B0F0"/>
                </a:solidFill>
              </a:rPr>
              <a:t>“I was a stranger and you welcomed me…” Matthew 25</a:t>
            </a:r>
          </a:p>
          <a:p>
            <a:pPr lvl="1"/>
            <a:r>
              <a:rPr lang="en-US" dirty="0">
                <a:solidFill>
                  <a:srgbClr val="00B0F0"/>
                </a:solidFill>
              </a:rPr>
              <a:t> “We cannot insist too much on the duty of giving foreigners a hospitable reception. It is a duty imposed by human solidarity and by Christian charity, and it is incumbent upon families and educational institutions in the host nations. “ PP 67</a:t>
            </a:r>
          </a:p>
          <a:p>
            <a:pPr lvl="1"/>
            <a:r>
              <a:rPr lang="en-US" dirty="0">
                <a:solidFill>
                  <a:srgbClr val="00B0F0"/>
                </a:solidFill>
              </a:rPr>
              <a:t>“Emigrant workers should also be given a warm welcome. Their living conditions are often inhuman, and they must scrimp on their earnings in order to send help to their families who have remained behind in their native land in poverty. “ PP 69</a:t>
            </a:r>
          </a:p>
          <a:p>
            <a:pPr lvl="1"/>
            <a:r>
              <a:rPr lang="en-US" dirty="0">
                <a:solidFill>
                  <a:srgbClr val="00B0F0"/>
                </a:solidFill>
              </a:rPr>
              <a:t>“Do unto others, as you would have them do unto you.” </a:t>
            </a:r>
          </a:p>
          <a:p>
            <a:pPr marL="457200" lvl="1" indent="0">
              <a:buNone/>
            </a:pPr>
            <a:r>
              <a:rPr lang="en-US" dirty="0">
                <a:solidFill>
                  <a:srgbClr val="00B0F0"/>
                </a:solidFill>
              </a:rPr>
              <a:t> 			– Pope Francis to U.S. Congress in 2015</a:t>
            </a:r>
          </a:p>
          <a:p>
            <a:endParaRPr lang="en-US" dirty="0"/>
          </a:p>
          <a:p>
            <a:endParaRPr lang="en-US" dirty="0"/>
          </a:p>
        </p:txBody>
      </p:sp>
    </p:spTree>
    <p:extLst>
      <p:ext uri="{BB962C8B-B14F-4D97-AF65-F5344CB8AC3E}">
        <p14:creationId xmlns:p14="http://schemas.microsoft.com/office/powerpoint/2010/main" val="24038118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political issues with immigration</a:t>
            </a:r>
          </a:p>
        </p:txBody>
      </p:sp>
      <p:sp>
        <p:nvSpPr>
          <p:cNvPr id="3" name="Content Placeholder 2"/>
          <p:cNvSpPr>
            <a:spLocks noGrp="1"/>
          </p:cNvSpPr>
          <p:nvPr>
            <p:ph idx="1"/>
          </p:nvPr>
        </p:nvSpPr>
        <p:spPr/>
        <p:txBody>
          <a:bodyPr>
            <a:normAutofit fontScale="92500" lnSpcReduction="20000"/>
          </a:bodyPr>
          <a:lstStyle/>
          <a:p>
            <a:r>
              <a:rPr lang="en-US" dirty="0"/>
              <a:t>Culture:</a:t>
            </a:r>
          </a:p>
          <a:p>
            <a:pPr lvl="1"/>
            <a:r>
              <a:rPr lang="en-US" dirty="0"/>
              <a:t>Cultural preservation</a:t>
            </a:r>
          </a:p>
          <a:p>
            <a:pPr lvl="1"/>
            <a:r>
              <a:rPr lang="en-US" dirty="0"/>
              <a:t>Cultural hegemony, racism, etc.</a:t>
            </a:r>
          </a:p>
          <a:p>
            <a:r>
              <a:rPr lang="en-US" dirty="0"/>
              <a:t>Crime</a:t>
            </a:r>
          </a:p>
          <a:p>
            <a:r>
              <a:rPr lang="en-US" dirty="0"/>
              <a:t>National security</a:t>
            </a:r>
          </a:p>
          <a:p>
            <a:r>
              <a:rPr lang="en-US" dirty="0"/>
              <a:t>Government budget (debated)</a:t>
            </a:r>
          </a:p>
          <a:p>
            <a:pPr lvl="1"/>
            <a:r>
              <a:rPr lang="en-US" dirty="0"/>
              <a:t>Immigrants pay taxes but also use services</a:t>
            </a:r>
          </a:p>
          <a:p>
            <a:pPr lvl="1"/>
            <a:r>
              <a:rPr lang="en-US" dirty="0"/>
              <a:t>Immigrants from Asia and Europe are net gain to government budget, from Latin America are net loss</a:t>
            </a:r>
          </a:p>
          <a:p>
            <a:pPr lvl="1"/>
            <a:r>
              <a:rPr lang="en-US" dirty="0"/>
              <a:t>Closely tied to education level</a:t>
            </a:r>
          </a:p>
        </p:txBody>
      </p:sp>
    </p:spTree>
    <p:extLst>
      <p:ext uri="{BB962C8B-B14F-4D97-AF65-F5344CB8AC3E}">
        <p14:creationId xmlns:p14="http://schemas.microsoft.com/office/powerpoint/2010/main" val="42849178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2409-2A34-8F46-8E1C-B0BA55E04B3C}"/>
              </a:ext>
            </a:extLst>
          </p:cNvPr>
          <p:cNvSpPr>
            <a:spLocks noGrp="1"/>
          </p:cNvSpPr>
          <p:nvPr>
            <p:ph type="title"/>
          </p:nvPr>
        </p:nvSpPr>
        <p:spPr/>
        <p:txBody>
          <a:bodyPr/>
          <a:lstStyle/>
          <a:p>
            <a:r>
              <a:rPr lang="en-US" dirty="0"/>
              <a:t>End of Lecture 26</a:t>
            </a:r>
          </a:p>
        </p:txBody>
      </p:sp>
      <p:sp>
        <p:nvSpPr>
          <p:cNvPr id="3" name="Content Placeholder 2">
            <a:extLst>
              <a:ext uri="{FF2B5EF4-FFF2-40B4-BE49-F238E27FC236}">
                <a16:creationId xmlns:a16="http://schemas.microsoft.com/office/drawing/2014/main" id="{2DC82D30-AD63-A04F-9780-B061AEAD11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404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rgbClr val="FF0000"/>
                </a:solidFill>
              </a:rPr>
              <a:t>I) B. Economic Development</a:t>
            </a:r>
          </a:p>
        </p:txBody>
      </p:sp>
      <p:sp>
        <p:nvSpPr>
          <p:cNvPr id="3" name="Content Placeholder 2"/>
          <p:cNvSpPr>
            <a:spLocks noGrp="1"/>
          </p:cNvSpPr>
          <p:nvPr>
            <p:ph idx="1"/>
          </p:nvPr>
        </p:nvSpPr>
        <p:spPr/>
        <p:txBody>
          <a:bodyPr>
            <a:normAutofit fontScale="92500"/>
          </a:bodyPr>
          <a:lstStyle/>
          <a:p>
            <a:r>
              <a:rPr lang="en-US" dirty="0"/>
              <a:t>Economic development has several focuses:</a:t>
            </a:r>
          </a:p>
          <a:p>
            <a:pPr marL="971550" lvl="1" indent="-514350">
              <a:buFont typeface="+mj-lt"/>
              <a:buAutoNum type="arabicPeriod"/>
            </a:pPr>
            <a:r>
              <a:rPr lang="en-US" dirty="0"/>
              <a:t>Income per capita</a:t>
            </a:r>
          </a:p>
          <a:p>
            <a:pPr marL="971550" lvl="1" indent="-514350">
              <a:buFont typeface="+mj-lt"/>
              <a:buAutoNum type="arabicPeriod"/>
            </a:pPr>
            <a:r>
              <a:rPr lang="en-US" dirty="0"/>
              <a:t>Poverty rates</a:t>
            </a:r>
          </a:p>
          <a:p>
            <a:pPr marL="971550" lvl="1" indent="-514350">
              <a:buFont typeface="+mj-lt"/>
              <a:buAutoNum type="arabicPeriod"/>
            </a:pPr>
            <a:r>
              <a:rPr lang="en-US" dirty="0"/>
              <a:t>Other transitional phenomena – structural change, demographic transition, urbanization, dynamics of inequality</a:t>
            </a:r>
          </a:p>
          <a:p>
            <a:pPr marL="971550" lvl="1" indent="-514350">
              <a:buFont typeface="+mj-lt"/>
              <a:buAutoNum type="arabicPeriod"/>
            </a:pPr>
            <a:r>
              <a:rPr lang="en-US" dirty="0"/>
              <a:t>Persistent problems in poor countries – corruption, poor health care/sanitation, low education, poor financial access, child labor, agricultural and rural economics, informal markets, etc.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32484</TotalTime>
  <Words>6446</Words>
  <Application>Microsoft Macintosh PowerPoint</Application>
  <PresentationFormat>On-screen Show (4:3)</PresentationFormat>
  <Paragraphs>728</Paragraphs>
  <Slides>85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Times New Roman</vt:lpstr>
      <vt:lpstr>Times-Italic</vt:lpstr>
      <vt:lpstr>Times-Roman</vt:lpstr>
      <vt:lpstr>Office Theme</vt:lpstr>
      <vt:lpstr>Economic Development &amp; Integral Human Development</vt:lpstr>
      <vt:lpstr>Plan for Lectures</vt:lpstr>
      <vt:lpstr>I. Concepts of Development</vt:lpstr>
      <vt:lpstr>I) A. Integral Human Development</vt:lpstr>
      <vt:lpstr>What is integral human development?</vt:lpstr>
      <vt:lpstr>What is integral human development?</vt:lpstr>
      <vt:lpstr>Integral Human Development  of the Whole</vt:lpstr>
      <vt:lpstr>Integral Human Development  of the Whole</vt:lpstr>
      <vt:lpstr>I) B. Economic Development</vt:lpstr>
      <vt:lpstr>Principle Measure of  Overall Economic Development</vt:lpstr>
      <vt:lpstr>Alternative Measures </vt:lpstr>
      <vt:lpstr>Recent Research</vt:lpstr>
      <vt:lpstr>Results similar, though poor countries worse off </vt:lpstr>
      <vt:lpstr>What do these measures omit?</vt:lpstr>
      <vt:lpstr>What do these measures omit?</vt:lpstr>
      <vt:lpstr>Recent Research</vt:lpstr>
      <vt:lpstr>Happiness research</vt:lpstr>
      <vt:lpstr>Issues with Happiness Research</vt:lpstr>
      <vt:lpstr>More on Choices  and Subjective Well Being</vt:lpstr>
      <vt:lpstr>II. Economic Growth and Integral Human Development</vt:lpstr>
      <vt:lpstr>II) A. Does economic growth include all people?</vt:lpstr>
      <vt:lpstr>1. Agriculture lags behind industry</vt:lpstr>
      <vt:lpstr>2. Inequities between women &amp; men</vt:lpstr>
      <vt:lpstr>Indigenous Peoples </vt:lpstr>
      <vt:lpstr>II. B) Is economic growth essential?</vt:lpstr>
      <vt:lpstr>How should we think about flourishing/development? </vt:lpstr>
      <vt:lpstr>U.S. Post-1970</vt:lpstr>
      <vt:lpstr>PowerPoint Presentation</vt:lpstr>
      <vt:lpstr>Questions for Discussion</vt:lpstr>
      <vt:lpstr>End of Lecture 23</vt:lpstr>
      <vt:lpstr>III. Development Policy and Barriers to Development</vt:lpstr>
      <vt:lpstr>Macro research: accounting for cross-country differences in average incomes</vt:lpstr>
      <vt:lpstr>III) A. Macropolicy Failures &amp; Successes</vt:lpstr>
      <vt:lpstr>Many policies failed</vt:lpstr>
      <vt:lpstr>Debt relief</vt:lpstr>
      <vt:lpstr>Market economies &gt; Centralized </vt:lpstr>
      <vt:lpstr>Venezuelan Crisis</vt:lpstr>
      <vt:lpstr>Commonalities among successful economies</vt:lpstr>
      <vt:lpstr>Barriers to Growth</vt:lpstr>
      <vt:lpstr>Ex: Corruption as Random Taxes and Prisoner’s dilemma</vt:lpstr>
      <vt:lpstr>Corruption as Random Taxes and Prisoner’s dilemma</vt:lpstr>
      <vt:lpstr>Corruption Examples</vt:lpstr>
      <vt:lpstr>Measures of Government Corruption</vt:lpstr>
      <vt:lpstr>III) B. Micro Approach to Development</vt:lpstr>
      <vt:lpstr> Criticisms of RCT Micro Approach</vt:lpstr>
      <vt:lpstr>End of Lecture 24</vt:lpstr>
      <vt:lpstr>III. Globalization and Development</vt:lpstr>
      <vt:lpstr>III) A. Overview of Globalization</vt:lpstr>
      <vt:lpstr>What has driven globalization?</vt:lpstr>
      <vt:lpstr>What has driven globalization?</vt:lpstr>
      <vt:lpstr>III) B. International Organizations and Cooperation</vt:lpstr>
      <vt:lpstr>Peace, War, and Solidarity</vt:lpstr>
      <vt:lpstr>Global Peace and Just War Theory Catechism 2307-2330</vt:lpstr>
      <vt:lpstr>International Organizations</vt:lpstr>
      <vt:lpstr>Other International Agreements</vt:lpstr>
      <vt:lpstr>International Governance</vt:lpstr>
      <vt:lpstr>Solidarity, Subsidiarity, and Authority</vt:lpstr>
      <vt:lpstr>III) C. Cultural and Economic Opportunities/Challenges</vt:lpstr>
      <vt:lpstr>III) C) 1. International Trade</vt:lpstr>
      <vt:lpstr>Is Trade Good for Growth?</vt:lpstr>
      <vt:lpstr>Most convincing to me</vt:lpstr>
      <vt:lpstr>How does trade effect inequality?</vt:lpstr>
      <vt:lpstr>Trade and Justice</vt:lpstr>
      <vt:lpstr>Fair Trade</vt:lpstr>
      <vt:lpstr>Economic Impact of Fair Trade</vt:lpstr>
      <vt:lpstr>Cultural issues</vt:lpstr>
      <vt:lpstr>Discussion Questions</vt:lpstr>
      <vt:lpstr>End of Lecture 25</vt:lpstr>
      <vt:lpstr>III) C) 2. Multinational Firms</vt:lpstr>
      <vt:lpstr>FDI and Developing Countries</vt:lpstr>
      <vt:lpstr>Effects of Foreign Direct Investment</vt:lpstr>
      <vt:lpstr>III) C) 3. Immigration</vt:lpstr>
      <vt:lpstr>Illegal Immigration in U.S.:  Boom &amp; Decline</vt:lpstr>
      <vt:lpstr>III) C) 3. Immigration</vt:lpstr>
      <vt:lpstr>III) C) 3. Immigration</vt:lpstr>
      <vt:lpstr>Two Countries with Closed Borders One country has higher labor demand, wages</vt:lpstr>
      <vt:lpstr>After opening borders People emigrate to high wage country</vt:lpstr>
      <vt:lpstr>Effect on Poor Country</vt:lpstr>
      <vt:lpstr>Effect on Rich Country  Wages converge</vt:lpstr>
      <vt:lpstr>Increase in Efficiency</vt:lpstr>
      <vt:lpstr>Summary of Impacts</vt:lpstr>
      <vt:lpstr>Right to Migrate</vt:lpstr>
      <vt:lpstr>Proper Response Toward Immigrants</vt:lpstr>
      <vt:lpstr>Other political issues with immigration</vt:lpstr>
      <vt:lpstr>End of Lecture 26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dc:title>
  <dc:creator>jkaboski</dc:creator>
  <cp:lastModifiedBy>Microsoft Office User</cp:lastModifiedBy>
  <cp:revision>139</cp:revision>
  <dcterms:created xsi:type="dcterms:W3CDTF">2010-10-12T12:51:46Z</dcterms:created>
  <dcterms:modified xsi:type="dcterms:W3CDTF">2022-05-19T13:39:28Z</dcterms:modified>
</cp:coreProperties>
</file>