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5"/>
  </p:notesMasterIdLst>
  <p:sldIdLst>
    <p:sldId id="257" r:id="rId2"/>
    <p:sldId id="301" r:id="rId3"/>
    <p:sldId id="424" r:id="rId4"/>
    <p:sldId id="441" r:id="rId5"/>
    <p:sldId id="442" r:id="rId6"/>
    <p:sldId id="443" r:id="rId7"/>
    <p:sldId id="444" r:id="rId8"/>
    <p:sldId id="445" r:id="rId9"/>
    <p:sldId id="446" r:id="rId10"/>
    <p:sldId id="413" r:id="rId11"/>
    <p:sldId id="414" r:id="rId12"/>
    <p:sldId id="416" r:id="rId13"/>
    <p:sldId id="415" r:id="rId14"/>
    <p:sldId id="267" r:id="rId15"/>
    <p:sldId id="266" r:id="rId16"/>
    <p:sldId id="269" r:id="rId17"/>
    <p:sldId id="270" r:id="rId18"/>
    <p:sldId id="425" r:id="rId19"/>
    <p:sldId id="426" r:id="rId20"/>
    <p:sldId id="427" r:id="rId21"/>
    <p:sldId id="271" r:id="rId22"/>
    <p:sldId id="268" r:id="rId23"/>
    <p:sldId id="457" r:id="rId24"/>
    <p:sldId id="448" r:id="rId25"/>
    <p:sldId id="272" r:id="rId26"/>
    <p:sldId id="455" r:id="rId27"/>
    <p:sldId id="456" r:id="rId28"/>
    <p:sldId id="417" r:id="rId29"/>
    <p:sldId id="260" r:id="rId30"/>
    <p:sldId id="331" r:id="rId31"/>
    <p:sldId id="259" r:id="rId32"/>
    <p:sldId id="261" r:id="rId33"/>
    <p:sldId id="274" r:id="rId34"/>
    <p:sldId id="275" r:id="rId35"/>
    <p:sldId id="276" r:id="rId36"/>
    <p:sldId id="332" r:id="rId37"/>
    <p:sldId id="333" r:id="rId38"/>
    <p:sldId id="428" r:id="rId39"/>
    <p:sldId id="450" r:id="rId40"/>
    <p:sldId id="447" r:id="rId41"/>
    <p:sldId id="316" r:id="rId42"/>
    <p:sldId id="337" r:id="rId43"/>
    <p:sldId id="338" r:id="rId44"/>
    <p:sldId id="339" r:id="rId45"/>
    <p:sldId id="340" r:id="rId46"/>
    <p:sldId id="436" r:id="rId47"/>
    <p:sldId id="437" r:id="rId48"/>
    <p:sldId id="438" r:id="rId49"/>
    <p:sldId id="439" r:id="rId50"/>
    <p:sldId id="440" r:id="rId51"/>
    <p:sldId id="341" r:id="rId52"/>
    <p:sldId id="342" r:id="rId53"/>
    <p:sldId id="343" r:id="rId54"/>
    <p:sldId id="344" r:id="rId55"/>
    <p:sldId id="345" r:id="rId56"/>
    <p:sldId id="435" r:id="rId57"/>
    <p:sldId id="366" r:id="rId58"/>
    <p:sldId id="429" r:id="rId59"/>
    <p:sldId id="367" r:id="rId60"/>
    <p:sldId id="368" r:id="rId61"/>
    <p:sldId id="369" r:id="rId62"/>
    <p:sldId id="407" r:id="rId63"/>
    <p:sldId id="346" r:id="rId64"/>
    <p:sldId id="347" r:id="rId65"/>
    <p:sldId id="348" r:id="rId66"/>
    <p:sldId id="373" r:id="rId67"/>
    <p:sldId id="408" r:id="rId68"/>
    <p:sldId id="451" r:id="rId69"/>
    <p:sldId id="349" r:id="rId70"/>
    <p:sldId id="351" r:id="rId71"/>
    <p:sldId id="352" r:id="rId72"/>
    <p:sldId id="353" r:id="rId73"/>
    <p:sldId id="354" r:id="rId74"/>
    <p:sldId id="355" r:id="rId75"/>
    <p:sldId id="365" r:id="rId76"/>
    <p:sldId id="459" r:id="rId77"/>
    <p:sldId id="409" r:id="rId78"/>
    <p:sldId id="399" r:id="rId79"/>
    <p:sldId id="370" r:id="rId80"/>
    <p:sldId id="371" r:id="rId81"/>
    <p:sldId id="411" r:id="rId82"/>
    <p:sldId id="405" r:id="rId83"/>
    <p:sldId id="403" r:id="rId84"/>
    <p:sldId id="449" r:id="rId85"/>
    <p:sldId id="404" r:id="rId86"/>
    <p:sldId id="380" r:id="rId87"/>
    <p:sldId id="381" r:id="rId88"/>
    <p:sldId id="382" r:id="rId89"/>
    <p:sldId id="386" r:id="rId90"/>
    <p:sldId id="406" r:id="rId91"/>
    <p:sldId id="387" r:id="rId92"/>
    <p:sldId id="388" r:id="rId93"/>
    <p:sldId id="390" r:id="rId94"/>
    <p:sldId id="391" r:id="rId95"/>
    <p:sldId id="392" r:id="rId96"/>
    <p:sldId id="372" r:id="rId97"/>
    <p:sldId id="453" r:id="rId98"/>
    <p:sldId id="377" r:id="rId99"/>
    <p:sldId id="454" r:id="rId100"/>
    <p:sldId id="378" r:id="rId101"/>
    <p:sldId id="374" r:id="rId102"/>
    <p:sldId id="379" r:id="rId103"/>
    <p:sldId id="375" r:id="rId104"/>
    <p:sldId id="376" r:id="rId105"/>
    <p:sldId id="452" r:id="rId106"/>
    <p:sldId id="400" r:id="rId107"/>
    <p:sldId id="401" r:id="rId108"/>
    <p:sldId id="402" r:id="rId109"/>
    <p:sldId id="393" r:id="rId110"/>
    <p:sldId id="394" r:id="rId111"/>
    <p:sldId id="395" r:id="rId112"/>
    <p:sldId id="396" r:id="rId113"/>
    <p:sldId id="397" r:id="rId11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2" autoAdjust="0"/>
    <p:restoredTop sz="94766" autoAdjust="0"/>
  </p:normalViewPr>
  <p:slideViewPr>
    <p:cSldViewPr>
      <p:cViewPr varScale="1">
        <p:scale>
          <a:sx n="120" d="100"/>
          <a:sy n="120" d="100"/>
        </p:scale>
        <p:origin x="1624" y="176"/>
      </p:cViewPr>
      <p:guideLst>
        <p:guide orient="horz" pos="2160"/>
        <p:guide pos="2880"/>
      </p:guideLst>
    </p:cSldViewPr>
  </p:slideViewPr>
  <p:outlineViewPr>
    <p:cViewPr>
      <p:scale>
        <a:sx n="33" d="100"/>
        <a:sy n="33" d="100"/>
      </p:scale>
      <p:origin x="48" y="33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EB77710-609E-6B47-B238-4695A04094E4}" type="datetimeFigureOut">
              <a:rPr lang="en-US" smtClean="0"/>
              <a:t>1/12/22</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91F6A041-FB59-EB45-B47C-DA759105B38E}" type="slidenum">
              <a:rPr lang="en-US" smtClean="0"/>
              <a:t>‹#›</a:t>
            </a:fld>
            <a:endParaRPr lang="en-US"/>
          </a:p>
        </p:txBody>
      </p:sp>
    </p:spTree>
    <p:extLst>
      <p:ext uri="{BB962C8B-B14F-4D97-AF65-F5344CB8AC3E}">
        <p14:creationId xmlns:p14="http://schemas.microsoft.com/office/powerpoint/2010/main" val="2504418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F6A041-FB59-EB45-B47C-DA759105B38E}" type="slidenum">
              <a:rPr lang="en-US" smtClean="0"/>
              <a:t>1</a:t>
            </a:fld>
            <a:endParaRPr lang="en-US"/>
          </a:p>
        </p:txBody>
      </p:sp>
    </p:spTree>
    <p:extLst>
      <p:ext uri="{BB962C8B-B14F-4D97-AF65-F5344CB8AC3E}">
        <p14:creationId xmlns:p14="http://schemas.microsoft.com/office/powerpoint/2010/main" val="12418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22E220-F5F2-4614-ABE4-4658B02EB898}" type="datetimeFigureOut">
              <a:rPr lang="en-US" smtClean="0"/>
              <a:pPr/>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2E220-F5F2-4614-ABE4-4658B02EB898}" type="datetimeFigureOut">
              <a:rPr lang="en-US" smtClean="0"/>
              <a:pPr/>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2E220-F5F2-4614-ABE4-4658B02EB898}" type="datetimeFigureOut">
              <a:rPr lang="en-US" smtClean="0"/>
              <a:pPr/>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22E220-F5F2-4614-ABE4-4658B02EB898}" type="datetimeFigureOut">
              <a:rPr lang="en-US" smtClean="0"/>
              <a:pPr/>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22E220-F5F2-4614-ABE4-4658B02EB898}" type="datetimeFigureOut">
              <a:rPr lang="en-US" smtClean="0"/>
              <a:pPr/>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22E220-F5F2-4614-ABE4-4658B02EB898}" type="datetimeFigureOut">
              <a:rPr lang="en-US" smtClean="0"/>
              <a:pPr/>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22E220-F5F2-4614-ABE4-4658B02EB898}" type="datetimeFigureOut">
              <a:rPr lang="en-US" smtClean="0"/>
              <a:pPr/>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22E220-F5F2-4614-ABE4-4658B02EB898}" type="datetimeFigureOut">
              <a:rPr lang="en-US" smtClean="0"/>
              <a:pPr/>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22E220-F5F2-4614-ABE4-4658B02EB898}" type="datetimeFigureOut">
              <a:rPr lang="en-US" smtClean="0"/>
              <a:pPr/>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2E220-F5F2-4614-ABE4-4658B02EB898}" type="datetimeFigureOut">
              <a:rPr lang="en-US" smtClean="0"/>
              <a:pPr/>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22E220-F5F2-4614-ABE4-4658B02EB898}" type="datetimeFigureOut">
              <a:rPr lang="en-US" smtClean="0"/>
              <a:pPr/>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11BBC-D2A6-4B92-AD66-B1DE45F019F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2E220-F5F2-4614-ABE4-4658B02EB898}" type="datetimeFigureOut">
              <a:rPr lang="en-US" smtClean="0"/>
              <a:pPr/>
              <a:t>1/12/22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11BBC-D2A6-4B92-AD66-B1DE45F019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Catholic Social Principles</a:t>
            </a:r>
          </a:p>
        </p:txBody>
      </p:sp>
      <p:sp>
        <p:nvSpPr>
          <p:cNvPr id="3" name="Subtitle 2"/>
          <p:cNvSpPr>
            <a:spLocks noGrp="1"/>
          </p:cNvSpPr>
          <p:nvPr>
            <p:ph type="subTitle" idx="1"/>
          </p:nvPr>
        </p:nvSpPr>
        <p:spPr/>
        <p:txBody>
          <a:bodyPr/>
          <a:lstStyle/>
          <a:p>
            <a:r>
              <a:rPr lang="en-US" dirty="0"/>
              <a:t>Lectures 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96AB-8C55-764D-8033-06F049C8AE32}"/>
              </a:ext>
            </a:extLst>
          </p:cNvPr>
          <p:cNvSpPr>
            <a:spLocks noGrp="1"/>
          </p:cNvSpPr>
          <p:nvPr>
            <p:ph type="title"/>
          </p:nvPr>
        </p:nvSpPr>
        <p:spPr/>
        <p:txBody>
          <a:bodyPr>
            <a:normAutofit/>
          </a:bodyPr>
          <a:lstStyle/>
          <a:p>
            <a:pPr algn="l"/>
            <a:r>
              <a:rPr lang="en-US" dirty="0">
                <a:solidFill>
                  <a:srgbClr val="FF0000"/>
                </a:solidFill>
              </a:rPr>
              <a:t>I) A. Truth</a:t>
            </a:r>
          </a:p>
        </p:txBody>
      </p:sp>
      <p:sp>
        <p:nvSpPr>
          <p:cNvPr id="3" name="Content Placeholder 2">
            <a:extLst>
              <a:ext uri="{FF2B5EF4-FFF2-40B4-BE49-F238E27FC236}">
                <a16:creationId xmlns:a16="http://schemas.microsoft.com/office/drawing/2014/main" id="{BC8343BD-E6F8-394B-A82F-065FE52732CA}"/>
              </a:ext>
            </a:extLst>
          </p:cNvPr>
          <p:cNvSpPr>
            <a:spLocks noGrp="1"/>
          </p:cNvSpPr>
          <p:nvPr>
            <p:ph idx="1"/>
          </p:nvPr>
        </p:nvSpPr>
        <p:spPr/>
        <p:txBody>
          <a:bodyPr>
            <a:normAutofit lnSpcReduction="10000"/>
          </a:bodyPr>
          <a:lstStyle/>
          <a:p>
            <a:r>
              <a:rPr lang="en-US" dirty="0"/>
              <a:t>God is the Word – the basis of truth</a:t>
            </a:r>
          </a:p>
          <a:p>
            <a:r>
              <a:rPr lang="en-US" dirty="0"/>
              <a:t>Def. </a:t>
            </a:r>
            <a:r>
              <a:rPr lang="en-US" b="1" i="1" dirty="0"/>
              <a:t>truth</a:t>
            </a:r>
            <a:r>
              <a:rPr lang="en-US" b="1" dirty="0"/>
              <a:t> </a:t>
            </a:r>
            <a:r>
              <a:rPr lang="en-US" dirty="0"/>
              <a:t>- the conformity of an idea or statement to the actual reality.</a:t>
            </a:r>
          </a:p>
          <a:p>
            <a:r>
              <a:rPr lang="en-US" dirty="0"/>
              <a:t>Presupposes existence of an objective reality, outside of one’s subjective perception</a:t>
            </a:r>
          </a:p>
          <a:p>
            <a:r>
              <a:rPr lang="en-US" dirty="0"/>
              <a:t>Truth is therefore objective</a:t>
            </a:r>
          </a:p>
          <a:p>
            <a:r>
              <a:rPr lang="en-US" dirty="0"/>
              <a:t>Put differently, truth is conformity of an idea, which exists in one’s mind, with objective reality, which is the mind of God.</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5639623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Marriage as a Sacrament</a:t>
            </a:r>
          </a:p>
        </p:txBody>
      </p:sp>
      <p:sp>
        <p:nvSpPr>
          <p:cNvPr id="3" name="Content Placeholder 2"/>
          <p:cNvSpPr>
            <a:spLocks noGrp="1"/>
          </p:cNvSpPr>
          <p:nvPr>
            <p:ph idx="1"/>
          </p:nvPr>
        </p:nvSpPr>
        <p:spPr/>
        <p:txBody>
          <a:bodyPr>
            <a:normAutofit fontScale="92500" lnSpcReduction="10000"/>
          </a:bodyPr>
          <a:lstStyle/>
          <a:p>
            <a:r>
              <a:rPr lang="en-US" dirty="0"/>
              <a:t>Marriage (not the wedding) is the sacrament</a:t>
            </a:r>
          </a:p>
          <a:p>
            <a:pPr marL="971550" lvl="1" indent="-514350">
              <a:buFont typeface="+mj-lt"/>
              <a:buAutoNum type="arabicPeriod"/>
            </a:pPr>
            <a:r>
              <a:rPr lang="en-US" dirty="0"/>
              <a:t>(Grace) Two become one in love, beget offspring</a:t>
            </a:r>
          </a:p>
          <a:p>
            <a:pPr lvl="2"/>
            <a:r>
              <a:rPr lang="en-US" dirty="0"/>
              <a:t>Reflection of the Trinitarian love, community</a:t>
            </a:r>
          </a:p>
          <a:p>
            <a:pPr lvl="2"/>
            <a:r>
              <a:rPr lang="en-US" dirty="0"/>
              <a:t>Family experiences and lives the life of grace</a:t>
            </a:r>
          </a:p>
          <a:p>
            <a:pPr marL="971550" lvl="1" indent="-514350">
              <a:buFont typeface="+mj-lt"/>
              <a:buAutoNum type="arabicPeriod"/>
            </a:pPr>
            <a:r>
              <a:rPr lang="en-US" dirty="0"/>
              <a:t>(Visible sign) Sex is the visible, bodily sign</a:t>
            </a:r>
          </a:p>
          <a:p>
            <a:pPr marL="1371600" lvl="2" indent="-514350"/>
            <a:r>
              <a:rPr lang="en-US" dirty="0"/>
              <a:t>Two spouses (not priest) confer sacrament on each other</a:t>
            </a:r>
          </a:p>
          <a:p>
            <a:pPr marL="1371600" lvl="2" indent="-514350"/>
            <a:r>
              <a:rPr lang="en-US" dirty="0"/>
              <a:t>Every sexual act within marriage is a renewal of marriage vows</a:t>
            </a:r>
          </a:p>
          <a:p>
            <a:pPr marL="1371600" lvl="2" indent="-514350"/>
            <a:r>
              <a:rPr lang="en-US" dirty="0"/>
              <a:t>Conjugal union (two becoming one in love) is a foretaste of the joy of divine union</a:t>
            </a:r>
          </a:p>
          <a:p>
            <a:pPr marL="971550" lvl="1" indent="-514350">
              <a:buFont typeface="+mj-lt"/>
              <a:buAutoNum type="arabicPeriod"/>
            </a:pPr>
            <a:r>
              <a:rPr lang="en-US" dirty="0"/>
              <a:t>What about ”instituted by Christ”…</a:t>
            </a:r>
          </a:p>
          <a:p>
            <a:pPr marL="1371600" lvl="2" indent="-514350"/>
            <a:endParaRPr lang="en-US" dirty="0"/>
          </a:p>
          <a:p>
            <a:pPr marL="1371600" lvl="2" indent="-514350">
              <a:buNone/>
            </a:pPr>
            <a:endParaRPr lang="en-US" dirty="0"/>
          </a:p>
          <a:p>
            <a:pPr lvl="1"/>
            <a:endParaRPr lang="en-US" dirty="0"/>
          </a:p>
        </p:txBody>
      </p:sp>
    </p:spTree>
    <p:extLst>
      <p:ext uri="{BB962C8B-B14F-4D97-AF65-F5344CB8AC3E}">
        <p14:creationId xmlns:p14="http://schemas.microsoft.com/office/powerpoint/2010/main" val="33552745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Marital Union is a </a:t>
            </a:r>
            <a:br>
              <a:rPr lang="en-US" sz="3600" dirty="0"/>
            </a:br>
            <a:r>
              <a:rPr lang="en-US" sz="3600" dirty="0"/>
              <a:t>Foreshadow of Divine Union (Communion)</a:t>
            </a:r>
          </a:p>
        </p:txBody>
      </p:sp>
      <p:sp>
        <p:nvSpPr>
          <p:cNvPr id="3" name="Content Placeholder 2"/>
          <p:cNvSpPr>
            <a:spLocks noGrp="1"/>
          </p:cNvSpPr>
          <p:nvPr>
            <p:ph idx="1"/>
          </p:nvPr>
        </p:nvSpPr>
        <p:spPr/>
        <p:txBody>
          <a:bodyPr>
            <a:normAutofit fontScale="40000" lnSpcReduction="20000"/>
          </a:bodyPr>
          <a:lstStyle/>
          <a:p>
            <a:pPr marL="514350" indent="-514350" algn="just">
              <a:buFont typeface="+mj-lt"/>
              <a:buAutoNum type="arabicPeriod"/>
            </a:pPr>
            <a:r>
              <a:rPr lang="en-US" dirty="0"/>
              <a:t>Human marriage is not divine union itself, but only a foreshadowing – spouse can’t fulfill need for God</a:t>
            </a:r>
          </a:p>
          <a:p>
            <a:pPr marL="514350" indent="-514350" algn="just">
              <a:buFont typeface="+mj-lt"/>
              <a:buAutoNum type="arabicPeriod"/>
            </a:pPr>
            <a:endParaRPr lang="en-US" dirty="0"/>
          </a:p>
          <a:p>
            <a:pPr marL="514350" indent="-514350" algn="ctr">
              <a:buNone/>
            </a:pPr>
            <a:r>
              <a:rPr lang="en-US" dirty="0"/>
              <a:t>“At the resurrection they neither marry nor are given in marriage but are like the angels in heaven.” Matthew 22:30</a:t>
            </a:r>
          </a:p>
          <a:p>
            <a:pPr marL="514350" indent="-514350" algn="ctr">
              <a:buNone/>
            </a:pPr>
            <a:r>
              <a:rPr lang="en-US" dirty="0"/>
              <a:t> </a:t>
            </a:r>
          </a:p>
          <a:p>
            <a:pPr marL="514350" indent="-514350" algn="just">
              <a:buFont typeface="+mj-lt"/>
              <a:buAutoNum type="arabicPeriod" startAt="2"/>
            </a:pPr>
            <a:r>
              <a:rPr lang="en-US" dirty="0"/>
              <a:t>The Church is the bride of Christ:</a:t>
            </a:r>
          </a:p>
          <a:p>
            <a:pPr algn="just"/>
            <a:endParaRPr lang="en-US" dirty="0"/>
          </a:p>
          <a:p>
            <a:pPr algn="just">
              <a:buNone/>
            </a:pPr>
            <a:r>
              <a:rPr lang="en-US" dirty="0"/>
              <a:t>“‘For this reason a man shall leave father and mother and be joined to his wife, and the two shall become one flesh.’ This is a great mystery, but I speak in reference to Christ and the church.” 		Ephesians 5: 31-32</a:t>
            </a:r>
          </a:p>
          <a:p>
            <a:pPr algn="just"/>
            <a:endParaRPr lang="en-US" dirty="0"/>
          </a:p>
          <a:p>
            <a:pPr marL="514350" indent="-514350" algn="just">
              <a:buFont typeface="+mj-lt"/>
              <a:buAutoNum type="arabicPeriod" startAt="3"/>
            </a:pPr>
            <a:r>
              <a:rPr lang="en-US" dirty="0"/>
              <a:t>Christ offers himself as both a sacrifice and a spouse</a:t>
            </a:r>
          </a:p>
          <a:p>
            <a:pPr algn="just">
              <a:buNone/>
            </a:pPr>
            <a:r>
              <a:rPr lang="en-US" dirty="0"/>
              <a:t>	</a:t>
            </a:r>
          </a:p>
          <a:p>
            <a:pPr algn="just">
              <a:buNone/>
            </a:pPr>
            <a:r>
              <a:rPr lang="en-US" dirty="0"/>
              <a:t>“Husbands, love your wives, even as Christ loved the church and handed himself over for her to sanctify her, cleansing her by the bath of water with the word,  that he might present to himself the church in splendor, without spot or wrinkle or any such thing, that she might be holy and without blemish.” 		Ephesians 5: 25-27</a:t>
            </a:r>
          </a:p>
          <a:p>
            <a:pPr algn="just"/>
            <a:endParaRPr lang="en-US" dirty="0"/>
          </a:p>
          <a:p>
            <a:pPr marL="514350" indent="-514350" algn="just">
              <a:buFont typeface="+mj-lt"/>
              <a:buAutoNum type="arabicPeriod" startAt="4"/>
            </a:pPr>
            <a:r>
              <a:rPr lang="en-US" dirty="0"/>
              <a:t>Mass is a participation in this Wedding Feast of the Lamb, which is Heaven</a:t>
            </a:r>
          </a:p>
          <a:p>
            <a:pPr algn="just">
              <a:buNone/>
            </a:pPr>
            <a:endParaRPr lang="en-US" dirty="0"/>
          </a:p>
          <a:p>
            <a:pPr algn="just">
              <a:buNone/>
            </a:pPr>
            <a:r>
              <a:rPr lang="en-US" dirty="0"/>
              <a:t>“ ‘Let us rejoice and be glad and give him glory. For the wedding day of the Lamb has come, his bride has made herself ready.  She was allowed to wear a bright, clean linen garment.’ (The linen represents the righteous deeds of the holy ones.) Then the angel said to me, ‘Write this: Blessed are those who have been called to the wedding feast of the Lamb.’ ”      	Revelation 19: 7-9</a:t>
            </a:r>
          </a:p>
          <a:p>
            <a:pPr algn="just">
              <a:buNone/>
            </a:pPr>
            <a:endParaRPr lang="en-US" dirty="0"/>
          </a:p>
          <a:p>
            <a:pPr marL="514350" indent="-514350" algn="just">
              <a:buFont typeface="+mj-lt"/>
              <a:buAutoNum type="arabicPeriod" startAt="5"/>
            </a:pPr>
            <a:r>
              <a:rPr lang="en-US" dirty="0"/>
              <a:t>Explains importance Catholicism places on marriage, sex</a:t>
            </a:r>
          </a:p>
          <a:p>
            <a:pPr marL="514350" indent="-514350" algn="just">
              <a:buFont typeface="+mj-lt"/>
              <a:buAutoNum type="arabicPeriod" startAt="5"/>
            </a:pPr>
            <a:endParaRPr lang="en-US" dirty="0"/>
          </a:p>
          <a:p>
            <a:pPr marL="514350" indent="-514350" algn="just">
              <a:buFont typeface="+mj-lt"/>
              <a:buAutoNum type="arabicPeriod" startAt="5"/>
            </a:pPr>
            <a:endParaRPr lang="en-US" dirty="0"/>
          </a:p>
        </p:txBody>
      </p:sp>
    </p:spTree>
    <p:extLst>
      <p:ext uri="{BB962C8B-B14F-4D97-AF65-F5344CB8AC3E}">
        <p14:creationId xmlns:p14="http://schemas.microsoft.com/office/powerpoint/2010/main" val="18026927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Complementary roles</a:t>
            </a:r>
          </a:p>
        </p:txBody>
      </p:sp>
      <p:sp>
        <p:nvSpPr>
          <p:cNvPr id="3" name="Content Placeholder 2"/>
          <p:cNvSpPr>
            <a:spLocks noGrp="1"/>
          </p:cNvSpPr>
          <p:nvPr>
            <p:ph idx="1"/>
          </p:nvPr>
        </p:nvSpPr>
        <p:spPr/>
        <p:txBody>
          <a:bodyPr>
            <a:normAutofit lnSpcReduction="10000"/>
          </a:bodyPr>
          <a:lstStyle/>
          <a:p>
            <a:r>
              <a:rPr lang="en-US" dirty="0"/>
              <a:t>Men and women are equal in dignity </a:t>
            </a:r>
          </a:p>
          <a:p>
            <a:pPr lvl="1"/>
            <a:r>
              <a:rPr lang="en-US" sz="1800" dirty="0"/>
              <a:t>“There is neither Jew nor Greek, there is neither slave nor free person, there is not male and female; for you are all one in Christ Jesus.</a:t>
            </a:r>
            <a:r>
              <a:rPr lang="en-US" sz="1800" b="1" baseline="30000" dirty="0"/>
              <a:t> </a:t>
            </a:r>
            <a:r>
              <a:rPr lang="en-US" sz="1800" dirty="0"/>
              <a:t>And if you belong to Christ, then you are Abraham’s descendant, heirs according to the promise and female; for you are all one in Christ Jesus.</a:t>
            </a:r>
            <a:r>
              <a:rPr lang="en-US" sz="1800" b="1" baseline="30000" dirty="0"/>
              <a:t> </a:t>
            </a:r>
            <a:r>
              <a:rPr lang="en-US" sz="1800" dirty="0"/>
              <a:t>And if you belong to Christ, then you are Abraham’s descendant, heirs according to the promise.”          Galatians 3: 28-29</a:t>
            </a:r>
          </a:p>
          <a:p>
            <a:pPr lvl="1"/>
            <a:r>
              <a:rPr lang="en-US" dirty="0"/>
              <a:t>Eve taken from Adam’s side (Aquinas)</a:t>
            </a:r>
          </a:p>
          <a:p>
            <a:r>
              <a:rPr lang="en-US" dirty="0"/>
              <a:t>Men and women are nonetheless distinct</a:t>
            </a:r>
          </a:p>
          <a:p>
            <a:pPr lvl="1"/>
            <a:r>
              <a:rPr lang="en-US" dirty="0"/>
              <a:t>Single biggest difference among human beings</a:t>
            </a:r>
          </a:p>
          <a:p>
            <a:r>
              <a:rPr lang="en-US" dirty="0"/>
              <a:t>Both play essential roles, necessary to love the “other” (Augustine, </a:t>
            </a:r>
            <a:r>
              <a:rPr lang="en-US" dirty="0" err="1"/>
              <a:t>Tushnet</a:t>
            </a:r>
            <a:r>
              <a:rPr lang="en-US" dirty="0"/>
              <a:t>)</a:t>
            </a:r>
          </a:p>
          <a:p>
            <a:endParaRPr lang="en-US" sz="2200" dirty="0"/>
          </a:p>
        </p:txBody>
      </p:sp>
    </p:spTree>
    <p:extLst>
      <p:ext uri="{BB962C8B-B14F-4D97-AF65-F5344CB8AC3E}">
        <p14:creationId xmlns:p14="http://schemas.microsoft.com/office/powerpoint/2010/main" val="30929334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Marriage Vows Reflect God’s Love </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Free: “Have you come here freely…?” </a:t>
            </a:r>
          </a:p>
          <a:p>
            <a:pPr marL="914400" lvl="1" indent="-514350"/>
            <a:r>
              <a:rPr lang="en-US" dirty="0"/>
              <a:t>Love must always be a free act </a:t>
            </a:r>
          </a:p>
          <a:p>
            <a:pPr marL="514350" indent="-514350">
              <a:buFont typeface="+mj-lt"/>
              <a:buAutoNum type="arabicPeriod"/>
            </a:pPr>
            <a:r>
              <a:rPr lang="en-US" dirty="0"/>
              <a:t>Total: “…and without reservation…?”</a:t>
            </a:r>
          </a:p>
          <a:p>
            <a:pPr marL="914400" lvl="1" indent="-514350"/>
            <a:r>
              <a:rPr lang="en-US" dirty="0"/>
              <a:t>God’s love is complete</a:t>
            </a:r>
          </a:p>
          <a:p>
            <a:pPr marL="514350" indent="-514350">
              <a:buFont typeface="+mj-lt"/>
              <a:buAutoNum type="arabicPeriod"/>
            </a:pPr>
            <a:r>
              <a:rPr lang="en-US" dirty="0"/>
              <a:t>Faithful: “Will you love and honor each other… the rest of your lives?</a:t>
            </a:r>
          </a:p>
          <a:p>
            <a:pPr marL="914400" lvl="1" indent="-514350"/>
            <a:r>
              <a:rPr lang="en-US" dirty="0"/>
              <a:t>God’s love is faithful</a:t>
            </a:r>
          </a:p>
          <a:p>
            <a:pPr marL="514350" indent="-514350">
              <a:buFont typeface="+mj-lt"/>
              <a:buAutoNum type="arabicPeriod"/>
            </a:pPr>
            <a:r>
              <a:rPr lang="en-US" dirty="0"/>
              <a:t>Fruitful: “Will you accept children lovingly from God…?”</a:t>
            </a:r>
          </a:p>
          <a:p>
            <a:pPr marL="914400" lvl="1" indent="-514350"/>
            <a:r>
              <a:rPr lang="en-US" dirty="0"/>
              <a:t>God’s love is fruitful (begets the Spirit)</a:t>
            </a:r>
          </a:p>
        </p:txBody>
      </p:sp>
    </p:spTree>
    <p:extLst>
      <p:ext uri="{BB962C8B-B14F-4D97-AF65-F5344CB8AC3E}">
        <p14:creationId xmlns:p14="http://schemas.microsoft.com/office/powerpoint/2010/main" val="27149180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for Marriage/Sexuality</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a:t>Free:  marriage and sex cannot be coerced</a:t>
            </a:r>
          </a:p>
          <a:p>
            <a:pPr marL="514350" indent="-514350"/>
            <a:r>
              <a:rPr lang="en-US" dirty="0"/>
              <a:t>e.g., forced marriage or rape, even marital rape, violate</a:t>
            </a:r>
          </a:p>
          <a:p>
            <a:pPr marL="514350" indent="-514350">
              <a:buFont typeface="+mj-lt"/>
              <a:buAutoNum type="arabicPeriod" startAt="2"/>
            </a:pPr>
            <a:r>
              <a:rPr lang="en-US" dirty="0"/>
              <a:t>Total:  marriage and sex are complete giving of self </a:t>
            </a:r>
          </a:p>
          <a:p>
            <a:pPr marL="514350" indent="-514350"/>
            <a:r>
              <a:rPr lang="en-US" dirty="0"/>
              <a:t>e.g., sex before marriage violates</a:t>
            </a:r>
          </a:p>
          <a:p>
            <a:pPr marL="514350" indent="-514350">
              <a:buFont typeface="+mj-lt"/>
              <a:buAutoNum type="arabicPeriod" startAt="3"/>
            </a:pPr>
            <a:r>
              <a:rPr lang="en-US" dirty="0"/>
              <a:t>Faithful:  valid marriage is insoluble</a:t>
            </a:r>
          </a:p>
          <a:p>
            <a:pPr marL="514350" indent="-514350"/>
            <a:r>
              <a:rPr lang="en-US" dirty="0"/>
              <a:t> e.g., adultery violates sanctity of marriage</a:t>
            </a:r>
          </a:p>
          <a:p>
            <a:pPr marL="514350" indent="-514350">
              <a:buFont typeface="+mj-lt"/>
              <a:buAutoNum type="arabicPeriod" startAt="4"/>
            </a:pPr>
            <a:r>
              <a:rPr lang="en-US" dirty="0"/>
              <a:t>Fruitful:  all sexual acts must be fruitful, in principle </a:t>
            </a:r>
          </a:p>
          <a:p>
            <a:pPr marL="514350" indent="-514350"/>
            <a:r>
              <a:rPr lang="en-US" dirty="0"/>
              <a:t>e.g., contraception, homosexual acts, masturbation</a:t>
            </a:r>
          </a:p>
          <a:p>
            <a:pPr marL="514350" indent="-514350"/>
            <a:endParaRPr lang="en-US" dirty="0"/>
          </a:p>
          <a:p>
            <a:pPr lvl="1"/>
            <a:endParaRPr lang="en-US" dirty="0"/>
          </a:p>
          <a:p>
            <a:pPr lvl="1"/>
            <a:endParaRPr lang="en-US" dirty="0"/>
          </a:p>
        </p:txBody>
      </p:sp>
    </p:spTree>
    <p:extLst>
      <p:ext uri="{BB962C8B-B14F-4D97-AF65-F5344CB8AC3E}">
        <p14:creationId xmlns:p14="http://schemas.microsoft.com/office/powerpoint/2010/main" val="12822877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9F60-D0EF-D544-BF66-8A38322E344D}"/>
              </a:ext>
            </a:extLst>
          </p:cNvPr>
          <p:cNvSpPr>
            <a:spLocks noGrp="1"/>
          </p:cNvSpPr>
          <p:nvPr>
            <p:ph type="title"/>
          </p:nvPr>
        </p:nvSpPr>
        <p:spPr/>
        <p:txBody>
          <a:bodyPr/>
          <a:lstStyle/>
          <a:p>
            <a:r>
              <a:rPr lang="en-US" dirty="0"/>
              <a:t>End of Lecture 4</a:t>
            </a:r>
          </a:p>
        </p:txBody>
      </p:sp>
      <p:sp>
        <p:nvSpPr>
          <p:cNvPr id="3" name="Content Placeholder 2">
            <a:extLst>
              <a:ext uri="{FF2B5EF4-FFF2-40B4-BE49-F238E27FC236}">
                <a16:creationId xmlns:a16="http://schemas.microsoft.com/office/drawing/2014/main" id="{75FE3AFE-AFA4-784F-8AA9-27484923E02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001858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FF0000"/>
                </a:solidFill>
              </a:rPr>
              <a:t>V) B. Application 2:</a:t>
            </a:r>
            <a:br>
              <a:rPr lang="en-US" dirty="0">
                <a:solidFill>
                  <a:srgbClr val="FF0000"/>
                </a:solidFill>
              </a:rPr>
            </a:br>
            <a:r>
              <a:rPr lang="en-US" dirty="0">
                <a:solidFill>
                  <a:srgbClr val="FF0000"/>
                </a:solidFill>
              </a:rPr>
              <a:t>Evaluating Liberation Theology</a:t>
            </a:r>
          </a:p>
        </p:txBody>
      </p:sp>
      <p:sp>
        <p:nvSpPr>
          <p:cNvPr id="3" name="Content Placeholder 2"/>
          <p:cNvSpPr>
            <a:spLocks noGrp="1"/>
          </p:cNvSpPr>
          <p:nvPr>
            <p:ph idx="1"/>
          </p:nvPr>
        </p:nvSpPr>
        <p:spPr/>
        <p:txBody>
          <a:bodyPr>
            <a:normAutofit fontScale="70000" lnSpcReduction="20000"/>
          </a:bodyPr>
          <a:lstStyle/>
          <a:p>
            <a:r>
              <a:rPr lang="en-US" sz="3700" dirty="0"/>
              <a:t>Def</a:t>
            </a:r>
            <a:r>
              <a:rPr lang="en-US" sz="3700" b="1" i="1" dirty="0"/>
              <a:t>. </a:t>
            </a:r>
            <a:r>
              <a:rPr lang="en-US" sz="3700" b="1" dirty="0"/>
              <a:t>liberation theology</a:t>
            </a:r>
            <a:r>
              <a:rPr lang="en-US" sz="3700" i="1" dirty="0"/>
              <a:t>:</a:t>
            </a:r>
            <a:r>
              <a:rPr lang="en-US" sz="3700" dirty="0"/>
              <a:t> a theological school of thought examining the relationship between the Christian message and political activism, especially with regard to the poor and social justice.</a:t>
            </a:r>
          </a:p>
          <a:p>
            <a:r>
              <a:rPr lang="en-US" sz="3700" dirty="0"/>
              <a:t>Focuses on dimension of Christ as liberator of the poor and oppressed (Luke 4:18-21) </a:t>
            </a:r>
          </a:p>
          <a:p>
            <a:r>
              <a:rPr lang="en-US" sz="3700" dirty="0"/>
              <a:t>Marxist analysis of cause of poverty, critique of capitalism</a:t>
            </a:r>
          </a:p>
          <a:p>
            <a:r>
              <a:rPr lang="en-US" sz="3700" dirty="0"/>
              <a:t>Medellin, Colombia, Latin Am. Bishops Conference (1968)</a:t>
            </a:r>
          </a:p>
          <a:p>
            <a:r>
              <a:rPr lang="en-US" sz="3700" dirty="0"/>
              <a:t>Gustavo Gutierrez (1971, ND prof, honored by P. Francis) </a:t>
            </a:r>
          </a:p>
          <a:p>
            <a:endParaRPr lang="en-US" dirty="0"/>
          </a:p>
        </p:txBody>
      </p:sp>
    </p:spTree>
    <p:extLst>
      <p:ext uri="{BB962C8B-B14F-4D97-AF65-F5344CB8AC3E}">
        <p14:creationId xmlns:p14="http://schemas.microsoft.com/office/powerpoint/2010/main" val="32738619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Church’s warnings on Liberation Theology</a:t>
            </a:r>
          </a:p>
        </p:txBody>
      </p:sp>
      <p:sp>
        <p:nvSpPr>
          <p:cNvPr id="3" name="Content Placeholder 2"/>
          <p:cNvSpPr>
            <a:spLocks noGrp="1"/>
          </p:cNvSpPr>
          <p:nvPr>
            <p:ph idx="1"/>
          </p:nvPr>
        </p:nvSpPr>
        <p:spPr/>
        <p:txBody>
          <a:bodyPr/>
          <a:lstStyle/>
          <a:p>
            <a:r>
              <a:rPr lang="en-US" dirty="0"/>
              <a:t>2 documents from Vatican office on Congregation of the Doctrine of the Faith in 1980s (now Pope Benedict)</a:t>
            </a:r>
          </a:p>
          <a:p>
            <a:r>
              <a:rPr lang="en-US" dirty="0"/>
              <a:t>Support:</a:t>
            </a:r>
          </a:p>
          <a:p>
            <a:pPr lvl="1"/>
            <a:r>
              <a:rPr lang="en-US" dirty="0"/>
              <a:t>Christ as liberator</a:t>
            </a:r>
          </a:p>
          <a:p>
            <a:pPr lvl="1"/>
            <a:r>
              <a:rPr lang="en-US" dirty="0"/>
              <a:t>Active social justice</a:t>
            </a:r>
          </a:p>
          <a:p>
            <a:pPr lvl="1"/>
            <a:r>
              <a:rPr lang="en-US" dirty="0"/>
              <a:t>Option for the poor</a:t>
            </a:r>
          </a:p>
          <a:p>
            <a:r>
              <a:rPr lang="en-US" dirty="0"/>
              <a:t>But…</a:t>
            </a:r>
          </a:p>
          <a:p>
            <a:pPr lvl="1">
              <a:buNone/>
            </a:pPr>
            <a:endParaRPr lang="en-US" dirty="0"/>
          </a:p>
          <a:p>
            <a:pPr lvl="1"/>
            <a:endParaRPr lang="en-US" dirty="0"/>
          </a:p>
        </p:txBody>
      </p:sp>
    </p:spTree>
    <p:extLst>
      <p:ext uri="{BB962C8B-B14F-4D97-AF65-F5344CB8AC3E}">
        <p14:creationId xmlns:p14="http://schemas.microsoft.com/office/powerpoint/2010/main" val="4594078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Liberation Theology</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dirty="0"/>
              <a:t>Christianity not reconcilable with Marxist class struggle (violates solidarity, love)</a:t>
            </a:r>
          </a:p>
          <a:p>
            <a:pPr marL="514350" indent="-514350">
              <a:buFont typeface="+mj-lt"/>
              <a:buAutoNum type="arabicPeriod"/>
            </a:pPr>
            <a:r>
              <a:rPr lang="en-US" dirty="0"/>
              <a:t>Option for the poor</a:t>
            </a:r>
          </a:p>
          <a:p>
            <a:pPr marL="914400" lvl="1" indent="-514350"/>
            <a:r>
              <a:rPr lang="en-US" dirty="0"/>
              <a:t>Commends LT for concern for the poor</a:t>
            </a:r>
          </a:p>
          <a:p>
            <a:pPr marL="914400" lvl="1" indent="-514350"/>
            <a:r>
              <a:rPr lang="en-US" dirty="0"/>
              <a:t>Too much emphasis on seeing things through eyes of poor can relativize truth</a:t>
            </a:r>
          </a:p>
          <a:p>
            <a:pPr marL="914400" lvl="1" indent="-514350"/>
            <a:r>
              <a:rPr lang="en-US" dirty="0"/>
              <a:t>Poverty is not just material, but other types (old, young, lonely), including spiritual poverty (violates human dignity)</a:t>
            </a:r>
          </a:p>
          <a:p>
            <a:pPr marL="514350" indent="-514350">
              <a:buFont typeface="+mj-lt"/>
              <a:buAutoNum type="arabicPeriod"/>
            </a:pPr>
            <a:r>
              <a:rPr lang="en-US" dirty="0"/>
              <a:t>Too much emphasis on material, political, temporal (violates human dignity, view of freedom)</a:t>
            </a:r>
          </a:p>
          <a:p>
            <a:pPr marL="514350" indent="-514350">
              <a:buFont typeface="+mj-lt"/>
              <a:buAutoNum type="arabicPeriod"/>
            </a:pPr>
            <a:endParaRPr lang="en-US" dirty="0"/>
          </a:p>
          <a:p>
            <a:pPr marL="914400" lvl="1" indent="-514350"/>
            <a:endParaRPr lang="en-US" dirty="0"/>
          </a:p>
          <a:p>
            <a:pPr marL="914400" lvl="1"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5486487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FF0000"/>
                </a:solidFill>
              </a:rPr>
              <a:t>V) C. Application 3:</a:t>
            </a:r>
            <a:br>
              <a:rPr lang="en-US" dirty="0">
                <a:solidFill>
                  <a:srgbClr val="FF0000"/>
                </a:solidFill>
              </a:rPr>
            </a:br>
            <a:r>
              <a:rPr lang="en-US" dirty="0">
                <a:solidFill>
                  <a:srgbClr val="FF0000"/>
                </a:solidFill>
              </a:rPr>
              <a:t>Evaluating Role of Government</a:t>
            </a:r>
          </a:p>
        </p:txBody>
      </p:sp>
      <p:sp>
        <p:nvSpPr>
          <p:cNvPr id="3" name="Content Placeholder 2"/>
          <p:cNvSpPr>
            <a:spLocks noGrp="1"/>
          </p:cNvSpPr>
          <p:nvPr>
            <p:ph idx="1"/>
          </p:nvPr>
        </p:nvSpPr>
        <p:spPr/>
        <p:txBody>
          <a:bodyPr>
            <a:normAutofit fontScale="85000" lnSpcReduction="20000"/>
          </a:bodyPr>
          <a:lstStyle/>
          <a:p>
            <a:pPr marL="514350" indent="-514350"/>
            <a:r>
              <a:rPr lang="en-US" dirty="0"/>
              <a:t>American view influenced by individualistic views of Hobbes and Locke:</a:t>
            </a:r>
          </a:p>
          <a:p>
            <a:pPr marL="914400" lvl="1" indent="-514350"/>
            <a:r>
              <a:rPr lang="en-US" dirty="0"/>
              <a:t>individual was born free in his “natural state”</a:t>
            </a:r>
          </a:p>
          <a:p>
            <a:pPr marL="914400" lvl="1" indent="-514350"/>
            <a:r>
              <a:rPr lang="en-US" dirty="0"/>
              <a:t>By nature, he was drawn toward pleasure and away from pain, and was free to make decisions toward these ends.</a:t>
            </a:r>
          </a:p>
          <a:p>
            <a:pPr marL="914400" lvl="1" indent="-514350"/>
            <a:r>
              <a:rPr lang="en-US" dirty="0"/>
              <a:t>one man’s free choices might impinge on the free decisions of other men </a:t>
            </a:r>
            <a:r>
              <a:rPr lang="en-US" dirty="0">
                <a:sym typeface="Wingdings" pitchFamily="2" charset="2"/>
              </a:rPr>
              <a:t> conflict  </a:t>
            </a:r>
            <a:r>
              <a:rPr lang="en-US" dirty="0"/>
              <a:t>“solitary, nasty, brutish and short” life</a:t>
            </a:r>
          </a:p>
          <a:p>
            <a:pPr marL="914400" lvl="1" indent="-514350"/>
            <a:r>
              <a:rPr lang="en-US" dirty="0"/>
              <a:t>“Social contract”</a:t>
            </a:r>
          </a:p>
          <a:p>
            <a:pPr marL="1314450" lvl="2" indent="-514350"/>
            <a:r>
              <a:rPr lang="en-US" dirty="0"/>
              <a:t>People give up natural freedom out of “necessity, convenience and inclination” </a:t>
            </a:r>
          </a:p>
          <a:p>
            <a:pPr marL="1314450" lvl="2" indent="-514350"/>
            <a:r>
              <a:rPr lang="en-US" dirty="0"/>
              <a:t>Vests authority in government</a:t>
            </a:r>
          </a:p>
          <a:p>
            <a:pPr marL="1314450" lvl="2" indent="-514350"/>
            <a:r>
              <a:rPr lang="en-US" dirty="0"/>
              <a:t>Government duty is to protect individual liberties</a:t>
            </a:r>
          </a:p>
          <a:p>
            <a:pPr marL="914400" lvl="1" indent="-514350"/>
            <a:endParaRPr lang="en-US" dirty="0"/>
          </a:p>
          <a:p>
            <a:pPr marL="514350" indent="-514350"/>
            <a:endParaRPr lang="en-US" dirty="0"/>
          </a:p>
          <a:p>
            <a:pPr marL="514350" indent="-514350"/>
            <a:endParaRPr lang="en-US" dirty="0"/>
          </a:p>
          <a:p>
            <a:pPr marL="514350" indent="-514350"/>
            <a:endParaRPr lang="en-US" dirty="0"/>
          </a:p>
          <a:p>
            <a:pPr marL="514350" indent="-514350">
              <a:buNone/>
            </a:pPr>
            <a:endParaRPr lang="en-US" dirty="0"/>
          </a:p>
          <a:p>
            <a:pPr marL="514350" indent="-51435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663399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96AB-8C55-764D-8033-06F049C8AE32}"/>
              </a:ext>
            </a:extLst>
          </p:cNvPr>
          <p:cNvSpPr>
            <a:spLocks noGrp="1"/>
          </p:cNvSpPr>
          <p:nvPr>
            <p:ph type="title"/>
          </p:nvPr>
        </p:nvSpPr>
        <p:spPr/>
        <p:txBody>
          <a:bodyPr>
            <a:normAutofit/>
          </a:bodyPr>
          <a:lstStyle/>
          <a:p>
            <a:pPr algn="l"/>
            <a:r>
              <a:rPr lang="en-US" dirty="0">
                <a:solidFill>
                  <a:srgbClr val="FF0000"/>
                </a:solidFill>
              </a:rPr>
              <a:t>I) B. Morality</a:t>
            </a:r>
          </a:p>
        </p:txBody>
      </p:sp>
      <p:sp>
        <p:nvSpPr>
          <p:cNvPr id="3" name="Content Placeholder 2">
            <a:extLst>
              <a:ext uri="{FF2B5EF4-FFF2-40B4-BE49-F238E27FC236}">
                <a16:creationId xmlns:a16="http://schemas.microsoft.com/office/drawing/2014/main" id="{BC8343BD-E6F8-394B-A82F-065FE52732CA}"/>
              </a:ext>
            </a:extLst>
          </p:cNvPr>
          <p:cNvSpPr>
            <a:spLocks noGrp="1"/>
          </p:cNvSpPr>
          <p:nvPr>
            <p:ph idx="1"/>
          </p:nvPr>
        </p:nvSpPr>
        <p:spPr/>
        <p:txBody>
          <a:bodyPr>
            <a:normAutofit/>
          </a:bodyPr>
          <a:lstStyle/>
          <a:p>
            <a:r>
              <a:rPr lang="en-US" dirty="0"/>
              <a:t>God is the Good, source of goodness</a:t>
            </a:r>
          </a:p>
          <a:p>
            <a:r>
              <a:rPr lang="en-US" dirty="0"/>
              <a:t>God is also the basis of morality </a:t>
            </a:r>
          </a:p>
          <a:p>
            <a:r>
              <a:rPr lang="en-US" dirty="0"/>
              <a:t>We say an action, inaction, or attitude is right or wrong depending on whether it conforms to God’s will and reason</a:t>
            </a:r>
          </a:p>
          <a:p>
            <a:r>
              <a:rPr lang="en-US" dirty="0"/>
              <a:t>Right and wrong are therefore also objective</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3389024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Four Ways that Catholic View Differs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t>Catholic view of freedom differs</a:t>
            </a:r>
          </a:p>
          <a:p>
            <a:pPr marL="914400" lvl="1" indent="-514350"/>
            <a:r>
              <a:rPr lang="en-US" i="1" dirty="0"/>
              <a:t>Hobbes and Locke: </a:t>
            </a:r>
            <a:r>
              <a:rPr lang="en-US" dirty="0"/>
              <a:t>absence of coercion, interference, or obstruction of others</a:t>
            </a:r>
          </a:p>
          <a:p>
            <a:pPr marL="914400" lvl="1" indent="-514350"/>
            <a:r>
              <a:rPr lang="en-US" i="1" dirty="0"/>
              <a:t>Catholic: </a:t>
            </a:r>
            <a:r>
              <a:rPr lang="en-US" dirty="0"/>
              <a:t>includes (</a:t>
            </a:r>
            <a:r>
              <a:rPr lang="en-US" dirty="0" err="1"/>
              <a:t>i</a:t>
            </a:r>
            <a:r>
              <a:rPr lang="en-US" dirty="0"/>
              <a:t>)“freedom to”, e.g., to contribute to society, and (ii) internal aspects, e.g., from sin</a:t>
            </a:r>
          </a:p>
          <a:p>
            <a:pPr lvl="1"/>
            <a:endParaRPr lang="en-US" dirty="0"/>
          </a:p>
        </p:txBody>
      </p:sp>
    </p:spTree>
    <p:extLst>
      <p:ext uri="{BB962C8B-B14F-4D97-AF65-F5344CB8AC3E}">
        <p14:creationId xmlns:p14="http://schemas.microsoft.com/office/powerpoint/2010/main" val="5023529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Four Ways that Catholic View Differs</a:t>
            </a:r>
          </a:p>
        </p:txBody>
      </p:sp>
      <p:sp>
        <p:nvSpPr>
          <p:cNvPr id="3" name="Content Placeholder 2"/>
          <p:cNvSpPr>
            <a:spLocks noGrp="1"/>
          </p:cNvSpPr>
          <p:nvPr>
            <p:ph idx="1"/>
          </p:nvPr>
        </p:nvSpPr>
        <p:spPr/>
        <p:txBody>
          <a:bodyPr>
            <a:normAutofit/>
          </a:bodyPr>
          <a:lstStyle/>
          <a:p>
            <a:pPr marL="514350" indent="-514350">
              <a:buFont typeface="+mj-lt"/>
              <a:buAutoNum type="arabicPeriod" startAt="2"/>
            </a:pPr>
            <a:r>
              <a:rPr lang="en-US" dirty="0"/>
              <a:t>Human Person:</a:t>
            </a:r>
          </a:p>
          <a:p>
            <a:pPr marL="514350" indent="-514350"/>
            <a:r>
              <a:rPr lang="en-US" i="1" dirty="0"/>
              <a:t>Hobbes and Locke</a:t>
            </a:r>
            <a:r>
              <a:rPr lang="en-US" dirty="0"/>
              <a:t>: natural state is individual</a:t>
            </a:r>
          </a:p>
          <a:p>
            <a:pPr marL="514350" indent="-514350"/>
            <a:r>
              <a:rPr lang="en-US" i="1" dirty="0"/>
              <a:t>Catholic: </a:t>
            </a:r>
            <a:r>
              <a:rPr lang="en-US" dirty="0"/>
              <a:t>natural state is social, part of a society before we are conscious of ourselves</a:t>
            </a:r>
            <a:endParaRPr lang="en-US" i="1" dirty="0"/>
          </a:p>
          <a:p>
            <a:pPr lvl="1"/>
            <a:endParaRPr lang="en-US" dirty="0"/>
          </a:p>
        </p:txBody>
      </p:sp>
    </p:spTree>
    <p:extLst>
      <p:ext uri="{BB962C8B-B14F-4D97-AF65-F5344CB8AC3E}">
        <p14:creationId xmlns:p14="http://schemas.microsoft.com/office/powerpoint/2010/main" val="13695402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Four Ways that Catholic View Differs</a:t>
            </a: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startAt="3"/>
            </a:pPr>
            <a:r>
              <a:rPr lang="en-US" dirty="0"/>
              <a:t>Authority:</a:t>
            </a:r>
          </a:p>
          <a:p>
            <a:pPr marL="514350" indent="-514350"/>
            <a:r>
              <a:rPr lang="en-US" i="1" dirty="0"/>
              <a:t>Hobbes and Locke</a:t>
            </a:r>
            <a:r>
              <a:rPr lang="en-US" dirty="0"/>
              <a:t>: human creation based on agreement of individuals</a:t>
            </a:r>
          </a:p>
          <a:p>
            <a:pPr marL="514350" indent="-514350"/>
            <a:r>
              <a:rPr lang="en-US" i="1" dirty="0"/>
              <a:t>Catholic: </a:t>
            </a:r>
            <a:r>
              <a:rPr lang="en-US" dirty="0"/>
              <a:t>authority is ordained directly from God</a:t>
            </a:r>
          </a:p>
          <a:p>
            <a:pPr marL="914400" lvl="1" indent="-514350" algn="just">
              <a:buNone/>
            </a:pPr>
            <a:r>
              <a:rPr lang="en-US" dirty="0"/>
              <a:t>	“Let every person be subordinated to the higher authorities, for there is no authority except from God, and those that exist have been established by God.  Therefore, whoever resists authority opposes what God has appointed, and those who oppose it will bring judgment on themselves.”  Romans 13:1-2</a:t>
            </a:r>
          </a:p>
          <a:p>
            <a:pPr marL="914400" lvl="1" indent="-514350" algn="just">
              <a:buNone/>
            </a:pPr>
            <a:r>
              <a:rPr lang="en-US" dirty="0"/>
              <a:t>St. John Chrysostom:</a:t>
            </a:r>
          </a:p>
          <a:p>
            <a:pPr marL="914400" lvl="1" indent="-514350" algn="just">
              <a:buNone/>
            </a:pPr>
            <a:r>
              <a:rPr lang="en-US" dirty="0"/>
              <a:t>	“What are you saying? Is every ruler appointed by God?  I do not say that, he replies, for I am not dealing now with individual rulers, but with authority itself.  What I say is, that it is the divine wisdom and not mere chance that has ordained that there should be government, that some should command and others obey.”</a:t>
            </a:r>
          </a:p>
          <a:p>
            <a:pPr marL="514350" indent="-514350" algn="just"/>
            <a:r>
              <a:rPr lang="en-US" i="1" dirty="0"/>
              <a:t>Origin: </a:t>
            </a:r>
            <a:r>
              <a:rPr lang="en-US" dirty="0"/>
              <a:t>man’s social nature, every society needs leaders to organize it</a:t>
            </a:r>
          </a:p>
          <a:p>
            <a:pPr marL="514350" indent="-514350" algn="just"/>
            <a:r>
              <a:rPr lang="en-US" i="1" dirty="0"/>
              <a:t>Implications: </a:t>
            </a:r>
            <a:r>
              <a:rPr lang="en-US" dirty="0"/>
              <a:t>patriotism, civil obedience except if conscience prohibits</a:t>
            </a:r>
            <a:endParaRPr lang="en-US" i="1" dirty="0"/>
          </a:p>
          <a:p>
            <a:pPr lvl="1"/>
            <a:endParaRPr lang="en-US" dirty="0"/>
          </a:p>
        </p:txBody>
      </p:sp>
    </p:spTree>
    <p:extLst>
      <p:ext uri="{BB962C8B-B14F-4D97-AF65-F5344CB8AC3E}">
        <p14:creationId xmlns:p14="http://schemas.microsoft.com/office/powerpoint/2010/main" val="16922933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Four Ways that Catholic View Differs</a:t>
            </a:r>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a:t>Purpose of Government:</a:t>
            </a:r>
          </a:p>
          <a:p>
            <a:pPr marL="514350" indent="-514350"/>
            <a:r>
              <a:rPr lang="en-US" i="1" dirty="0"/>
              <a:t>Hobbes and Locke</a:t>
            </a:r>
            <a:r>
              <a:rPr lang="en-US" dirty="0"/>
              <a:t>: protect the individual liberties of its citizens</a:t>
            </a:r>
          </a:p>
          <a:p>
            <a:pPr marL="514350" indent="-514350"/>
            <a:r>
              <a:rPr lang="en-US" i="1" dirty="0"/>
              <a:t>Catholic: </a:t>
            </a:r>
            <a:r>
              <a:rPr lang="en-US" dirty="0"/>
              <a:t>promote the “common good” of the people</a:t>
            </a:r>
            <a:endParaRPr lang="en-US" i="1" dirty="0"/>
          </a:p>
        </p:txBody>
      </p:sp>
    </p:spTree>
    <p:extLst>
      <p:ext uri="{BB962C8B-B14F-4D97-AF65-F5344CB8AC3E}">
        <p14:creationId xmlns:p14="http://schemas.microsoft.com/office/powerpoint/2010/main" val="314962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5687-881D-8E48-A9DE-3367C6CB5816}"/>
              </a:ext>
            </a:extLst>
          </p:cNvPr>
          <p:cNvSpPr>
            <a:spLocks noGrp="1"/>
          </p:cNvSpPr>
          <p:nvPr>
            <p:ph type="title"/>
          </p:nvPr>
        </p:nvSpPr>
        <p:spPr/>
        <p:txBody>
          <a:bodyPr/>
          <a:lstStyle/>
          <a:p>
            <a:r>
              <a:rPr lang="en-US" dirty="0"/>
              <a:t>Natural Law</a:t>
            </a:r>
          </a:p>
        </p:txBody>
      </p:sp>
      <p:sp>
        <p:nvSpPr>
          <p:cNvPr id="3" name="Content Placeholder 2">
            <a:extLst>
              <a:ext uri="{FF2B5EF4-FFF2-40B4-BE49-F238E27FC236}">
                <a16:creationId xmlns:a16="http://schemas.microsoft.com/office/drawing/2014/main" id="{6117B82C-B3D4-6343-9C6D-DF9295EE9CCA}"/>
              </a:ext>
            </a:extLst>
          </p:cNvPr>
          <p:cNvSpPr>
            <a:spLocks noGrp="1"/>
          </p:cNvSpPr>
          <p:nvPr>
            <p:ph idx="1"/>
          </p:nvPr>
        </p:nvSpPr>
        <p:spPr/>
        <p:txBody>
          <a:bodyPr>
            <a:normAutofit lnSpcReduction="10000"/>
          </a:bodyPr>
          <a:lstStyle/>
          <a:p>
            <a:r>
              <a:rPr lang="en-US" dirty="0"/>
              <a:t>Church sees no conflict between faith and reason, both have God as their source (basis of truth)</a:t>
            </a:r>
          </a:p>
          <a:p>
            <a:r>
              <a:rPr lang="en-US" dirty="0"/>
              <a:t>Even moral truths can be discerned.</a:t>
            </a:r>
          </a:p>
          <a:p>
            <a:pPr marL="514350" indent="-514350">
              <a:buNone/>
            </a:pPr>
            <a:r>
              <a:rPr lang="en-US" dirty="0"/>
              <a:t>Def.: </a:t>
            </a:r>
            <a:r>
              <a:rPr lang="en-US" b="1" i="1" dirty="0"/>
              <a:t>natural law</a:t>
            </a:r>
            <a:r>
              <a:rPr lang="en-US" dirty="0"/>
              <a:t>: rule or system of law/ethics that is based on human nature, reflects God’s eternal law, and is discerned through human reason and knowledge of the world.  It is the basis for just legal law. </a:t>
            </a:r>
          </a:p>
          <a:p>
            <a:endParaRPr lang="en-US" dirty="0"/>
          </a:p>
        </p:txBody>
      </p:sp>
    </p:spTree>
    <p:extLst>
      <p:ext uri="{BB962C8B-B14F-4D97-AF65-F5344CB8AC3E}">
        <p14:creationId xmlns:p14="http://schemas.microsoft.com/office/powerpoint/2010/main" val="151479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E455-5B8F-DB44-B269-3FAD178068D4}"/>
              </a:ext>
            </a:extLst>
          </p:cNvPr>
          <p:cNvSpPr>
            <a:spLocks noGrp="1"/>
          </p:cNvSpPr>
          <p:nvPr>
            <p:ph type="title"/>
          </p:nvPr>
        </p:nvSpPr>
        <p:spPr/>
        <p:txBody>
          <a:bodyPr>
            <a:normAutofit/>
          </a:bodyPr>
          <a:lstStyle/>
          <a:p>
            <a:r>
              <a:rPr lang="en-US" dirty="0"/>
              <a:t>What about disagreement?</a:t>
            </a:r>
          </a:p>
        </p:txBody>
      </p:sp>
      <p:sp>
        <p:nvSpPr>
          <p:cNvPr id="3" name="Content Placeholder 2">
            <a:extLst>
              <a:ext uri="{FF2B5EF4-FFF2-40B4-BE49-F238E27FC236}">
                <a16:creationId xmlns:a16="http://schemas.microsoft.com/office/drawing/2014/main" id="{D6865B94-71C6-F541-9D92-4644BBD9433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We have capacity to learn/know</a:t>
            </a:r>
          </a:p>
          <a:p>
            <a:pPr marL="514350" indent="-514350">
              <a:buFont typeface="+mj-lt"/>
              <a:buAutoNum type="arabicPeriod"/>
            </a:pPr>
            <a:r>
              <a:rPr lang="en-US" dirty="0"/>
              <a:t>Nonetheless, no individual possesses absolute knowledge of truth or morality (i.e., the mind and will of God)</a:t>
            </a:r>
          </a:p>
          <a:p>
            <a:pPr marL="0" indent="0">
              <a:buNone/>
            </a:pPr>
            <a:endParaRPr lang="en-US" dirty="0"/>
          </a:p>
          <a:p>
            <a:pPr marL="0" indent="0">
              <a:buNone/>
            </a:pPr>
            <a:r>
              <a:rPr lang="en-US" sz="2800" dirty="0"/>
              <a:t>(Without these 2 claims, there would be no point of a university)</a:t>
            </a:r>
          </a:p>
          <a:p>
            <a:pPr marL="0" indent="0">
              <a:buNone/>
            </a:pPr>
            <a:endParaRPr lang="en-US" sz="2800" dirty="0"/>
          </a:p>
          <a:p>
            <a:r>
              <a:rPr lang="en-US" dirty="0"/>
              <a:t>Pluralist society naturally has sensitivity toward disagreement</a:t>
            </a:r>
          </a:p>
          <a:p>
            <a:r>
              <a:rPr lang="en-US" dirty="0"/>
              <a:t>but there is a distinction between: </a:t>
            </a:r>
          </a:p>
          <a:p>
            <a:pPr marL="0" indent="0" algn="ctr">
              <a:buNone/>
            </a:pPr>
            <a:r>
              <a:rPr lang="en-US" dirty="0"/>
              <a:t>“We respectfully disagree on what the objective truth is.” </a:t>
            </a:r>
          </a:p>
          <a:p>
            <a:pPr marL="0" indent="0" algn="ctr">
              <a:buNone/>
            </a:pPr>
            <a:r>
              <a:rPr lang="en-US" b="1" dirty="0"/>
              <a:t>and </a:t>
            </a:r>
          </a:p>
          <a:p>
            <a:pPr marL="0" indent="0" algn="ctr">
              <a:buNone/>
            </a:pPr>
            <a:r>
              <a:rPr lang="en-US" dirty="0"/>
              <a:t>“You have your truth, I have mine.”</a:t>
            </a:r>
          </a:p>
          <a:p>
            <a:endParaRPr lang="en-US" dirty="0"/>
          </a:p>
          <a:p>
            <a:endParaRPr lang="en-US" dirty="0"/>
          </a:p>
        </p:txBody>
      </p:sp>
    </p:spTree>
    <p:extLst>
      <p:ext uri="{BB962C8B-B14F-4D97-AF65-F5344CB8AC3E}">
        <p14:creationId xmlns:p14="http://schemas.microsoft.com/office/powerpoint/2010/main" val="383091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FF0000"/>
                </a:solidFill>
              </a:rPr>
              <a:t>II. Virtue</a:t>
            </a:r>
          </a:p>
        </p:txBody>
      </p:sp>
      <p:sp>
        <p:nvSpPr>
          <p:cNvPr id="3" name="Content Placeholder 2"/>
          <p:cNvSpPr>
            <a:spLocks noGrp="1"/>
          </p:cNvSpPr>
          <p:nvPr>
            <p:ph idx="1"/>
          </p:nvPr>
        </p:nvSpPr>
        <p:spPr/>
        <p:txBody>
          <a:bodyPr>
            <a:normAutofit fontScale="92500" lnSpcReduction="10000"/>
          </a:bodyPr>
          <a:lstStyle/>
          <a:p>
            <a:pPr>
              <a:buNone/>
            </a:pPr>
            <a:r>
              <a:rPr lang="en-US" dirty="0"/>
              <a:t>“To live a virtuous life is to become like God.” </a:t>
            </a:r>
          </a:p>
          <a:p>
            <a:pPr>
              <a:buNone/>
            </a:pPr>
            <a:r>
              <a:rPr lang="en-US" dirty="0"/>
              <a:t>					- St. Gregory of Nyssa</a:t>
            </a:r>
          </a:p>
          <a:p>
            <a:r>
              <a:rPr lang="en-US" dirty="0"/>
              <a:t>Def. </a:t>
            </a:r>
            <a:r>
              <a:rPr lang="en-US" b="1" i="1" dirty="0"/>
              <a:t>virtue</a:t>
            </a:r>
            <a:r>
              <a:rPr lang="en-US" dirty="0"/>
              <a:t> - habit, disposition, or attitude that orients us toward God and his goodness.</a:t>
            </a:r>
          </a:p>
          <a:p>
            <a:r>
              <a:rPr lang="en-US" dirty="0"/>
              <a:t>Seven traditional virtues:</a:t>
            </a:r>
          </a:p>
          <a:p>
            <a:endParaRPr lang="en-US" dirty="0"/>
          </a:p>
          <a:p>
            <a:endParaRPr lang="en-US" dirty="0"/>
          </a:p>
          <a:p>
            <a:endParaRPr lang="en-US" dirty="0"/>
          </a:p>
          <a:p>
            <a:pPr marL="0" indent="0">
              <a:buNone/>
            </a:pPr>
            <a:r>
              <a:rPr lang="en-US" dirty="0"/>
              <a:t>             n</a:t>
            </a:r>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15027564"/>
              </p:ext>
            </p:extLst>
          </p:nvPr>
        </p:nvGraphicFramePr>
        <p:xfrm>
          <a:off x="1219200" y="411480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Cardinal</a:t>
                      </a:r>
                    </a:p>
                  </a:txBody>
                  <a:tcPr/>
                </a:tc>
                <a:tc>
                  <a:txBody>
                    <a:bodyPr/>
                    <a:lstStyle/>
                    <a:p>
                      <a:r>
                        <a:rPr lang="en-US" dirty="0"/>
                        <a:t>Theological</a:t>
                      </a:r>
                    </a:p>
                  </a:txBody>
                  <a:tcPr/>
                </a:tc>
                <a:extLst>
                  <a:ext uri="{0D108BD9-81ED-4DB2-BD59-A6C34878D82A}">
                    <a16:rowId xmlns:a16="http://schemas.microsoft.com/office/drawing/2014/main" val="10000"/>
                  </a:ext>
                </a:extLst>
              </a:tr>
              <a:tr h="370840">
                <a:tc>
                  <a:txBody>
                    <a:bodyPr/>
                    <a:lstStyle/>
                    <a:p>
                      <a:r>
                        <a:rPr lang="en-US" dirty="0"/>
                        <a:t>Prudence</a:t>
                      </a:r>
                    </a:p>
                  </a:txBody>
                  <a:tcPr/>
                </a:tc>
                <a:tc>
                  <a:txBody>
                    <a:bodyPr/>
                    <a:lstStyle/>
                    <a:p>
                      <a:r>
                        <a:rPr lang="en-US" dirty="0"/>
                        <a:t>Faith </a:t>
                      </a:r>
                    </a:p>
                  </a:txBody>
                  <a:tcPr/>
                </a:tc>
                <a:extLst>
                  <a:ext uri="{0D108BD9-81ED-4DB2-BD59-A6C34878D82A}">
                    <a16:rowId xmlns:a16="http://schemas.microsoft.com/office/drawing/2014/main" val="10001"/>
                  </a:ext>
                </a:extLst>
              </a:tr>
              <a:tr h="370840">
                <a:tc>
                  <a:txBody>
                    <a:bodyPr/>
                    <a:lstStyle/>
                    <a:p>
                      <a:r>
                        <a:rPr lang="en-US" dirty="0"/>
                        <a:t>Justice</a:t>
                      </a:r>
                    </a:p>
                  </a:txBody>
                  <a:tcPr/>
                </a:tc>
                <a:tc>
                  <a:txBody>
                    <a:bodyPr/>
                    <a:lstStyle/>
                    <a:p>
                      <a:r>
                        <a:rPr lang="en-US" dirty="0"/>
                        <a:t>Hope </a:t>
                      </a:r>
                    </a:p>
                  </a:txBody>
                  <a:tcPr/>
                </a:tc>
                <a:extLst>
                  <a:ext uri="{0D108BD9-81ED-4DB2-BD59-A6C34878D82A}">
                    <a16:rowId xmlns:a16="http://schemas.microsoft.com/office/drawing/2014/main" val="10002"/>
                  </a:ext>
                </a:extLst>
              </a:tr>
              <a:tr h="370840">
                <a:tc>
                  <a:txBody>
                    <a:bodyPr/>
                    <a:lstStyle/>
                    <a:p>
                      <a:r>
                        <a:rPr lang="en-US" dirty="0"/>
                        <a:t>Temperance</a:t>
                      </a:r>
                    </a:p>
                  </a:txBody>
                  <a:tcPr/>
                </a:tc>
                <a:tc>
                  <a:txBody>
                    <a:bodyPr/>
                    <a:lstStyle/>
                    <a:p>
                      <a:r>
                        <a:rPr lang="en-US" dirty="0"/>
                        <a:t>Love</a:t>
                      </a:r>
                    </a:p>
                  </a:txBody>
                  <a:tcPr/>
                </a:tc>
                <a:extLst>
                  <a:ext uri="{0D108BD9-81ED-4DB2-BD59-A6C34878D82A}">
                    <a16:rowId xmlns:a16="http://schemas.microsoft.com/office/drawing/2014/main" val="10003"/>
                  </a:ext>
                </a:extLst>
              </a:tr>
              <a:tr h="370840">
                <a:tc>
                  <a:txBody>
                    <a:bodyPr/>
                    <a:lstStyle/>
                    <a:p>
                      <a:r>
                        <a:rPr lang="en-US" dirty="0"/>
                        <a:t>Fortitude/Courage</a:t>
                      </a:r>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FF0000"/>
                </a:solidFill>
              </a:rPr>
              <a:t>II) A. Justice</a:t>
            </a:r>
          </a:p>
        </p:txBody>
      </p:sp>
      <p:sp>
        <p:nvSpPr>
          <p:cNvPr id="3" name="Content Placeholder 2"/>
          <p:cNvSpPr>
            <a:spLocks noGrp="1"/>
          </p:cNvSpPr>
          <p:nvPr>
            <p:ph idx="1"/>
          </p:nvPr>
        </p:nvSpPr>
        <p:spPr/>
        <p:txBody>
          <a:bodyPr>
            <a:normAutofit fontScale="85000" lnSpcReduction="10000"/>
          </a:bodyPr>
          <a:lstStyle/>
          <a:p>
            <a:pPr marL="514350" indent="-514350"/>
            <a:r>
              <a:rPr lang="en-US" dirty="0"/>
              <a:t>Most important cardinal virtue, affects the will</a:t>
            </a:r>
          </a:p>
          <a:p>
            <a:pPr marL="0" indent="0">
              <a:buNone/>
            </a:pPr>
            <a:endParaRPr lang="en-US" dirty="0"/>
          </a:p>
          <a:p>
            <a:r>
              <a:rPr lang="en-US" dirty="0"/>
              <a:t>Def. </a:t>
            </a:r>
            <a:r>
              <a:rPr lang="en-US" b="1" i="1" dirty="0"/>
              <a:t>justice</a:t>
            </a:r>
            <a:r>
              <a:rPr lang="en-US" i="1" dirty="0"/>
              <a:t> - </a:t>
            </a:r>
            <a:r>
              <a:rPr lang="en-US" dirty="0"/>
              <a:t>virtue of desiring and striving to give God and all men and women what is rightfully due them.</a:t>
            </a:r>
          </a:p>
          <a:p>
            <a:r>
              <a:rPr lang="en-US" dirty="0"/>
              <a:t>Def. </a:t>
            </a:r>
            <a:r>
              <a:rPr lang="en-US" b="1" i="1" dirty="0"/>
              <a:t>right</a:t>
            </a:r>
            <a:r>
              <a:rPr lang="en-US" i="1" dirty="0"/>
              <a:t> </a:t>
            </a:r>
            <a:r>
              <a:rPr lang="en-US" dirty="0"/>
              <a:t>– the object of justice: i.e., a moral (and sometimes legal) authority to do, possess, or use something as one’s own</a:t>
            </a:r>
          </a:p>
          <a:p>
            <a:endParaRPr lang="en-US" dirty="0"/>
          </a:p>
          <a:p>
            <a:pPr marL="514350" indent="-514350"/>
            <a:r>
              <a:rPr lang="en-US" dirty="0"/>
              <a:t>”Justice” can also be used to describe an outcome that satisfies the virtue of justice</a:t>
            </a:r>
          </a:p>
          <a:p>
            <a:endParaRPr lang="en-US" dirty="0"/>
          </a:p>
          <a:p>
            <a:endParaRPr lang="en-US" dirty="0"/>
          </a:p>
          <a:p>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“Thou </a:t>
            </a:r>
            <a:r>
              <a:rPr lang="en-US" dirty="0" err="1">
                <a:solidFill>
                  <a:srgbClr val="00B0F0"/>
                </a:solidFill>
              </a:rPr>
              <a:t>Shalt</a:t>
            </a:r>
            <a:r>
              <a:rPr lang="en-US" dirty="0">
                <a:solidFill>
                  <a:srgbClr val="00B0F0"/>
                </a:solidFill>
              </a:rPr>
              <a:t> Not Steal”</a:t>
            </a:r>
          </a:p>
        </p:txBody>
      </p:sp>
      <p:sp>
        <p:nvSpPr>
          <p:cNvPr id="3" name="Content Placeholder 2"/>
          <p:cNvSpPr>
            <a:spLocks noGrp="1"/>
          </p:cNvSpPr>
          <p:nvPr>
            <p:ph idx="1"/>
          </p:nvPr>
        </p:nvSpPr>
        <p:spPr/>
        <p:txBody>
          <a:bodyPr>
            <a:normAutofit/>
          </a:bodyPr>
          <a:lstStyle/>
          <a:p>
            <a:r>
              <a:rPr lang="en-US" dirty="0">
                <a:solidFill>
                  <a:srgbClr val="00B0F0"/>
                </a:solidFill>
              </a:rPr>
              <a:t>All societies have concept of justice</a:t>
            </a:r>
          </a:p>
          <a:p>
            <a:r>
              <a:rPr lang="en-US" dirty="0">
                <a:solidFill>
                  <a:srgbClr val="00B0F0"/>
                </a:solidFill>
              </a:rPr>
              <a:t>Judeo-Christian understanding of justice crystallized in the 10 Commandments</a:t>
            </a:r>
          </a:p>
          <a:p>
            <a:r>
              <a:rPr lang="en-US" dirty="0">
                <a:solidFill>
                  <a:srgbClr val="00B0F0"/>
                </a:solidFill>
              </a:rPr>
              <a:t>7</a:t>
            </a:r>
            <a:r>
              <a:rPr lang="en-US" baseline="30000" dirty="0">
                <a:solidFill>
                  <a:srgbClr val="00B0F0"/>
                </a:solidFill>
              </a:rPr>
              <a:t>th</a:t>
            </a:r>
            <a:r>
              <a:rPr lang="en-US" dirty="0">
                <a:solidFill>
                  <a:srgbClr val="00B0F0"/>
                </a:solidFill>
              </a:rPr>
              <a:t> commandment of justice </a:t>
            </a:r>
            <a:r>
              <a:rPr lang="en-US" i="1" dirty="0">
                <a:solidFill>
                  <a:srgbClr val="00B0F0"/>
                </a:solidFill>
              </a:rPr>
              <a:t>toward property</a:t>
            </a:r>
            <a:r>
              <a:rPr lang="en-US" dirty="0">
                <a:solidFill>
                  <a:srgbClr val="00B0F0"/>
                </a:solidFill>
              </a:rPr>
              <a:t>: </a:t>
            </a:r>
          </a:p>
          <a:p>
            <a:pPr lvl="1"/>
            <a:r>
              <a:rPr lang="en-US" dirty="0">
                <a:solidFill>
                  <a:srgbClr val="00B0F0"/>
                </a:solidFill>
              </a:rPr>
              <a:t>don’t take for oneself what one does not have the right to take</a:t>
            </a:r>
          </a:p>
          <a:p>
            <a:r>
              <a:rPr lang="en-US" dirty="0">
                <a:solidFill>
                  <a:srgbClr val="00B0F0"/>
                </a:solidFill>
              </a:rPr>
              <a:t>Why and in which ways do we violate the 7</a:t>
            </a:r>
            <a:r>
              <a:rPr lang="en-US" baseline="30000" dirty="0">
                <a:solidFill>
                  <a:srgbClr val="00B0F0"/>
                </a:solidFill>
              </a:rPr>
              <a:t>th</a:t>
            </a:r>
            <a:r>
              <a:rPr lang="en-US" dirty="0">
                <a:solidFill>
                  <a:srgbClr val="00B0F0"/>
                </a:solidFill>
              </a:rPr>
              <a:t> Commandment?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Vice of Greed</a:t>
            </a:r>
          </a:p>
        </p:txBody>
      </p:sp>
      <p:sp>
        <p:nvSpPr>
          <p:cNvPr id="3" name="Content Placeholder 2"/>
          <p:cNvSpPr>
            <a:spLocks noGrp="1"/>
          </p:cNvSpPr>
          <p:nvPr>
            <p:ph idx="1"/>
          </p:nvPr>
        </p:nvSpPr>
        <p:spPr/>
        <p:txBody>
          <a:bodyPr>
            <a:normAutofit fontScale="77500" lnSpcReduction="20000"/>
          </a:bodyPr>
          <a:lstStyle/>
          <a:p>
            <a:pPr marL="514350" indent="-514350">
              <a:buNone/>
            </a:pPr>
            <a:r>
              <a:rPr lang="en-US" dirty="0">
                <a:solidFill>
                  <a:srgbClr val="00B0F0"/>
                </a:solidFill>
              </a:rPr>
              <a:t>“One cannot serve God and Mammon.” (Matthew 6:24)</a:t>
            </a:r>
          </a:p>
          <a:p>
            <a:pPr marL="514350" indent="-514350">
              <a:buNone/>
            </a:pPr>
            <a:endParaRPr lang="en-US" dirty="0">
              <a:solidFill>
                <a:srgbClr val="00B0F0"/>
              </a:solidFill>
            </a:endParaRPr>
          </a:p>
          <a:p>
            <a:pPr marL="514350" indent="-514350"/>
            <a:r>
              <a:rPr lang="en-US" dirty="0">
                <a:solidFill>
                  <a:srgbClr val="00B0F0"/>
                </a:solidFill>
              </a:rPr>
              <a:t>Def.  </a:t>
            </a:r>
            <a:r>
              <a:rPr lang="en-US" b="1" i="1" dirty="0">
                <a:solidFill>
                  <a:srgbClr val="00B0F0"/>
                </a:solidFill>
              </a:rPr>
              <a:t>greed </a:t>
            </a:r>
            <a:r>
              <a:rPr lang="en-US" dirty="0">
                <a:solidFill>
                  <a:srgbClr val="00B0F0"/>
                </a:solidFill>
              </a:rPr>
              <a:t>– distorted and disproportionate desire for material things (in particular, the desire for things to which one has no moral right). </a:t>
            </a:r>
          </a:p>
          <a:p>
            <a:pPr marL="514350" indent="-514350">
              <a:buNone/>
            </a:pPr>
            <a:endParaRPr lang="en-US" dirty="0">
              <a:solidFill>
                <a:srgbClr val="00B0F0"/>
              </a:solidFill>
            </a:endParaRPr>
          </a:p>
          <a:p>
            <a:pPr marL="514350" indent="-514350">
              <a:buNone/>
            </a:pPr>
            <a:r>
              <a:rPr lang="en-US" dirty="0">
                <a:solidFill>
                  <a:srgbClr val="00B0F0"/>
                </a:solidFill>
              </a:rPr>
              <a:t>“The love of money is the root of all evil.” </a:t>
            </a:r>
          </a:p>
          <a:p>
            <a:pPr marL="514350" indent="-514350">
              <a:buNone/>
            </a:pPr>
            <a:r>
              <a:rPr lang="en-US" dirty="0">
                <a:solidFill>
                  <a:srgbClr val="00B0F0"/>
                </a:solidFill>
              </a:rPr>
              <a:t>						(1 Timothy 6:10)</a:t>
            </a:r>
          </a:p>
          <a:p>
            <a:pPr marL="514350" indent="-514350"/>
            <a:r>
              <a:rPr lang="en-US" dirty="0">
                <a:solidFill>
                  <a:srgbClr val="00B0F0"/>
                </a:solidFill>
              </a:rPr>
              <a:t>Leads to violations of justice:</a:t>
            </a:r>
          </a:p>
          <a:p>
            <a:pPr marL="914400" lvl="1" indent="-514350"/>
            <a:r>
              <a:rPr lang="en-US" i="1" dirty="0">
                <a:solidFill>
                  <a:srgbClr val="00B0F0"/>
                </a:solidFill>
              </a:rPr>
              <a:t>Illegal</a:t>
            </a:r>
            <a:r>
              <a:rPr lang="en-US" dirty="0">
                <a:solidFill>
                  <a:srgbClr val="00B0F0"/>
                </a:solidFill>
              </a:rPr>
              <a:t>:</a:t>
            </a:r>
            <a:r>
              <a:rPr lang="en-US" dirty="0"/>
              <a:t> </a:t>
            </a:r>
            <a:r>
              <a:rPr lang="en-US" dirty="0">
                <a:solidFill>
                  <a:schemeClr val="bg1"/>
                </a:solidFill>
              </a:rPr>
              <a:t>theft, robbery, tax evasion, and insider training</a:t>
            </a:r>
          </a:p>
          <a:p>
            <a:pPr marL="914400" lvl="1" indent="-514350"/>
            <a:r>
              <a:rPr lang="en-US" i="1" dirty="0">
                <a:solidFill>
                  <a:schemeClr val="bg1"/>
                </a:solidFill>
              </a:rPr>
              <a:t>Sometimes legal</a:t>
            </a:r>
            <a:r>
              <a:rPr lang="en-US" dirty="0">
                <a:solidFill>
                  <a:schemeClr val="bg1"/>
                </a:solidFill>
              </a:rPr>
              <a:t>: paying unjust wages, buying or selling at unjust prices, deceptive business practices</a:t>
            </a:r>
          </a:p>
          <a:p>
            <a:pPr marL="914400" lvl="1" indent="-514350">
              <a:buNone/>
            </a:pPr>
            <a:endParaRPr lang="en-US" dirty="0"/>
          </a:p>
          <a:p>
            <a:pPr marL="514350" indent="-514350"/>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Vice of Greed</a:t>
            </a:r>
          </a:p>
        </p:txBody>
      </p:sp>
      <p:sp>
        <p:nvSpPr>
          <p:cNvPr id="3" name="Content Placeholder 2"/>
          <p:cNvSpPr>
            <a:spLocks noGrp="1"/>
          </p:cNvSpPr>
          <p:nvPr>
            <p:ph idx="1"/>
          </p:nvPr>
        </p:nvSpPr>
        <p:spPr/>
        <p:txBody>
          <a:bodyPr>
            <a:normAutofit fontScale="77500" lnSpcReduction="20000"/>
          </a:bodyPr>
          <a:lstStyle/>
          <a:p>
            <a:pPr marL="514350" indent="-514350">
              <a:buNone/>
            </a:pPr>
            <a:r>
              <a:rPr lang="en-US" dirty="0">
                <a:solidFill>
                  <a:srgbClr val="00B0F0"/>
                </a:solidFill>
              </a:rPr>
              <a:t>“One cannot serve God and Mammon.” (Matthew 6:24)</a:t>
            </a:r>
          </a:p>
          <a:p>
            <a:pPr marL="514350" indent="-514350">
              <a:buNone/>
            </a:pPr>
            <a:endParaRPr lang="en-US" dirty="0">
              <a:solidFill>
                <a:srgbClr val="00B0F0"/>
              </a:solidFill>
            </a:endParaRPr>
          </a:p>
          <a:p>
            <a:pPr marL="514350" indent="-514350"/>
            <a:r>
              <a:rPr lang="en-US" dirty="0">
                <a:solidFill>
                  <a:srgbClr val="00B0F0"/>
                </a:solidFill>
              </a:rPr>
              <a:t>Def.  </a:t>
            </a:r>
            <a:r>
              <a:rPr lang="en-US" b="1" i="1" dirty="0">
                <a:solidFill>
                  <a:srgbClr val="00B0F0"/>
                </a:solidFill>
              </a:rPr>
              <a:t>greed </a:t>
            </a:r>
            <a:r>
              <a:rPr lang="en-US" dirty="0">
                <a:solidFill>
                  <a:srgbClr val="00B0F0"/>
                </a:solidFill>
              </a:rPr>
              <a:t>– distorted and disproportionate desire for material things (in particular, the desire for things to which one has no moral right). </a:t>
            </a:r>
          </a:p>
          <a:p>
            <a:pPr marL="514350" indent="-514350">
              <a:buNone/>
            </a:pPr>
            <a:endParaRPr lang="en-US" dirty="0">
              <a:solidFill>
                <a:srgbClr val="00B0F0"/>
              </a:solidFill>
            </a:endParaRPr>
          </a:p>
          <a:p>
            <a:pPr marL="514350" indent="-514350">
              <a:buNone/>
            </a:pPr>
            <a:r>
              <a:rPr lang="en-US" dirty="0">
                <a:solidFill>
                  <a:srgbClr val="00B0F0"/>
                </a:solidFill>
              </a:rPr>
              <a:t>“The love of money is the root of all evil.” </a:t>
            </a:r>
          </a:p>
          <a:p>
            <a:pPr marL="514350" indent="-514350">
              <a:buNone/>
            </a:pPr>
            <a:r>
              <a:rPr lang="en-US" dirty="0">
                <a:solidFill>
                  <a:srgbClr val="00B0F0"/>
                </a:solidFill>
              </a:rPr>
              <a:t>						(1 Timothy 6:10)</a:t>
            </a:r>
          </a:p>
          <a:p>
            <a:pPr marL="514350" indent="-514350"/>
            <a:r>
              <a:rPr lang="en-US" dirty="0">
                <a:solidFill>
                  <a:srgbClr val="00B0F0"/>
                </a:solidFill>
              </a:rPr>
              <a:t>Leads to violations of justice:</a:t>
            </a:r>
          </a:p>
          <a:p>
            <a:pPr marL="914400" lvl="1" indent="-514350"/>
            <a:r>
              <a:rPr lang="en-US" i="1" dirty="0">
                <a:solidFill>
                  <a:srgbClr val="00B0F0"/>
                </a:solidFill>
              </a:rPr>
              <a:t>Illegal</a:t>
            </a:r>
            <a:r>
              <a:rPr lang="en-US" dirty="0">
                <a:solidFill>
                  <a:srgbClr val="00B0F0"/>
                </a:solidFill>
              </a:rPr>
              <a:t>: theft, robbery, tax evasion, and insider training</a:t>
            </a:r>
          </a:p>
          <a:p>
            <a:pPr marL="914400" lvl="1" indent="-514350"/>
            <a:r>
              <a:rPr lang="en-US" i="1" dirty="0">
                <a:solidFill>
                  <a:srgbClr val="00B0F0"/>
                </a:solidFill>
              </a:rPr>
              <a:t>Sometimes legal</a:t>
            </a:r>
            <a:r>
              <a:rPr lang="en-US" dirty="0">
                <a:solidFill>
                  <a:srgbClr val="00B0F0"/>
                </a:solidFill>
              </a:rPr>
              <a:t>:</a:t>
            </a:r>
            <a:r>
              <a:rPr lang="en-US" dirty="0"/>
              <a:t> </a:t>
            </a:r>
            <a:r>
              <a:rPr lang="en-US" dirty="0">
                <a:solidFill>
                  <a:schemeClr val="bg1"/>
                </a:solidFill>
              </a:rPr>
              <a:t>paying unjust wages, buying or selling at unjust prices, deceptive business practices</a:t>
            </a:r>
          </a:p>
          <a:p>
            <a:pPr marL="914400" lvl="1" indent="-514350">
              <a:buNone/>
            </a:pPr>
            <a:endParaRPr lang="en-US" dirty="0"/>
          </a:p>
          <a:p>
            <a:pPr marL="514350" indent="-514350"/>
            <a:endParaRPr lang="en-US" dirty="0"/>
          </a:p>
          <a:p>
            <a:endParaRPr lang="en-US" dirty="0"/>
          </a:p>
        </p:txBody>
      </p:sp>
    </p:spTree>
    <p:extLst>
      <p:ext uri="{BB962C8B-B14F-4D97-AF65-F5344CB8AC3E}">
        <p14:creationId xmlns:p14="http://schemas.microsoft.com/office/powerpoint/2010/main" val="291576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Vice of Greed</a:t>
            </a:r>
          </a:p>
        </p:txBody>
      </p:sp>
      <p:sp>
        <p:nvSpPr>
          <p:cNvPr id="3" name="Content Placeholder 2"/>
          <p:cNvSpPr>
            <a:spLocks noGrp="1"/>
          </p:cNvSpPr>
          <p:nvPr>
            <p:ph idx="1"/>
          </p:nvPr>
        </p:nvSpPr>
        <p:spPr/>
        <p:txBody>
          <a:bodyPr>
            <a:normAutofit fontScale="77500" lnSpcReduction="20000"/>
          </a:bodyPr>
          <a:lstStyle/>
          <a:p>
            <a:pPr marL="514350" indent="-514350">
              <a:buNone/>
            </a:pPr>
            <a:r>
              <a:rPr lang="en-US" dirty="0">
                <a:solidFill>
                  <a:srgbClr val="00B0F0"/>
                </a:solidFill>
              </a:rPr>
              <a:t>“One cannot serve God and Mammon.” (Matthew 6:24)</a:t>
            </a:r>
          </a:p>
          <a:p>
            <a:pPr marL="514350" indent="-514350">
              <a:buNone/>
            </a:pPr>
            <a:endParaRPr lang="en-US" dirty="0">
              <a:solidFill>
                <a:srgbClr val="00B0F0"/>
              </a:solidFill>
            </a:endParaRPr>
          </a:p>
          <a:p>
            <a:pPr marL="514350" indent="-514350"/>
            <a:r>
              <a:rPr lang="en-US" dirty="0">
                <a:solidFill>
                  <a:srgbClr val="00B0F0"/>
                </a:solidFill>
              </a:rPr>
              <a:t>Def.  </a:t>
            </a:r>
            <a:r>
              <a:rPr lang="en-US" b="1" i="1" dirty="0">
                <a:solidFill>
                  <a:srgbClr val="00B0F0"/>
                </a:solidFill>
              </a:rPr>
              <a:t>greed </a:t>
            </a:r>
            <a:r>
              <a:rPr lang="en-US" dirty="0">
                <a:solidFill>
                  <a:srgbClr val="00B0F0"/>
                </a:solidFill>
              </a:rPr>
              <a:t>– distorted and disproportionate desire for material things (in particular, the desire for things to which one has no moral right). </a:t>
            </a:r>
          </a:p>
          <a:p>
            <a:pPr marL="514350" indent="-514350">
              <a:buNone/>
            </a:pPr>
            <a:endParaRPr lang="en-US" dirty="0">
              <a:solidFill>
                <a:srgbClr val="00B0F0"/>
              </a:solidFill>
            </a:endParaRPr>
          </a:p>
          <a:p>
            <a:pPr marL="514350" indent="-514350">
              <a:buNone/>
            </a:pPr>
            <a:r>
              <a:rPr lang="en-US" dirty="0">
                <a:solidFill>
                  <a:srgbClr val="00B0F0"/>
                </a:solidFill>
              </a:rPr>
              <a:t>“The love of money is the root of all evil.” </a:t>
            </a:r>
          </a:p>
          <a:p>
            <a:pPr marL="514350" indent="-514350">
              <a:buNone/>
            </a:pPr>
            <a:r>
              <a:rPr lang="en-US" dirty="0">
                <a:solidFill>
                  <a:srgbClr val="00B0F0"/>
                </a:solidFill>
              </a:rPr>
              <a:t>						(1 Timothy 6:10)</a:t>
            </a:r>
          </a:p>
          <a:p>
            <a:pPr marL="514350" indent="-514350"/>
            <a:r>
              <a:rPr lang="en-US" dirty="0">
                <a:solidFill>
                  <a:srgbClr val="00B0F0"/>
                </a:solidFill>
              </a:rPr>
              <a:t>Leads to violations of justice:</a:t>
            </a:r>
          </a:p>
          <a:p>
            <a:pPr marL="914400" lvl="1" indent="-514350"/>
            <a:r>
              <a:rPr lang="en-US" i="1" dirty="0">
                <a:solidFill>
                  <a:srgbClr val="00B0F0"/>
                </a:solidFill>
              </a:rPr>
              <a:t>Illegal</a:t>
            </a:r>
            <a:r>
              <a:rPr lang="en-US" dirty="0">
                <a:solidFill>
                  <a:srgbClr val="00B0F0"/>
                </a:solidFill>
              </a:rPr>
              <a:t>: theft, robbery, tax evasion, and insider training</a:t>
            </a:r>
          </a:p>
          <a:p>
            <a:pPr marL="914400" lvl="1" indent="-514350"/>
            <a:r>
              <a:rPr lang="en-US" i="1" dirty="0">
                <a:solidFill>
                  <a:srgbClr val="00B0F0"/>
                </a:solidFill>
              </a:rPr>
              <a:t>Sometimes legal</a:t>
            </a:r>
            <a:r>
              <a:rPr lang="en-US" dirty="0">
                <a:solidFill>
                  <a:srgbClr val="00B0F0"/>
                </a:solidFill>
              </a:rPr>
              <a:t>: paying unjust wages, buying or selling at unjust prices, deceptive business practices</a:t>
            </a:r>
          </a:p>
          <a:p>
            <a:pPr marL="914400" lvl="1" indent="-514350">
              <a:buNone/>
            </a:pPr>
            <a:endParaRPr lang="en-US" dirty="0"/>
          </a:p>
          <a:p>
            <a:pPr marL="514350" indent="-514350"/>
            <a:endParaRPr lang="en-US" dirty="0"/>
          </a:p>
          <a:p>
            <a:endParaRPr lang="en-US" dirty="0"/>
          </a:p>
        </p:txBody>
      </p:sp>
    </p:spTree>
    <p:extLst>
      <p:ext uri="{BB962C8B-B14F-4D97-AF65-F5344CB8AC3E}">
        <p14:creationId xmlns:p14="http://schemas.microsoft.com/office/powerpoint/2010/main" val="157750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 for Lectures</a:t>
            </a:r>
          </a:p>
        </p:txBody>
      </p:sp>
      <p:sp>
        <p:nvSpPr>
          <p:cNvPr id="3" name="Content Placeholder 2"/>
          <p:cNvSpPr>
            <a:spLocks noGrp="1"/>
          </p:cNvSpPr>
          <p:nvPr>
            <p:ph idx="1"/>
          </p:nvPr>
        </p:nvSpPr>
        <p:spPr/>
        <p:txBody>
          <a:bodyPr>
            <a:normAutofit fontScale="47500" lnSpcReduction="20000"/>
          </a:bodyPr>
          <a:lstStyle/>
          <a:p>
            <a:pPr marL="571500" indent="-571500">
              <a:buFont typeface="+mj-lt"/>
              <a:buAutoNum type="romanUcPeriod"/>
            </a:pPr>
            <a:r>
              <a:rPr lang="en-US" dirty="0"/>
              <a:t>Created ex nihilo</a:t>
            </a:r>
          </a:p>
          <a:p>
            <a:pPr marL="914400" lvl="1" indent="-514350">
              <a:buFont typeface="+mj-lt"/>
              <a:buAutoNum type="alphaUcPeriod"/>
            </a:pPr>
            <a:r>
              <a:rPr lang="en-US" dirty="0"/>
              <a:t>Truth</a:t>
            </a:r>
          </a:p>
          <a:p>
            <a:pPr marL="914400" lvl="1" indent="-514350">
              <a:buFont typeface="+mj-lt"/>
              <a:buAutoNum type="alphaUcPeriod"/>
            </a:pPr>
            <a:r>
              <a:rPr lang="en-US" dirty="0"/>
              <a:t>Morality/goodness</a:t>
            </a:r>
          </a:p>
          <a:p>
            <a:pPr marL="571500" indent="-571500">
              <a:buFont typeface="+mj-lt"/>
              <a:buAutoNum type="romanUcPeriod"/>
            </a:pPr>
            <a:r>
              <a:rPr lang="en-US" dirty="0"/>
              <a:t>Virtue</a:t>
            </a:r>
          </a:p>
          <a:p>
            <a:pPr marL="914400" lvl="1" indent="-514350">
              <a:buFont typeface="+mj-lt"/>
              <a:buAutoNum type="alphaUcPeriod"/>
            </a:pPr>
            <a:r>
              <a:rPr lang="en-US" dirty="0"/>
              <a:t>Justice and rights</a:t>
            </a:r>
          </a:p>
          <a:p>
            <a:pPr marL="914400" lvl="1" indent="-514350">
              <a:buFont typeface="+mj-lt"/>
              <a:buAutoNum type="alphaUcPeriod"/>
            </a:pPr>
            <a:r>
              <a:rPr lang="en-US" dirty="0"/>
              <a:t>Love</a:t>
            </a:r>
          </a:p>
          <a:p>
            <a:pPr marL="514350" indent="-514350">
              <a:buFont typeface="+mj-lt"/>
              <a:buAutoNum type="romanUcPeriod"/>
            </a:pPr>
            <a:r>
              <a:rPr lang="en-US" dirty="0"/>
              <a:t>Created in the Image of God</a:t>
            </a:r>
          </a:p>
          <a:p>
            <a:pPr marL="914400" lvl="1" indent="-514350">
              <a:buFont typeface="+mj-lt"/>
              <a:buAutoNum type="alphaUcPeriod"/>
            </a:pPr>
            <a:r>
              <a:rPr lang="en-US" dirty="0"/>
              <a:t>Dignity</a:t>
            </a:r>
          </a:p>
          <a:p>
            <a:pPr marL="914400" lvl="1" indent="-514350">
              <a:buFont typeface="+mj-lt"/>
              <a:buAutoNum type="alphaUcPeriod"/>
            </a:pPr>
            <a:r>
              <a:rPr lang="en-US" dirty="0"/>
              <a:t>Freedom</a:t>
            </a:r>
          </a:p>
          <a:p>
            <a:pPr marL="914400" lvl="1" indent="-514350">
              <a:buFont typeface="+mj-lt"/>
              <a:buAutoNum type="alphaUcPeriod"/>
            </a:pPr>
            <a:r>
              <a:rPr lang="en-US" dirty="0"/>
              <a:t>Solidarity and subsidiarity</a:t>
            </a:r>
          </a:p>
          <a:p>
            <a:pPr marL="914400" lvl="1" indent="-514350">
              <a:buFont typeface="+mj-lt"/>
              <a:buAutoNum type="alphaUcPeriod"/>
            </a:pPr>
            <a:r>
              <a:rPr lang="en-US" dirty="0"/>
              <a:t>Common Good</a:t>
            </a:r>
          </a:p>
          <a:p>
            <a:pPr marL="914400" lvl="1" indent="-514350">
              <a:buFont typeface="+mj-lt"/>
              <a:buAutoNum type="alphaUcPeriod"/>
            </a:pPr>
            <a:r>
              <a:rPr lang="en-US" dirty="0"/>
              <a:t>Family Community</a:t>
            </a:r>
          </a:p>
          <a:p>
            <a:pPr marL="514350" indent="-514350">
              <a:buFont typeface="+mj-lt"/>
              <a:buAutoNum type="romanUcPeriod"/>
            </a:pPr>
            <a:r>
              <a:rPr lang="en-US" dirty="0"/>
              <a:t>Proper use of gifts</a:t>
            </a:r>
          </a:p>
          <a:p>
            <a:pPr marL="914400" lvl="1" indent="-514350">
              <a:buFont typeface="+mj-lt"/>
              <a:buAutoNum type="alphaUcPeriod"/>
            </a:pPr>
            <a:r>
              <a:rPr lang="en-US" dirty="0"/>
              <a:t>Stewardship</a:t>
            </a:r>
          </a:p>
          <a:p>
            <a:pPr marL="914400" lvl="1" indent="-514350">
              <a:buFont typeface="+mj-lt"/>
              <a:buAutoNum type="alphaUcPeriod"/>
            </a:pPr>
            <a:r>
              <a:rPr lang="en-US" dirty="0"/>
              <a:t>Universal destination of the earth’s goods</a:t>
            </a:r>
          </a:p>
          <a:p>
            <a:pPr marL="914400" lvl="1" indent="-514350">
              <a:buFont typeface="+mj-lt"/>
              <a:buAutoNum type="alphaUcPeriod"/>
            </a:pPr>
            <a:r>
              <a:rPr lang="en-US" dirty="0"/>
              <a:t>Option for the Poor</a:t>
            </a:r>
          </a:p>
          <a:p>
            <a:pPr marL="514350" indent="-514350">
              <a:buFont typeface="+mj-lt"/>
              <a:buAutoNum type="romanUcPeriod"/>
            </a:pPr>
            <a:r>
              <a:rPr lang="en-US" dirty="0"/>
              <a:t>Applications</a:t>
            </a:r>
          </a:p>
          <a:p>
            <a:pPr marL="971550" lvl="1" indent="-514350">
              <a:buFont typeface="+mj-lt"/>
              <a:buAutoNum type="alphaUcPeriod"/>
            </a:pPr>
            <a:r>
              <a:rPr lang="en-US" dirty="0"/>
              <a:t>Sexual morality</a:t>
            </a:r>
          </a:p>
          <a:p>
            <a:pPr marL="971550" lvl="1" indent="-514350">
              <a:buFont typeface="+mj-lt"/>
              <a:buAutoNum type="alphaUcPeriod"/>
            </a:pPr>
            <a:r>
              <a:rPr lang="en-US" dirty="0"/>
              <a:t>Liberation theology</a:t>
            </a:r>
          </a:p>
          <a:p>
            <a:pPr marL="971550" lvl="1" indent="-514350">
              <a:buFont typeface="+mj-lt"/>
              <a:buAutoNum type="alphaUcPeriod"/>
            </a:pPr>
            <a:r>
              <a:rPr lang="en-US" dirty="0"/>
              <a:t>Role of Government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Vice of Sloth</a:t>
            </a:r>
          </a:p>
        </p:txBody>
      </p:sp>
      <p:sp>
        <p:nvSpPr>
          <p:cNvPr id="3" name="Content Placeholder 2"/>
          <p:cNvSpPr>
            <a:spLocks noGrp="1"/>
          </p:cNvSpPr>
          <p:nvPr>
            <p:ph idx="1"/>
          </p:nvPr>
        </p:nvSpPr>
        <p:spPr/>
        <p:txBody>
          <a:bodyPr>
            <a:normAutofit fontScale="77500" lnSpcReduction="20000"/>
          </a:bodyPr>
          <a:lstStyle/>
          <a:p>
            <a:pPr>
              <a:buNone/>
            </a:pPr>
            <a:r>
              <a:rPr lang="en-US" dirty="0">
                <a:solidFill>
                  <a:srgbClr val="00B0F0"/>
                </a:solidFill>
              </a:rPr>
              <a:t>“Go to the ant, O sluggard, study her ways and learn wisdom” (Proverbs 6:6)</a:t>
            </a:r>
          </a:p>
          <a:p>
            <a:pPr>
              <a:buNone/>
            </a:pPr>
            <a:endParaRPr lang="en-US" dirty="0">
              <a:solidFill>
                <a:srgbClr val="00B0F0"/>
              </a:solidFill>
            </a:endParaRPr>
          </a:p>
          <a:p>
            <a:pPr>
              <a:buNone/>
            </a:pPr>
            <a:r>
              <a:rPr lang="en-US" dirty="0">
                <a:solidFill>
                  <a:srgbClr val="00B0F0"/>
                </a:solidFill>
              </a:rPr>
              <a:t>Def. </a:t>
            </a:r>
            <a:r>
              <a:rPr lang="en-US" b="1" i="1" dirty="0">
                <a:solidFill>
                  <a:srgbClr val="00B0F0"/>
                </a:solidFill>
              </a:rPr>
              <a:t>sloth </a:t>
            </a:r>
            <a:r>
              <a:rPr lang="en-US" dirty="0">
                <a:solidFill>
                  <a:srgbClr val="00B0F0"/>
                </a:solidFill>
              </a:rPr>
              <a:t>- a distorted and disproportionate desire for leisure, a distorted disinclination for work or exertion. </a:t>
            </a:r>
          </a:p>
          <a:p>
            <a:pPr marL="514350" indent="-514350">
              <a:buNone/>
            </a:pPr>
            <a:endParaRPr lang="en-US" dirty="0">
              <a:solidFill>
                <a:srgbClr val="00B0F0"/>
              </a:solidFill>
            </a:endParaRPr>
          </a:p>
          <a:p>
            <a:pPr marL="514350" indent="-514350">
              <a:buNone/>
            </a:pPr>
            <a:r>
              <a:rPr lang="en-US" dirty="0">
                <a:solidFill>
                  <a:srgbClr val="00B0F0"/>
                </a:solidFill>
              </a:rPr>
              <a:t>“If anyone is unwilling to work, neither should that one eat.” </a:t>
            </a:r>
          </a:p>
          <a:p>
            <a:pPr marL="514350" indent="-514350">
              <a:buNone/>
            </a:pPr>
            <a:r>
              <a:rPr lang="en-US" dirty="0">
                <a:solidFill>
                  <a:srgbClr val="00B0F0"/>
                </a:solidFill>
              </a:rPr>
              <a:t>						(2 Thessalonians 3: 10)</a:t>
            </a:r>
          </a:p>
          <a:p>
            <a:pPr marL="514350" indent="-514350"/>
            <a:r>
              <a:rPr lang="en-US" dirty="0">
                <a:solidFill>
                  <a:srgbClr val="00B0F0"/>
                </a:solidFill>
              </a:rPr>
              <a:t>Leads to violations of justice:</a:t>
            </a:r>
          </a:p>
          <a:p>
            <a:pPr marL="914400" lvl="1" indent="-514350"/>
            <a:r>
              <a:rPr lang="en-US" dirty="0">
                <a:solidFill>
                  <a:schemeClr val="bg1"/>
                </a:solidFill>
              </a:rPr>
              <a:t>Work is primary way of providing temporal goods</a:t>
            </a:r>
          </a:p>
          <a:p>
            <a:pPr marL="914400" lvl="1" indent="-514350"/>
            <a:r>
              <a:rPr lang="en-US" dirty="0">
                <a:solidFill>
                  <a:schemeClr val="bg1"/>
                </a:solidFill>
              </a:rPr>
              <a:t>Those who refuse to work rely on family, family inheritance, friends, community members, and the state for temporal goods</a:t>
            </a:r>
          </a:p>
          <a:p>
            <a:endParaRPr lang="en-US" dirty="0"/>
          </a:p>
        </p:txBody>
      </p:sp>
    </p:spTree>
    <p:extLst>
      <p:ext uri="{BB962C8B-B14F-4D97-AF65-F5344CB8AC3E}">
        <p14:creationId xmlns:p14="http://schemas.microsoft.com/office/powerpoint/2010/main" val="678154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Vice of Sloth</a:t>
            </a:r>
          </a:p>
        </p:txBody>
      </p:sp>
      <p:sp>
        <p:nvSpPr>
          <p:cNvPr id="3" name="Content Placeholder 2"/>
          <p:cNvSpPr>
            <a:spLocks noGrp="1"/>
          </p:cNvSpPr>
          <p:nvPr>
            <p:ph idx="1"/>
          </p:nvPr>
        </p:nvSpPr>
        <p:spPr/>
        <p:txBody>
          <a:bodyPr>
            <a:normAutofit fontScale="77500" lnSpcReduction="20000"/>
          </a:bodyPr>
          <a:lstStyle/>
          <a:p>
            <a:pPr>
              <a:buNone/>
            </a:pPr>
            <a:r>
              <a:rPr lang="en-US" dirty="0">
                <a:solidFill>
                  <a:srgbClr val="00B0F0"/>
                </a:solidFill>
              </a:rPr>
              <a:t>“Go to the ant, O sluggard, study her ways and learn wisdom” (Proverbs 6:6)</a:t>
            </a:r>
          </a:p>
          <a:p>
            <a:pPr>
              <a:buNone/>
            </a:pPr>
            <a:endParaRPr lang="en-US" dirty="0">
              <a:solidFill>
                <a:srgbClr val="00B0F0"/>
              </a:solidFill>
            </a:endParaRPr>
          </a:p>
          <a:p>
            <a:pPr>
              <a:buNone/>
            </a:pPr>
            <a:r>
              <a:rPr lang="en-US" dirty="0">
                <a:solidFill>
                  <a:srgbClr val="00B0F0"/>
                </a:solidFill>
              </a:rPr>
              <a:t>Def. </a:t>
            </a:r>
            <a:r>
              <a:rPr lang="en-US" b="1" i="1" dirty="0">
                <a:solidFill>
                  <a:srgbClr val="00B0F0"/>
                </a:solidFill>
              </a:rPr>
              <a:t>sloth </a:t>
            </a:r>
            <a:r>
              <a:rPr lang="en-US" dirty="0">
                <a:solidFill>
                  <a:srgbClr val="00B0F0"/>
                </a:solidFill>
              </a:rPr>
              <a:t>- a distorted and disproportionate desire for leisure, a distorted disinclination for work or exertion. </a:t>
            </a:r>
          </a:p>
          <a:p>
            <a:pPr marL="514350" indent="-514350">
              <a:buNone/>
            </a:pPr>
            <a:endParaRPr lang="en-US" dirty="0">
              <a:solidFill>
                <a:srgbClr val="00B0F0"/>
              </a:solidFill>
            </a:endParaRPr>
          </a:p>
          <a:p>
            <a:pPr marL="514350" indent="-514350">
              <a:buNone/>
            </a:pPr>
            <a:r>
              <a:rPr lang="en-US" dirty="0">
                <a:solidFill>
                  <a:srgbClr val="00B0F0"/>
                </a:solidFill>
              </a:rPr>
              <a:t>“If anyone is unwilling to work, neither should that one eat.” </a:t>
            </a:r>
          </a:p>
          <a:p>
            <a:pPr marL="514350" indent="-514350">
              <a:buNone/>
            </a:pPr>
            <a:r>
              <a:rPr lang="en-US" dirty="0">
                <a:solidFill>
                  <a:srgbClr val="00B0F0"/>
                </a:solidFill>
              </a:rPr>
              <a:t>						(2 Thessalonians 3: 10)</a:t>
            </a:r>
          </a:p>
          <a:p>
            <a:pPr marL="514350" indent="-514350"/>
            <a:r>
              <a:rPr lang="en-US" dirty="0">
                <a:solidFill>
                  <a:srgbClr val="00B0F0"/>
                </a:solidFill>
              </a:rPr>
              <a:t>Leads to violations of justice:</a:t>
            </a:r>
          </a:p>
          <a:p>
            <a:pPr marL="914400" lvl="1" indent="-514350"/>
            <a:r>
              <a:rPr lang="en-US" dirty="0">
                <a:solidFill>
                  <a:srgbClr val="00B0F0"/>
                </a:solidFill>
              </a:rPr>
              <a:t>Work is primary way of providing temporal goods</a:t>
            </a:r>
          </a:p>
          <a:p>
            <a:pPr marL="914400" lvl="1" indent="-514350"/>
            <a:r>
              <a:rPr lang="en-US" dirty="0">
                <a:solidFill>
                  <a:srgbClr val="00B0F0"/>
                </a:solidFill>
              </a:rPr>
              <a:t>Those who refuse to work rely on family, family inheritance, friends, community members, and the state for temporal goods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Types of Justice</a:t>
            </a:r>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“General justice” – governs what is due to the common good, i.e., the claims of the community on individuals</a:t>
            </a:r>
          </a:p>
          <a:p>
            <a:pPr marL="971550" lvl="1" indent="-571500">
              <a:buFont typeface="+mj-lt"/>
              <a:buAutoNum type="romanLcPeriod"/>
            </a:pPr>
            <a:r>
              <a:rPr lang="en-US" dirty="0"/>
              <a:t>Legal justice is a subcategory of general justice  (e.g., “right to civil obedience of traffic laws”)</a:t>
            </a:r>
          </a:p>
          <a:p>
            <a:pPr marL="514350" indent="-514350">
              <a:buFont typeface="+mj-lt"/>
              <a:buAutoNum type="arabicPeriod"/>
            </a:pPr>
            <a:r>
              <a:rPr lang="en-US" dirty="0"/>
              <a:t>“Particular justice” – governs what is due to particular individuals, and is divided into two types</a:t>
            </a:r>
          </a:p>
          <a:p>
            <a:pPr marL="971550" lvl="1" indent="-571500">
              <a:buFont typeface="+mj-lt"/>
              <a:buAutoNum type="romanLcPeriod"/>
            </a:pPr>
            <a:r>
              <a:rPr lang="en-US" dirty="0"/>
              <a:t>“Commutative justice” – governs what is due to individuals </a:t>
            </a:r>
            <a:r>
              <a:rPr lang="en-US" i="1" dirty="0"/>
              <a:t>from other individuals</a:t>
            </a:r>
            <a:r>
              <a:rPr lang="en-US" dirty="0"/>
              <a:t>, so that all individuals receive what is due them from one another (e.g., “right to life”)</a:t>
            </a:r>
          </a:p>
          <a:p>
            <a:pPr marL="971550" lvl="1" indent="-571500">
              <a:buFont typeface="+mj-lt"/>
              <a:buAutoNum type="romanLcPeriod"/>
            </a:pPr>
            <a:r>
              <a:rPr lang="en-US" dirty="0"/>
              <a:t>“Distributive justice” – governs what is due to individuals  </a:t>
            </a:r>
            <a:r>
              <a:rPr lang="en-US" i="1" dirty="0"/>
              <a:t>from the community, </a:t>
            </a:r>
            <a:r>
              <a:rPr lang="en-US" dirty="0"/>
              <a:t>so that all individuals receive what is due them from the community or public goods (e.g., “right to police protection”)  </a:t>
            </a:r>
          </a:p>
          <a:p>
            <a:endParaRPr lang="en-US" dirty="0"/>
          </a:p>
          <a:p>
            <a:pPr>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598F-2BCD-1645-A6B1-128236D7B5F0}"/>
              </a:ext>
            </a:extLst>
          </p:cNvPr>
          <p:cNvSpPr>
            <a:spLocks noGrp="1"/>
          </p:cNvSpPr>
          <p:nvPr>
            <p:ph type="title"/>
          </p:nvPr>
        </p:nvSpPr>
        <p:spPr/>
        <p:txBody>
          <a:bodyPr/>
          <a:lstStyle/>
          <a:p>
            <a:r>
              <a:rPr lang="en-US" dirty="0"/>
              <a:t>What does “social justice” mean?</a:t>
            </a:r>
          </a:p>
        </p:txBody>
      </p:sp>
      <p:sp>
        <p:nvSpPr>
          <p:cNvPr id="3" name="Content Placeholder 2">
            <a:extLst>
              <a:ext uri="{FF2B5EF4-FFF2-40B4-BE49-F238E27FC236}">
                <a16:creationId xmlns:a16="http://schemas.microsoft.com/office/drawing/2014/main" id="{3847E454-D147-2749-8D45-2DC71461ED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5608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justice: a newer, misunderstood, and controversial term</a:t>
            </a:r>
          </a:p>
        </p:txBody>
      </p:sp>
      <p:sp>
        <p:nvSpPr>
          <p:cNvPr id="3" name="Content Placeholder 2"/>
          <p:cNvSpPr>
            <a:spLocks noGrp="1"/>
          </p:cNvSpPr>
          <p:nvPr>
            <p:ph idx="1"/>
          </p:nvPr>
        </p:nvSpPr>
        <p:spPr/>
        <p:txBody>
          <a:bodyPr>
            <a:normAutofit fontScale="70000" lnSpcReduction="20000"/>
          </a:bodyPr>
          <a:lstStyle/>
          <a:p>
            <a:r>
              <a:rPr lang="en-US" dirty="0"/>
              <a:t>General justice and distributive justice already have a public dimension...so what is social justice, and how is it different?</a:t>
            </a:r>
          </a:p>
          <a:p>
            <a:r>
              <a:rPr lang="en-US" dirty="0"/>
              <a:t>The term social justice grew out of Protestant and secular thought of the 19</a:t>
            </a:r>
            <a:r>
              <a:rPr lang="en-US" baseline="30000" dirty="0"/>
              <a:t>th</a:t>
            </a:r>
            <a:r>
              <a:rPr lang="en-US" dirty="0"/>
              <a:t> century</a:t>
            </a:r>
          </a:p>
          <a:p>
            <a:r>
              <a:rPr lang="en-US" dirty="0"/>
              <a:t>In 1931, Pius XI was first Pope to adopt the term</a:t>
            </a:r>
          </a:p>
          <a:p>
            <a:r>
              <a:rPr lang="en-US" dirty="0"/>
              <a:t>His use seemed to be synonymous with “general justice” i.e., justice toward what is due to the common good.</a:t>
            </a:r>
          </a:p>
          <a:p>
            <a:r>
              <a:rPr lang="en-US" dirty="0"/>
              <a:t>In the last half of the 20</a:t>
            </a:r>
            <a:r>
              <a:rPr lang="en-US" baseline="30000" dirty="0"/>
              <a:t>th</a:t>
            </a:r>
            <a:r>
              <a:rPr lang="en-US" dirty="0"/>
              <a:t> century, many Catholics have used the term increasingly to refer to:</a:t>
            </a:r>
          </a:p>
          <a:p>
            <a:pPr marL="971550" lvl="1" indent="-514350">
              <a:buFont typeface="+mj-lt"/>
              <a:buAutoNum type="arabicPeriod"/>
            </a:pPr>
            <a:r>
              <a:rPr lang="en-US" dirty="0"/>
              <a:t>reforming economic structures </a:t>
            </a:r>
          </a:p>
          <a:p>
            <a:pPr marL="971550" lvl="1" indent="-514350">
              <a:buFont typeface="+mj-lt"/>
              <a:buAutoNum type="arabicPeriod"/>
            </a:pPr>
            <a:r>
              <a:rPr lang="en-US" dirty="0"/>
              <a:t>in order to ensure a just distribution of wealth or resources in society.</a:t>
            </a:r>
          </a:p>
          <a:p>
            <a:r>
              <a:rPr lang="en-US" dirty="0"/>
              <a:t>Others argue that it is abdicates justice role as a virtue possessed by a person.</a:t>
            </a:r>
          </a:p>
          <a:p>
            <a:endParaRPr lang="en-US" dirty="0"/>
          </a:p>
          <a:p>
            <a:endParaRPr lang="en-US" dirty="0"/>
          </a:p>
        </p:txBody>
      </p:sp>
    </p:spTree>
    <p:extLst>
      <p:ext uri="{BB962C8B-B14F-4D97-AF65-F5344CB8AC3E}">
        <p14:creationId xmlns:p14="http://schemas.microsoft.com/office/powerpoint/2010/main" val="4171851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Social Justice</a:t>
            </a:r>
          </a:p>
        </p:txBody>
      </p:sp>
      <p:sp>
        <p:nvSpPr>
          <p:cNvPr id="3" name="Content Placeholder 2"/>
          <p:cNvSpPr>
            <a:spLocks noGrp="1"/>
          </p:cNvSpPr>
          <p:nvPr>
            <p:ph idx="1"/>
          </p:nvPr>
        </p:nvSpPr>
        <p:spPr/>
        <p:txBody>
          <a:bodyPr>
            <a:normAutofit/>
          </a:bodyPr>
          <a:lstStyle/>
          <a:p>
            <a:pPr marL="0" indent="0">
              <a:buNone/>
            </a:pPr>
            <a:r>
              <a:rPr lang="en-US" dirty="0"/>
              <a:t>Hence my definition below:</a:t>
            </a:r>
          </a:p>
          <a:p>
            <a:r>
              <a:rPr lang="en-US" dirty="0"/>
              <a:t>Def. </a:t>
            </a:r>
            <a:r>
              <a:rPr lang="en-US" b="1" i="1" dirty="0"/>
              <a:t>social justice</a:t>
            </a:r>
            <a:r>
              <a:rPr lang="en-US" dirty="0"/>
              <a:t>: the virtue of striving and desiring that social relationships, culture, and institutions be oriented toward giving all people their due.</a:t>
            </a:r>
          </a:p>
          <a:p>
            <a:r>
              <a:rPr lang="en-US" dirty="0"/>
              <a:t>Both social justice and private, personal justice are essential aspects of justice, especially </a:t>
            </a:r>
            <a:r>
              <a:rPr lang="en-US"/>
              <a:t>as Christians</a:t>
            </a:r>
            <a:endParaRPr lang="en-US" dirty="0"/>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“I wanted life and I wanted the abundant life. I wanted it for others too… Only then did people really live, really love their brothers. In such love was the abundant life and I did not have the slightest idea how to find it.” </a:t>
            </a:r>
          </a:p>
          <a:p>
            <a:pPr marL="0" indent="0">
              <a:buNone/>
            </a:pPr>
            <a:endParaRPr lang="en-US" dirty="0"/>
          </a:p>
          <a:p>
            <a:pPr marL="0" indent="0">
              <a:buNone/>
            </a:pPr>
            <a:r>
              <a:rPr lang="en-US" dirty="0"/>
              <a:t>-Dorothy Day, </a:t>
            </a:r>
            <a:r>
              <a:rPr lang="en-US" i="1" dirty="0"/>
              <a:t>The Long Loneliness</a:t>
            </a:r>
          </a:p>
        </p:txBody>
      </p:sp>
    </p:spTree>
    <p:extLst>
      <p:ext uri="{BB962C8B-B14F-4D97-AF65-F5344CB8AC3E}">
        <p14:creationId xmlns:p14="http://schemas.microsoft.com/office/powerpoint/2010/main" val="80334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a:t>“Humanity does not desire to be great, but to be beloved. It is not in being rich that truth and justice would rejoice, but in being trusted and believed... the practice of truth, justice, and humanity is a certain and almost infallible method of acquiring … the confidence and love of those we live with.” </a:t>
            </a:r>
          </a:p>
          <a:p>
            <a:endParaRPr lang="en-US" dirty="0"/>
          </a:p>
        </p:txBody>
      </p:sp>
    </p:spTree>
    <p:extLst>
      <p:ext uri="{BB962C8B-B14F-4D97-AF65-F5344CB8AC3E}">
        <p14:creationId xmlns:p14="http://schemas.microsoft.com/office/powerpoint/2010/main" val="367016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a:t>“Humanity does not desire to be great, but to be beloved. It is not in being rich that truth and justice would rejoice, but in being trusted and believed... the practice of truth, justice, and humanity is a certain and almost infallible method of acquiring … the confidence and love of those we live with.” </a:t>
            </a:r>
          </a:p>
          <a:p>
            <a:pPr marL="0" indent="0">
              <a:buNone/>
            </a:pPr>
            <a:r>
              <a:rPr lang="en-US" dirty="0"/>
              <a:t>	Adam Smith (</a:t>
            </a:r>
            <a:r>
              <a:rPr lang="en-US" i="1" dirty="0"/>
              <a:t>Theory of Moral Sentiments</a:t>
            </a:r>
            <a:endParaRPr lang="en-US" dirty="0"/>
          </a:p>
          <a:p>
            <a:endParaRPr lang="en-US" dirty="0"/>
          </a:p>
        </p:txBody>
      </p:sp>
    </p:spTree>
    <p:extLst>
      <p:ext uri="{BB962C8B-B14F-4D97-AF65-F5344CB8AC3E}">
        <p14:creationId xmlns:p14="http://schemas.microsoft.com/office/powerpoint/2010/main" val="998127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 B. Love</a:t>
            </a:r>
          </a:p>
        </p:txBody>
      </p:sp>
      <p:sp>
        <p:nvSpPr>
          <p:cNvPr id="3" name="Content Placeholder 2"/>
          <p:cNvSpPr>
            <a:spLocks noGrp="1"/>
          </p:cNvSpPr>
          <p:nvPr>
            <p:ph idx="1"/>
          </p:nvPr>
        </p:nvSpPr>
        <p:spPr/>
        <p:txBody>
          <a:bodyPr>
            <a:normAutofit/>
          </a:bodyPr>
          <a:lstStyle/>
          <a:p>
            <a:r>
              <a:rPr lang="en-US" dirty="0"/>
              <a:t>Theological virtue affecting the will</a:t>
            </a:r>
          </a:p>
          <a:p>
            <a:r>
              <a:rPr lang="en-US" dirty="0"/>
              <a:t>Def. </a:t>
            </a:r>
            <a:r>
              <a:rPr lang="en-US" b="1" i="1" dirty="0"/>
              <a:t>love </a:t>
            </a:r>
            <a:r>
              <a:rPr lang="en-US" dirty="0"/>
              <a:t>– to will the good of another (Aquinas)</a:t>
            </a:r>
          </a:p>
          <a:p>
            <a:endParaRPr lang="en-US" dirty="0"/>
          </a:p>
          <a:p>
            <a:r>
              <a:rPr lang="en-US" dirty="0"/>
              <a:t>Love calls us to go beyond giving others what is due them (justice), to give all we have and are for the good of God and other people.</a:t>
            </a:r>
          </a:p>
          <a:p>
            <a:endParaRPr lang="en-US" dirty="0"/>
          </a:p>
          <a:p>
            <a:pPr lvl="1">
              <a:buNone/>
            </a:pPr>
            <a:endParaRPr lang="en-US" dirty="0"/>
          </a:p>
          <a:p>
            <a:pPr lvl="1">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3629-D772-5A44-87C3-C550D6DDE22E}"/>
              </a:ext>
            </a:extLst>
          </p:cNvPr>
          <p:cNvSpPr>
            <a:spLocks noGrp="1"/>
          </p:cNvSpPr>
          <p:nvPr>
            <p:ph type="title"/>
          </p:nvPr>
        </p:nvSpPr>
        <p:spPr/>
        <p:txBody>
          <a:bodyPr/>
          <a:lstStyle/>
          <a:p>
            <a:pPr algn="l"/>
            <a:r>
              <a:rPr lang="en-US" dirty="0">
                <a:solidFill>
                  <a:srgbClr val="FF0000"/>
                </a:solidFill>
              </a:rPr>
              <a:t>I. God created the world </a:t>
            </a:r>
            <a:r>
              <a:rPr lang="en-US" i="1" dirty="0">
                <a:solidFill>
                  <a:srgbClr val="FF0000"/>
                </a:solidFill>
              </a:rPr>
              <a:t>ex nihilo</a:t>
            </a:r>
            <a:endParaRPr lang="en-US" dirty="0">
              <a:solidFill>
                <a:srgbClr val="FF0000"/>
              </a:solidFill>
            </a:endParaRPr>
          </a:p>
        </p:txBody>
      </p:sp>
      <p:sp>
        <p:nvSpPr>
          <p:cNvPr id="3" name="Content Placeholder 2">
            <a:extLst>
              <a:ext uri="{FF2B5EF4-FFF2-40B4-BE49-F238E27FC236}">
                <a16:creationId xmlns:a16="http://schemas.microsoft.com/office/drawing/2014/main" id="{C829A0D6-E639-5C43-AB42-D4BCB6E21023}"/>
              </a:ext>
            </a:extLst>
          </p:cNvPr>
          <p:cNvSpPr>
            <a:spLocks noGrp="1"/>
          </p:cNvSpPr>
          <p:nvPr>
            <p:ph idx="1"/>
          </p:nvPr>
        </p:nvSpPr>
        <p:spPr/>
        <p:txBody>
          <a:bodyPr>
            <a:normAutofit fontScale="77500" lnSpcReduction="20000"/>
          </a:bodyPr>
          <a:lstStyle/>
          <a:p>
            <a:r>
              <a:rPr lang="en-US" i="1" dirty="0"/>
              <a:t>Ex nihilo </a:t>
            </a:r>
            <a:r>
              <a:rPr lang="en-US" dirty="0"/>
              <a:t>means “out of nothing”.</a:t>
            </a:r>
          </a:p>
          <a:p>
            <a:r>
              <a:rPr lang="en-US" dirty="0"/>
              <a:t>Only God can do this</a:t>
            </a:r>
          </a:p>
          <a:p>
            <a:r>
              <a:rPr lang="en-US" dirty="0"/>
              <a:t>Why is it important? </a:t>
            </a:r>
            <a:endParaRPr lang="en-US" dirty="0">
              <a:solidFill>
                <a:schemeClr val="bg1"/>
              </a:solidFill>
            </a:endParaRPr>
          </a:p>
          <a:p>
            <a:pPr marL="971550" lvl="1" indent="-514350">
              <a:buFont typeface="+mj-lt"/>
              <a:buAutoNum type="arabicPeriod"/>
            </a:pPr>
            <a:r>
              <a:rPr lang="en-US" dirty="0">
                <a:solidFill>
                  <a:schemeClr val="bg1"/>
                </a:solidFill>
              </a:rPr>
              <a:t>God is at the center of all existence (the principle “being”, the “necessary being”); God is our source </a:t>
            </a:r>
          </a:p>
          <a:p>
            <a:pPr marL="971550" lvl="1" indent="-514350">
              <a:buFont typeface="+mj-lt"/>
              <a:buAutoNum type="arabicPeriod"/>
            </a:pPr>
            <a:r>
              <a:rPr lang="en-US" dirty="0">
                <a:solidFill>
                  <a:schemeClr val="bg1"/>
                </a:solidFill>
              </a:rPr>
              <a:t>God is outside of (not part of) creation</a:t>
            </a:r>
          </a:p>
          <a:p>
            <a:pPr marL="971550" lvl="1" indent="-514350">
              <a:buFont typeface="+mj-lt"/>
              <a:buAutoNum type="arabicPeriod"/>
            </a:pPr>
            <a:r>
              <a:rPr lang="en-US" dirty="0">
                <a:solidFill>
                  <a:schemeClr val="bg1"/>
                </a:solidFill>
              </a:rPr>
              <a:t>God is the basis of objective truth, goodness, justice, love</a:t>
            </a:r>
          </a:p>
          <a:p>
            <a:pPr marL="971550" lvl="1" indent="-514350">
              <a:buFont typeface="+mj-lt"/>
              <a:buAutoNum type="arabicPeriod"/>
            </a:pPr>
            <a:r>
              <a:rPr lang="en-US" dirty="0">
                <a:solidFill>
                  <a:schemeClr val="bg1"/>
                </a:solidFill>
              </a:rPr>
              <a:t>God has will and purpose; God and communion with God are our end.</a:t>
            </a:r>
          </a:p>
          <a:p>
            <a:pPr marL="971550" lvl="1" indent="-514350">
              <a:buFont typeface="+mj-lt"/>
              <a:buAutoNum type="arabicPeriod"/>
            </a:pPr>
            <a:r>
              <a:rPr lang="en-US" dirty="0">
                <a:solidFill>
                  <a:schemeClr val="bg1"/>
                </a:solidFill>
              </a:rPr>
              <a:t>Economy, government, work, family, etc. are all just means to this end.</a:t>
            </a:r>
          </a:p>
          <a:p>
            <a:pPr marL="971550" lvl="1" indent="-514350">
              <a:buFont typeface="+mj-lt"/>
              <a:buAutoNum type="arabicPeriod"/>
            </a:pPr>
            <a:r>
              <a:rPr lang="en-US" dirty="0">
                <a:solidFill>
                  <a:schemeClr val="bg1"/>
                </a:solidFill>
              </a:rPr>
              <a:t>All creation, including our own existence, is grace/gift.  </a:t>
            </a:r>
          </a:p>
          <a:p>
            <a:pPr marL="971550" lvl="1" indent="-514350">
              <a:buFont typeface="+mj-lt"/>
              <a:buAutoNum type="arabicPeriod"/>
            </a:pPr>
            <a:endParaRPr lang="en-US" dirty="0">
              <a:solidFill>
                <a:schemeClr val="bg1"/>
              </a:solidFill>
            </a:endParaRPr>
          </a:p>
          <a:p>
            <a:endParaRPr lang="en-US" dirty="0"/>
          </a:p>
        </p:txBody>
      </p:sp>
    </p:spTree>
    <p:extLst>
      <p:ext uri="{BB962C8B-B14F-4D97-AF65-F5344CB8AC3E}">
        <p14:creationId xmlns:p14="http://schemas.microsoft.com/office/powerpoint/2010/main" val="711437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important virtue</a:t>
            </a:r>
          </a:p>
        </p:txBody>
      </p:sp>
      <p:sp>
        <p:nvSpPr>
          <p:cNvPr id="3" name="Content Placeholder 2"/>
          <p:cNvSpPr>
            <a:spLocks noGrp="1"/>
          </p:cNvSpPr>
          <p:nvPr>
            <p:ph idx="1"/>
          </p:nvPr>
        </p:nvSpPr>
        <p:spPr/>
        <p:txBody>
          <a:bodyPr>
            <a:normAutofit fontScale="85000" lnSpcReduction="10000"/>
          </a:bodyPr>
          <a:lstStyle/>
          <a:p>
            <a:r>
              <a:rPr lang="en-US" dirty="0"/>
              <a:t>At the heart of the Gospel message:</a:t>
            </a:r>
          </a:p>
          <a:p>
            <a:pPr>
              <a:buNone/>
            </a:pPr>
            <a:r>
              <a:rPr lang="en-US" dirty="0"/>
              <a:t>	“</a:t>
            </a:r>
            <a:r>
              <a:rPr lang="en-US" sz="2600" dirty="0"/>
              <a:t>For God so loved the world that he gave his only son, so that all who believe in him might have life through him.” </a:t>
            </a:r>
          </a:p>
          <a:p>
            <a:pPr>
              <a:buNone/>
            </a:pPr>
            <a:r>
              <a:rPr lang="en-US" sz="2600" dirty="0"/>
              <a:t>								 (John 3:16)</a:t>
            </a:r>
          </a:p>
          <a:p>
            <a:pPr>
              <a:buNone/>
            </a:pPr>
            <a:endParaRPr lang="en-US" sz="2600" dirty="0"/>
          </a:p>
          <a:p>
            <a:pPr>
              <a:buNone/>
            </a:pPr>
            <a:r>
              <a:rPr lang="en-US" sz="2600" dirty="0"/>
              <a:t>	“Whoever is without love does not know God, for God is love.” </a:t>
            </a:r>
          </a:p>
          <a:p>
            <a:pPr>
              <a:buNone/>
            </a:pPr>
            <a:r>
              <a:rPr lang="en-US" sz="2600" dirty="0"/>
              <a:t>								 (1 John 4:8)</a:t>
            </a:r>
          </a:p>
          <a:p>
            <a:pPr>
              <a:buNone/>
            </a:pPr>
            <a:endParaRPr lang="en-US" dirty="0"/>
          </a:p>
          <a:p>
            <a:r>
              <a:rPr lang="en-US" dirty="0"/>
              <a:t>Jesus’ two great commandments (Matthew 22: 37-39):</a:t>
            </a:r>
          </a:p>
          <a:p>
            <a:pPr marL="514350" indent="-514350">
              <a:buFont typeface="+mj-lt"/>
              <a:buAutoNum type="arabicPeriod"/>
            </a:pPr>
            <a:r>
              <a:rPr lang="en-US" dirty="0"/>
              <a:t>Love God with all your heart, soul, and strength</a:t>
            </a:r>
          </a:p>
          <a:p>
            <a:pPr marL="514350" indent="-514350">
              <a:buFont typeface="+mj-lt"/>
              <a:buAutoNum type="arabicPeriod"/>
            </a:pPr>
            <a:r>
              <a:rPr lang="en-US" dirty="0"/>
              <a:t>Love your neighbor as yourself, “which is like the first”</a:t>
            </a:r>
          </a:p>
          <a:p>
            <a:endParaRPr lang="en-US" dirty="0"/>
          </a:p>
        </p:txBody>
      </p:sp>
      <p:sp>
        <p:nvSpPr>
          <p:cNvPr id="4" name="Rectangle 3"/>
          <p:cNvSpPr/>
          <p:nvPr/>
        </p:nvSpPr>
        <p:spPr>
          <a:xfrm>
            <a:off x="2286000" y="751344"/>
            <a:ext cx="4572000" cy="369332"/>
          </a:xfrm>
          <a:prstGeom prst="rect">
            <a:avLst/>
          </a:prstGeom>
        </p:spPr>
        <p:txBody>
          <a:bodyPr>
            <a:spAutoFit/>
          </a:bodyPr>
          <a:lstStyle/>
          <a:p>
            <a:r>
              <a:rPr lang="en-US"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Jesus Teachings on Love</a:t>
            </a:r>
          </a:p>
        </p:txBody>
      </p:sp>
      <p:sp>
        <p:nvSpPr>
          <p:cNvPr id="3" name="Content Placeholder 2"/>
          <p:cNvSpPr>
            <a:spLocks noGrp="1"/>
          </p:cNvSpPr>
          <p:nvPr>
            <p:ph idx="1"/>
          </p:nvPr>
        </p:nvSpPr>
        <p:spPr/>
        <p:txBody>
          <a:bodyPr>
            <a:normAutofit fontScale="85000" lnSpcReduction="10000"/>
          </a:bodyPr>
          <a:lstStyle/>
          <a:p>
            <a:r>
              <a:rPr lang="en-US" dirty="0"/>
              <a:t>Love is central and should be active </a:t>
            </a:r>
          </a:p>
          <a:p>
            <a:pPr lvl="1"/>
            <a:r>
              <a:rPr lang="en-US" dirty="0"/>
              <a:t>First public reading:</a:t>
            </a:r>
          </a:p>
          <a:p>
            <a:pPr>
              <a:buNone/>
            </a:pPr>
            <a:r>
              <a:rPr lang="en-US" sz="2600" dirty="0"/>
              <a:t>“The Spirit of the Lord is upon me, because he has anointed me to bring glad tidings to the poor.  He has sent me to proclaim liberty to captives and recovery of sight to the blind, to let the oppressed go free, and to proclaim a year acceptable to the Lord…Today, this scripture passage </a:t>
            </a:r>
            <a:r>
              <a:rPr lang="en-US" sz="2600" i="1" dirty="0"/>
              <a:t>is fulfilled </a:t>
            </a:r>
            <a:r>
              <a:rPr lang="en-US" sz="2600" dirty="0"/>
              <a:t>in your hearing.” 							(Luke 4:18-21)</a:t>
            </a:r>
          </a:p>
          <a:p>
            <a:pPr lvl="1"/>
            <a:r>
              <a:rPr lang="en-US" dirty="0"/>
              <a:t>Clearest description of </a:t>
            </a:r>
            <a:r>
              <a:rPr lang="en-US" dirty="0" err="1"/>
              <a:t>judgement</a:t>
            </a:r>
            <a:r>
              <a:rPr lang="en-US" dirty="0"/>
              <a:t>:</a:t>
            </a:r>
          </a:p>
          <a:p>
            <a:pPr>
              <a:buNone/>
            </a:pPr>
            <a:r>
              <a:rPr lang="en-US" sz="2600" dirty="0"/>
              <a:t>“For I was hungry and you gave me food, I was thirsty and you gave me drink, a stranger and you welcomed me, naked and you clothed me, ill and you cared for me, in prison and you visited me.” </a:t>
            </a:r>
          </a:p>
          <a:p>
            <a:pPr>
              <a:buNone/>
            </a:pPr>
            <a:r>
              <a:rPr lang="en-US" sz="2400" dirty="0"/>
              <a:t>							 (Matthew 25:42-43)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Jesus Teachings on Love</a:t>
            </a:r>
          </a:p>
        </p:txBody>
      </p:sp>
      <p:sp>
        <p:nvSpPr>
          <p:cNvPr id="3" name="Content Placeholder 2"/>
          <p:cNvSpPr>
            <a:spLocks noGrp="1"/>
          </p:cNvSpPr>
          <p:nvPr>
            <p:ph idx="1"/>
          </p:nvPr>
        </p:nvSpPr>
        <p:spPr/>
        <p:txBody>
          <a:bodyPr>
            <a:normAutofit/>
          </a:bodyPr>
          <a:lstStyle/>
          <a:p>
            <a:pPr marL="514350" indent="-514350"/>
            <a:r>
              <a:rPr lang="en-US" dirty="0"/>
              <a:t>Love should be broad and extreme</a:t>
            </a:r>
          </a:p>
          <a:p>
            <a:pPr marL="914400" lvl="1" indent="-514350"/>
            <a:r>
              <a:rPr lang="en-US" dirty="0"/>
              <a:t>Good Samaritan parable– love and comfort the stranger, not just those we know (Luke 10) </a:t>
            </a:r>
          </a:p>
          <a:p>
            <a:pPr marL="914400" lvl="1" indent="-514350"/>
            <a:r>
              <a:rPr lang="en-US" dirty="0"/>
              <a:t>Sermon on the Mount– love and do good to our enemies  (Matthew 5:44-45) </a:t>
            </a:r>
          </a:p>
          <a:p>
            <a:pPr marL="914400" lvl="1" indent="-514350"/>
            <a:r>
              <a:rPr lang="en-US" dirty="0"/>
              <a:t>Widow’s coins – love not only from our surplus but also from our need (Mark 12:44)</a:t>
            </a:r>
          </a:p>
          <a:p>
            <a:pPr marL="914400" lvl="1" indent="-514350"/>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Jesus Example of Love </a:t>
            </a:r>
          </a:p>
        </p:txBody>
      </p:sp>
      <p:sp>
        <p:nvSpPr>
          <p:cNvPr id="3" name="Content Placeholder 2"/>
          <p:cNvSpPr>
            <a:spLocks noGrp="1"/>
          </p:cNvSpPr>
          <p:nvPr>
            <p:ph idx="1"/>
          </p:nvPr>
        </p:nvSpPr>
        <p:spPr/>
        <p:txBody>
          <a:bodyPr>
            <a:normAutofit/>
          </a:bodyPr>
          <a:lstStyle/>
          <a:p>
            <a:pPr marL="514350" indent="-514350">
              <a:buNone/>
            </a:pPr>
            <a:r>
              <a:rPr lang="en-US" sz="3000" dirty="0"/>
              <a:t>“I give you a </a:t>
            </a:r>
            <a:r>
              <a:rPr lang="en-US" sz="3000" i="1" dirty="0"/>
              <a:t>new</a:t>
            </a:r>
            <a:r>
              <a:rPr lang="en-US" sz="3000" dirty="0"/>
              <a:t> commandment: love one another. As I have loved you, you must also love one another.”  (John 13:34)</a:t>
            </a:r>
          </a:p>
          <a:p>
            <a:pPr marL="514350" indent="-514350">
              <a:buNone/>
            </a:pPr>
            <a:endParaRPr lang="en-US" dirty="0"/>
          </a:p>
          <a:p>
            <a:pPr marL="514350" indent="-514350"/>
            <a:r>
              <a:rPr lang="en-US" sz="3500" dirty="0"/>
              <a:t>Self-sacrificing</a:t>
            </a:r>
          </a:p>
          <a:p>
            <a:pPr marL="914400" lvl="1" indent="-514350">
              <a:buNone/>
            </a:pPr>
            <a:r>
              <a:rPr lang="en-US" dirty="0"/>
              <a:t>	Jesus emptied himself of his divinity (Philippians 2:7), then his humanity, and in between he lived as a man with “no place to rest his head” (Luke 9:58)</a:t>
            </a:r>
          </a:p>
          <a:p>
            <a:pPr marL="914400" lvl="1" indent="-514350"/>
            <a:endParaRPr lang="en-US" dirty="0"/>
          </a:p>
          <a:p>
            <a:pPr marL="1314450" lvl="2" indent="-514350"/>
            <a:endParaRPr lang="en-US" dirty="0"/>
          </a:p>
          <a:p>
            <a:pPr marL="914400" lvl="1" indent="-514350"/>
            <a:endParaRPr lang="en-US" dirty="0"/>
          </a:p>
          <a:p>
            <a:pPr marL="514350" indent="-51435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Jesus’ Example of Love (cont’d)</a:t>
            </a:r>
          </a:p>
        </p:txBody>
      </p:sp>
      <p:sp>
        <p:nvSpPr>
          <p:cNvPr id="3" name="Content Placeholder 2"/>
          <p:cNvSpPr>
            <a:spLocks noGrp="1"/>
          </p:cNvSpPr>
          <p:nvPr>
            <p:ph idx="1"/>
          </p:nvPr>
        </p:nvSpPr>
        <p:spPr/>
        <p:txBody>
          <a:bodyPr>
            <a:normAutofit fontScale="55000" lnSpcReduction="20000"/>
          </a:bodyPr>
          <a:lstStyle/>
          <a:p>
            <a:pPr marL="914400" lvl="1" indent="-514350"/>
            <a:endParaRPr lang="en-US" sz="4500" dirty="0"/>
          </a:p>
          <a:p>
            <a:pPr marL="514350" indent="-514350"/>
            <a:r>
              <a:rPr lang="en-US" sz="4500" dirty="0"/>
              <a:t>Concerned with whole person (soul and body)</a:t>
            </a:r>
          </a:p>
          <a:p>
            <a:pPr marL="914400" lvl="1" indent="-514350"/>
            <a:r>
              <a:rPr lang="en-US" sz="4000" dirty="0"/>
              <a:t>“What shall it profit a man if he gained the whole world but lose his soul?” (Mark 8:36)</a:t>
            </a:r>
          </a:p>
          <a:p>
            <a:pPr marL="914400" lvl="1" indent="-514350"/>
            <a:r>
              <a:rPr lang="en-US" sz="4000" dirty="0"/>
              <a:t>Vast majority of public miracles met temporal/bodily needs:</a:t>
            </a:r>
          </a:p>
          <a:p>
            <a:pPr marL="1314450" lvl="2" indent="-514350"/>
            <a:r>
              <a:rPr lang="en-US" sz="3600" dirty="0"/>
              <a:t>Wedding feast of Cana (John 2)</a:t>
            </a:r>
          </a:p>
          <a:p>
            <a:pPr marL="1314450" lvl="2" indent="-514350"/>
            <a:r>
              <a:rPr lang="en-US" sz="3600" dirty="0"/>
              <a:t>Feeding of the 5000 (John 6)</a:t>
            </a:r>
          </a:p>
          <a:p>
            <a:pPr marL="1314450" lvl="2" indent="-514350"/>
            <a:r>
              <a:rPr lang="en-US" sz="3600" dirty="0"/>
              <a:t>Healing of the ten lepers (Luke 17)</a:t>
            </a:r>
          </a:p>
          <a:p>
            <a:pPr marL="1314450" lvl="2" indent="-514350"/>
            <a:r>
              <a:rPr lang="en-US" sz="3600" dirty="0"/>
              <a:t>Raising of </a:t>
            </a:r>
            <a:r>
              <a:rPr lang="en-US" sz="3600" dirty="0" err="1"/>
              <a:t>Jairus</a:t>
            </a:r>
            <a:r>
              <a:rPr lang="en-US" sz="3600" dirty="0"/>
              <a:t> daughter (Mark 5, Luke 8), Lazarus (John 11), etc.</a:t>
            </a:r>
          </a:p>
          <a:p>
            <a:pPr marL="914400" lvl="1" indent="-514350"/>
            <a:r>
              <a:rPr lang="en-US" sz="4000" dirty="0"/>
              <a:t>In the Eucharist, Christ gives spiritual nourishment in a way that recognizes our bodily needs (food, drink, physical/tangible presence)</a:t>
            </a:r>
          </a:p>
          <a:p>
            <a:pPr marL="514350" indent="-514350">
              <a:buFont typeface="+mj-lt"/>
              <a:buAutoNum type="arabicPeriod"/>
            </a:pPr>
            <a:endParaRPr lang="en-US" dirty="0"/>
          </a:p>
          <a:p>
            <a:pPr marL="514350" indent="-51435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Christian Love is “Radical”</a:t>
            </a:r>
          </a:p>
        </p:txBody>
      </p:sp>
      <p:sp>
        <p:nvSpPr>
          <p:cNvPr id="3" name="Content Placeholder 2"/>
          <p:cNvSpPr>
            <a:spLocks noGrp="1"/>
          </p:cNvSpPr>
          <p:nvPr>
            <p:ph idx="1"/>
          </p:nvPr>
        </p:nvSpPr>
        <p:spPr/>
        <p:txBody>
          <a:bodyPr>
            <a:normAutofit lnSpcReduction="10000"/>
          </a:bodyPr>
          <a:lstStyle/>
          <a:p>
            <a:pPr marL="514350" indent="-514350"/>
            <a:r>
              <a:rPr lang="en-US" dirty="0">
                <a:solidFill>
                  <a:srgbClr val="00B0F0"/>
                </a:solidFill>
              </a:rPr>
              <a:t>Radical means both “rooted” and “revolutionary”</a:t>
            </a:r>
          </a:p>
          <a:p>
            <a:pPr marL="514350" indent="-514350"/>
            <a:r>
              <a:rPr lang="en-US" dirty="0">
                <a:solidFill>
                  <a:srgbClr val="00B0F0"/>
                </a:solidFill>
              </a:rPr>
              <a:t>Radical in its importance, power, and demands</a:t>
            </a:r>
          </a:p>
          <a:p>
            <a:pPr marL="914400" lvl="1" indent="-514350"/>
            <a:r>
              <a:rPr lang="en-US" dirty="0">
                <a:solidFill>
                  <a:srgbClr val="00B0F0"/>
                </a:solidFill>
              </a:rPr>
              <a:t>Out of love the Father created the world, the Son redeemed it, and the Holy Spirit renews and sanctifies it</a:t>
            </a:r>
          </a:p>
          <a:p>
            <a:pPr marL="914400" lvl="1" indent="-514350"/>
            <a:r>
              <a:rPr lang="en-US" dirty="0">
                <a:solidFill>
                  <a:srgbClr val="00B0F0"/>
                </a:solidFill>
              </a:rPr>
              <a:t>With God’s own love working through us, we too are called to continue this process of creation, redemption, and renewal in the world today</a:t>
            </a:r>
          </a:p>
          <a:p>
            <a:pPr marL="514350" indent="-514350"/>
            <a:endParaRPr lang="en-US" dirty="0">
              <a:solidFill>
                <a:srgbClr val="00B0F0"/>
              </a:solidFill>
            </a:endParaRP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Types of Love</a:t>
            </a:r>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a:solidFill>
                  <a:srgbClr val="00B0F0"/>
                </a:solidFill>
              </a:rPr>
              <a:t>Love –  virtue of willing the good of another</a:t>
            </a:r>
          </a:p>
          <a:p>
            <a:pPr marL="514350" indent="-514350">
              <a:buFont typeface="+mj-lt"/>
              <a:buAutoNum type="arabicPeriod"/>
            </a:pPr>
            <a:endParaRPr lang="en-US" dirty="0">
              <a:solidFill>
                <a:srgbClr val="00B0F0"/>
              </a:solidFill>
            </a:endParaRPr>
          </a:p>
          <a:p>
            <a:pPr marL="514350" indent="-514350"/>
            <a:r>
              <a:rPr lang="en-US" dirty="0">
                <a:solidFill>
                  <a:srgbClr val="00B0F0"/>
                </a:solidFill>
              </a:rPr>
              <a:t>“</a:t>
            </a:r>
            <a:r>
              <a:rPr lang="en-US" i="1" dirty="0">
                <a:solidFill>
                  <a:srgbClr val="00B0F0"/>
                </a:solidFill>
              </a:rPr>
              <a:t>agape</a:t>
            </a:r>
            <a:r>
              <a:rPr lang="en-US" dirty="0">
                <a:solidFill>
                  <a:srgbClr val="00B0F0"/>
                </a:solidFill>
              </a:rPr>
              <a:t>” –selfless love that is spiritual, sacrificial; revealed in Jesus and a model for humanity</a:t>
            </a:r>
          </a:p>
          <a:p>
            <a:pPr marL="514350" indent="-514350"/>
            <a:r>
              <a:rPr lang="en-US" dirty="0">
                <a:solidFill>
                  <a:srgbClr val="00B0F0"/>
                </a:solidFill>
              </a:rPr>
              <a:t>“</a:t>
            </a:r>
            <a:r>
              <a:rPr lang="en-US" i="1" dirty="0" err="1">
                <a:solidFill>
                  <a:srgbClr val="00B0F0"/>
                </a:solidFill>
              </a:rPr>
              <a:t>eros</a:t>
            </a:r>
            <a:r>
              <a:rPr lang="en-US" dirty="0">
                <a:solidFill>
                  <a:srgbClr val="00B0F0"/>
                </a:solidFill>
              </a:rPr>
              <a:t>” –  possessive love filled with attraction, desire, and longing (not merely sexual)</a:t>
            </a:r>
          </a:p>
          <a:p>
            <a:pPr marL="514350" indent="-514350"/>
            <a:r>
              <a:rPr lang="en-US" dirty="0">
                <a:solidFill>
                  <a:srgbClr val="00B0F0"/>
                </a:solidFill>
              </a:rPr>
              <a:t>“</a:t>
            </a:r>
            <a:r>
              <a:rPr lang="en-US" i="1" dirty="0" err="1">
                <a:solidFill>
                  <a:srgbClr val="00B0F0"/>
                </a:solidFill>
              </a:rPr>
              <a:t>philia</a:t>
            </a:r>
            <a:r>
              <a:rPr lang="en-US" dirty="0">
                <a:solidFill>
                  <a:srgbClr val="00B0F0"/>
                </a:solidFill>
              </a:rPr>
              <a:t>” – general love, e.g., between friends, love for an activity</a:t>
            </a:r>
          </a:p>
          <a:p>
            <a:pPr marL="514350" indent="-514350"/>
            <a:endParaRPr lang="en-US" dirty="0"/>
          </a:p>
          <a:p>
            <a:pPr marL="914400" lvl="1" indent="-514350">
              <a:buFont typeface="+mj-lt"/>
              <a:buAutoNum type="arabicPeriod"/>
            </a:pPr>
            <a:endParaRPr lang="en-US" dirty="0"/>
          </a:p>
          <a:p>
            <a:endParaRPr lang="en-US" dirty="0"/>
          </a:p>
          <a:p>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Agape and Eros</a:t>
            </a:r>
          </a:p>
        </p:txBody>
      </p:sp>
      <p:sp>
        <p:nvSpPr>
          <p:cNvPr id="3" name="Content Placeholder 2"/>
          <p:cNvSpPr>
            <a:spLocks noGrp="1"/>
          </p:cNvSpPr>
          <p:nvPr>
            <p:ph idx="1"/>
          </p:nvPr>
        </p:nvSpPr>
        <p:spPr/>
        <p:txBody>
          <a:bodyPr>
            <a:normAutofit fontScale="77500" lnSpcReduction="20000"/>
          </a:bodyPr>
          <a:lstStyle/>
          <a:p>
            <a:r>
              <a:rPr lang="en-US" i="1" dirty="0">
                <a:solidFill>
                  <a:srgbClr val="00B0F0"/>
                </a:solidFill>
              </a:rPr>
              <a:t>Agape</a:t>
            </a:r>
            <a:r>
              <a:rPr lang="en-US" dirty="0">
                <a:solidFill>
                  <a:srgbClr val="00B0F0"/>
                </a:solidFill>
              </a:rPr>
              <a:t> is “downward” love, “gift-love” </a:t>
            </a:r>
          </a:p>
          <a:p>
            <a:pPr lvl="1"/>
            <a:r>
              <a:rPr lang="en-US" dirty="0">
                <a:solidFill>
                  <a:srgbClr val="00B0F0"/>
                </a:solidFill>
              </a:rPr>
              <a:t>e.g., mother to child</a:t>
            </a:r>
          </a:p>
          <a:p>
            <a:pPr lvl="1"/>
            <a:r>
              <a:rPr lang="en-US" dirty="0">
                <a:solidFill>
                  <a:srgbClr val="00B0F0"/>
                </a:solidFill>
              </a:rPr>
              <a:t>used most often in New Testament, a new understanding of love.  We receive agape from God, and we share agape with others</a:t>
            </a:r>
          </a:p>
          <a:p>
            <a:r>
              <a:rPr lang="en-US" i="1" dirty="0">
                <a:solidFill>
                  <a:srgbClr val="00B0F0"/>
                </a:solidFill>
              </a:rPr>
              <a:t>Eros</a:t>
            </a:r>
            <a:r>
              <a:rPr lang="en-US" dirty="0">
                <a:solidFill>
                  <a:srgbClr val="00B0F0"/>
                </a:solidFill>
              </a:rPr>
              <a:t> is “upward” love, “need-love”</a:t>
            </a:r>
          </a:p>
          <a:p>
            <a:pPr lvl="1"/>
            <a:r>
              <a:rPr lang="en-US" dirty="0">
                <a:solidFill>
                  <a:srgbClr val="00B0F0"/>
                </a:solidFill>
              </a:rPr>
              <a:t>e.g., child to mother</a:t>
            </a:r>
          </a:p>
          <a:p>
            <a:r>
              <a:rPr lang="en-US" dirty="0">
                <a:solidFill>
                  <a:srgbClr val="00B0F0"/>
                </a:solidFill>
              </a:rPr>
              <a:t>Pope Benedict XVI: </a:t>
            </a:r>
            <a:r>
              <a:rPr lang="en-US" i="1" dirty="0">
                <a:solidFill>
                  <a:srgbClr val="00B0F0"/>
                </a:solidFill>
              </a:rPr>
              <a:t>Deus Caritas </a:t>
            </a:r>
            <a:r>
              <a:rPr lang="en-US" i="1" dirty="0" err="1">
                <a:solidFill>
                  <a:srgbClr val="00B0F0"/>
                </a:solidFill>
              </a:rPr>
              <a:t>Est</a:t>
            </a:r>
            <a:r>
              <a:rPr lang="en-US" dirty="0">
                <a:solidFill>
                  <a:srgbClr val="00B0F0"/>
                </a:solidFill>
              </a:rPr>
              <a:t> saw a unity and reciprocity between the two</a:t>
            </a:r>
          </a:p>
          <a:p>
            <a:pPr lvl="1"/>
            <a:r>
              <a:rPr lang="en-US" dirty="0">
                <a:solidFill>
                  <a:srgbClr val="00B0F0"/>
                </a:solidFill>
              </a:rPr>
              <a:t>Jacob’s ladder – angels descending and ascending </a:t>
            </a:r>
          </a:p>
          <a:p>
            <a:pPr lvl="1">
              <a:buNone/>
            </a:pPr>
            <a:r>
              <a:rPr lang="en-US" dirty="0">
                <a:solidFill>
                  <a:srgbClr val="00B0F0"/>
                </a:solidFill>
              </a:rPr>
              <a:t>							(Genesis 28:12)</a:t>
            </a:r>
          </a:p>
          <a:p>
            <a:pPr lvl="1"/>
            <a:r>
              <a:rPr lang="en-US" dirty="0">
                <a:solidFill>
                  <a:srgbClr val="00B0F0"/>
                </a:solidFill>
              </a:rPr>
              <a:t>Jesus is the ladder, the realization of Jacob’s dream (John 1:51)</a:t>
            </a:r>
          </a:p>
          <a:p>
            <a:r>
              <a:rPr lang="en-US" dirty="0">
                <a:solidFill>
                  <a:srgbClr val="00B0F0"/>
                </a:solidFill>
              </a:rPr>
              <a:t>C.S. Lewis: “The Four Loves”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7F2A-1DBB-E644-A7DC-F29B1A983CC9}"/>
              </a:ext>
            </a:extLst>
          </p:cNvPr>
          <p:cNvSpPr>
            <a:spLocks noGrp="1"/>
          </p:cNvSpPr>
          <p:nvPr>
            <p:ph type="title"/>
          </p:nvPr>
        </p:nvSpPr>
        <p:spPr/>
        <p:txBody>
          <a:bodyPr/>
          <a:lstStyle/>
          <a:p>
            <a:r>
              <a:rPr lang="en-US" dirty="0"/>
              <a:t>Love is the Core of Social Doctrine</a:t>
            </a:r>
          </a:p>
        </p:txBody>
      </p:sp>
      <p:sp>
        <p:nvSpPr>
          <p:cNvPr id="3" name="Content Placeholder 2">
            <a:extLst>
              <a:ext uri="{FF2B5EF4-FFF2-40B4-BE49-F238E27FC236}">
                <a16:creationId xmlns:a16="http://schemas.microsoft.com/office/drawing/2014/main" id="{0998AEA1-EE7F-EA4A-B03B-0D606AE0E229}"/>
              </a:ext>
            </a:extLst>
          </p:cNvPr>
          <p:cNvSpPr>
            <a:spLocks noGrp="1"/>
          </p:cNvSpPr>
          <p:nvPr>
            <p:ph idx="1"/>
          </p:nvPr>
        </p:nvSpPr>
        <p:spPr/>
        <p:txBody>
          <a:bodyPr>
            <a:normAutofit fontScale="92500" lnSpcReduction="20000"/>
          </a:bodyPr>
          <a:lstStyle/>
          <a:p>
            <a:r>
              <a:rPr lang="en-US" dirty="0"/>
              <a:t>Pope Benedict XVI emphasized that love is the core of the Church’s social teaching in </a:t>
            </a:r>
            <a:r>
              <a:rPr lang="en-US" i="1" dirty="0"/>
              <a:t>Caritas in </a:t>
            </a:r>
            <a:r>
              <a:rPr lang="en-US" i="1" dirty="0" err="1"/>
              <a:t>Veritate</a:t>
            </a:r>
            <a:r>
              <a:rPr lang="en-US" i="1" dirty="0"/>
              <a:t> </a:t>
            </a:r>
            <a:r>
              <a:rPr lang="en-US" dirty="0"/>
              <a:t>(2009)</a:t>
            </a:r>
          </a:p>
          <a:p>
            <a:r>
              <a:rPr lang="en-US" dirty="0"/>
              <a:t>This was controversial – many thought justice was the core</a:t>
            </a:r>
          </a:p>
          <a:p>
            <a:r>
              <a:rPr lang="en-US" dirty="0"/>
              <a:t>Love is more important</a:t>
            </a:r>
          </a:p>
          <a:p>
            <a:pPr lvl="1"/>
            <a:r>
              <a:rPr lang="en-US" dirty="0"/>
              <a:t>God is love</a:t>
            </a:r>
          </a:p>
          <a:p>
            <a:pPr lvl="1"/>
            <a:r>
              <a:rPr lang="en-US" dirty="0"/>
              <a:t>Ultimate calling is love and communion</a:t>
            </a:r>
          </a:p>
          <a:p>
            <a:pPr lvl="1"/>
            <a:r>
              <a:rPr lang="en-US" dirty="0"/>
              <a:t>Society requires more than justice (e.g., mercy)</a:t>
            </a:r>
          </a:p>
          <a:p>
            <a:pPr lvl="1"/>
            <a:r>
              <a:rPr lang="en-US" dirty="0"/>
              <a:t>Love is a higher requirement, presupposes justice (not optional)</a:t>
            </a:r>
          </a:p>
          <a:p>
            <a:pPr lvl="1"/>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989202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05D1D-A748-AE4C-883A-9E6CF58A3CC6}"/>
              </a:ext>
            </a:extLst>
          </p:cNvPr>
          <p:cNvSpPr>
            <a:spLocks noGrp="1"/>
          </p:cNvSpPr>
          <p:nvPr>
            <p:ph type="title"/>
          </p:nvPr>
        </p:nvSpPr>
        <p:spPr/>
        <p:txBody>
          <a:bodyPr/>
          <a:lstStyle/>
          <a:p>
            <a:r>
              <a:rPr lang="en-US" dirty="0"/>
              <a:t>End Lecture 2</a:t>
            </a:r>
          </a:p>
        </p:txBody>
      </p:sp>
      <p:sp>
        <p:nvSpPr>
          <p:cNvPr id="3" name="Content Placeholder 2">
            <a:extLst>
              <a:ext uri="{FF2B5EF4-FFF2-40B4-BE49-F238E27FC236}">
                <a16:creationId xmlns:a16="http://schemas.microsoft.com/office/drawing/2014/main" id="{FAC17A10-CA9B-6148-A16C-1A8704CFCE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8321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3629-D772-5A44-87C3-C550D6DDE22E}"/>
              </a:ext>
            </a:extLst>
          </p:cNvPr>
          <p:cNvSpPr>
            <a:spLocks noGrp="1"/>
          </p:cNvSpPr>
          <p:nvPr>
            <p:ph type="title"/>
          </p:nvPr>
        </p:nvSpPr>
        <p:spPr/>
        <p:txBody>
          <a:bodyPr/>
          <a:lstStyle/>
          <a:p>
            <a:pPr algn="l"/>
            <a:r>
              <a:rPr lang="en-US" dirty="0"/>
              <a:t>I. God created the world </a:t>
            </a:r>
            <a:r>
              <a:rPr lang="en-US" i="1" dirty="0"/>
              <a:t>ex nihilo</a:t>
            </a:r>
            <a:endParaRPr lang="en-US" dirty="0"/>
          </a:p>
        </p:txBody>
      </p:sp>
      <p:sp>
        <p:nvSpPr>
          <p:cNvPr id="3" name="Content Placeholder 2">
            <a:extLst>
              <a:ext uri="{FF2B5EF4-FFF2-40B4-BE49-F238E27FC236}">
                <a16:creationId xmlns:a16="http://schemas.microsoft.com/office/drawing/2014/main" id="{C829A0D6-E639-5C43-AB42-D4BCB6E21023}"/>
              </a:ext>
            </a:extLst>
          </p:cNvPr>
          <p:cNvSpPr>
            <a:spLocks noGrp="1"/>
          </p:cNvSpPr>
          <p:nvPr>
            <p:ph idx="1"/>
          </p:nvPr>
        </p:nvSpPr>
        <p:spPr/>
        <p:txBody>
          <a:bodyPr>
            <a:normAutofit fontScale="77500" lnSpcReduction="20000"/>
          </a:bodyPr>
          <a:lstStyle/>
          <a:p>
            <a:r>
              <a:rPr lang="en-US" i="1" dirty="0"/>
              <a:t>Ex nihilo </a:t>
            </a:r>
            <a:r>
              <a:rPr lang="en-US" dirty="0"/>
              <a:t>means “out of nothing”.</a:t>
            </a:r>
          </a:p>
          <a:p>
            <a:r>
              <a:rPr lang="en-US" dirty="0"/>
              <a:t>Only God can do this</a:t>
            </a:r>
          </a:p>
          <a:p>
            <a:r>
              <a:rPr lang="en-US" dirty="0"/>
              <a:t>Why is it important? </a:t>
            </a:r>
          </a:p>
          <a:p>
            <a:pPr marL="971550" lvl="1" indent="-514350">
              <a:buFont typeface="+mj-lt"/>
              <a:buAutoNum type="arabicPeriod"/>
            </a:pPr>
            <a:r>
              <a:rPr lang="en-US" dirty="0"/>
              <a:t>God is at the center of all existence (the principle “being”, the “necessary being”); God is our source </a:t>
            </a:r>
          </a:p>
          <a:p>
            <a:pPr marL="971550" lvl="1" indent="-514350">
              <a:buFont typeface="+mj-lt"/>
              <a:buAutoNum type="arabicPeriod"/>
            </a:pPr>
            <a:r>
              <a:rPr lang="en-US" dirty="0">
                <a:solidFill>
                  <a:schemeClr val="bg1"/>
                </a:solidFill>
              </a:rPr>
              <a:t>God is outside of (not part of) creation</a:t>
            </a:r>
          </a:p>
          <a:p>
            <a:pPr marL="971550" lvl="1" indent="-514350">
              <a:buFont typeface="+mj-lt"/>
              <a:buAutoNum type="arabicPeriod"/>
            </a:pPr>
            <a:r>
              <a:rPr lang="en-US" dirty="0">
                <a:solidFill>
                  <a:schemeClr val="bg1"/>
                </a:solidFill>
              </a:rPr>
              <a:t>God is the basis of objective truth, goodness, justice, love</a:t>
            </a:r>
          </a:p>
          <a:p>
            <a:pPr marL="971550" lvl="1" indent="-514350">
              <a:buFont typeface="+mj-lt"/>
              <a:buAutoNum type="arabicPeriod"/>
            </a:pPr>
            <a:r>
              <a:rPr lang="en-US" dirty="0">
                <a:solidFill>
                  <a:schemeClr val="bg1"/>
                </a:solidFill>
              </a:rPr>
              <a:t>God has will and purpose; God and communion with God are our end.</a:t>
            </a:r>
          </a:p>
          <a:p>
            <a:pPr marL="971550" lvl="1" indent="-514350">
              <a:buFont typeface="+mj-lt"/>
              <a:buAutoNum type="arabicPeriod"/>
            </a:pPr>
            <a:r>
              <a:rPr lang="en-US" dirty="0">
                <a:solidFill>
                  <a:schemeClr val="bg1"/>
                </a:solidFill>
              </a:rPr>
              <a:t>Economy, government, work, family, etc. are all just means to this end.</a:t>
            </a:r>
          </a:p>
          <a:p>
            <a:pPr marL="971550" lvl="1" indent="-514350">
              <a:buFont typeface="+mj-lt"/>
              <a:buAutoNum type="arabicPeriod"/>
            </a:pPr>
            <a:r>
              <a:rPr lang="en-US" dirty="0">
                <a:solidFill>
                  <a:schemeClr val="bg1"/>
                </a:solidFill>
              </a:rPr>
              <a:t>All creation, including our own existence, is grace/gift.  </a:t>
            </a:r>
          </a:p>
          <a:p>
            <a:pPr marL="971550" lvl="1" indent="-514350">
              <a:buFont typeface="+mj-lt"/>
              <a:buAutoNum type="arabicPeriod"/>
            </a:pPr>
            <a:endParaRPr lang="en-US" dirty="0">
              <a:solidFill>
                <a:schemeClr val="bg1"/>
              </a:solidFill>
            </a:endParaRPr>
          </a:p>
          <a:p>
            <a:endParaRPr lang="en-US" dirty="0"/>
          </a:p>
        </p:txBody>
      </p:sp>
    </p:spTree>
    <p:extLst>
      <p:ext uri="{BB962C8B-B14F-4D97-AF65-F5344CB8AC3E}">
        <p14:creationId xmlns:p14="http://schemas.microsoft.com/office/powerpoint/2010/main" val="1065471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B93A-79E8-364B-BFC7-9CB0EE5BA382}"/>
              </a:ext>
            </a:extLst>
          </p:cNvPr>
          <p:cNvSpPr>
            <a:spLocks noGrp="1"/>
          </p:cNvSpPr>
          <p:nvPr>
            <p:ph type="title"/>
          </p:nvPr>
        </p:nvSpPr>
        <p:spPr/>
        <p:txBody>
          <a:bodyPr/>
          <a:lstStyle/>
          <a:p>
            <a:pPr algn="l"/>
            <a:r>
              <a:rPr lang="en-US" dirty="0">
                <a:solidFill>
                  <a:srgbClr val="FF0000"/>
                </a:solidFill>
              </a:rPr>
              <a:t>III. Created in the Image of God</a:t>
            </a:r>
          </a:p>
        </p:txBody>
      </p:sp>
      <p:sp>
        <p:nvSpPr>
          <p:cNvPr id="3" name="Content Placeholder 2">
            <a:extLst>
              <a:ext uri="{FF2B5EF4-FFF2-40B4-BE49-F238E27FC236}">
                <a16:creationId xmlns:a16="http://schemas.microsoft.com/office/drawing/2014/main" id="{DA1A653C-EACB-1E4B-AEC7-2683BC9B2D91}"/>
              </a:ext>
            </a:extLst>
          </p:cNvPr>
          <p:cNvSpPr>
            <a:spLocks noGrp="1"/>
          </p:cNvSpPr>
          <p:nvPr>
            <p:ph idx="1"/>
          </p:nvPr>
        </p:nvSpPr>
        <p:spPr/>
        <p:txBody>
          <a:bodyPr/>
          <a:lstStyle/>
          <a:p>
            <a:r>
              <a:rPr lang="en-US" dirty="0"/>
              <a:t>“God created man in his image; in the divine image he created him; male and female he created them.” (Genesis 1:27)</a:t>
            </a:r>
          </a:p>
          <a:p>
            <a:r>
              <a:rPr lang="en-US" i="1" dirty="0"/>
              <a:t>Imago Dei </a:t>
            </a:r>
            <a:r>
              <a:rPr lang="en-US" dirty="0"/>
              <a:t>means “the Image of God”</a:t>
            </a:r>
          </a:p>
          <a:p>
            <a:r>
              <a:rPr lang="en-US" dirty="0"/>
              <a:t>To be created in the image of God is to be a “person”</a:t>
            </a:r>
          </a:p>
          <a:p>
            <a:endParaRPr lang="en-US" i="1" dirty="0"/>
          </a:p>
          <a:p>
            <a:endParaRPr lang="en-US" dirty="0"/>
          </a:p>
        </p:txBody>
      </p:sp>
    </p:spTree>
    <p:extLst>
      <p:ext uri="{BB962C8B-B14F-4D97-AF65-F5344CB8AC3E}">
        <p14:creationId xmlns:p14="http://schemas.microsoft.com/office/powerpoint/2010/main" val="3951080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71LyApq0jNL._SL500_AA300_.png.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49" y="285749"/>
            <a:ext cx="3594553" cy="3594553"/>
          </a:xfrm>
          <a:prstGeom prst="rect">
            <a:avLst/>
          </a:prstGeom>
        </p:spPr>
      </p:pic>
      <p:pic>
        <p:nvPicPr>
          <p:cNvPr id="5" name="Picture 4" descr="Universe5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4303" y="3190875"/>
            <a:ext cx="4581072" cy="3206750"/>
          </a:xfrm>
          <a:prstGeom prst="rect">
            <a:avLst/>
          </a:prstGeom>
        </p:spPr>
      </p:pic>
    </p:spTree>
    <p:extLst>
      <p:ext uri="{BB962C8B-B14F-4D97-AF65-F5344CB8AC3E}">
        <p14:creationId xmlns:p14="http://schemas.microsoft.com/office/powerpoint/2010/main" val="4105925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“person”?</a:t>
            </a:r>
          </a:p>
        </p:txBody>
      </p:sp>
      <p:sp>
        <p:nvSpPr>
          <p:cNvPr id="3" name="Content Placeholder 2"/>
          <p:cNvSpPr>
            <a:spLocks noGrp="1"/>
          </p:cNvSpPr>
          <p:nvPr>
            <p:ph idx="1"/>
          </p:nvPr>
        </p:nvSpPr>
        <p:spPr/>
        <p:txBody>
          <a:bodyPr>
            <a:normAutofit/>
          </a:bodyPr>
          <a:lstStyle/>
          <a:p>
            <a:pPr marL="514350" indent="-514350"/>
            <a:r>
              <a:rPr lang="en-US" dirty="0"/>
              <a:t>Definition:</a:t>
            </a:r>
          </a:p>
          <a:p>
            <a:pPr marL="914400" lvl="1" indent="-514350"/>
            <a:r>
              <a:rPr lang="en-US" dirty="0"/>
              <a:t>“person” - a being with the ability to know and love</a:t>
            </a:r>
          </a:p>
          <a:p>
            <a:pPr marL="914400" lvl="1" indent="-514350"/>
            <a:r>
              <a:rPr lang="en-US" dirty="0"/>
              <a:t> That is, some</a:t>
            </a:r>
            <a:r>
              <a:rPr lang="en-US" i="1" dirty="0"/>
              <a:t>one </a:t>
            </a:r>
            <a:r>
              <a:rPr lang="en-US" dirty="0"/>
              <a:t>not just some</a:t>
            </a:r>
            <a:r>
              <a:rPr lang="en-US" i="1" dirty="0"/>
              <a:t>thing, </a:t>
            </a:r>
            <a:r>
              <a:rPr lang="en-US" dirty="0"/>
              <a:t>a </a:t>
            </a:r>
            <a:r>
              <a:rPr lang="en-US" i="1" dirty="0"/>
              <a:t>who</a:t>
            </a:r>
            <a:r>
              <a:rPr lang="en-US" dirty="0"/>
              <a:t> and not just a </a:t>
            </a:r>
            <a:r>
              <a:rPr lang="en-US" i="1" dirty="0"/>
              <a:t>what</a:t>
            </a:r>
          </a:p>
          <a:p>
            <a:pPr marL="514350" indent="-514350"/>
            <a:r>
              <a:rPr lang="en-US" i="1" dirty="0"/>
              <a:t>Ex #1: Holy Trinity- </a:t>
            </a:r>
            <a:r>
              <a:rPr lang="en-US" sz="2800" dirty="0"/>
              <a:t>“One God in Three Persons”</a:t>
            </a:r>
          </a:p>
          <a:p>
            <a:pPr marL="914400" lvl="1" indent="-514350"/>
            <a:r>
              <a:rPr lang="en-US" sz="2400" dirty="0"/>
              <a:t>3 “</a:t>
            </a:r>
            <a:r>
              <a:rPr lang="en-US" sz="2400" dirty="0" err="1"/>
              <a:t>whos</a:t>
            </a:r>
            <a:r>
              <a:rPr lang="en-US" sz="2400" dirty="0"/>
              <a:t>” (persons) in one “what” (nature)</a:t>
            </a:r>
          </a:p>
          <a:p>
            <a:pPr marL="514350" indent="-514350"/>
            <a:r>
              <a:rPr lang="en-US" i="1" dirty="0"/>
              <a:t>Ex #2: Jesus- </a:t>
            </a:r>
            <a:r>
              <a:rPr lang="en-US" sz="2800" dirty="0"/>
              <a:t>“God and Man”</a:t>
            </a:r>
          </a:p>
          <a:p>
            <a:pPr marL="914400" lvl="1" indent="-514350"/>
            <a:r>
              <a:rPr lang="en-US" sz="2400" dirty="0"/>
              <a:t>2 “</a:t>
            </a:r>
            <a:r>
              <a:rPr lang="en-US" sz="2400" dirty="0" err="1"/>
              <a:t>whats</a:t>
            </a:r>
            <a:r>
              <a:rPr lang="en-US" sz="2400" dirty="0"/>
              <a:t>” (natures) in one “who” (person)</a:t>
            </a:r>
            <a:endParaRPr lang="en-US" i="1" dirty="0"/>
          </a:p>
          <a:p>
            <a:pPr marL="914400" lvl="1" indent="-514350"/>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Human</a:t>
            </a:r>
            <a:r>
              <a:rPr lang="en-US" dirty="0"/>
              <a:t> Person</a:t>
            </a:r>
            <a:endParaRPr lang="en-US" i="1" dirty="0"/>
          </a:p>
        </p:txBody>
      </p:sp>
      <p:sp>
        <p:nvSpPr>
          <p:cNvPr id="3" name="Content Placeholder 2"/>
          <p:cNvSpPr>
            <a:spLocks noGrp="1"/>
          </p:cNvSpPr>
          <p:nvPr>
            <p:ph idx="1"/>
          </p:nvPr>
        </p:nvSpPr>
        <p:spPr/>
        <p:txBody>
          <a:bodyPr>
            <a:normAutofit fontScale="77500" lnSpcReduction="20000"/>
          </a:bodyPr>
          <a:lstStyle/>
          <a:p>
            <a:pPr marL="514350" indent="-514350">
              <a:buNone/>
            </a:pPr>
            <a:endParaRPr lang="en-US" dirty="0"/>
          </a:p>
          <a:p>
            <a:pPr marL="514350" indent="-514350"/>
            <a:r>
              <a:rPr lang="en-US" dirty="0"/>
              <a:t>God is both Reason (“Logos”, John 1) and Love (1 John 4)</a:t>
            </a:r>
          </a:p>
          <a:p>
            <a:pPr marL="514350" indent="-514350"/>
            <a:r>
              <a:rPr lang="en-US" dirty="0"/>
              <a:t>Man is made in the image of God: has both reason and will, the ability to know and love </a:t>
            </a:r>
          </a:p>
          <a:p>
            <a:pPr marL="514350" indent="-514350"/>
            <a:r>
              <a:rPr lang="en-US" dirty="0"/>
              <a:t>Man’s reason and will are an imperfect reflection of God’s</a:t>
            </a:r>
          </a:p>
          <a:p>
            <a:pPr marL="514350" indent="-514350"/>
            <a:r>
              <a:rPr lang="en-US" dirty="0"/>
              <a:t>Man is destined for God</a:t>
            </a:r>
          </a:p>
          <a:p>
            <a:pPr marL="914400" lvl="1" indent="-514350"/>
            <a:r>
              <a:rPr lang="en-US" dirty="0"/>
              <a:t>“Our hearts are made for God, and they do not rest until they rest in him.” (</a:t>
            </a:r>
            <a:r>
              <a:rPr lang="en-US" i="1" dirty="0"/>
              <a:t>Confessions</a:t>
            </a:r>
            <a:r>
              <a:rPr lang="en-US" dirty="0"/>
              <a:t>, 1) </a:t>
            </a:r>
          </a:p>
          <a:p>
            <a:pPr marL="914400" lvl="1" indent="-514350"/>
            <a:r>
              <a:rPr lang="en-US" dirty="0"/>
              <a:t>Man’s purpose is “to know, love and serve” him in this life and to be happy with him in the next. (old Baltimore Catechism)  </a:t>
            </a:r>
          </a:p>
          <a:p>
            <a:pPr marL="914400" lvl="1" indent="-514350"/>
            <a:endParaRPr lang="en-US" dirty="0"/>
          </a:p>
          <a:p>
            <a:pPr marL="914400" lvl="1" indent="-514350"/>
            <a:endParaRPr lang="en-US" dirty="0"/>
          </a:p>
          <a:p>
            <a:pPr marL="514350" indent="-514350">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CST Concepts Deriving From Human Person</a:t>
            </a:r>
          </a:p>
        </p:txBody>
      </p:sp>
      <p:sp>
        <p:nvSpPr>
          <p:cNvPr id="3" name="Content Placeholder 2"/>
          <p:cNvSpPr>
            <a:spLocks noGrp="1"/>
          </p:cNvSpPr>
          <p:nvPr>
            <p:ph idx="1"/>
          </p:nvPr>
        </p:nvSpPr>
        <p:spPr/>
        <p:txBody>
          <a:bodyPr>
            <a:normAutofit/>
          </a:bodyPr>
          <a:lstStyle/>
          <a:p>
            <a:pPr marL="0" indent="0">
              <a:buNone/>
            </a:pPr>
            <a:r>
              <a:rPr lang="en-US" sz="2800" dirty="0"/>
              <a:t>CST understanding of man: “Christian anthropology”</a:t>
            </a:r>
          </a:p>
          <a:p>
            <a:pPr marL="0" indent="0">
              <a:buNone/>
            </a:pPr>
            <a:endParaRPr lang="en-US" sz="2800" dirty="0"/>
          </a:p>
          <a:p>
            <a:pPr marL="514350" indent="-514350">
              <a:buFont typeface="+mj-lt"/>
              <a:buAutoNum type="alphaUcPeriod"/>
            </a:pPr>
            <a:r>
              <a:rPr lang="en-US" dirty="0"/>
              <a:t>Human Dignity</a:t>
            </a:r>
          </a:p>
          <a:p>
            <a:pPr marL="514350" indent="-514350">
              <a:buFont typeface="+mj-lt"/>
              <a:buAutoNum type="alphaUcPeriod"/>
            </a:pPr>
            <a:r>
              <a:rPr lang="en-US" dirty="0"/>
              <a:t>Human Freedom</a:t>
            </a:r>
          </a:p>
          <a:p>
            <a:pPr marL="514350" indent="-514350">
              <a:buFont typeface="+mj-lt"/>
              <a:buAutoNum type="alphaUcPeriod"/>
            </a:pPr>
            <a:r>
              <a:rPr lang="en-US" dirty="0"/>
              <a:t>Solidarity</a:t>
            </a:r>
          </a:p>
          <a:p>
            <a:pPr marL="514350" indent="-514350">
              <a:buFont typeface="+mj-lt"/>
              <a:buAutoNum type="alphaUcPeriod"/>
            </a:pPr>
            <a:r>
              <a:rPr lang="en-US" dirty="0"/>
              <a:t>Subsidiarity</a:t>
            </a:r>
          </a:p>
          <a:p>
            <a:pPr marL="514350" indent="-514350">
              <a:buFont typeface="+mj-lt"/>
              <a:buAutoNum type="alphaUcPeriod"/>
            </a:pPr>
            <a:r>
              <a:rPr lang="en-US" dirty="0"/>
              <a:t>Common Good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III) A. Human Dignity</a:t>
            </a:r>
          </a:p>
        </p:txBody>
      </p:sp>
      <p:sp>
        <p:nvSpPr>
          <p:cNvPr id="3" name="Content Placeholder 2"/>
          <p:cNvSpPr>
            <a:spLocks noGrp="1"/>
          </p:cNvSpPr>
          <p:nvPr>
            <p:ph idx="1"/>
          </p:nvPr>
        </p:nvSpPr>
        <p:spPr/>
        <p:txBody>
          <a:bodyPr>
            <a:normAutofit/>
          </a:bodyPr>
          <a:lstStyle/>
          <a:p>
            <a:pPr marL="514350" indent="-514350"/>
            <a:r>
              <a:rPr lang="en-US" dirty="0"/>
              <a:t>Definition</a:t>
            </a:r>
          </a:p>
          <a:p>
            <a:pPr marL="914400" lvl="1" indent="-514350">
              <a:buNone/>
            </a:pPr>
            <a:r>
              <a:rPr lang="en-US" dirty="0"/>
              <a:t>“human dignity” - the esteem or honor that people have by right of being a human being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humans  have dignity?</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Perhaps this is not so obvious of an assertion…</a:t>
            </a:r>
          </a:p>
          <a:p>
            <a:pPr marL="514350" indent="-514350">
              <a:buFont typeface="+mj-lt"/>
              <a:buAutoNum type="arabicPeriod"/>
            </a:pPr>
            <a:r>
              <a:rPr lang="en-US" dirty="0">
                <a:solidFill>
                  <a:schemeClr val="bg1"/>
                </a:solidFill>
              </a:rPr>
              <a:t>Created (and maintained) out of nothing</a:t>
            </a:r>
          </a:p>
          <a:p>
            <a:pPr marL="914400" lvl="1" indent="-514350"/>
            <a:r>
              <a:rPr lang="en-US" dirty="0">
                <a:solidFill>
                  <a:schemeClr val="bg1"/>
                </a:solidFill>
              </a:rPr>
              <a:t>Willed by God!</a:t>
            </a:r>
          </a:p>
          <a:p>
            <a:pPr marL="914400" lvl="1" indent="-514350"/>
            <a:r>
              <a:rPr lang="en-US" dirty="0">
                <a:solidFill>
                  <a:schemeClr val="bg1"/>
                </a:solidFill>
              </a:rPr>
              <a:t>Our first and lasting characteristic: beloved and worthy of love (</a:t>
            </a:r>
            <a:r>
              <a:rPr lang="en-US" i="1" dirty="0" err="1">
                <a:solidFill>
                  <a:schemeClr val="bg1"/>
                </a:solidFill>
              </a:rPr>
              <a:t>Liebenswürdigkeit</a:t>
            </a:r>
            <a:r>
              <a:rPr lang="en-US" dirty="0">
                <a:solidFill>
                  <a:schemeClr val="bg1"/>
                </a:solidFill>
              </a:rPr>
              <a:t>)</a:t>
            </a:r>
          </a:p>
          <a:p>
            <a:pPr marL="914400" lvl="1" indent="-514350"/>
            <a:r>
              <a:rPr lang="en-US" dirty="0">
                <a:solidFill>
                  <a:schemeClr val="bg1"/>
                </a:solidFill>
              </a:rPr>
              <a:t>Unique purpose </a:t>
            </a:r>
          </a:p>
          <a:p>
            <a:pPr marL="514350" indent="-514350">
              <a:buFont typeface="+mj-lt"/>
              <a:buAutoNum type="arabicPeriod"/>
            </a:pPr>
            <a:r>
              <a:rPr lang="en-US" dirty="0">
                <a:solidFill>
                  <a:schemeClr val="bg1"/>
                </a:solidFill>
              </a:rPr>
              <a:t>Made in the image of God</a:t>
            </a:r>
          </a:p>
          <a:p>
            <a:pPr marL="514350" indent="-514350">
              <a:buFont typeface="+mj-lt"/>
              <a:buAutoNum type="arabicPeriod"/>
            </a:pPr>
            <a:r>
              <a:rPr lang="en-US" dirty="0">
                <a:solidFill>
                  <a:schemeClr val="bg1"/>
                </a:solidFill>
              </a:rPr>
              <a:t>Incarnation: God became man and added further honor to mankind</a:t>
            </a:r>
          </a:p>
          <a:p>
            <a:pPr marL="514350" indent="-514350">
              <a:buFont typeface="+mj-lt"/>
              <a:buAutoNum type="arabicPeriod"/>
            </a:pPr>
            <a:r>
              <a:rPr lang="en-US" dirty="0">
                <a:solidFill>
                  <a:schemeClr val="bg1"/>
                </a:solidFill>
              </a:rPr>
              <a:t>Death and resurrection of Christ: redemption enabling us to more intimate union with God</a:t>
            </a:r>
          </a:p>
        </p:txBody>
      </p:sp>
    </p:spTree>
    <p:extLst>
      <p:ext uri="{BB962C8B-B14F-4D97-AF65-F5344CB8AC3E}">
        <p14:creationId xmlns:p14="http://schemas.microsoft.com/office/powerpoint/2010/main" val="824621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humans  have dignity?</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Perhaps this is not so obvious of an assertion…</a:t>
            </a:r>
          </a:p>
          <a:p>
            <a:pPr marL="514350" indent="-514350">
              <a:buFont typeface="+mj-lt"/>
              <a:buAutoNum type="arabicPeriod"/>
            </a:pPr>
            <a:r>
              <a:rPr lang="en-US" dirty="0"/>
              <a:t>Created (and maintained) out of nothing</a:t>
            </a:r>
          </a:p>
          <a:p>
            <a:pPr marL="914400" lvl="1" indent="-514350"/>
            <a:r>
              <a:rPr lang="en-US" dirty="0"/>
              <a:t>Willed by God!</a:t>
            </a:r>
          </a:p>
          <a:p>
            <a:pPr marL="914400" lvl="1" indent="-514350"/>
            <a:r>
              <a:rPr lang="en-US" dirty="0"/>
              <a:t>Our first and lasting characteristic: beloved and worthy of love (</a:t>
            </a:r>
            <a:r>
              <a:rPr lang="en-US" i="1" dirty="0" err="1"/>
              <a:t>Liebenswürdigkeit</a:t>
            </a:r>
            <a:r>
              <a:rPr lang="en-US" dirty="0"/>
              <a:t>)</a:t>
            </a:r>
          </a:p>
          <a:p>
            <a:pPr marL="914400" lvl="1" indent="-514350"/>
            <a:r>
              <a:rPr lang="en-US" dirty="0"/>
              <a:t>Unique purpose </a:t>
            </a:r>
          </a:p>
          <a:p>
            <a:pPr marL="514350" indent="-514350">
              <a:buFont typeface="+mj-lt"/>
              <a:buAutoNum type="arabicPeriod"/>
            </a:pPr>
            <a:r>
              <a:rPr lang="en-US" dirty="0">
                <a:solidFill>
                  <a:schemeClr val="bg1"/>
                </a:solidFill>
              </a:rPr>
              <a:t>Made in the image of God</a:t>
            </a:r>
          </a:p>
          <a:p>
            <a:pPr marL="514350" indent="-514350">
              <a:buFont typeface="+mj-lt"/>
              <a:buAutoNum type="arabicPeriod"/>
            </a:pPr>
            <a:r>
              <a:rPr lang="en-US" dirty="0">
                <a:solidFill>
                  <a:schemeClr val="bg1"/>
                </a:solidFill>
              </a:rPr>
              <a:t>Incarnation: God became man and added further honor to mankind</a:t>
            </a:r>
          </a:p>
          <a:p>
            <a:pPr marL="514350" indent="-514350">
              <a:buFont typeface="+mj-lt"/>
              <a:buAutoNum type="arabicPeriod"/>
            </a:pPr>
            <a:r>
              <a:rPr lang="en-US" dirty="0">
                <a:solidFill>
                  <a:schemeClr val="bg1"/>
                </a:solidFill>
              </a:rPr>
              <a:t>Death and resurrection of Christ: redemption enabling us to more intimate union with God</a:t>
            </a:r>
          </a:p>
        </p:txBody>
      </p:sp>
    </p:spTree>
    <p:extLst>
      <p:ext uri="{BB962C8B-B14F-4D97-AF65-F5344CB8AC3E}">
        <p14:creationId xmlns:p14="http://schemas.microsoft.com/office/powerpoint/2010/main" val="168865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humans  have dignity?</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Perhaps this is not so obvious of an assertion…</a:t>
            </a:r>
          </a:p>
          <a:p>
            <a:pPr marL="514350" indent="-514350">
              <a:buFont typeface="+mj-lt"/>
              <a:buAutoNum type="arabicPeriod"/>
            </a:pPr>
            <a:r>
              <a:rPr lang="en-US" dirty="0"/>
              <a:t>Created (and maintained) out of nothing</a:t>
            </a:r>
          </a:p>
          <a:p>
            <a:pPr marL="914400" lvl="1" indent="-514350"/>
            <a:r>
              <a:rPr lang="en-US" dirty="0"/>
              <a:t>Willed by God!</a:t>
            </a:r>
          </a:p>
          <a:p>
            <a:pPr marL="914400" lvl="1" indent="-514350"/>
            <a:r>
              <a:rPr lang="en-US" dirty="0"/>
              <a:t>Our first and lasting characteristic: beloved and worthy of love (</a:t>
            </a:r>
            <a:r>
              <a:rPr lang="en-US" i="1" dirty="0" err="1"/>
              <a:t>Liebenswürdigkeit</a:t>
            </a:r>
            <a:r>
              <a:rPr lang="en-US" dirty="0"/>
              <a:t>)</a:t>
            </a:r>
          </a:p>
          <a:p>
            <a:pPr marL="914400" lvl="1" indent="-514350"/>
            <a:r>
              <a:rPr lang="en-US" dirty="0"/>
              <a:t>Unique purpose </a:t>
            </a:r>
          </a:p>
          <a:p>
            <a:pPr marL="514350" indent="-514350">
              <a:buFont typeface="+mj-lt"/>
              <a:buAutoNum type="arabicPeriod"/>
            </a:pPr>
            <a:r>
              <a:rPr lang="en-US" dirty="0"/>
              <a:t>Made in the image of God</a:t>
            </a:r>
          </a:p>
          <a:p>
            <a:pPr marL="514350" indent="-514350">
              <a:buFont typeface="+mj-lt"/>
              <a:buAutoNum type="arabicPeriod"/>
            </a:pPr>
            <a:r>
              <a:rPr lang="en-US" dirty="0">
                <a:solidFill>
                  <a:schemeClr val="bg1"/>
                </a:solidFill>
              </a:rPr>
              <a:t>Incarnation: God became man and added further honor to mankind</a:t>
            </a:r>
          </a:p>
          <a:p>
            <a:pPr marL="514350" indent="-514350">
              <a:buFont typeface="+mj-lt"/>
              <a:buAutoNum type="arabicPeriod"/>
            </a:pPr>
            <a:r>
              <a:rPr lang="en-US" dirty="0">
                <a:solidFill>
                  <a:schemeClr val="bg1"/>
                </a:solidFill>
              </a:rPr>
              <a:t>Death and resurrection of Christ: redemption enabling us to more intimate union with God</a:t>
            </a:r>
          </a:p>
        </p:txBody>
      </p:sp>
    </p:spTree>
    <p:extLst>
      <p:ext uri="{BB962C8B-B14F-4D97-AF65-F5344CB8AC3E}">
        <p14:creationId xmlns:p14="http://schemas.microsoft.com/office/powerpoint/2010/main" val="3689629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humans  have dignity?</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Perhaps this is not so obvious of an assertion…</a:t>
            </a:r>
          </a:p>
          <a:p>
            <a:pPr marL="514350" indent="-514350">
              <a:buFont typeface="+mj-lt"/>
              <a:buAutoNum type="arabicPeriod"/>
            </a:pPr>
            <a:r>
              <a:rPr lang="en-US" dirty="0"/>
              <a:t>Created (and maintained) out of nothing</a:t>
            </a:r>
          </a:p>
          <a:p>
            <a:pPr marL="914400" lvl="1" indent="-514350"/>
            <a:r>
              <a:rPr lang="en-US" dirty="0"/>
              <a:t>Willed by God!</a:t>
            </a:r>
          </a:p>
          <a:p>
            <a:pPr marL="914400" lvl="1" indent="-514350"/>
            <a:r>
              <a:rPr lang="en-US" dirty="0"/>
              <a:t>Our first and lasting characteristic: beloved and worthy of love (</a:t>
            </a:r>
            <a:r>
              <a:rPr lang="en-US" i="1" dirty="0" err="1"/>
              <a:t>Liebenswürdigkeit</a:t>
            </a:r>
            <a:r>
              <a:rPr lang="en-US" dirty="0"/>
              <a:t>)</a:t>
            </a:r>
          </a:p>
          <a:p>
            <a:pPr marL="914400" lvl="1" indent="-514350"/>
            <a:r>
              <a:rPr lang="en-US" dirty="0"/>
              <a:t>Unique purpose </a:t>
            </a:r>
          </a:p>
          <a:p>
            <a:pPr marL="514350" indent="-514350">
              <a:buFont typeface="+mj-lt"/>
              <a:buAutoNum type="arabicPeriod"/>
            </a:pPr>
            <a:r>
              <a:rPr lang="en-US" dirty="0"/>
              <a:t>Made in the image of God</a:t>
            </a:r>
          </a:p>
          <a:p>
            <a:pPr marL="514350" indent="-514350">
              <a:buFont typeface="+mj-lt"/>
              <a:buAutoNum type="arabicPeriod"/>
            </a:pPr>
            <a:r>
              <a:rPr lang="en-US" dirty="0"/>
              <a:t>Incarnation: God became man and added further honor to mankind</a:t>
            </a:r>
          </a:p>
          <a:p>
            <a:pPr marL="514350" indent="-514350">
              <a:buFont typeface="+mj-lt"/>
              <a:buAutoNum type="arabicPeriod"/>
            </a:pPr>
            <a:r>
              <a:rPr lang="en-US" dirty="0">
                <a:solidFill>
                  <a:schemeClr val="bg1"/>
                </a:solidFill>
              </a:rPr>
              <a:t>Death and resurrection of Christ: redemption enabling us to more intimate union with God</a:t>
            </a:r>
          </a:p>
        </p:txBody>
      </p:sp>
    </p:spTree>
    <p:extLst>
      <p:ext uri="{BB962C8B-B14F-4D97-AF65-F5344CB8AC3E}">
        <p14:creationId xmlns:p14="http://schemas.microsoft.com/office/powerpoint/2010/main" val="3024286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3629-D772-5A44-87C3-C550D6DDE22E}"/>
              </a:ext>
            </a:extLst>
          </p:cNvPr>
          <p:cNvSpPr>
            <a:spLocks noGrp="1"/>
          </p:cNvSpPr>
          <p:nvPr>
            <p:ph type="title"/>
          </p:nvPr>
        </p:nvSpPr>
        <p:spPr/>
        <p:txBody>
          <a:bodyPr/>
          <a:lstStyle/>
          <a:p>
            <a:pPr algn="l"/>
            <a:r>
              <a:rPr lang="en-US" dirty="0"/>
              <a:t>I. God created the world </a:t>
            </a:r>
            <a:r>
              <a:rPr lang="en-US" i="1" dirty="0"/>
              <a:t>ex nihilo</a:t>
            </a:r>
            <a:endParaRPr lang="en-US" dirty="0"/>
          </a:p>
        </p:txBody>
      </p:sp>
      <p:sp>
        <p:nvSpPr>
          <p:cNvPr id="3" name="Content Placeholder 2">
            <a:extLst>
              <a:ext uri="{FF2B5EF4-FFF2-40B4-BE49-F238E27FC236}">
                <a16:creationId xmlns:a16="http://schemas.microsoft.com/office/drawing/2014/main" id="{C829A0D6-E639-5C43-AB42-D4BCB6E21023}"/>
              </a:ext>
            </a:extLst>
          </p:cNvPr>
          <p:cNvSpPr>
            <a:spLocks noGrp="1"/>
          </p:cNvSpPr>
          <p:nvPr>
            <p:ph idx="1"/>
          </p:nvPr>
        </p:nvSpPr>
        <p:spPr/>
        <p:txBody>
          <a:bodyPr>
            <a:normAutofit fontScale="77500" lnSpcReduction="20000"/>
          </a:bodyPr>
          <a:lstStyle/>
          <a:p>
            <a:r>
              <a:rPr lang="en-US" i="1" dirty="0"/>
              <a:t>Ex nihilo </a:t>
            </a:r>
            <a:r>
              <a:rPr lang="en-US" dirty="0"/>
              <a:t>means “out of nothing”.</a:t>
            </a:r>
          </a:p>
          <a:p>
            <a:r>
              <a:rPr lang="en-US" dirty="0"/>
              <a:t>Only God can do this</a:t>
            </a:r>
          </a:p>
          <a:p>
            <a:r>
              <a:rPr lang="en-US" dirty="0"/>
              <a:t>Why is it important? </a:t>
            </a:r>
          </a:p>
          <a:p>
            <a:pPr marL="971550" lvl="1" indent="-514350">
              <a:buFont typeface="+mj-lt"/>
              <a:buAutoNum type="arabicPeriod"/>
            </a:pPr>
            <a:r>
              <a:rPr lang="en-US" dirty="0"/>
              <a:t>God is at the center of all existence (the principle “being”, the “necessary being”); God is our source </a:t>
            </a:r>
          </a:p>
          <a:p>
            <a:pPr marL="971550" lvl="1" indent="-514350">
              <a:buFont typeface="+mj-lt"/>
              <a:buAutoNum type="arabicPeriod"/>
            </a:pPr>
            <a:r>
              <a:rPr lang="en-US" dirty="0"/>
              <a:t>God is outside of (not part of) creation</a:t>
            </a:r>
          </a:p>
          <a:p>
            <a:pPr marL="971550" lvl="1" indent="-514350">
              <a:buFont typeface="+mj-lt"/>
              <a:buAutoNum type="arabicPeriod"/>
            </a:pPr>
            <a:r>
              <a:rPr lang="en-US" dirty="0">
                <a:solidFill>
                  <a:schemeClr val="bg1"/>
                </a:solidFill>
              </a:rPr>
              <a:t>God is the basis of objective truth, goodness, justice, love</a:t>
            </a:r>
          </a:p>
          <a:p>
            <a:pPr marL="971550" lvl="1" indent="-514350">
              <a:buFont typeface="+mj-lt"/>
              <a:buAutoNum type="arabicPeriod"/>
            </a:pPr>
            <a:r>
              <a:rPr lang="en-US" dirty="0">
                <a:solidFill>
                  <a:schemeClr val="bg1"/>
                </a:solidFill>
              </a:rPr>
              <a:t>God has will and purpose; God and communion with God are our end.</a:t>
            </a:r>
          </a:p>
          <a:p>
            <a:pPr marL="971550" lvl="1" indent="-514350">
              <a:buFont typeface="+mj-lt"/>
              <a:buAutoNum type="arabicPeriod"/>
            </a:pPr>
            <a:r>
              <a:rPr lang="en-US" dirty="0">
                <a:solidFill>
                  <a:schemeClr val="bg1"/>
                </a:solidFill>
              </a:rPr>
              <a:t>Economy, government, work, family, etc. are all just means to this end.</a:t>
            </a:r>
          </a:p>
          <a:p>
            <a:pPr marL="971550" lvl="1" indent="-514350">
              <a:buFont typeface="+mj-lt"/>
              <a:buAutoNum type="arabicPeriod"/>
            </a:pPr>
            <a:r>
              <a:rPr lang="en-US" dirty="0">
                <a:solidFill>
                  <a:schemeClr val="bg1"/>
                </a:solidFill>
              </a:rPr>
              <a:t>All creation, including our own existence, is grace/gift.  </a:t>
            </a:r>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9913901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humans  have dignity?</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Perhaps this is not so obvious of an assertion…</a:t>
            </a:r>
          </a:p>
          <a:p>
            <a:pPr marL="514350" indent="-514350">
              <a:buFont typeface="+mj-lt"/>
              <a:buAutoNum type="arabicPeriod"/>
            </a:pPr>
            <a:r>
              <a:rPr lang="en-US" dirty="0"/>
              <a:t>Created (and maintained) out of nothing</a:t>
            </a:r>
          </a:p>
          <a:p>
            <a:pPr marL="914400" lvl="1" indent="-514350"/>
            <a:r>
              <a:rPr lang="en-US" dirty="0"/>
              <a:t>Willed by God!</a:t>
            </a:r>
          </a:p>
          <a:p>
            <a:pPr marL="914400" lvl="1" indent="-514350"/>
            <a:r>
              <a:rPr lang="en-US" dirty="0"/>
              <a:t>Our first and lasting characteristic: beloved and worthy of love (</a:t>
            </a:r>
            <a:r>
              <a:rPr lang="en-US" i="1" dirty="0" err="1"/>
              <a:t>Liebenswürdigkeit</a:t>
            </a:r>
            <a:r>
              <a:rPr lang="en-US" dirty="0"/>
              <a:t>)</a:t>
            </a:r>
          </a:p>
          <a:p>
            <a:pPr marL="914400" lvl="1" indent="-514350"/>
            <a:r>
              <a:rPr lang="en-US" dirty="0"/>
              <a:t>Unique purpose </a:t>
            </a:r>
          </a:p>
          <a:p>
            <a:pPr marL="514350" indent="-514350">
              <a:buFont typeface="+mj-lt"/>
              <a:buAutoNum type="arabicPeriod"/>
            </a:pPr>
            <a:r>
              <a:rPr lang="en-US" dirty="0"/>
              <a:t>Made in the image of God</a:t>
            </a:r>
          </a:p>
          <a:p>
            <a:pPr marL="514350" indent="-514350">
              <a:buFont typeface="+mj-lt"/>
              <a:buAutoNum type="arabicPeriod"/>
            </a:pPr>
            <a:r>
              <a:rPr lang="en-US" dirty="0"/>
              <a:t>Incarnation: God became man and added further honor to mankind</a:t>
            </a:r>
          </a:p>
          <a:p>
            <a:pPr marL="514350" indent="-514350">
              <a:buFont typeface="+mj-lt"/>
              <a:buAutoNum type="arabicPeriod"/>
            </a:pPr>
            <a:r>
              <a:rPr lang="en-US" dirty="0"/>
              <a:t>Death and resurrection of Christ: redemption enabling us to more intimate union with </a:t>
            </a:r>
            <a:r>
              <a:rPr lang="en-US" dirty="0" err="1"/>
              <a:t>God</a:t>
            </a:r>
            <a:r>
              <a:rPr lang="en-US" dirty="0" err="1">
                <a:solidFill>
                  <a:schemeClr val="bg1"/>
                </a:solidFill>
              </a:rPr>
              <a:t>God</a:t>
            </a:r>
            <a:endParaRPr lang="en-US" dirty="0">
              <a:solidFill>
                <a:schemeClr val="bg1"/>
              </a:solidFill>
            </a:endParaRPr>
          </a:p>
        </p:txBody>
      </p:sp>
    </p:spTree>
    <p:extLst>
      <p:ext uri="{BB962C8B-B14F-4D97-AF65-F5344CB8AC3E}">
        <p14:creationId xmlns:p14="http://schemas.microsoft.com/office/powerpoint/2010/main" val="954829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Human Dignity Has Strong Implications</a:t>
            </a: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Every human being is equally valued, precious to God – treat them appropriately</a:t>
            </a:r>
          </a:p>
          <a:p>
            <a:pPr marL="514350" indent="-514350">
              <a:buFont typeface="+mj-lt"/>
              <a:buAutoNum type="arabicPeriod"/>
            </a:pPr>
            <a:r>
              <a:rPr lang="en-US" dirty="0"/>
              <a:t>Dignity is basis for “hierarchy of values”</a:t>
            </a:r>
          </a:p>
          <a:p>
            <a:pPr lvl="1"/>
            <a:r>
              <a:rPr lang="en-US" dirty="0"/>
              <a:t>Man is more than just material/temporal; spiritual needs and man’s purpose are primary</a:t>
            </a:r>
          </a:p>
          <a:p>
            <a:pPr lvl="1"/>
            <a:r>
              <a:rPr lang="en-US" dirty="0"/>
              <a:t>Material/temporal concerns must be placed at the service of man’s ultimate goal</a:t>
            </a:r>
          </a:p>
          <a:p>
            <a:pPr marL="514350" indent="-514350">
              <a:buFont typeface="+mj-lt"/>
              <a:buAutoNum type="arabicPeriod"/>
            </a:pPr>
            <a:r>
              <a:rPr lang="en-US" dirty="0"/>
              <a:t>“Kingdom of God” is not a political/temporal kingdom</a:t>
            </a:r>
          </a:p>
          <a:p>
            <a:pPr marL="514350" indent="-514350">
              <a:buNone/>
            </a:pPr>
            <a:endParaRPr lang="en-US" dirty="0"/>
          </a:p>
          <a:p>
            <a:pPr marL="514350" indent="-514350">
              <a:buNone/>
            </a:pPr>
            <a:r>
              <a:rPr lang="en-US" dirty="0"/>
              <a:t>	“</a:t>
            </a:r>
            <a:r>
              <a:rPr lang="en-US" sz="2800" dirty="0"/>
              <a:t>The Kingdom of God is not only beyond our abilities to attain but also beyond our understanding.” </a:t>
            </a:r>
            <a:r>
              <a:rPr lang="en-US" sz="2800" i="1" dirty="0"/>
              <a:t>(St. Oscar Romero, 20</a:t>
            </a:r>
            <a:r>
              <a:rPr lang="en-US" sz="2800" i="1" baseline="30000" dirty="0"/>
              <a:t>th</a:t>
            </a:r>
            <a:r>
              <a:rPr lang="en-US" sz="2800" i="1" dirty="0"/>
              <a:t> century bishop and martyr)  </a:t>
            </a:r>
          </a:p>
          <a:p>
            <a:pPr marL="514350" indent="-514350">
              <a:buNone/>
            </a:pPr>
            <a:endParaRPr lang="en-US" dirty="0"/>
          </a:p>
          <a:p>
            <a:pPr lvl="1"/>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Leo XIII on Human Dignity</a:t>
            </a:r>
          </a:p>
        </p:txBody>
      </p:sp>
      <p:sp>
        <p:nvSpPr>
          <p:cNvPr id="3" name="Content Placeholder 2"/>
          <p:cNvSpPr>
            <a:spLocks noGrp="1"/>
          </p:cNvSpPr>
          <p:nvPr>
            <p:ph idx="1"/>
          </p:nvPr>
        </p:nvSpPr>
        <p:spPr/>
        <p:txBody>
          <a:bodyPr>
            <a:normAutofit fontScale="62500" lnSpcReduction="20000"/>
          </a:bodyPr>
          <a:lstStyle/>
          <a:p>
            <a:pPr>
              <a:buNone/>
            </a:pPr>
            <a:r>
              <a:rPr lang="en-US" dirty="0"/>
              <a:t>	</a:t>
            </a:r>
            <a:r>
              <a:rPr lang="en-US" dirty="0">
                <a:solidFill>
                  <a:srgbClr val="00B0F0"/>
                </a:solidFill>
              </a:rPr>
              <a:t>“It is the soul which is made after the image and likeness of God; it is in the soul that the sovereignty resides in virtue whereof man is commanded to rule the creatures below him and to use all the earth and the ocean for his profit and advantage. ‘Fill the earth and subdue it; and rule over the fishes of the sea, and the fowls of the air, and all living creatures that move upon the earth.’  In this respect all men are equal; there is here no difference between rich and poor, master and servant, ruler and ruled, ‘for the same is Lord over all.’  No man may with impunity outrage that human dignity which God Himself treats with great reverence, nor stand in the way of that higher life which is the preparation of the eternal life of heaven. Nay, more; no man has in this matter power over himself.  To consent to any treatment which is calculated to defeat the end and purpose of his being is beyond his right; he cannot give up his soul to servitude, for it is not man's own rights which are here in question, but the rights of God, the most sacred and inviolable of rights. ” </a:t>
            </a:r>
          </a:p>
          <a:p>
            <a:pPr>
              <a:buNone/>
            </a:pPr>
            <a:r>
              <a:rPr lang="en-US" dirty="0">
                <a:solidFill>
                  <a:srgbClr val="00B0F0"/>
                </a:solidFill>
              </a:rPr>
              <a:t>							(</a:t>
            </a:r>
            <a:r>
              <a:rPr lang="en-US" i="1" dirty="0" err="1">
                <a:solidFill>
                  <a:srgbClr val="00B0F0"/>
                </a:solidFill>
              </a:rPr>
              <a:t>Rerum</a:t>
            </a:r>
            <a:r>
              <a:rPr lang="en-US" i="1" dirty="0">
                <a:solidFill>
                  <a:srgbClr val="00B0F0"/>
                </a:solidFill>
              </a:rPr>
              <a:t> </a:t>
            </a:r>
            <a:r>
              <a:rPr lang="en-US" i="1" dirty="0" err="1">
                <a:solidFill>
                  <a:srgbClr val="00B0F0"/>
                </a:solidFill>
              </a:rPr>
              <a:t>Novarum</a:t>
            </a:r>
            <a:r>
              <a:rPr lang="en-US" dirty="0">
                <a:solidFill>
                  <a:srgbClr val="00B0F0"/>
                </a:solidFill>
              </a:rPr>
              <a:t>, 40)</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St. John XXIII on Hierarchy of Values</a:t>
            </a:r>
          </a:p>
        </p:txBody>
      </p:sp>
      <p:sp>
        <p:nvSpPr>
          <p:cNvPr id="3" name="Content Placeholder 2"/>
          <p:cNvSpPr>
            <a:spLocks noGrp="1"/>
          </p:cNvSpPr>
          <p:nvPr>
            <p:ph idx="1"/>
          </p:nvPr>
        </p:nvSpPr>
        <p:spPr/>
        <p:txBody>
          <a:bodyPr>
            <a:normAutofit fontScale="70000" lnSpcReduction="20000"/>
          </a:bodyPr>
          <a:lstStyle/>
          <a:p>
            <a:pPr>
              <a:buNone/>
            </a:pPr>
            <a:r>
              <a:rPr lang="en-US" dirty="0"/>
              <a:t>	</a:t>
            </a:r>
            <a:r>
              <a:rPr lang="en-US" dirty="0">
                <a:solidFill>
                  <a:srgbClr val="00B0F0"/>
                </a:solidFill>
              </a:rPr>
              <a:t>“Scientific and technical progress, economic development and the betterment of living conditions, are certainly valuable elements in a civilization. But we must realize that they are essentially instrumental in character.  They are not supreme values in themselves.  It pains us, therefore, to observe the complete indifference to the true hierarchy of values shown by so many people in the economically developed countries. Spiritual values are ignored, forgotten or denied, while the progress of science, technology and economics is pursued for its own sake, as though material well-being were the be-all and end-all of life.  This attitude is contagious, especially when it infects the work that is being done for the less developed countries, which have often preserved in their ancient traditions an acute and vital awareness of the more important human values, on which the moral order rests.” </a:t>
            </a:r>
          </a:p>
          <a:p>
            <a:pPr>
              <a:buNone/>
            </a:pPr>
            <a:r>
              <a:rPr lang="en-US" dirty="0">
                <a:solidFill>
                  <a:srgbClr val="00B0F0"/>
                </a:solidFill>
              </a:rPr>
              <a:t>						(Mater et </a:t>
            </a:r>
            <a:r>
              <a:rPr lang="en-US" dirty="0" err="1">
                <a:solidFill>
                  <a:srgbClr val="00B0F0"/>
                </a:solidFill>
              </a:rPr>
              <a:t>Magistra</a:t>
            </a:r>
            <a:r>
              <a:rPr lang="en-US" dirty="0">
                <a:solidFill>
                  <a:srgbClr val="00B0F0"/>
                </a:solidFill>
              </a:rPr>
              <a:t>, 175-176)</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Dignity of Work</a:t>
            </a:r>
          </a:p>
        </p:txBody>
      </p:sp>
      <p:sp>
        <p:nvSpPr>
          <p:cNvPr id="3" name="Content Placeholder 2"/>
          <p:cNvSpPr>
            <a:spLocks noGrp="1"/>
          </p:cNvSpPr>
          <p:nvPr>
            <p:ph idx="1"/>
          </p:nvPr>
        </p:nvSpPr>
        <p:spPr/>
        <p:txBody>
          <a:bodyPr>
            <a:normAutofit lnSpcReduction="10000"/>
          </a:bodyPr>
          <a:lstStyle/>
          <a:p>
            <a:pPr>
              <a:buNone/>
            </a:pPr>
            <a:r>
              <a:rPr lang="en-US" dirty="0">
                <a:solidFill>
                  <a:srgbClr val="00B0F0"/>
                </a:solidFill>
              </a:rPr>
              <a:t>“Fill the earth and subdue it”. (Genesis 1:28) </a:t>
            </a:r>
          </a:p>
          <a:p>
            <a:r>
              <a:rPr lang="en-US" dirty="0">
                <a:solidFill>
                  <a:srgbClr val="00B0F0"/>
                </a:solidFill>
              </a:rPr>
              <a:t>Work has dignity because the worker has dignity performing it has dignity</a:t>
            </a:r>
          </a:p>
          <a:p>
            <a:r>
              <a:rPr lang="en-US" dirty="0">
                <a:solidFill>
                  <a:srgbClr val="00B0F0"/>
                </a:solidFill>
              </a:rPr>
              <a:t>Christ dignified work by toiling as a carpenter for most of his adult life before beginning his public ministry</a:t>
            </a:r>
          </a:p>
          <a:p>
            <a:r>
              <a:rPr lang="en-US" dirty="0">
                <a:solidFill>
                  <a:srgbClr val="00B0F0"/>
                </a:solidFill>
              </a:rPr>
              <a:t>Through work, we share in and continue the creative work of God Himself, we become “co-creators” with God</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Ethical Implications of the Dignity of Work</a:t>
            </a:r>
          </a:p>
        </p:txBody>
      </p:sp>
      <p:sp>
        <p:nvSpPr>
          <p:cNvPr id="3" name="Content Placeholder 2"/>
          <p:cNvSpPr>
            <a:spLocks noGrp="1"/>
          </p:cNvSpPr>
          <p:nvPr>
            <p:ph idx="1"/>
          </p:nvPr>
        </p:nvSpPr>
        <p:spPr/>
        <p:txBody>
          <a:bodyPr>
            <a:normAutofit/>
          </a:bodyPr>
          <a:lstStyle/>
          <a:p>
            <a:r>
              <a:rPr lang="en-US" dirty="0">
                <a:solidFill>
                  <a:srgbClr val="00B0F0"/>
                </a:solidFill>
              </a:rPr>
              <a:t>Man himself is the primary basis for the dignity of work:  </a:t>
            </a:r>
          </a:p>
          <a:p>
            <a:pPr lvl="1">
              <a:buNone/>
            </a:pPr>
            <a:r>
              <a:rPr lang="en-US" dirty="0">
                <a:solidFill>
                  <a:srgbClr val="00B0F0"/>
                </a:solidFill>
              </a:rPr>
              <a:t>“Work is ‘for man’, and not man ‘for work’.” (LE, 6) </a:t>
            </a:r>
          </a:p>
          <a:p>
            <a:r>
              <a:rPr lang="en-US" dirty="0">
                <a:solidFill>
                  <a:srgbClr val="00B0F0"/>
                </a:solidFill>
              </a:rPr>
              <a:t>Conscious of violations of the dignity of work and combat against such violations (e.g., not allowing some to work, putting low value on work, harmful or demeaning work)</a:t>
            </a:r>
          </a:p>
          <a:p>
            <a:endParaRPr lang="en-US" dirty="0"/>
          </a:p>
          <a:p>
            <a:endParaRPr lang="en-US"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ACE9-67D7-7947-9525-21126C3E26FB}"/>
              </a:ext>
            </a:extLst>
          </p:cNvPr>
          <p:cNvSpPr>
            <a:spLocks noGrp="1"/>
          </p:cNvSpPr>
          <p:nvPr>
            <p:ph type="title"/>
          </p:nvPr>
        </p:nvSpPr>
        <p:spPr/>
        <p:txBody>
          <a:bodyPr/>
          <a:lstStyle/>
          <a:p>
            <a:r>
              <a:rPr lang="en-US" dirty="0">
                <a:solidFill>
                  <a:srgbClr val="FF0000"/>
                </a:solidFill>
              </a:rPr>
              <a:t>III) B. Human Freedom</a:t>
            </a:r>
          </a:p>
        </p:txBody>
      </p:sp>
      <p:sp>
        <p:nvSpPr>
          <p:cNvPr id="3" name="Content Placeholder 2">
            <a:extLst>
              <a:ext uri="{FF2B5EF4-FFF2-40B4-BE49-F238E27FC236}">
                <a16:creationId xmlns:a16="http://schemas.microsoft.com/office/drawing/2014/main" id="{44ED77D7-8F2C-B646-96FB-DDE8CF958F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69752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a:t>“Freedom’s just another word for nothing left to lose.” – Janis Joplin* (“Me and Bobby McGee”)</a:t>
            </a:r>
          </a:p>
        </p:txBody>
      </p:sp>
    </p:spTree>
    <p:extLst>
      <p:ext uri="{BB962C8B-B14F-4D97-AF65-F5344CB8AC3E}">
        <p14:creationId xmlns:p14="http://schemas.microsoft.com/office/powerpoint/2010/main" val="31387561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dirty="0"/>
              <a:t>“Freedom, oh, freedom, well, that’s just some people </a:t>
            </a:r>
            <a:r>
              <a:rPr lang="en-US" dirty="0" err="1"/>
              <a:t>talkin</a:t>
            </a:r>
            <a:r>
              <a:rPr lang="en-US" dirty="0"/>
              <a:t>’. Your prison is </a:t>
            </a:r>
            <a:r>
              <a:rPr lang="en-US" dirty="0" err="1"/>
              <a:t>walkin</a:t>
            </a:r>
            <a:r>
              <a:rPr lang="en-US" dirty="0"/>
              <a:t>’ through this world all alone.” – the Eagles (“Desperado”)</a:t>
            </a:r>
          </a:p>
        </p:txBody>
      </p:sp>
    </p:spTree>
    <p:extLst>
      <p:ext uri="{BB962C8B-B14F-4D97-AF65-F5344CB8AC3E}">
        <p14:creationId xmlns:p14="http://schemas.microsoft.com/office/powerpoint/2010/main" val="8819473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“All we have to see is that I don’t belong to you, and you don’t belong to me.” – George Michael (“Freedom”)</a:t>
            </a:r>
          </a:p>
        </p:txBody>
      </p:sp>
    </p:spTree>
    <p:extLst>
      <p:ext uri="{BB962C8B-B14F-4D97-AF65-F5344CB8AC3E}">
        <p14:creationId xmlns:p14="http://schemas.microsoft.com/office/powerpoint/2010/main" val="372891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3629-D772-5A44-87C3-C550D6DDE22E}"/>
              </a:ext>
            </a:extLst>
          </p:cNvPr>
          <p:cNvSpPr>
            <a:spLocks noGrp="1"/>
          </p:cNvSpPr>
          <p:nvPr>
            <p:ph type="title"/>
          </p:nvPr>
        </p:nvSpPr>
        <p:spPr/>
        <p:txBody>
          <a:bodyPr/>
          <a:lstStyle/>
          <a:p>
            <a:pPr algn="l"/>
            <a:r>
              <a:rPr lang="en-US" dirty="0"/>
              <a:t>I. God created the world </a:t>
            </a:r>
            <a:r>
              <a:rPr lang="en-US" i="1" dirty="0"/>
              <a:t>ex nihilo</a:t>
            </a:r>
            <a:endParaRPr lang="en-US" dirty="0"/>
          </a:p>
        </p:txBody>
      </p:sp>
      <p:sp>
        <p:nvSpPr>
          <p:cNvPr id="3" name="Content Placeholder 2">
            <a:extLst>
              <a:ext uri="{FF2B5EF4-FFF2-40B4-BE49-F238E27FC236}">
                <a16:creationId xmlns:a16="http://schemas.microsoft.com/office/drawing/2014/main" id="{C829A0D6-E639-5C43-AB42-D4BCB6E21023}"/>
              </a:ext>
            </a:extLst>
          </p:cNvPr>
          <p:cNvSpPr>
            <a:spLocks noGrp="1"/>
          </p:cNvSpPr>
          <p:nvPr>
            <p:ph idx="1"/>
          </p:nvPr>
        </p:nvSpPr>
        <p:spPr/>
        <p:txBody>
          <a:bodyPr>
            <a:normAutofit fontScale="77500" lnSpcReduction="20000"/>
          </a:bodyPr>
          <a:lstStyle/>
          <a:p>
            <a:r>
              <a:rPr lang="en-US" i="1" dirty="0"/>
              <a:t>Ex nihilo </a:t>
            </a:r>
            <a:r>
              <a:rPr lang="en-US" dirty="0"/>
              <a:t>means “out of nothing”.</a:t>
            </a:r>
          </a:p>
          <a:p>
            <a:r>
              <a:rPr lang="en-US" dirty="0"/>
              <a:t>Only God can do this</a:t>
            </a:r>
          </a:p>
          <a:p>
            <a:r>
              <a:rPr lang="en-US" dirty="0"/>
              <a:t>Why is it important? </a:t>
            </a:r>
          </a:p>
          <a:p>
            <a:pPr marL="971550" lvl="1" indent="-514350">
              <a:buFont typeface="+mj-lt"/>
              <a:buAutoNum type="arabicPeriod"/>
            </a:pPr>
            <a:r>
              <a:rPr lang="en-US" dirty="0"/>
              <a:t>God is at the center of all existence (the principle “being”, the “necessary being”); God is our source </a:t>
            </a:r>
          </a:p>
          <a:p>
            <a:pPr marL="971550" lvl="1" indent="-514350">
              <a:buFont typeface="+mj-lt"/>
              <a:buAutoNum type="arabicPeriod"/>
            </a:pPr>
            <a:r>
              <a:rPr lang="en-US" dirty="0"/>
              <a:t>God is outside of (not part of) creation</a:t>
            </a:r>
          </a:p>
          <a:p>
            <a:pPr marL="971550" lvl="1" indent="-514350">
              <a:buFont typeface="+mj-lt"/>
              <a:buAutoNum type="arabicPeriod"/>
            </a:pPr>
            <a:r>
              <a:rPr lang="en-US" dirty="0"/>
              <a:t>God is the basis of objective truth, goodness, justice, love</a:t>
            </a:r>
          </a:p>
          <a:p>
            <a:pPr marL="971550" lvl="1" indent="-514350">
              <a:buFont typeface="+mj-lt"/>
              <a:buAutoNum type="arabicPeriod"/>
            </a:pPr>
            <a:r>
              <a:rPr lang="en-US" dirty="0">
                <a:solidFill>
                  <a:schemeClr val="bg1"/>
                </a:solidFill>
              </a:rPr>
              <a:t>God has will and purpose; God and communion with God are our end.</a:t>
            </a:r>
          </a:p>
          <a:p>
            <a:pPr marL="971550" lvl="1" indent="-514350">
              <a:buFont typeface="+mj-lt"/>
              <a:buAutoNum type="arabicPeriod"/>
            </a:pPr>
            <a:r>
              <a:rPr lang="en-US" dirty="0">
                <a:solidFill>
                  <a:schemeClr val="bg1"/>
                </a:solidFill>
              </a:rPr>
              <a:t>Economy, government, work, family, etc. are all just means to this end.</a:t>
            </a:r>
          </a:p>
          <a:p>
            <a:pPr marL="971550" lvl="1" indent="-514350">
              <a:buFont typeface="+mj-lt"/>
              <a:buAutoNum type="arabicPeriod"/>
            </a:pPr>
            <a:r>
              <a:rPr lang="en-US" dirty="0">
                <a:solidFill>
                  <a:schemeClr val="bg1"/>
                </a:solidFill>
              </a:rPr>
              <a:t>All creation, including our own existence, is grace/gift.  </a:t>
            </a:r>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943799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“It turns out freedom </a:t>
            </a:r>
            <a:r>
              <a:rPr lang="en-US" dirty="0" err="1"/>
              <a:t>ain't</a:t>
            </a:r>
            <a:r>
              <a:rPr lang="en-US" dirty="0"/>
              <a:t> nothing but missing you…”  - Taylor Swift</a:t>
            </a:r>
          </a:p>
        </p:txBody>
      </p:sp>
    </p:spTree>
    <p:extLst>
      <p:ext uri="{BB962C8B-B14F-4D97-AF65-F5344CB8AC3E}">
        <p14:creationId xmlns:p14="http://schemas.microsoft.com/office/powerpoint/2010/main" val="2868474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 right, no wrong, no rules for me, I’m free!” – </a:t>
            </a:r>
            <a:r>
              <a:rPr lang="en-US" dirty="0" err="1"/>
              <a:t>Idina</a:t>
            </a:r>
            <a:r>
              <a:rPr lang="en-US" dirty="0"/>
              <a:t> </a:t>
            </a:r>
            <a:r>
              <a:rPr lang="en-US" dirty="0" err="1"/>
              <a:t>Menzel</a:t>
            </a:r>
            <a:r>
              <a:rPr lang="en-US" dirty="0"/>
              <a:t> (“Let it Go”)</a:t>
            </a:r>
          </a:p>
        </p:txBody>
      </p:sp>
    </p:spTree>
    <p:extLst>
      <p:ext uri="{BB962C8B-B14F-4D97-AF65-F5344CB8AC3E}">
        <p14:creationId xmlns:p14="http://schemas.microsoft.com/office/powerpoint/2010/main" val="188687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“First name is Free; last name is Dom;  Cause you still believe in where were from.”</a:t>
            </a:r>
          </a:p>
          <a:p>
            <a:pPr marL="0" indent="0">
              <a:buNone/>
            </a:pPr>
            <a:r>
              <a:rPr lang="en-US" dirty="0"/>
              <a:t>         - </a:t>
            </a:r>
            <a:r>
              <a:rPr lang="en-US" dirty="0" err="1"/>
              <a:t>Pharell</a:t>
            </a:r>
            <a:r>
              <a:rPr lang="en-US" dirty="0"/>
              <a:t> Williams</a:t>
            </a:r>
          </a:p>
        </p:txBody>
      </p:sp>
    </p:spTree>
    <p:extLst>
      <p:ext uri="{BB962C8B-B14F-4D97-AF65-F5344CB8AC3E}">
        <p14:creationId xmlns:p14="http://schemas.microsoft.com/office/powerpoint/2010/main" val="3160394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How should </a:t>
            </a:r>
            <a:r>
              <a:rPr lang="en-US" i="1" dirty="0"/>
              <a:t>we</a:t>
            </a:r>
            <a:r>
              <a:rPr lang="en-US" dirty="0"/>
              <a:t> understand freedom?</a:t>
            </a:r>
          </a:p>
        </p:txBody>
      </p:sp>
      <p:sp>
        <p:nvSpPr>
          <p:cNvPr id="3" name="Content Placeholder 2"/>
          <p:cNvSpPr>
            <a:spLocks noGrp="1"/>
          </p:cNvSpPr>
          <p:nvPr>
            <p:ph idx="1"/>
          </p:nvPr>
        </p:nvSpPr>
        <p:spPr/>
        <p:txBody>
          <a:bodyPr>
            <a:normAutofit/>
          </a:bodyPr>
          <a:lstStyle/>
          <a:p>
            <a:r>
              <a:rPr lang="en-US" dirty="0"/>
              <a:t>Human freedom is tied to man’s will and reason (human person)</a:t>
            </a:r>
          </a:p>
          <a:p>
            <a:pPr lvl="1"/>
            <a:r>
              <a:rPr lang="en-US" dirty="0"/>
              <a:t>Will allows us to choose</a:t>
            </a:r>
          </a:p>
          <a:p>
            <a:pPr lvl="1"/>
            <a:r>
              <a:rPr lang="en-US" dirty="0"/>
              <a:t>Reason allows us to deliberate and guide our choices, not simply following appetite</a:t>
            </a:r>
          </a:p>
          <a:p>
            <a:r>
              <a:rPr lang="en-US" dirty="0"/>
              <a:t>Closely connected to human dignity</a:t>
            </a:r>
          </a:p>
          <a:p>
            <a:pPr lvl="1"/>
            <a:r>
              <a:rPr lang="en-US" dirty="0"/>
              <a:t>Slavery, forced conversions, totalitarian regimes all violate human dignity</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Broader than secular understanding (legality/license):</a:t>
            </a:r>
          </a:p>
        </p:txBody>
      </p:sp>
      <p:sp>
        <p:nvSpPr>
          <p:cNvPr id="3" name="Content Placeholder 2"/>
          <p:cNvSpPr>
            <a:spLocks noGrp="1"/>
          </p:cNvSpPr>
          <p:nvPr>
            <p:ph idx="1"/>
          </p:nvPr>
        </p:nvSpPr>
        <p:spPr/>
        <p:txBody>
          <a:bodyPr>
            <a:normAutofit fontScale="85000" lnSpcReduction="10000"/>
          </a:bodyPr>
          <a:lstStyle/>
          <a:p>
            <a:r>
              <a:rPr lang="en-US" dirty="0"/>
              <a:t>Internal/interior aspect of freedom</a:t>
            </a:r>
          </a:p>
          <a:p>
            <a:pPr lvl="1"/>
            <a:r>
              <a:rPr lang="en-US" dirty="0"/>
              <a:t>e.g., alcoholic is not completely free to quit drinking</a:t>
            </a:r>
          </a:p>
          <a:p>
            <a:pPr lvl="1"/>
            <a:r>
              <a:rPr lang="en-US" dirty="0"/>
              <a:t>e.g., John the Baptist vs. Herod</a:t>
            </a:r>
          </a:p>
          <a:p>
            <a:r>
              <a:rPr lang="en-US" dirty="0"/>
              <a:t>Recognizes other (non-legal) external restrictions to freedom</a:t>
            </a:r>
          </a:p>
          <a:p>
            <a:pPr lvl="1"/>
            <a:r>
              <a:rPr lang="en-US" dirty="0"/>
              <a:t>Ignorance, lack of resources</a:t>
            </a:r>
          </a:p>
          <a:p>
            <a:pPr lvl="1"/>
            <a:r>
              <a:rPr lang="en-US" dirty="0"/>
              <a:t>e.g., woman who gives up children because she can no longer feed them</a:t>
            </a:r>
          </a:p>
          <a:p>
            <a:r>
              <a:rPr lang="en-US" dirty="0"/>
              <a:t>“Freedom To”, not just “Freedom From”</a:t>
            </a:r>
          </a:p>
          <a:p>
            <a:pPr lvl="1"/>
            <a:r>
              <a:rPr lang="en-US" dirty="0"/>
              <a:t>e.g., a person in the middle of a desert is </a:t>
            </a:r>
            <a:r>
              <a:rPr lang="en-US" i="1" dirty="0"/>
              <a:t>free from </a:t>
            </a:r>
            <a:r>
              <a:rPr lang="en-US" dirty="0"/>
              <a:t>external restraints but not </a:t>
            </a:r>
            <a:r>
              <a:rPr lang="en-US" i="1" dirty="0"/>
              <a:t>free to </a:t>
            </a:r>
            <a:r>
              <a:rPr lang="en-US" dirty="0"/>
              <a:t>do much of anything.</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freedom desirable/good?</a:t>
            </a:r>
          </a:p>
        </p:txBody>
      </p:sp>
      <p:sp>
        <p:nvSpPr>
          <p:cNvPr id="3" name="Content Placeholder 2"/>
          <p:cNvSpPr>
            <a:spLocks noGrp="1"/>
          </p:cNvSpPr>
          <p:nvPr>
            <p:ph idx="1"/>
          </p:nvPr>
        </p:nvSpPr>
        <p:spPr/>
        <p:txBody>
          <a:bodyPr>
            <a:normAutofit fontScale="62500" lnSpcReduction="20000"/>
          </a:bodyPr>
          <a:lstStyle/>
          <a:p>
            <a:r>
              <a:rPr lang="en-US" dirty="0"/>
              <a:t>Doesn’t come from simply pursuing one’s own fancy – arbitrarily following impulses/passions/emotions is not free </a:t>
            </a:r>
          </a:p>
          <a:p>
            <a:r>
              <a:rPr lang="en-US" dirty="0"/>
              <a:t>Must be in accord with reason and objective truth</a:t>
            </a:r>
          </a:p>
          <a:p>
            <a:pPr lvl="1"/>
            <a:r>
              <a:rPr lang="en-US" dirty="0"/>
              <a:t>“The truth will set you free.” (John 8:32)</a:t>
            </a:r>
          </a:p>
          <a:p>
            <a:pPr lvl="1"/>
            <a:r>
              <a:rPr lang="en-US" dirty="0"/>
              <a:t>“…no longer in slavery to sin.” (Romans 6:6)</a:t>
            </a:r>
          </a:p>
          <a:p>
            <a:r>
              <a:rPr lang="en-US" dirty="0"/>
              <a:t>Freedom enables man:</a:t>
            </a:r>
          </a:p>
          <a:p>
            <a:pPr lvl="1"/>
            <a:r>
              <a:rPr lang="en-US" dirty="0"/>
              <a:t>to discern in truth what is good and choose it </a:t>
            </a:r>
          </a:p>
          <a:p>
            <a:pPr lvl="1"/>
            <a:r>
              <a:rPr lang="en-US" dirty="0"/>
              <a:t>to bend his will toward God’s</a:t>
            </a:r>
          </a:p>
          <a:p>
            <a:pPr lvl="1"/>
            <a:r>
              <a:rPr lang="en-US" dirty="0"/>
              <a:t>to love, a free act</a:t>
            </a:r>
          </a:p>
          <a:p>
            <a:r>
              <a:rPr lang="en-US" i="1" dirty="0"/>
              <a:t>Freedom to </a:t>
            </a:r>
            <a:r>
              <a:rPr lang="en-US" dirty="0"/>
              <a:t>become what we are meant to be</a:t>
            </a:r>
          </a:p>
          <a:p>
            <a:pPr lvl="1"/>
            <a:r>
              <a:rPr lang="en-US" dirty="0"/>
              <a:t>Hindu Nobel Laureate Rabindranath Tagore:</a:t>
            </a:r>
          </a:p>
          <a:p>
            <a:pPr lvl="1">
              <a:buNone/>
            </a:pPr>
            <a:r>
              <a:rPr lang="en-US" dirty="0"/>
              <a:t>	A violin string lying on a table is completely unencumbered, “free” to take any shape and move in any direction.  It is free to do anything except what it was made to do.  The discipline of tightening both ends of the string to the violin truly liberates the string, leaving it free to make music.  </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More on Christian Understanding of Freedom</a:t>
            </a:r>
          </a:p>
        </p:txBody>
      </p:sp>
      <p:sp>
        <p:nvSpPr>
          <p:cNvPr id="3" name="Content Placeholder 2"/>
          <p:cNvSpPr>
            <a:spLocks noGrp="1"/>
          </p:cNvSpPr>
          <p:nvPr>
            <p:ph idx="1"/>
          </p:nvPr>
        </p:nvSpPr>
        <p:spPr/>
        <p:txBody>
          <a:bodyPr>
            <a:normAutofit/>
          </a:bodyPr>
          <a:lstStyle/>
          <a:p>
            <a:pPr marL="514350" indent="-514350"/>
            <a:r>
              <a:rPr lang="en-US" dirty="0">
                <a:solidFill>
                  <a:srgbClr val="00B0F0"/>
                </a:solidFill>
              </a:rPr>
              <a:t>Freedom as freedom from sin, death</a:t>
            </a:r>
          </a:p>
          <a:p>
            <a:pPr marL="514350" indent="-514350"/>
            <a:r>
              <a:rPr lang="en-US" dirty="0">
                <a:solidFill>
                  <a:srgbClr val="00B0F0"/>
                </a:solidFill>
              </a:rPr>
              <a:t>Israelites went passed through waters of Red Sea into freedom, prefigures baptism</a:t>
            </a:r>
          </a:p>
          <a:p>
            <a:pPr marL="514350" indent="-514350"/>
            <a:r>
              <a:rPr lang="en-US" dirty="0">
                <a:solidFill>
                  <a:srgbClr val="00B0F0"/>
                </a:solidFill>
              </a:rPr>
              <a:t>Through baptism we are freed from death and “slavery of sin” and freed to new life</a:t>
            </a:r>
          </a:p>
          <a:p>
            <a:endParaRPr lang="en-US" dirty="0">
              <a:solidFill>
                <a:srgbClr val="00B0F0"/>
              </a:solidFill>
            </a:endParaRPr>
          </a:p>
          <a:p>
            <a:endParaRPr lang="en-US" dirty="0"/>
          </a:p>
          <a:p>
            <a:endParaRPr lang="en-US" dirty="0"/>
          </a:p>
          <a:p>
            <a:endParaRPr lang="en-US" dirty="0"/>
          </a:p>
        </p:txBody>
      </p:sp>
    </p:spTree>
    <p:extLst>
      <p:ext uri="{BB962C8B-B14F-4D97-AF65-F5344CB8AC3E}">
        <p14:creationId xmlns:p14="http://schemas.microsoft.com/office/powerpoint/2010/main" val="4130256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Freedom and Truth</a:t>
            </a:r>
          </a:p>
        </p:txBody>
      </p:sp>
      <p:sp>
        <p:nvSpPr>
          <p:cNvPr id="3" name="Content Placeholder 2"/>
          <p:cNvSpPr>
            <a:spLocks noGrp="1"/>
          </p:cNvSpPr>
          <p:nvPr>
            <p:ph idx="1"/>
          </p:nvPr>
        </p:nvSpPr>
        <p:spPr>
          <a:xfrm>
            <a:off x="457200" y="1371600"/>
            <a:ext cx="8229600" cy="5105400"/>
          </a:xfrm>
        </p:spPr>
        <p:txBody>
          <a:bodyPr>
            <a:normAutofit fontScale="70000" lnSpcReduction="20000"/>
          </a:bodyPr>
          <a:lstStyle/>
          <a:p>
            <a:endParaRPr lang="en-US" dirty="0"/>
          </a:p>
          <a:p>
            <a:r>
              <a:rPr lang="en-US" dirty="0">
                <a:solidFill>
                  <a:srgbClr val="00B0F0"/>
                </a:solidFill>
              </a:rPr>
              <a:t>Freedom is not the power to self-create, according to a “subjective truth” but rather the power to discern the objective truth about one’s self and one’s nature and the nature of the world and to accept it in order to become the best version of that self. </a:t>
            </a:r>
          </a:p>
          <a:p>
            <a:endParaRPr lang="en-US" dirty="0">
              <a:solidFill>
                <a:srgbClr val="00B0F0"/>
              </a:solidFill>
            </a:endParaRPr>
          </a:p>
          <a:p>
            <a:r>
              <a:rPr lang="en-US" dirty="0">
                <a:solidFill>
                  <a:srgbClr val="00B0F0"/>
                </a:solidFill>
              </a:rPr>
              <a:t>“Reason and experience not only confirm the weakness of human freedom; they also confirm its tragic aspects. Man comes to realize that his freedom is in some mysterious way inclined to betray this openness to the True and the Good, and that all too often he actually prefers to choose finite, limited and ephemeral goods. What is more, within his errors and negative decisions, man glimpses the source of a deep rebellion, which leads him to reject the Truth and the Good in order to set himself up as an absolute principle unto himself: `You will be like God’. Consequently, </a:t>
            </a:r>
            <a:r>
              <a:rPr lang="en-US" i="1" dirty="0">
                <a:solidFill>
                  <a:srgbClr val="00B0F0"/>
                </a:solidFill>
              </a:rPr>
              <a:t>freedom itself needs to be set free. It is Christ who sets it free: </a:t>
            </a:r>
            <a:r>
              <a:rPr lang="en-US" dirty="0">
                <a:solidFill>
                  <a:srgbClr val="00B0F0"/>
                </a:solidFill>
              </a:rPr>
              <a:t>he ‘has set us free for freedom’ “ (VS, 86)</a:t>
            </a:r>
          </a:p>
        </p:txBody>
      </p:sp>
    </p:spTree>
    <p:extLst>
      <p:ext uri="{BB962C8B-B14F-4D97-AF65-F5344CB8AC3E}">
        <p14:creationId xmlns:p14="http://schemas.microsoft.com/office/powerpoint/2010/main" val="22537394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99A8-8847-C74A-BDAC-38245709BFB0}"/>
              </a:ext>
            </a:extLst>
          </p:cNvPr>
          <p:cNvSpPr>
            <a:spLocks noGrp="1"/>
          </p:cNvSpPr>
          <p:nvPr>
            <p:ph type="title"/>
          </p:nvPr>
        </p:nvSpPr>
        <p:spPr/>
        <p:txBody>
          <a:bodyPr>
            <a:normAutofit fontScale="90000"/>
          </a:bodyPr>
          <a:lstStyle/>
          <a:p>
            <a:br>
              <a:rPr lang="en-US" dirty="0"/>
            </a:br>
            <a:r>
              <a:rPr lang="en-US" dirty="0"/>
              <a:t>End of Lecture 3</a:t>
            </a:r>
          </a:p>
        </p:txBody>
      </p:sp>
      <p:sp>
        <p:nvSpPr>
          <p:cNvPr id="3" name="Content Placeholder 2">
            <a:extLst>
              <a:ext uri="{FF2B5EF4-FFF2-40B4-BE49-F238E27FC236}">
                <a16:creationId xmlns:a16="http://schemas.microsoft.com/office/drawing/2014/main" id="{D1D7FF01-2CE5-BE48-A6B9-9CDA0571021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53749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the image” of a Trinitarian God</a:t>
            </a:r>
          </a:p>
        </p:txBody>
      </p:sp>
      <p:sp>
        <p:nvSpPr>
          <p:cNvPr id="3" name="Content Placeholder 2"/>
          <p:cNvSpPr>
            <a:spLocks noGrp="1"/>
          </p:cNvSpPr>
          <p:nvPr>
            <p:ph idx="1"/>
          </p:nvPr>
        </p:nvSpPr>
        <p:spPr/>
        <p:txBody>
          <a:bodyPr>
            <a:normAutofit fontScale="85000" lnSpcReduction="10000"/>
          </a:bodyPr>
          <a:lstStyle/>
          <a:p>
            <a:r>
              <a:rPr lang="en-US" dirty="0"/>
              <a:t>Trinitarian God</a:t>
            </a:r>
          </a:p>
          <a:p>
            <a:pPr lvl="1"/>
            <a:r>
              <a:rPr lang="en-US" dirty="0"/>
              <a:t>One God in Three Persons</a:t>
            </a:r>
          </a:p>
          <a:p>
            <a:pPr lvl="1"/>
            <a:r>
              <a:rPr lang="en-US" dirty="0"/>
              <a:t>A person is a “who” not just a what – gives identity but in relation with others</a:t>
            </a:r>
          </a:p>
          <a:p>
            <a:pPr lvl="1"/>
            <a:r>
              <a:rPr lang="en-US" dirty="0"/>
              <a:t>Gives content/sense to the statement: “God is love.” (1 John 4:8)</a:t>
            </a:r>
          </a:p>
          <a:p>
            <a:r>
              <a:rPr lang="en-US" dirty="0"/>
              <a:t>Man</a:t>
            </a:r>
          </a:p>
          <a:p>
            <a:pPr lvl="1"/>
            <a:r>
              <a:rPr lang="en-US" dirty="0"/>
              <a:t>Individuals but social by nature</a:t>
            </a:r>
          </a:p>
          <a:p>
            <a:pPr lvl="1"/>
            <a:r>
              <a:rPr lang="en-US" dirty="0"/>
              <a:t>Meant for communion</a:t>
            </a:r>
          </a:p>
          <a:p>
            <a:pPr lvl="1"/>
            <a:r>
              <a:rPr lang="en-US" dirty="0"/>
              <a:t>Four important aspects are (</a:t>
            </a:r>
            <a:r>
              <a:rPr lang="en-US" dirty="0" err="1"/>
              <a:t>i</a:t>
            </a:r>
            <a:r>
              <a:rPr lang="en-US" dirty="0"/>
              <a:t>) solidarity, (ii) subsidiarity, and (iii) the common good, (iv) importance of family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3629-D772-5A44-87C3-C550D6DDE22E}"/>
              </a:ext>
            </a:extLst>
          </p:cNvPr>
          <p:cNvSpPr>
            <a:spLocks noGrp="1"/>
          </p:cNvSpPr>
          <p:nvPr>
            <p:ph type="title"/>
          </p:nvPr>
        </p:nvSpPr>
        <p:spPr/>
        <p:txBody>
          <a:bodyPr/>
          <a:lstStyle/>
          <a:p>
            <a:pPr algn="l"/>
            <a:r>
              <a:rPr lang="en-US" dirty="0"/>
              <a:t>I. God created the world </a:t>
            </a:r>
            <a:r>
              <a:rPr lang="en-US" i="1" dirty="0"/>
              <a:t>ex nihilo</a:t>
            </a:r>
            <a:endParaRPr lang="en-US" dirty="0"/>
          </a:p>
        </p:txBody>
      </p:sp>
      <p:sp>
        <p:nvSpPr>
          <p:cNvPr id="3" name="Content Placeholder 2">
            <a:extLst>
              <a:ext uri="{FF2B5EF4-FFF2-40B4-BE49-F238E27FC236}">
                <a16:creationId xmlns:a16="http://schemas.microsoft.com/office/drawing/2014/main" id="{C829A0D6-E639-5C43-AB42-D4BCB6E21023}"/>
              </a:ext>
            </a:extLst>
          </p:cNvPr>
          <p:cNvSpPr>
            <a:spLocks noGrp="1"/>
          </p:cNvSpPr>
          <p:nvPr>
            <p:ph idx="1"/>
          </p:nvPr>
        </p:nvSpPr>
        <p:spPr/>
        <p:txBody>
          <a:bodyPr>
            <a:normAutofit fontScale="77500" lnSpcReduction="20000"/>
          </a:bodyPr>
          <a:lstStyle/>
          <a:p>
            <a:r>
              <a:rPr lang="en-US" i="1" dirty="0"/>
              <a:t>Ex nihilo </a:t>
            </a:r>
            <a:r>
              <a:rPr lang="en-US" dirty="0"/>
              <a:t>means “out of nothing”.</a:t>
            </a:r>
          </a:p>
          <a:p>
            <a:r>
              <a:rPr lang="en-US" dirty="0"/>
              <a:t>Only God can do this</a:t>
            </a:r>
          </a:p>
          <a:p>
            <a:r>
              <a:rPr lang="en-US" dirty="0"/>
              <a:t>Why is it important? </a:t>
            </a:r>
          </a:p>
          <a:p>
            <a:pPr marL="971550" lvl="1" indent="-514350">
              <a:buFont typeface="+mj-lt"/>
              <a:buAutoNum type="arabicPeriod"/>
            </a:pPr>
            <a:r>
              <a:rPr lang="en-US" dirty="0"/>
              <a:t>God is at the center of all existence (the principle “being”, the “necessary being”); God is our source </a:t>
            </a:r>
          </a:p>
          <a:p>
            <a:pPr marL="971550" lvl="1" indent="-514350">
              <a:buFont typeface="+mj-lt"/>
              <a:buAutoNum type="arabicPeriod"/>
            </a:pPr>
            <a:r>
              <a:rPr lang="en-US" dirty="0"/>
              <a:t>God is outside of (not part of) creation</a:t>
            </a:r>
          </a:p>
          <a:p>
            <a:pPr marL="971550" lvl="1" indent="-514350">
              <a:buFont typeface="+mj-lt"/>
              <a:buAutoNum type="arabicPeriod"/>
            </a:pPr>
            <a:r>
              <a:rPr lang="en-US" dirty="0"/>
              <a:t>God is the basis of objective truth, goodness, justice, love</a:t>
            </a:r>
          </a:p>
          <a:p>
            <a:pPr marL="971550" lvl="1" indent="-514350">
              <a:buFont typeface="+mj-lt"/>
              <a:buAutoNum type="arabicPeriod"/>
            </a:pPr>
            <a:r>
              <a:rPr lang="en-US" dirty="0"/>
              <a:t>God has will and purpose; God and communion with God are our end.</a:t>
            </a:r>
          </a:p>
          <a:p>
            <a:pPr marL="971550" lvl="1" indent="-514350">
              <a:buFont typeface="+mj-lt"/>
              <a:buAutoNum type="arabicPeriod"/>
            </a:pPr>
            <a:r>
              <a:rPr lang="en-US" dirty="0">
                <a:solidFill>
                  <a:schemeClr val="bg1"/>
                </a:solidFill>
              </a:rPr>
              <a:t>Economy, government, work, family, etc. are all just means to this end.</a:t>
            </a:r>
          </a:p>
          <a:p>
            <a:pPr marL="971550" lvl="1" indent="-514350">
              <a:buFont typeface="+mj-lt"/>
              <a:buAutoNum type="arabicPeriod"/>
            </a:pPr>
            <a:r>
              <a:rPr lang="en-US" dirty="0">
                <a:solidFill>
                  <a:schemeClr val="bg1"/>
                </a:solidFill>
              </a:rPr>
              <a:t>All creation, including our own existence, is grace/gift.  </a:t>
            </a:r>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3417792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III) C. Solidarity</a:t>
            </a:r>
          </a:p>
        </p:txBody>
      </p:sp>
      <p:sp>
        <p:nvSpPr>
          <p:cNvPr id="3" name="Content Placeholder 2"/>
          <p:cNvSpPr>
            <a:spLocks noGrp="1"/>
          </p:cNvSpPr>
          <p:nvPr>
            <p:ph idx="1"/>
          </p:nvPr>
        </p:nvSpPr>
        <p:spPr/>
        <p:txBody>
          <a:bodyPr>
            <a:normAutofit fontScale="85000" lnSpcReduction="20000"/>
          </a:bodyPr>
          <a:lstStyle/>
          <a:p>
            <a:r>
              <a:rPr lang="en-US" dirty="0"/>
              <a:t>Def: </a:t>
            </a:r>
            <a:r>
              <a:rPr lang="en-US" b="1" i="1" dirty="0"/>
              <a:t>solidarity</a:t>
            </a:r>
            <a:r>
              <a:rPr lang="en-US" dirty="0"/>
              <a:t> – unity of the human family, including elements of and in its entirety</a:t>
            </a:r>
          </a:p>
          <a:p>
            <a:pPr lvl="1"/>
            <a:r>
              <a:rPr lang="en-US" dirty="0"/>
              <a:t>Catechism offers </a:t>
            </a:r>
            <a:r>
              <a:rPr lang="en-US" b="1" i="1" dirty="0"/>
              <a:t>social charity</a:t>
            </a:r>
            <a:r>
              <a:rPr lang="en-US" dirty="0"/>
              <a:t>, </a:t>
            </a:r>
            <a:r>
              <a:rPr lang="en-US" b="1" i="1" dirty="0"/>
              <a:t>friendship</a:t>
            </a:r>
            <a:r>
              <a:rPr lang="en-US" i="1" dirty="0"/>
              <a:t> </a:t>
            </a:r>
            <a:r>
              <a:rPr lang="en-US" dirty="0"/>
              <a:t>as synonyms</a:t>
            </a:r>
          </a:p>
          <a:p>
            <a:r>
              <a:rPr lang="en-US" dirty="0"/>
              <a:t>Solidarity is a reality, an obligation, and a virtue</a:t>
            </a:r>
          </a:p>
          <a:p>
            <a:pPr marL="971550" lvl="1" indent="-514350">
              <a:buFont typeface="+mj-lt"/>
              <a:buAutoNum type="arabicPeriod"/>
            </a:pPr>
            <a:r>
              <a:rPr lang="en-US" dirty="0"/>
              <a:t>Reality:  we are all connected, sin came to humanity through one man (Adam) and grace came through one man (Jesus) (Romans 5)</a:t>
            </a:r>
          </a:p>
          <a:p>
            <a:pPr marL="971550" lvl="1" indent="-514350">
              <a:buFont typeface="+mj-lt"/>
              <a:buAutoNum type="arabicPeriod"/>
            </a:pPr>
            <a:r>
              <a:rPr lang="en-US" dirty="0"/>
              <a:t>Obligation: obligations to the common good, toward neighbor, toward all people, special bond of “Mystical Body of Christ”</a:t>
            </a:r>
          </a:p>
          <a:p>
            <a:pPr marL="971550" lvl="1" indent="-514350">
              <a:buFont typeface="+mj-lt"/>
              <a:buAutoNum type="arabicPeriod"/>
            </a:pPr>
            <a:r>
              <a:rPr lang="en-US" dirty="0"/>
              <a:t>Virtue: a moral and social attitude of love, the proper response to the obligation of solidarity</a:t>
            </a:r>
          </a:p>
          <a:p>
            <a:pPr lvl="1"/>
            <a:endParaRPr lang="en-US" dirty="0"/>
          </a:p>
          <a:p>
            <a:pPr lvl="1"/>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Quotations on Duties of Solidarity I</a:t>
            </a:r>
          </a:p>
        </p:txBody>
      </p:sp>
      <p:sp>
        <p:nvSpPr>
          <p:cNvPr id="3" name="Content Placeholder 2"/>
          <p:cNvSpPr>
            <a:spLocks noGrp="1"/>
          </p:cNvSpPr>
          <p:nvPr>
            <p:ph idx="1"/>
          </p:nvPr>
        </p:nvSpPr>
        <p:spPr/>
        <p:txBody>
          <a:bodyPr>
            <a:normAutofit fontScale="55000" lnSpcReduction="20000"/>
          </a:bodyPr>
          <a:lstStyle/>
          <a:p>
            <a:pPr algn="just">
              <a:buNone/>
            </a:pPr>
            <a:r>
              <a:rPr lang="en-US" dirty="0">
                <a:solidFill>
                  <a:srgbClr val="00B0F0"/>
                </a:solidFill>
              </a:rPr>
              <a:t>“The way we came to know love was that He laid down His life for us; so we ought to lay down our lives for our brothers.  If someone who has worldly means sees a brother in need and refuses him compassion, how can the love of God remain in him?“						(1 John 3:16-17)</a:t>
            </a:r>
          </a:p>
          <a:p>
            <a:pPr algn="just">
              <a:buNone/>
            </a:pPr>
            <a:endParaRPr lang="en-US" dirty="0">
              <a:solidFill>
                <a:srgbClr val="00B0F0"/>
              </a:solidFill>
            </a:endParaRPr>
          </a:p>
          <a:p>
            <a:pPr algn="just">
              <a:buNone/>
            </a:pPr>
            <a:r>
              <a:rPr lang="en-US" b="1" dirty="0">
                <a:solidFill>
                  <a:srgbClr val="00B0F0"/>
                </a:solidFill>
              </a:rPr>
              <a:t>“</a:t>
            </a:r>
            <a:r>
              <a:rPr lang="en-US" dirty="0">
                <a:solidFill>
                  <a:srgbClr val="00B0F0"/>
                </a:solidFill>
              </a:rPr>
              <a:t>Man must meet man, nation meet nation, as brothers and sisters, as children of God.  In this mutual understanding and friendship, in this sacred communion, we must also begin to work together to build the common future of the human race.” 						(</a:t>
            </a:r>
            <a:r>
              <a:rPr lang="en-US" i="1" dirty="0" err="1">
                <a:solidFill>
                  <a:srgbClr val="00B0F0"/>
                </a:solidFill>
              </a:rPr>
              <a:t>Populorum</a:t>
            </a:r>
            <a:r>
              <a:rPr lang="en-US" i="1" dirty="0">
                <a:solidFill>
                  <a:srgbClr val="00B0F0"/>
                </a:solidFill>
              </a:rPr>
              <a:t> </a:t>
            </a:r>
            <a:r>
              <a:rPr lang="en-US" i="1" dirty="0" err="1">
                <a:solidFill>
                  <a:srgbClr val="00B0F0"/>
                </a:solidFill>
              </a:rPr>
              <a:t>Progressio</a:t>
            </a:r>
            <a:r>
              <a:rPr lang="en-US" dirty="0">
                <a:solidFill>
                  <a:srgbClr val="00B0F0"/>
                </a:solidFill>
              </a:rPr>
              <a:t>, 43)  </a:t>
            </a:r>
          </a:p>
          <a:p>
            <a:pPr algn="just">
              <a:buNone/>
            </a:pPr>
            <a:endParaRPr lang="en-US" dirty="0">
              <a:solidFill>
                <a:srgbClr val="00B0F0"/>
              </a:solidFill>
            </a:endParaRPr>
          </a:p>
          <a:p>
            <a:pPr algn="just">
              <a:buNone/>
            </a:pPr>
            <a:endParaRPr lang="en-US" dirty="0">
              <a:solidFill>
                <a:srgbClr val="00B0F0"/>
              </a:solidFill>
            </a:endParaRPr>
          </a:p>
          <a:p>
            <a:pPr algn="just">
              <a:buNone/>
            </a:pPr>
            <a:r>
              <a:rPr lang="en-US" dirty="0">
                <a:solidFill>
                  <a:srgbClr val="00B0F0"/>
                </a:solidFill>
              </a:rPr>
              <a:t>“Profound and rapid changes make it more necessary that no one ignoring the trend of events or drugged by laziness, content himself with a merely individualistic morality.  It grows increasingly true that the obligations of justice and love are fulfilled only if each person, contributing to the common good, according to his own abilities and the needs of others, also promotes and assists the public and private institutions dedicated to bettering the conditions of human life.”</a:t>
            </a:r>
          </a:p>
          <a:p>
            <a:pPr algn="just">
              <a:buNone/>
            </a:pPr>
            <a:r>
              <a:rPr lang="en-US" dirty="0">
                <a:solidFill>
                  <a:srgbClr val="00B0F0"/>
                </a:solidFill>
              </a:rPr>
              <a:t>							 (</a:t>
            </a:r>
            <a:r>
              <a:rPr lang="en-US" i="1" dirty="0" err="1">
                <a:solidFill>
                  <a:srgbClr val="00B0F0"/>
                </a:solidFill>
              </a:rPr>
              <a:t>Gaudium</a:t>
            </a:r>
            <a:r>
              <a:rPr lang="en-US" i="1" dirty="0">
                <a:solidFill>
                  <a:srgbClr val="00B0F0"/>
                </a:solidFill>
              </a:rPr>
              <a:t> et </a:t>
            </a:r>
            <a:r>
              <a:rPr lang="en-US" i="1" dirty="0" err="1">
                <a:solidFill>
                  <a:srgbClr val="00B0F0"/>
                </a:solidFill>
              </a:rPr>
              <a:t>Spes</a:t>
            </a:r>
            <a:r>
              <a:rPr lang="en-US" dirty="0">
                <a:solidFill>
                  <a:srgbClr val="00B0F0"/>
                </a:solidFill>
              </a:rPr>
              <a:t>, 30)</a:t>
            </a:r>
          </a:p>
          <a:p>
            <a:pPr marL="971550" lvl="1" indent="-514350">
              <a:buNone/>
            </a:pPr>
            <a:endParaRPr lang="en-US" dirty="0"/>
          </a:p>
          <a:p>
            <a:pPr marL="971550" lvl="1" indent="-514350">
              <a:buNone/>
            </a:pPr>
            <a:endParaRPr lang="en-US" dirty="0"/>
          </a:p>
          <a:p>
            <a:pPr marL="971550" lvl="1" indent="-514350">
              <a:buNone/>
            </a:pPr>
            <a:endParaRPr lang="en-US" dirty="0"/>
          </a:p>
          <a:p>
            <a:pPr marL="971550" lvl="1" indent="-514350">
              <a:buFont typeface="+mj-lt"/>
              <a:buAutoNum type="arabicPeriod"/>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Quotations on Duties of Solidarity II</a:t>
            </a:r>
          </a:p>
        </p:txBody>
      </p:sp>
      <p:sp>
        <p:nvSpPr>
          <p:cNvPr id="3" name="Content Placeholder 2"/>
          <p:cNvSpPr>
            <a:spLocks noGrp="1"/>
          </p:cNvSpPr>
          <p:nvPr>
            <p:ph idx="1"/>
          </p:nvPr>
        </p:nvSpPr>
        <p:spPr/>
        <p:txBody>
          <a:bodyPr>
            <a:normAutofit fontScale="40000" lnSpcReduction="20000"/>
          </a:bodyPr>
          <a:lstStyle/>
          <a:p>
            <a:pPr algn="just">
              <a:buNone/>
            </a:pPr>
            <a:r>
              <a:rPr lang="en-US" dirty="0">
                <a:solidFill>
                  <a:srgbClr val="00B0F0"/>
                </a:solidFill>
              </a:rPr>
              <a:t>“The solidarity which binds all men together as members of a common family makes it impossible for wealthy nations to look with indifference upon the hunger, misery and poverty of other nations whose citizens are unable to enjoy even elementary human rights.  The nations of the world are becoming more and more dependent on one another and it will not be possible to preserve a lasting peace so long as glaring economic and social imbalances persist…‘We are all equally responsible for the undernourished people [Hence], it is necessary to educate one's conscience to the sense of responsibility which weighs upon each and every one, especially upon those who are more blessed with this world's goods. ’” (</a:t>
            </a:r>
            <a:r>
              <a:rPr lang="en-US" i="1" dirty="0">
                <a:solidFill>
                  <a:srgbClr val="00B0F0"/>
                </a:solidFill>
              </a:rPr>
              <a:t>Mater et </a:t>
            </a:r>
            <a:r>
              <a:rPr lang="en-US" i="1" dirty="0" err="1">
                <a:solidFill>
                  <a:srgbClr val="00B0F0"/>
                </a:solidFill>
              </a:rPr>
              <a:t>Magistra</a:t>
            </a:r>
            <a:r>
              <a:rPr lang="en-US" dirty="0">
                <a:solidFill>
                  <a:srgbClr val="00B0F0"/>
                </a:solidFill>
              </a:rPr>
              <a:t>, 157-158) </a:t>
            </a:r>
          </a:p>
          <a:p>
            <a:pPr algn="just">
              <a:buNone/>
            </a:pPr>
            <a:endParaRPr lang="en-US" dirty="0">
              <a:solidFill>
                <a:srgbClr val="00B0F0"/>
              </a:solidFill>
            </a:endParaRPr>
          </a:p>
          <a:p>
            <a:pPr algn="just">
              <a:buNone/>
            </a:pPr>
            <a:r>
              <a:rPr lang="en-US" dirty="0">
                <a:solidFill>
                  <a:srgbClr val="00B0F0"/>
                </a:solidFill>
              </a:rPr>
              <a:t>“This then is not a feeling of vague compassion or shallow distress at the misfortunes of so many people, both near and far. On the contrary, it is a firm and persevering determination to commit oneself to the common good; that is to say to the good of all and of each individual, because we are all really responsible for all.  This determination is based on the solid conviction that what is hindering full development is that desire for profit and that thirst for power already mentioned.  These attitudes and ‘structures of sin’ are only conquered - presupposing the help of divine grace - by a diametrically opposed attitude: a commitment to the good of one's neighbor with the readiness, in the gospel sense, to ‘lose oneself’ for the sake of the other instead of exploiting him, and to ‘serve him’ instead of oppressing him for one's own advantage.” (</a:t>
            </a:r>
            <a:r>
              <a:rPr lang="en-US" i="1" dirty="0" err="1">
                <a:solidFill>
                  <a:srgbClr val="00B0F0"/>
                </a:solidFill>
              </a:rPr>
              <a:t>Solicitudo</a:t>
            </a:r>
            <a:r>
              <a:rPr lang="en-US" i="1" dirty="0">
                <a:solidFill>
                  <a:srgbClr val="00B0F0"/>
                </a:solidFill>
              </a:rPr>
              <a:t> Rei </a:t>
            </a:r>
            <a:r>
              <a:rPr lang="en-US" i="1" dirty="0" err="1">
                <a:solidFill>
                  <a:srgbClr val="00B0F0"/>
                </a:solidFill>
              </a:rPr>
              <a:t>Socialis</a:t>
            </a:r>
            <a:r>
              <a:rPr lang="en-US" dirty="0">
                <a:solidFill>
                  <a:srgbClr val="00B0F0"/>
                </a:solidFill>
              </a:rPr>
              <a:t>, 38)</a:t>
            </a:r>
          </a:p>
          <a:p>
            <a:pPr algn="just">
              <a:buNone/>
            </a:pPr>
            <a:endParaRPr lang="en-US" dirty="0">
              <a:solidFill>
                <a:srgbClr val="00B0F0"/>
              </a:solidFill>
            </a:endParaRPr>
          </a:p>
          <a:p>
            <a:pPr algn="just">
              <a:buNone/>
            </a:pPr>
            <a:r>
              <a:rPr lang="en-US" dirty="0">
                <a:solidFill>
                  <a:srgbClr val="00B0F0"/>
                </a:solidFill>
              </a:rPr>
              <a:t>The needy generally “practice the special solidarity that exists among those who are poor and suffering, and which our civilization seems to have forgotten or would prefer in fact to forget. Solidarity is a word that is not always well received; in certain situations, it has become a dirty word, a word that dare not be said. Solidarity means much more than engaging in sporadic acts of generosity. It means thinking and acting in terms of community. It means that the lives of all are prior to the appropriation of goods by a few. It also means combatting the structural causes of poverty, inequality, the lack of work, land and housing, the denial of social and labor rights. It means confronting the destructive effects of the empire of money… Solidarity, understood in its most profound meaning, is a way of making history, and this is what popular movements are doing” (</a:t>
            </a:r>
            <a:r>
              <a:rPr lang="en-US" i="1" dirty="0">
                <a:solidFill>
                  <a:srgbClr val="00B0F0"/>
                </a:solidFill>
              </a:rPr>
              <a:t>Fratelli Tutti, 116)</a:t>
            </a:r>
            <a:endParaRPr lang="en-US" dirty="0">
              <a:solidFill>
                <a:srgbClr val="00B0F0"/>
              </a:solidFill>
            </a:endParaRPr>
          </a:p>
          <a:p>
            <a:pPr marL="971550" lvl="1" indent="-514350">
              <a:buNone/>
            </a:pPr>
            <a:endParaRPr lang="en-US" dirty="0">
              <a:solidFill>
                <a:srgbClr val="00B0F0"/>
              </a:solidFill>
            </a:endParaRPr>
          </a:p>
          <a:p>
            <a:pPr marL="971550" lvl="1" indent="-514350">
              <a:buFont typeface="+mj-lt"/>
              <a:buAutoNum type="arabicPeriod"/>
            </a:pP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III) D. Subsidiarity</a:t>
            </a:r>
          </a:p>
        </p:txBody>
      </p:sp>
      <p:sp>
        <p:nvSpPr>
          <p:cNvPr id="3" name="Content Placeholder 2"/>
          <p:cNvSpPr>
            <a:spLocks noGrp="1"/>
          </p:cNvSpPr>
          <p:nvPr>
            <p:ph idx="1"/>
          </p:nvPr>
        </p:nvSpPr>
        <p:spPr/>
        <p:txBody>
          <a:bodyPr>
            <a:normAutofit fontScale="77500" lnSpcReduction="20000"/>
          </a:bodyPr>
          <a:lstStyle/>
          <a:p>
            <a:pPr marL="571500" indent="-514350"/>
            <a:r>
              <a:rPr lang="en-US" dirty="0"/>
              <a:t>How ought a society implement the virtue of solidarity into its fiber? How ought authority be exercised?</a:t>
            </a:r>
          </a:p>
          <a:p>
            <a:pPr marL="571500" indent="-514350"/>
            <a:r>
              <a:rPr lang="en-US" dirty="0"/>
              <a:t>Def: </a:t>
            </a:r>
            <a:r>
              <a:rPr lang="en-US" b="1" i="1" dirty="0"/>
              <a:t>Principle of Subsidiarity </a:t>
            </a:r>
            <a:r>
              <a:rPr lang="en-US" dirty="0"/>
              <a:t>– it is wrong to give a function to a larger society, if it can be accomplished by a person or smaller society</a:t>
            </a:r>
          </a:p>
          <a:p>
            <a:pPr marL="571500" indent="-514350"/>
            <a:r>
              <a:rPr lang="en-US" dirty="0"/>
              <a:t>Church hierarchy follows this principle in organization of the Church</a:t>
            </a:r>
          </a:p>
          <a:p>
            <a:pPr marL="571500" indent="-514350"/>
            <a:r>
              <a:rPr lang="en-US" dirty="0"/>
              <a:t>Jesus espoused this principle:</a:t>
            </a:r>
          </a:p>
          <a:p>
            <a:pPr marL="971550" lvl="1" indent="-514350">
              <a:buNone/>
            </a:pPr>
            <a:r>
              <a:rPr lang="en-US" dirty="0"/>
              <a:t>	“go and tell him his fault between you  and him alone… if he does not listen take one or two brothers along with you…if he refuses to listen to them, tell the Church.”  (Matthew 18)</a:t>
            </a:r>
          </a:p>
          <a:p>
            <a:pPr marL="571500" indent="-514350"/>
            <a:r>
              <a:rPr lang="en-US" dirty="0"/>
              <a:t>God follows solidarity </a:t>
            </a:r>
            <a:r>
              <a:rPr lang="en-US" i="1" dirty="0"/>
              <a:t>and</a:t>
            </a:r>
            <a:r>
              <a:rPr lang="en-US" dirty="0"/>
              <a:t> subsidiarity, e.g., offers us grace but allows us to reject it</a:t>
            </a:r>
          </a:p>
          <a:p>
            <a:pPr marL="971550" lvl="1" indent="-514350">
              <a:buNone/>
            </a:pPr>
            <a:endParaRPr lang="en-US" dirty="0"/>
          </a:p>
          <a:p>
            <a:pPr marL="971550" lvl="1" indent="-514350">
              <a:buFont typeface="+mj-lt"/>
              <a:buAutoNum type="arabicPeriod"/>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Pius XI on </a:t>
            </a:r>
            <a:r>
              <a:rPr lang="en-US" dirty="0" err="1">
                <a:solidFill>
                  <a:srgbClr val="00B0F0"/>
                </a:solidFill>
              </a:rPr>
              <a:t>Subsidiarity</a:t>
            </a:r>
            <a:endParaRPr lang="en-US" dirty="0">
              <a:solidFill>
                <a:srgbClr val="00B0F0"/>
              </a:solidFill>
            </a:endParaRPr>
          </a:p>
        </p:txBody>
      </p:sp>
      <p:sp>
        <p:nvSpPr>
          <p:cNvPr id="3" name="Content Placeholder 2"/>
          <p:cNvSpPr>
            <a:spLocks noGrp="1"/>
          </p:cNvSpPr>
          <p:nvPr>
            <p:ph idx="1"/>
          </p:nvPr>
        </p:nvSpPr>
        <p:spPr/>
        <p:txBody>
          <a:bodyPr>
            <a:normAutofit fontScale="77500" lnSpcReduction="20000"/>
          </a:bodyPr>
          <a:lstStyle/>
          <a:p>
            <a:pPr algn="just">
              <a:buNone/>
            </a:pPr>
            <a:r>
              <a:rPr lang="en-US" dirty="0">
                <a:solidFill>
                  <a:srgbClr val="00B0F0"/>
                </a:solidFill>
              </a:rPr>
              <a:t>“As history abundantly proves, it is true that on account of changed conditions many things which were done by small associations in former times cannot be done now save by large associations.  Still, that most weighty principle, which cannot be set aside or changed, remains fixed and unshaken in social philosophy: Just as it is gravely wrong to take from individuals what they can accomplish by their own initiative and industry and give it to the community, so also it is an injustice and at the same time a grave evil and disturbance of right order to assign to a greater and higher association what lesser and subordinate organizations can do.  For every social activity ought of its very nature to furnish help to the members of the body social, and never destroy and absorb them.”   (</a:t>
            </a:r>
            <a:r>
              <a:rPr lang="en-US" i="1" dirty="0" err="1">
                <a:solidFill>
                  <a:srgbClr val="00B0F0"/>
                </a:solidFill>
              </a:rPr>
              <a:t>Quadragesimo</a:t>
            </a:r>
            <a:r>
              <a:rPr lang="en-US" i="1" dirty="0">
                <a:solidFill>
                  <a:srgbClr val="00B0F0"/>
                </a:solidFill>
              </a:rPr>
              <a:t> Anno</a:t>
            </a:r>
            <a:r>
              <a:rPr lang="en-US" dirty="0">
                <a:solidFill>
                  <a:srgbClr val="00B0F0"/>
                </a:solidFill>
              </a:rPr>
              <a:t>, 79)</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Solidarity and </a:t>
            </a:r>
            <a:r>
              <a:rPr lang="en-US" dirty="0" err="1"/>
              <a:t>subsidiarity</a:t>
            </a:r>
            <a:r>
              <a:rPr lang="en-US" dirty="0"/>
              <a:t> are complementary</a:t>
            </a:r>
          </a:p>
        </p:txBody>
      </p:sp>
      <p:sp>
        <p:nvSpPr>
          <p:cNvPr id="3" name="Content Placeholder 2"/>
          <p:cNvSpPr>
            <a:spLocks noGrp="1"/>
          </p:cNvSpPr>
          <p:nvPr>
            <p:ph idx="1"/>
          </p:nvPr>
        </p:nvSpPr>
        <p:spPr/>
        <p:txBody>
          <a:bodyPr>
            <a:normAutofit fontScale="85000" lnSpcReduction="10000"/>
          </a:bodyPr>
          <a:lstStyle/>
          <a:p>
            <a:r>
              <a:rPr lang="en-US" dirty="0"/>
              <a:t>“For every social activity ought of its very nature to furnish help to the members of the body social, and never destroy and absorb them.” QA, 79</a:t>
            </a:r>
          </a:p>
          <a:p>
            <a:r>
              <a:rPr lang="en-US" dirty="0"/>
              <a:t>Church insists that rights of individuals, families, and smaller associations be respected</a:t>
            </a:r>
          </a:p>
          <a:p>
            <a:r>
              <a:rPr lang="en-US" dirty="0"/>
              <a:t>Supports the rights and formations of smaller communities, such as guilds, unions, industry groups, etc.</a:t>
            </a:r>
          </a:p>
          <a:p>
            <a:r>
              <a:rPr lang="en-US" dirty="0"/>
              <a:t>Church emphasizes that it is in these smaller associations, we learn the virtue of solidarity</a:t>
            </a:r>
          </a:p>
          <a:p>
            <a:r>
              <a:rPr lang="en-US" dirty="0"/>
              <a:t>Ignoring rights destroys solidarity (e.g., Communism)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Balancing Solidarity and Subsidiarity</a:t>
            </a:r>
          </a:p>
        </p:txBody>
      </p:sp>
      <p:sp>
        <p:nvSpPr>
          <p:cNvPr id="3" name="Content Placeholder 2"/>
          <p:cNvSpPr>
            <a:spLocks noGrp="1"/>
          </p:cNvSpPr>
          <p:nvPr>
            <p:ph idx="1"/>
          </p:nvPr>
        </p:nvSpPr>
        <p:spPr/>
        <p:txBody>
          <a:bodyPr>
            <a:normAutofit fontScale="55000" lnSpcReduction="20000"/>
          </a:bodyPr>
          <a:lstStyle/>
          <a:p>
            <a:pPr algn="just">
              <a:buNone/>
            </a:pPr>
            <a:r>
              <a:rPr lang="en-US" dirty="0">
                <a:solidFill>
                  <a:srgbClr val="00B0F0"/>
                </a:solidFill>
              </a:rPr>
              <a:t>“It should be kept in mind that “an innate tension exists between globalization and localization. We need to pay attention to the global so as to avoid narrowness and banality. Yet we also need to look to the local, which keeps our feet on the ground. Together, the two prevent us from falling into one of two extremes. In the first, people get caught up in an abstract, globalized universe… In the other, they turn into a museum of local folklore, a world apart, doomed to doing the same things over and over, incapable of being challenged by novelty or appreciating the beauty which God bestows beyond their borders”.[124] We need to have a global outlook to save ourselves from petty provincialism. When our house stops being a home and starts to become an enclosure, a cell, then the global comes to our rescue, like a “final cause” that draws us towards our fulfilment. At the same time, though, the local has to be eagerly embraced, for it possesses something that the global does not: it is capable of being a leaven, of bringing enrichment, of sparking mechanisms of subsidiarity. Universal fraternity and social friendship are thus two inseparable and equally vital poles in every society. To separate them would be to disfigure each and to create a dangerous polarization.” (</a:t>
            </a:r>
            <a:r>
              <a:rPr lang="en-US" i="1" dirty="0">
                <a:solidFill>
                  <a:srgbClr val="00B0F0"/>
                </a:solidFill>
              </a:rPr>
              <a:t>Fratelli Tutti</a:t>
            </a:r>
            <a:r>
              <a:rPr lang="en-US" dirty="0">
                <a:solidFill>
                  <a:srgbClr val="00B0F0"/>
                </a:solidFill>
              </a:rPr>
              <a:t>, 142)</a:t>
            </a:r>
          </a:p>
        </p:txBody>
      </p:sp>
    </p:spTree>
    <p:extLst>
      <p:ext uri="{BB962C8B-B14F-4D97-AF65-F5344CB8AC3E}">
        <p14:creationId xmlns:p14="http://schemas.microsoft.com/office/powerpoint/2010/main" val="29101397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IV) E. Common Good</a:t>
            </a:r>
          </a:p>
        </p:txBody>
      </p:sp>
      <p:sp>
        <p:nvSpPr>
          <p:cNvPr id="3" name="Content Placeholder 2"/>
          <p:cNvSpPr>
            <a:spLocks noGrp="1"/>
          </p:cNvSpPr>
          <p:nvPr>
            <p:ph idx="1"/>
          </p:nvPr>
        </p:nvSpPr>
        <p:spPr/>
        <p:txBody>
          <a:bodyPr>
            <a:normAutofit fontScale="92500" lnSpcReduction="20000"/>
          </a:bodyPr>
          <a:lstStyle/>
          <a:p>
            <a:r>
              <a:rPr lang="en-US" dirty="0"/>
              <a:t>Common good stems from man’s social nature (common) and dignity (meant for communion).</a:t>
            </a:r>
          </a:p>
          <a:p>
            <a:r>
              <a:rPr lang="en-US" dirty="0"/>
              <a:t>Def. </a:t>
            </a:r>
            <a:r>
              <a:rPr lang="en-US" b="1" i="1" dirty="0"/>
              <a:t>common good </a:t>
            </a:r>
            <a:r>
              <a:rPr lang="en-US" dirty="0"/>
              <a:t>– “the sum of those conditions of social life whereby people, as groups and individuals, may more fully and readily attain their own perfection” (GS 26)</a:t>
            </a:r>
          </a:p>
          <a:p>
            <a:r>
              <a:rPr lang="en-US" dirty="0"/>
              <a:t>Includes:</a:t>
            </a:r>
          </a:p>
          <a:p>
            <a:pPr lvl="1"/>
            <a:r>
              <a:rPr lang="en-US" dirty="0"/>
              <a:t>Public goods: roads, law enforcement, defense</a:t>
            </a:r>
          </a:p>
          <a:p>
            <a:pPr lvl="1"/>
            <a:r>
              <a:rPr lang="en-US" dirty="0"/>
              <a:t>Also, virtue (justice, peace) and respect for dignity</a:t>
            </a:r>
          </a:p>
          <a:p>
            <a:pPr lvl="1"/>
            <a:r>
              <a:rPr lang="en-US" dirty="0"/>
              <a:t>Communion itself (with God and others) </a:t>
            </a:r>
          </a:p>
          <a:p>
            <a:pPr lvl="2"/>
            <a:r>
              <a:rPr lang="en-US" dirty="0"/>
              <a:t> not simply a sum of individual goods</a:t>
            </a:r>
          </a:p>
          <a:p>
            <a:endParaRPr lang="en-US" dirty="0"/>
          </a:p>
        </p:txBody>
      </p:sp>
    </p:spTree>
    <p:extLst>
      <p:ext uri="{BB962C8B-B14F-4D97-AF65-F5344CB8AC3E}">
        <p14:creationId xmlns:p14="http://schemas.microsoft.com/office/powerpoint/2010/main" val="34820731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Distinguishing “Common Good”</a:t>
            </a:r>
          </a:p>
        </p:txBody>
      </p:sp>
      <p:sp>
        <p:nvSpPr>
          <p:cNvPr id="3" name="Content Placeholder 2"/>
          <p:cNvSpPr>
            <a:spLocks noGrp="1"/>
          </p:cNvSpPr>
          <p:nvPr>
            <p:ph idx="1"/>
          </p:nvPr>
        </p:nvSpPr>
        <p:spPr/>
        <p:txBody>
          <a:bodyPr>
            <a:normAutofit fontScale="62500" lnSpcReduction="20000"/>
          </a:bodyPr>
          <a:lstStyle/>
          <a:p>
            <a:pPr marL="514350" indent="-514350"/>
            <a:r>
              <a:rPr lang="en-US" dirty="0">
                <a:solidFill>
                  <a:srgbClr val="00B0F0"/>
                </a:solidFill>
              </a:rPr>
              <a:t>Fascism and communism also argued for a common good, but Catholic common good differs in two important respects:</a:t>
            </a:r>
          </a:p>
          <a:p>
            <a:pPr marL="914400" lvl="1" indent="-514350">
              <a:buFont typeface="+mj-lt"/>
              <a:buAutoNum type="arabicPeriod"/>
            </a:pPr>
            <a:r>
              <a:rPr lang="en-US" dirty="0">
                <a:solidFill>
                  <a:srgbClr val="00B0F0"/>
                </a:solidFill>
              </a:rPr>
              <a:t>Common good must be in accord with objective common good, man’s ultimate purpose: union with God</a:t>
            </a:r>
          </a:p>
          <a:p>
            <a:pPr marL="914400" lvl="1" indent="-514350">
              <a:buFont typeface="+mj-lt"/>
              <a:buAutoNum type="arabicPeriod"/>
            </a:pPr>
            <a:r>
              <a:rPr lang="en-US" dirty="0">
                <a:solidFill>
                  <a:srgbClr val="00B0F0"/>
                </a:solidFill>
              </a:rPr>
              <a:t>Must follow principle of </a:t>
            </a:r>
            <a:r>
              <a:rPr lang="en-US" dirty="0" err="1">
                <a:solidFill>
                  <a:srgbClr val="00B0F0"/>
                </a:solidFill>
              </a:rPr>
              <a:t>subsidiarity</a:t>
            </a:r>
            <a:r>
              <a:rPr lang="en-US" dirty="0">
                <a:solidFill>
                  <a:srgbClr val="00B0F0"/>
                </a:solidFill>
              </a:rPr>
              <a:t>:</a:t>
            </a:r>
          </a:p>
          <a:p>
            <a:pPr marL="914400" lvl="1" indent="-514350">
              <a:buNone/>
            </a:pPr>
            <a:r>
              <a:rPr lang="en-US" dirty="0">
                <a:solidFill>
                  <a:srgbClr val="00B0F0"/>
                </a:solidFill>
              </a:rPr>
              <a:t>	</a:t>
            </a:r>
          </a:p>
          <a:p>
            <a:pPr marL="914400" lvl="1" indent="-514350">
              <a:buNone/>
            </a:pPr>
            <a:r>
              <a:rPr lang="en-US" dirty="0">
                <a:solidFill>
                  <a:srgbClr val="00B0F0"/>
                </a:solidFill>
              </a:rPr>
              <a:t>	“…let subordinate groups handle matters and concerns of lesser importance, which would otherwise dissipate its efforts greatly.  Thereby the State will more freely, powerfully, and effectively do all those things that belong to it alone because it alone can do them: directing, watching, urging, restraining, as occasion requires and necessity demands.  Therefore, those in power should be sure that the more perfectly a graduated order is kept among the various associations, in observance of the principle of ‘subsidiary function,’ the stronger social authority and effectiveness will be the happier and more prosperous the condition of the State.”  (QA, 80)</a:t>
            </a:r>
          </a:p>
          <a:p>
            <a:pPr marL="914400" lvl="1" indent="-514350">
              <a:buNone/>
            </a:pPr>
            <a:endParaRPr lang="en-US" dirty="0">
              <a:solidFill>
                <a:srgbClr val="00B0F0"/>
              </a:solidFill>
            </a:endParaRPr>
          </a:p>
          <a:p>
            <a:pPr marL="514350" indent="-514350"/>
            <a:r>
              <a:rPr lang="en-US" dirty="0">
                <a:solidFill>
                  <a:srgbClr val="00B0F0"/>
                </a:solidFill>
              </a:rPr>
              <a:t>Common good and authority also justify higher organizations such as the United Nations</a:t>
            </a:r>
          </a:p>
        </p:txBody>
      </p:sp>
    </p:spTree>
    <p:extLst>
      <p:ext uri="{BB962C8B-B14F-4D97-AF65-F5344CB8AC3E}">
        <p14:creationId xmlns:p14="http://schemas.microsoft.com/office/powerpoint/2010/main" val="16980105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FF0000"/>
                </a:solidFill>
              </a:rPr>
              <a:t>IV) F. Importance of the Family</a:t>
            </a:r>
          </a:p>
        </p:txBody>
      </p:sp>
      <p:sp>
        <p:nvSpPr>
          <p:cNvPr id="3" name="Content Placeholder 2"/>
          <p:cNvSpPr>
            <a:spLocks noGrp="1"/>
          </p:cNvSpPr>
          <p:nvPr>
            <p:ph idx="1"/>
          </p:nvPr>
        </p:nvSpPr>
        <p:spPr/>
        <p:txBody>
          <a:bodyPr>
            <a:normAutofit/>
          </a:bodyPr>
          <a:lstStyle/>
          <a:p>
            <a:pPr marL="0" indent="0">
              <a:buNone/>
            </a:pPr>
            <a:r>
              <a:rPr lang="en-US" dirty="0"/>
              <a:t>In Catholicism, the family is the central social institution – the most basic “society” </a:t>
            </a:r>
          </a:p>
          <a:p>
            <a:pPr marL="914400" lvl="1" indent="-514350"/>
            <a:r>
              <a:rPr lang="en-US" dirty="0"/>
              <a:t>Closest human reflection of the Trinity – the perfect society</a:t>
            </a:r>
          </a:p>
          <a:p>
            <a:pPr marL="914400" lvl="1" indent="-514350"/>
            <a:r>
              <a:rPr lang="en-US" dirty="0"/>
              <a:t>Place where people learn love, dignity, solidarity, </a:t>
            </a:r>
            <a:r>
              <a:rPr lang="en-US" dirty="0" err="1"/>
              <a:t>subsidiarity</a:t>
            </a:r>
            <a:endParaRPr lang="en-US" dirty="0"/>
          </a:p>
          <a:p>
            <a:pPr marL="914400" lvl="1" indent="-514350"/>
            <a:r>
              <a:rPr lang="en-US" dirty="0"/>
              <a:t>Prior to the state, state must respect rights of family (subsidiarity) </a:t>
            </a:r>
          </a:p>
          <a:p>
            <a:pPr marL="400050" lvl="1" indent="0">
              <a:buNone/>
            </a:pPr>
            <a:endParaRPr lang="en-US" dirty="0"/>
          </a:p>
          <a:p>
            <a:pPr marL="914400" lvl="1" indent="-514350"/>
            <a:endParaRPr lang="en-US" dirty="0"/>
          </a:p>
          <a:p>
            <a:pPr marL="914400" lvl="1" indent="-514350"/>
            <a:endParaRPr lang="en-US" dirty="0"/>
          </a:p>
          <a:p>
            <a:pPr marL="914400" lvl="1" indent="-514350"/>
            <a:endParaRPr lang="en-US" dirty="0"/>
          </a:p>
          <a:p>
            <a:pPr marL="514350" indent="-514350"/>
            <a:endParaRPr lang="en-US" dirty="0"/>
          </a:p>
          <a:p>
            <a:pPr marL="914400" lvl="1" indent="-514350"/>
            <a:endParaRPr lang="en-US" dirty="0"/>
          </a:p>
          <a:p>
            <a:endParaRPr lang="en-US" dirty="0"/>
          </a:p>
        </p:txBody>
      </p:sp>
    </p:spTree>
    <p:extLst>
      <p:ext uri="{BB962C8B-B14F-4D97-AF65-F5344CB8AC3E}">
        <p14:creationId xmlns:p14="http://schemas.microsoft.com/office/powerpoint/2010/main" val="38815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3629-D772-5A44-87C3-C550D6DDE22E}"/>
              </a:ext>
            </a:extLst>
          </p:cNvPr>
          <p:cNvSpPr>
            <a:spLocks noGrp="1"/>
          </p:cNvSpPr>
          <p:nvPr>
            <p:ph type="title"/>
          </p:nvPr>
        </p:nvSpPr>
        <p:spPr/>
        <p:txBody>
          <a:bodyPr/>
          <a:lstStyle/>
          <a:p>
            <a:pPr algn="l"/>
            <a:r>
              <a:rPr lang="en-US" dirty="0"/>
              <a:t>I. God created the world </a:t>
            </a:r>
            <a:r>
              <a:rPr lang="en-US" i="1" dirty="0"/>
              <a:t>ex nihilo</a:t>
            </a:r>
            <a:endParaRPr lang="en-US" dirty="0"/>
          </a:p>
        </p:txBody>
      </p:sp>
      <p:sp>
        <p:nvSpPr>
          <p:cNvPr id="3" name="Content Placeholder 2">
            <a:extLst>
              <a:ext uri="{FF2B5EF4-FFF2-40B4-BE49-F238E27FC236}">
                <a16:creationId xmlns:a16="http://schemas.microsoft.com/office/drawing/2014/main" id="{C829A0D6-E639-5C43-AB42-D4BCB6E21023}"/>
              </a:ext>
            </a:extLst>
          </p:cNvPr>
          <p:cNvSpPr>
            <a:spLocks noGrp="1"/>
          </p:cNvSpPr>
          <p:nvPr>
            <p:ph idx="1"/>
          </p:nvPr>
        </p:nvSpPr>
        <p:spPr/>
        <p:txBody>
          <a:bodyPr>
            <a:normAutofit fontScale="77500" lnSpcReduction="20000"/>
          </a:bodyPr>
          <a:lstStyle/>
          <a:p>
            <a:r>
              <a:rPr lang="en-US" i="1" dirty="0"/>
              <a:t>Ex nihilo </a:t>
            </a:r>
            <a:r>
              <a:rPr lang="en-US" dirty="0"/>
              <a:t>means “out of nothing”.</a:t>
            </a:r>
          </a:p>
          <a:p>
            <a:r>
              <a:rPr lang="en-US" dirty="0"/>
              <a:t>Only God can do this</a:t>
            </a:r>
          </a:p>
          <a:p>
            <a:r>
              <a:rPr lang="en-US" dirty="0"/>
              <a:t>Why is it important? </a:t>
            </a:r>
          </a:p>
          <a:p>
            <a:pPr marL="971550" lvl="1" indent="-514350">
              <a:buFont typeface="+mj-lt"/>
              <a:buAutoNum type="arabicPeriod"/>
            </a:pPr>
            <a:r>
              <a:rPr lang="en-US" dirty="0"/>
              <a:t>God is at the center of all existence (the principle “being”, the “necessary being”); God is our source </a:t>
            </a:r>
          </a:p>
          <a:p>
            <a:pPr marL="971550" lvl="1" indent="-514350">
              <a:buFont typeface="+mj-lt"/>
              <a:buAutoNum type="arabicPeriod"/>
            </a:pPr>
            <a:r>
              <a:rPr lang="en-US" dirty="0"/>
              <a:t>God is outside of (not part of) creation</a:t>
            </a:r>
          </a:p>
          <a:p>
            <a:pPr marL="971550" lvl="1" indent="-514350">
              <a:buFont typeface="+mj-lt"/>
              <a:buAutoNum type="arabicPeriod"/>
            </a:pPr>
            <a:r>
              <a:rPr lang="en-US" dirty="0"/>
              <a:t>God is the basis of objective truth, goodness, justice, love</a:t>
            </a:r>
          </a:p>
          <a:p>
            <a:pPr marL="971550" lvl="1" indent="-514350">
              <a:buFont typeface="+mj-lt"/>
              <a:buAutoNum type="arabicPeriod"/>
            </a:pPr>
            <a:r>
              <a:rPr lang="en-US" dirty="0"/>
              <a:t>God has will and purpose; God and communion with God are our end.</a:t>
            </a:r>
          </a:p>
          <a:p>
            <a:pPr marL="971550" lvl="1" indent="-514350">
              <a:buFont typeface="+mj-lt"/>
              <a:buAutoNum type="arabicPeriod"/>
            </a:pPr>
            <a:r>
              <a:rPr lang="en-US" dirty="0"/>
              <a:t>Economy, government, work, family, etc. are all just means to this end.</a:t>
            </a:r>
          </a:p>
          <a:p>
            <a:pPr marL="971550" lvl="1" indent="-514350">
              <a:buFont typeface="+mj-lt"/>
              <a:buAutoNum type="arabicPeriod"/>
            </a:pPr>
            <a:r>
              <a:rPr lang="en-US" dirty="0">
                <a:solidFill>
                  <a:schemeClr val="bg1"/>
                </a:solidFill>
              </a:rPr>
              <a:t>All creation, including our own existence, is grace/gift.  </a:t>
            </a:r>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10594461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Family as the “Domestic Church”</a:t>
            </a:r>
          </a:p>
        </p:txBody>
      </p:sp>
      <p:sp>
        <p:nvSpPr>
          <p:cNvPr id="3" name="Content Placeholder 2"/>
          <p:cNvSpPr>
            <a:spLocks noGrp="1"/>
          </p:cNvSpPr>
          <p:nvPr>
            <p:ph idx="1"/>
          </p:nvPr>
        </p:nvSpPr>
        <p:spPr/>
        <p:txBody>
          <a:bodyPr>
            <a:normAutofit fontScale="92500" lnSpcReduction="10000"/>
          </a:bodyPr>
          <a:lstStyle/>
          <a:p>
            <a:r>
              <a:rPr lang="en-US" dirty="0"/>
              <a:t>Family is not only the fundamental cell of civil society, but also the fundamental cell of the Church</a:t>
            </a:r>
          </a:p>
          <a:p>
            <a:r>
              <a:rPr lang="en-US" dirty="0"/>
              <a:t>Family is charged with same ministry as the Church:</a:t>
            </a:r>
          </a:p>
          <a:p>
            <a:pPr lvl="1"/>
            <a:r>
              <a:rPr lang="en-US" dirty="0"/>
              <a:t>Worship</a:t>
            </a:r>
          </a:p>
          <a:p>
            <a:pPr lvl="1"/>
            <a:r>
              <a:rPr lang="en-US" dirty="0"/>
              <a:t>Christian communion and fellowship</a:t>
            </a:r>
          </a:p>
          <a:p>
            <a:pPr lvl="1"/>
            <a:r>
              <a:rPr lang="en-US" dirty="0"/>
              <a:t>Charity</a:t>
            </a:r>
          </a:p>
          <a:p>
            <a:pPr lvl="1"/>
            <a:r>
              <a:rPr lang="en-US" dirty="0"/>
              <a:t>Reconciliation</a:t>
            </a:r>
          </a:p>
          <a:p>
            <a:pPr lvl="1"/>
            <a:r>
              <a:rPr lang="en-US" dirty="0"/>
              <a:t>Education in the faith</a:t>
            </a:r>
          </a:p>
        </p:txBody>
      </p:sp>
    </p:spTree>
    <p:extLst>
      <p:ext uri="{BB962C8B-B14F-4D97-AF65-F5344CB8AC3E}">
        <p14:creationId xmlns:p14="http://schemas.microsoft.com/office/powerpoint/2010/main" val="34284071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Tying together ideas on truth</a:t>
            </a:r>
          </a:p>
        </p:txBody>
      </p:sp>
      <p:sp>
        <p:nvSpPr>
          <p:cNvPr id="3" name="Content Placeholder 2"/>
          <p:cNvSpPr>
            <a:spLocks noGrp="1"/>
          </p:cNvSpPr>
          <p:nvPr>
            <p:ph idx="1"/>
          </p:nvPr>
        </p:nvSpPr>
        <p:spPr/>
        <p:txBody>
          <a:bodyPr>
            <a:normAutofit fontScale="92500"/>
          </a:bodyPr>
          <a:lstStyle/>
          <a:p>
            <a:pPr marL="0" indent="0">
              <a:buNone/>
            </a:pPr>
            <a:r>
              <a:rPr lang="en-US" dirty="0"/>
              <a:t>We see the objective nature of truth demonstrated in several concepts we’ve covered:</a:t>
            </a:r>
          </a:p>
          <a:p>
            <a:pPr marL="971550" lvl="1" indent="-514350">
              <a:buFont typeface="+mj-lt"/>
              <a:buAutoNum type="arabicPeriod"/>
            </a:pPr>
            <a:r>
              <a:rPr lang="en-US" dirty="0"/>
              <a:t>Natural law: discerning objective moral ethics</a:t>
            </a:r>
          </a:p>
          <a:p>
            <a:pPr marL="971550" lvl="1" indent="-514350">
              <a:buFont typeface="+mj-lt"/>
              <a:buAutoNum type="arabicPeriod"/>
            </a:pPr>
            <a:r>
              <a:rPr lang="en-US" dirty="0"/>
              <a:t>Human dignity: independent of whether it is recognized or respected</a:t>
            </a:r>
          </a:p>
          <a:p>
            <a:pPr marL="971550" lvl="1" indent="-514350">
              <a:buFont typeface="+mj-lt"/>
              <a:buAutoNum type="arabicPeriod"/>
            </a:pPr>
            <a:r>
              <a:rPr lang="en-US" dirty="0"/>
              <a:t>Human freedom: depends on reason discerning objective truth</a:t>
            </a:r>
          </a:p>
          <a:p>
            <a:pPr marL="971550" lvl="1" indent="-514350">
              <a:buFont typeface="+mj-lt"/>
              <a:buAutoNum type="arabicPeriod"/>
            </a:pPr>
            <a:r>
              <a:rPr lang="en-US" dirty="0"/>
              <a:t>Common good: based on an objective purpose of human life, not merely individual preference or even common agreement.</a:t>
            </a:r>
          </a:p>
          <a:p>
            <a:pPr marL="971550" lvl="1" indent="-514350">
              <a:buFont typeface="+mj-lt"/>
              <a:buAutoNum type="arabicPeriod"/>
            </a:pPr>
            <a:endParaRPr lang="en-US" dirty="0"/>
          </a:p>
          <a:p>
            <a:endParaRPr lang="en-US" dirty="0"/>
          </a:p>
          <a:p>
            <a:pPr lvl="1"/>
            <a:endParaRPr lang="en-US" dirty="0"/>
          </a:p>
        </p:txBody>
      </p:sp>
    </p:spTree>
    <p:extLst>
      <p:ext uri="{BB962C8B-B14F-4D97-AF65-F5344CB8AC3E}">
        <p14:creationId xmlns:p14="http://schemas.microsoft.com/office/powerpoint/2010/main" val="39324365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FF0000"/>
                </a:solidFill>
              </a:rPr>
              <a:t>V. Proper Use of Gifts</a:t>
            </a:r>
          </a:p>
        </p:txBody>
      </p:sp>
      <p:sp>
        <p:nvSpPr>
          <p:cNvPr id="3" name="Content Placeholder 2"/>
          <p:cNvSpPr>
            <a:spLocks noGrp="1"/>
          </p:cNvSpPr>
          <p:nvPr>
            <p:ph idx="1"/>
          </p:nvPr>
        </p:nvSpPr>
        <p:spPr/>
        <p:txBody>
          <a:bodyPr/>
          <a:lstStyle/>
          <a:p>
            <a:r>
              <a:rPr lang="en-US" dirty="0"/>
              <a:t>Recall that God created everything </a:t>
            </a:r>
            <a:r>
              <a:rPr lang="en-US" i="1" dirty="0"/>
              <a:t>ex nihilo</a:t>
            </a:r>
          </a:p>
          <a:p>
            <a:pPr lvl="1"/>
            <a:r>
              <a:rPr lang="en-US" dirty="0"/>
              <a:t>All is grace/gift</a:t>
            </a:r>
          </a:p>
          <a:p>
            <a:pPr lvl="1"/>
            <a:r>
              <a:rPr lang="en-US" dirty="0"/>
              <a:t>All is ultimately owed to God</a:t>
            </a:r>
          </a:p>
          <a:p>
            <a:r>
              <a:rPr lang="en-US" dirty="0"/>
              <a:t>Stewardship</a:t>
            </a:r>
          </a:p>
          <a:p>
            <a:pPr marL="914400" lvl="1" indent="-514350"/>
            <a:r>
              <a:rPr lang="en-US" dirty="0"/>
              <a:t>Universal Destination of Earth’s Goods</a:t>
            </a:r>
          </a:p>
          <a:p>
            <a:pPr marL="914400" lvl="1" indent="-514350"/>
            <a:r>
              <a:rPr lang="en-US" dirty="0"/>
              <a:t>Option for the Poor</a:t>
            </a:r>
          </a:p>
        </p:txBody>
      </p:sp>
    </p:spTree>
    <p:extLst>
      <p:ext uri="{BB962C8B-B14F-4D97-AF65-F5344CB8AC3E}">
        <p14:creationId xmlns:p14="http://schemas.microsoft.com/office/powerpoint/2010/main" val="34130327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solidFill>
                  <a:srgbClr val="FF0000"/>
                </a:solidFill>
              </a:rPr>
              <a:t>V) A. Stewardship</a:t>
            </a:r>
          </a:p>
        </p:txBody>
      </p:sp>
      <p:sp>
        <p:nvSpPr>
          <p:cNvPr id="3" name="Content Placeholder 2"/>
          <p:cNvSpPr>
            <a:spLocks noGrp="1"/>
          </p:cNvSpPr>
          <p:nvPr>
            <p:ph idx="1"/>
          </p:nvPr>
        </p:nvSpPr>
        <p:spPr/>
        <p:txBody>
          <a:bodyPr>
            <a:normAutofit fontScale="92500" lnSpcReduction="10000"/>
          </a:bodyPr>
          <a:lstStyle/>
          <a:p>
            <a:r>
              <a:rPr lang="en-US" dirty="0"/>
              <a:t>Def: </a:t>
            </a:r>
            <a:r>
              <a:rPr lang="en-US" b="1" dirty="0"/>
              <a:t>stewardship</a:t>
            </a:r>
            <a:r>
              <a:rPr lang="en-US" dirty="0"/>
              <a:t> – the responsibility that we hold to properly use the gifts that God has given us</a:t>
            </a:r>
          </a:p>
          <a:p>
            <a:r>
              <a:rPr lang="en-US" dirty="0"/>
              <a:t>Church usage is broader than everyday usage</a:t>
            </a:r>
          </a:p>
          <a:p>
            <a:pPr lvl="1"/>
            <a:r>
              <a:rPr lang="en-US" dirty="0"/>
              <a:t>everyday language: a steward is someone who manages and cares for property that is not their own (e.g., an estate, finances). </a:t>
            </a:r>
          </a:p>
          <a:p>
            <a:pPr lvl="1"/>
            <a:r>
              <a:rPr lang="en-US" dirty="0"/>
              <a:t>Church use: also includes talents, etc.</a:t>
            </a:r>
          </a:p>
          <a:p>
            <a:pPr lvl="2"/>
            <a:r>
              <a:rPr lang="en-US" dirty="0"/>
              <a:t>Parable of the talents (Matthew 25)</a:t>
            </a:r>
          </a:p>
          <a:p>
            <a:r>
              <a:rPr lang="en-US" dirty="0"/>
              <a:t>Dominion over Earth is not absolute</a:t>
            </a:r>
          </a:p>
          <a:p>
            <a:pPr lvl="1"/>
            <a:endParaRPr lang="en-US" dirty="0"/>
          </a:p>
          <a:p>
            <a:endParaRPr lang="en-US" dirty="0"/>
          </a:p>
          <a:p>
            <a:endParaRPr lang="en-US" dirty="0"/>
          </a:p>
        </p:txBody>
      </p:sp>
    </p:spTree>
    <p:extLst>
      <p:ext uri="{BB962C8B-B14F-4D97-AF65-F5344CB8AC3E}">
        <p14:creationId xmlns:p14="http://schemas.microsoft.com/office/powerpoint/2010/main" val="25861059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DBAF9-16BF-2043-9C73-7BEEDC4324A7}"/>
              </a:ext>
            </a:extLst>
          </p:cNvPr>
          <p:cNvSpPr>
            <a:spLocks noGrp="1"/>
          </p:cNvSpPr>
          <p:nvPr>
            <p:ph type="title"/>
          </p:nvPr>
        </p:nvSpPr>
        <p:spPr/>
        <p:txBody>
          <a:bodyPr>
            <a:normAutofit/>
          </a:bodyPr>
          <a:lstStyle/>
          <a:p>
            <a:r>
              <a:rPr lang="en-US" sz="3600" dirty="0"/>
              <a:t>Material goods in the hierarchy of values</a:t>
            </a:r>
          </a:p>
        </p:txBody>
      </p:sp>
      <p:sp>
        <p:nvSpPr>
          <p:cNvPr id="3" name="Content Placeholder 2">
            <a:extLst>
              <a:ext uri="{FF2B5EF4-FFF2-40B4-BE49-F238E27FC236}">
                <a16:creationId xmlns:a16="http://schemas.microsoft.com/office/drawing/2014/main" id="{9D16A5A9-66ED-FB41-BA3B-48609E264425}"/>
              </a:ext>
            </a:extLst>
          </p:cNvPr>
          <p:cNvSpPr>
            <a:spLocks noGrp="1"/>
          </p:cNvSpPr>
          <p:nvPr>
            <p:ph idx="1"/>
          </p:nvPr>
        </p:nvSpPr>
        <p:spPr/>
        <p:txBody>
          <a:bodyPr>
            <a:normAutofit fontScale="55000" lnSpcReduction="20000"/>
          </a:bodyPr>
          <a:lstStyle/>
          <a:p>
            <a:r>
              <a:rPr lang="en-US" dirty="0"/>
              <a:t>All gifts from God, including material goods, are good; greed and idolatry distorts</a:t>
            </a:r>
          </a:p>
          <a:p>
            <a:r>
              <a:rPr lang="en-US" dirty="0"/>
              <a:t>Gifts can be ordered in terms of how they serve man’s end</a:t>
            </a:r>
          </a:p>
          <a:p>
            <a:pPr lvl="1"/>
            <a:r>
              <a:rPr lang="en-US" dirty="0"/>
              <a:t>St. Paul: “Strive eagerly for the greatest spiritual gifts”: faith, hope, and love (1 Cor 12-13)</a:t>
            </a:r>
          </a:p>
          <a:p>
            <a:pPr lvl="1"/>
            <a:r>
              <a:rPr lang="en-US" dirty="0"/>
              <a:t>Jesus: “Store up for yourself treasures in heaven… for where your treasure is, there your heart will be as well.” (Matthew 6)</a:t>
            </a:r>
          </a:p>
          <a:p>
            <a:r>
              <a:rPr lang="en-US" dirty="0"/>
              <a:t>Material goods serve man to the extent they are necessary for the practice of virtue (St. Thomas Aquinas)</a:t>
            </a:r>
          </a:p>
          <a:p>
            <a:pPr marL="342900" lvl="1" indent="-342900">
              <a:buFont typeface="Arial" pitchFamily="34" charset="0"/>
              <a:buChar char="•"/>
            </a:pPr>
            <a:r>
              <a:rPr lang="en-US" sz="3100" dirty="0"/>
              <a:t>Must be oriented toward man’s ends:</a:t>
            </a:r>
          </a:p>
          <a:p>
            <a:pPr marL="742950" lvl="2" indent="-342900">
              <a:buNone/>
            </a:pPr>
            <a:r>
              <a:rPr lang="en-US" dirty="0"/>
              <a:t>“Now a man can scarcely arrive at the needed sense of responsibility, unless his living conditions allow him to become conscious of his dignity, and to rise to his destiny by spending himself for God and for others. But human freedom is often crippled when a man encounters extreme poverty, just as it withers when he indulges in too many of life's comforts and imprisons himself in a kind of splendid isolation. Freedom acquires new strength, by contrast, when a man consents to the unavoidable requirements of social life, takes on the manifold demands of human partnership, and commits himself to the service of the human community.” (GS, 32)</a:t>
            </a:r>
          </a:p>
          <a:p>
            <a:r>
              <a:rPr lang="en-US" dirty="0"/>
              <a:t>“Necessary for the practice of virtue” may vary by norms and level of material well-being of the particular society (participation, station in life)</a:t>
            </a:r>
          </a:p>
          <a:p>
            <a:r>
              <a:rPr lang="en-US" dirty="0"/>
              <a:t>“Wealth is a good servant, but a poor master”  -- common saying in many societies</a:t>
            </a:r>
          </a:p>
          <a:p>
            <a:endParaRPr lang="en-US" dirty="0"/>
          </a:p>
          <a:p>
            <a:endParaRPr lang="en-US" dirty="0"/>
          </a:p>
        </p:txBody>
      </p:sp>
    </p:spTree>
    <p:extLst>
      <p:ext uri="{BB962C8B-B14F-4D97-AF65-F5344CB8AC3E}">
        <p14:creationId xmlns:p14="http://schemas.microsoft.com/office/powerpoint/2010/main" val="16178254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Quote on Stewardship</a:t>
            </a:r>
          </a:p>
        </p:txBody>
      </p:sp>
      <p:sp>
        <p:nvSpPr>
          <p:cNvPr id="3" name="Content Placeholder 2"/>
          <p:cNvSpPr>
            <a:spLocks noGrp="1"/>
          </p:cNvSpPr>
          <p:nvPr>
            <p:ph idx="1"/>
          </p:nvPr>
        </p:nvSpPr>
        <p:spPr/>
        <p:txBody>
          <a:bodyPr>
            <a:normAutofit fontScale="85000" lnSpcReduction="10000"/>
          </a:bodyPr>
          <a:lstStyle/>
          <a:p>
            <a:r>
              <a:rPr lang="en-US" dirty="0">
                <a:solidFill>
                  <a:srgbClr val="00B0F0"/>
                </a:solidFill>
              </a:rPr>
              <a:t>Leo XIII : </a:t>
            </a:r>
          </a:p>
          <a:p>
            <a:pPr lvl="1" algn="just">
              <a:buNone/>
            </a:pPr>
            <a:r>
              <a:rPr lang="en-US" dirty="0">
                <a:solidFill>
                  <a:srgbClr val="00B0F0"/>
                </a:solidFill>
              </a:rPr>
              <a:t>“To sum up, then, what has been said: Whoever has received from the divine bounty a large share of temporal blessings, whether they be external and material, or gifts of the mind, has received them for the purpose of using them for the perfecting of his own nature, and, at the same time, that he may employ them, as the steward of God's providence, for the benefit of others.  ‘He that hath a talent,’ said St. Gregory the Great, ‘let him see that he hide it not; he that hath abundance, let him quicken himself to mercy and generosity; he that hath art and skill, let him do his best to share the use and the utility hereof with his neighbor.’ ” (RN, 22)</a:t>
            </a:r>
          </a:p>
        </p:txBody>
      </p:sp>
    </p:spTree>
    <p:extLst>
      <p:ext uri="{BB962C8B-B14F-4D97-AF65-F5344CB8AC3E}">
        <p14:creationId xmlns:p14="http://schemas.microsoft.com/office/powerpoint/2010/main" val="2708403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V) B. Universal Destination of Goods</a:t>
            </a:r>
          </a:p>
        </p:txBody>
      </p:sp>
      <p:sp>
        <p:nvSpPr>
          <p:cNvPr id="3" name="Content Placeholder 2"/>
          <p:cNvSpPr>
            <a:spLocks noGrp="1"/>
          </p:cNvSpPr>
          <p:nvPr>
            <p:ph idx="1"/>
          </p:nvPr>
        </p:nvSpPr>
        <p:spPr/>
        <p:txBody>
          <a:bodyPr>
            <a:normAutofit fontScale="85000" lnSpcReduction="10000"/>
          </a:bodyPr>
          <a:lstStyle/>
          <a:p>
            <a:pPr marL="514350" indent="-514350"/>
            <a:r>
              <a:rPr lang="en-US" dirty="0"/>
              <a:t>Def:</a:t>
            </a:r>
            <a:r>
              <a:rPr lang="en-US" i="1" dirty="0"/>
              <a:t> </a:t>
            </a:r>
            <a:r>
              <a:rPr lang="en-US" b="1" dirty="0"/>
              <a:t>universal destination of earth’s goods </a:t>
            </a:r>
            <a:r>
              <a:rPr lang="en-US" i="1" dirty="0"/>
              <a:t>– </a:t>
            </a:r>
            <a:r>
              <a:rPr lang="en-US" dirty="0"/>
              <a:t>goods of the earth are meant for all humanity to use and enjoy</a:t>
            </a:r>
          </a:p>
          <a:p>
            <a:pPr marL="514350" indent="-514350"/>
            <a:r>
              <a:rPr lang="en-US" dirty="0"/>
              <a:t>Why? Again, this concept originates in creation: after creating men, God gave them dominion over the earth in his command to subdue it. This command was meant for all mankind (Genesis 1) </a:t>
            </a:r>
          </a:p>
          <a:p>
            <a:pPr marL="514350" indent="-514350"/>
            <a:r>
              <a:rPr lang="en-US" dirty="0"/>
              <a:t>Universal destination is a matter of justice</a:t>
            </a:r>
          </a:p>
          <a:p>
            <a:r>
              <a:rPr lang="en-US" dirty="0"/>
              <a:t>“Earth’s goods” is broad term, includes:</a:t>
            </a:r>
          </a:p>
          <a:p>
            <a:pPr lvl="1"/>
            <a:r>
              <a:rPr lang="en-US" dirty="0"/>
              <a:t>Natural resources (land, raw materials, the environment)</a:t>
            </a:r>
          </a:p>
          <a:p>
            <a:pPr lvl="1"/>
            <a:r>
              <a:rPr lang="en-US" dirty="0"/>
              <a:t>Man-made resources (capital, technology)</a:t>
            </a:r>
          </a:p>
          <a:p>
            <a:pPr lvl="1"/>
            <a:r>
              <a:rPr lang="en-US" dirty="0"/>
              <a:t>Personal resources (spiritual gifts, talents, time)</a:t>
            </a:r>
          </a:p>
          <a:p>
            <a:pPr marL="514350" indent="-514350"/>
            <a:endParaRPr lang="en-US" dirty="0"/>
          </a:p>
          <a:p>
            <a:pPr marL="514350" indent="-514350"/>
            <a:endParaRPr lang="en-US" dirty="0"/>
          </a:p>
          <a:p>
            <a:pPr marL="514350" indent="-514350"/>
            <a:endParaRPr lang="en-US" dirty="0"/>
          </a:p>
          <a:p>
            <a:endParaRPr lang="en-US" dirty="0"/>
          </a:p>
        </p:txBody>
      </p:sp>
    </p:spTree>
    <p:extLst>
      <p:ext uri="{BB962C8B-B14F-4D97-AF65-F5344CB8AC3E}">
        <p14:creationId xmlns:p14="http://schemas.microsoft.com/office/powerpoint/2010/main" val="37938720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Importance of Universal Destination</a:t>
            </a:r>
          </a:p>
        </p:txBody>
      </p:sp>
      <p:sp>
        <p:nvSpPr>
          <p:cNvPr id="3" name="Content Placeholder 2"/>
          <p:cNvSpPr>
            <a:spLocks noGrp="1"/>
          </p:cNvSpPr>
          <p:nvPr>
            <p:ph idx="1"/>
          </p:nvPr>
        </p:nvSpPr>
        <p:spPr/>
        <p:txBody>
          <a:bodyPr>
            <a:normAutofit fontScale="70000" lnSpcReduction="20000"/>
          </a:bodyPr>
          <a:lstStyle/>
          <a:p>
            <a:r>
              <a:rPr lang="en-US" dirty="0">
                <a:solidFill>
                  <a:srgbClr val="00B0F0"/>
                </a:solidFill>
              </a:rPr>
              <a:t>Pius XI uses it to define social justice:</a:t>
            </a:r>
          </a:p>
          <a:p>
            <a:pPr lvl="1" algn="just">
              <a:buNone/>
            </a:pPr>
            <a:r>
              <a:rPr lang="en-US" dirty="0">
                <a:solidFill>
                  <a:srgbClr val="00B0F0"/>
                </a:solidFill>
              </a:rPr>
              <a:t>“To each, therefore, must be given his own share of goods, and the distribution of created goods, which, as every discerning person knows, is laboring today under the gravest evils due to the huge disparity between the few exceedingly rich and the unnumbered </a:t>
            </a:r>
            <a:r>
              <a:rPr lang="en-US" dirty="0" err="1">
                <a:solidFill>
                  <a:srgbClr val="00B0F0"/>
                </a:solidFill>
              </a:rPr>
              <a:t>propertyless</a:t>
            </a:r>
            <a:r>
              <a:rPr lang="en-US" dirty="0">
                <a:solidFill>
                  <a:srgbClr val="00B0F0"/>
                </a:solidFill>
              </a:rPr>
              <a:t>, must be effectively called back to and brought into conformity with the norms of the common good, that is, social justice.”  (QA, 58)</a:t>
            </a:r>
          </a:p>
          <a:p>
            <a:r>
              <a:rPr lang="en-US" dirty="0">
                <a:solidFill>
                  <a:srgbClr val="00B0F0"/>
                </a:solidFill>
              </a:rPr>
              <a:t>Early Doctors of the Church (St. Clement of Alexandria, St. John Chrysostom, St. Augustine, and St. Ambrose) expressed this strongly</a:t>
            </a:r>
          </a:p>
          <a:p>
            <a:r>
              <a:rPr lang="en-US" dirty="0">
                <a:solidFill>
                  <a:srgbClr val="00B0F0"/>
                </a:solidFill>
              </a:rPr>
              <a:t>St. Ambrose emphasizes it as a matter of justice:</a:t>
            </a:r>
          </a:p>
          <a:p>
            <a:pPr lvl="1" algn="just">
              <a:buNone/>
            </a:pPr>
            <a:r>
              <a:rPr lang="en-US" dirty="0">
                <a:solidFill>
                  <a:srgbClr val="00B0F0"/>
                </a:solidFill>
              </a:rPr>
              <a:t>“You are not making a gift of your possessions to the poor person.  You are handing over to him what is his.  For what has been given in common for the use of all, you have arrogated to yourself.  The world is given to all, and not only to the rich”. (</a:t>
            </a:r>
            <a:r>
              <a:rPr lang="en-US" i="1" dirty="0">
                <a:solidFill>
                  <a:srgbClr val="00B0F0"/>
                </a:solidFill>
              </a:rPr>
              <a:t>De </a:t>
            </a:r>
            <a:r>
              <a:rPr lang="en-US" i="1" dirty="0" err="1">
                <a:solidFill>
                  <a:srgbClr val="00B0F0"/>
                </a:solidFill>
              </a:rPr>
              <a:t>Nabuthe</a:t>
            </a:r>
            <a:r>
              <a:rPr lang="en-US" dirty="0">
                <a:solidFill>
                  <a:srgbClr val="00B0F0"/>
                </a:solidFill>
              </a:rPr>
              <a:t>, 12,53)</a:t>
            </a:r>
          </a:p>
          <a:p>
            <a:endParaRPr lang="en-US" dirty="0"/>
          </a:p>
          <a:p>
            <a:endParaRPr lang="en-US" dirty="0"/>
          </a:p>
          <a:p>
            <a:endParaRPr lang="en-US" dirty="0"/>
          </a:p>
          <a:p>
            <a:pPr>
              <a:buNone/>
            </a:pPr>
            <a:endParaRPr lang="en-US" dirty="0"/>
          </a:p>
        </p:txBody>
      </p:sp>
    </p:spTree>
    <p:extLst>
      <p:ext uri="{BB962C8B-B14F-4D97-AF65-F5344CB8AC3E}">
        <p14:creationId xmlns:p14="http://schemas.microsoft.com/office/powerpoint/2010/main" val="16461706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Implications of Universal Destination</a:t>
            </a:r>
          </a:p>
        </p:txBody>
      </p:sp>
      <p:sp>
        <p:nvSpPr>
          <p:cNvPr id="3" name="Content Placeholder 2"/>
          <p:cNvSpPr>
            <a:spLocks noGrp="1"/>
          </p:cNvSpPr>
          <p:nvPr>
            <p:ph idx="1"/>
          </p:nvPr>
        </p:nvSpPr>
        <p:spPr/>
        <p:txBody>
          <a:bodyPr>
            <a:normAutofit fontScale="70000" lnSpcReduction="20000"/>
          </a:bodyPr>
          <a:lstStyle/>
          <a:p>
            <a:r>
              <a:rPr lang="en-US" i="1" dirty="0"/>
              <a:t>Doesn’t mean </a:t>
            </a:r>
            <a:r>
              <a:rPr lang="en-US" dirty="0"/>
              <a:t>that there is no private property</a:t>
            </a:r>
          </a:p>
          <a:p>
            <a:r>
              <a:rPr lang="en-US" i="1" dirty="0"/>
              <a:t>Does mean </a:t>
            </a:r>
            <a:r>
              <a:rPr lang="en-US" dirty="0"/>
              <a:t>that everyone has a right to earn a living/satisfy his material needs from the fruits of the earth</a:t>
            </a:r>
          </a:p>
          <a:p>
            <a:r>
              <a:rPr lang="en-US" dirty="0">
                <a:solidFill>
                  <a:srgbClr val="00B0F0"/>
                </a:solidFill>
              </a:rPr>
              <a:t>Leo XIII:</a:t>
            </a:r>
          </a:p>
          <a:p>
            <a:pPr lvl="1" algn="just">
              <a:buNone/>
            </a:pPr>
            <a:r>
              <a:rPr lang="en-US" dirty="0">
                <a:solidFill>
                  <a:srgbClr val="00B0F0"/>
                </a:solidFill>
              </a:rPr>
              <a:t>“Man should not consider his material possessions as his own, but as common to all, so as to share them without hesitation when others are in need.  Whence the apostle </a:t>
            </a:r>
            <a:r>
              <a:rPr lang="en-US" dirty="0" err="1">
                <a:solidFill>
                  <a:srgbClr val="00B0F0"/>
                </a:solidFill>
              </a:rPr>
              <a:t>saith</a:t>
            </a:r>
            <a:r>
              <a:rPr lang="en-US" dirty="0">
                <a:solidFill>
                  <a:srgbClr val="00B0F0"/>
                </a:solidFill>
              </a:rPr>
              <a:t>, ‘Command the rich of this world to offer with no stint, to apportion largely’.  True, no one is commanded to distribute to others that which is required for his own needs and those of his household; nor even to give away what is reasonably required to keep up becomingly his condition in life, ‘for no one ought to live other than becomingly.’  But, when what necessity demands has been supplied, and one's standing fairly taken thought for, it becomes a duty to give to the indigent out of what remains over.  ‘Of that which </a:t>
            </a:r>
            <a:r>
              <a:rPr lang="en-US" dirty="0" err="1">
                <a:solidFill>
                  <a:srgbClr val="00B0F0"/>
                </a:solidFill>
              </a:rPr>
              <a:t>remaineth</a:t>
            </a:r>
            <a:r>
              <a:rPr lang="en-US" dirty="0">
                <a:solidFill>
                  <a:srgbClr val="00B0F0"/>
                </a:solidFill>
              </a:rPr>
              <a:t>, give alms.’” (RN, 22)</a:t>
            </a:r>
          </a:p>
          <a:p>
            <a:endParaRPr lang="en-US" dirty="0"/>
          </a:p>
        </p:txBody>
      </p:sp>
    </p:spTree>
    <p:extLst>
      <p:ext uri="{BB962C8B-B14F-4D97-AF65-F5344CB8AC3E}">
        <p14:creationId xmlns:p14="http://schemas.microsoft.com/office/powerpoint/2010/main" val="18793666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 C. Preferential Option for the Poor</a:t>
            </a:r>
          </a:p>
        </p:txBody>
      </p:sp>
      <p:sp>
        <p:nvSpPr>
          <p:cNvPr id="3" name="Content Placeholder 2"/>
          <p:cNvSpPr>
            <a:spLocks noGrp="1"/>
          </p:cNvSpPr>
          <p:nvPr>
            <p:ph idx="1"/>
          </p:nvPr>
        </p:nvSpPr>
        <p:spPr/>
        <p:txBody>
          <a:bodyPr>
            <a:normAutofit lnSpcReduction="10000"/>
          </a:bodyPr>
          <a:lstStyle/>
          <a:p>
            <a:r>
              <a:rPr lang="en-US" dirty="0"/>
              <a:t>Def </a:t>
            </a:r>
            <a:r>
              <a:rPr lang="en-US" b="1" dirty="0"/>
              <a:t>preferential option for the poor </a:t>
            </a:r>
            <a:r>
              <a:rPr lang="en-US" i="1" dirty="0"/>
              <a:t>– </a:t>
            </a:r>
            <a:r>
              <a:rPr lang="en-US" dirty="0"/>
              <a:t>a special form of primacy toward the poor in the exercise of Christian charity. </a:t>
            </a:r>
          </a:p>
          <a:p>
            <a:r>
              <a:rPr lang="en-US" dirty="0"/>
              <a:t>Also called, “love of preference” for the poor</a:t>
            </a:r>
          </a:p>
          <a:p>
            <a:r>
              <a:rPr lang="en-US" dirty="0"/>
              <a:t>Terminology stems from liberation theology, but the concept is historic</a:t>
            </a:r>
          </a:p>
          <a:p>
            <a:r>
              <a:rPr lang="en-US" dirty="0"/>
              <a:t>Clearly, while universal destination is a matter of justice, the preferential option is a matter of charity</a:t>
            </a:r>
          </a:p>
          <a:p>
            <a:pPr lvl="1">
              <a:buNone/>
            </a:pPr>
            <a:endParaRPr lang="en-US" dirty="0"/>
          </a:p>
          <a:p>
            <a:pPr lvl="1">
              <a:buNone/>
            </a:pPr>
            <a:endParaRPr lang="en-US" dirty="0"/>
          </a:p>
        </p:txBody>
      </p:sp>
    </p:spTree>
    <p:extLst>
      <p:ext uri="{BB962C8B-B14F-4D97-AF65-F5344CB8AC3E}">
        <p14:creationId xmlns:p14="http://schemas.microsoft.com/office/powerpoint/2010/main" val="403804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3629-D772-5A44-87C3-C550D6DDE22E}"/>
              </a:ext>
            </a:extLst>
          </p:cNvPr>
          <p:cNvSpPr>
            <a:spLocks noGrp="1"/>
          </p:cNvSpPr>
          <p:nvPr>
            <p:ph type="title"/>
          </p:nvPr>
        </p:nvSpPr>
        <p:spPr/>
        <p:txBody>
          <a:bodyPr/>
          <a:lstStyle/>
          <a:p>
            <a:pPr algn="l"/>
            <a:r>
              <a:rPr lang="en-US" dirty="0"/>
              <a:t>I. God created the world </a:t>
            </a:r>
            <a:r>
              <a:rPr lang="en-US" i="1" dirty="0"/>
              <a:t>ex nihilo</a:t>
            </a:r>
            <a:endParaRPr lang="en-US" dirty="0"/>
          </a:p>
        </p:txBody>
      </p:sp>
      <p:sp>
        <p:nvSpPr>
          <p:cNvPr id="3" name="Content Placeholder 2">
            <a:extLst>
              <a:ext uri="{FF2B5EF4-FFF2-40B4-BE49-F238E27FC236}">
                <a16:creationId xmlns:a16="http://schemas.microsoft.com/office/drawing/2014/main" id="{C829A0D6-E639-5C43-AB42-D4BCB6E21023}"/>
              </a:ext>
            </a:extLst>
          </p:cNvPr>
          <p:cNvSpPr>
            <a:spLocks noGrp="1"/>
          </p:cNvSpPr>
          <p:nvPr>
            <p:ph idx="1"/>
          </p:nvPr>
        </p:nvSpPr>
        <p:spPr/>
        <p:txBody>
          <a:bodyPr>
            <a:normAutofit fontScale="77500" lnSpcReduction="20000"/>
          </a:bodyPr>
          <a:lstStyle/>
          <a:p>
            <a:r>
              <a:rPr lang="en-US" i="1" dirty="0"/>
              <a:t>Ex nihilo </a:t>
            </a:r>
            <a:r>
              <a:rPr lang="en-US" dirty="0"/>
              <a:t>means “out of nothing”.</a:t>
            </a:r>
          </a:p>
          <a:p>
            <a:r>
              <a:rPr lang="en-US" dirty="0"/>
              <a:t>Only God can do this</a:t>
            </a:r>
          </a:p>
          <a:p>
            <a:r>
              <a:rPr lang="en-US" dirty="0"/>
              <a:t>Why is it important? </a:t>
            </a:r>
          </a:p>
          <a:p>
            <a:pPr marL="971550" lvl="1" indent="-514350">
              <a:buFont typeface="+mj-lt"/>
              <a:buAutoNum type="arabicPeriod"/>
            </a:pPr>
            <a:r>
              <a:rPr lang="en-US" dirty="0"/>
              <a:t>God is at the center of all existence (the principle “being”, the “necessary being”); God is our source </a:t>
            </a:r>
          </a:p>
          <a:p>
            <a:pPr marL="971550" lvl="1" indent="-514350">
              <a:buFont typeface="+mj-lt"/>
              <a:buAutoNum type="arabicPeriod"/>
            </a:pPr>
            <a:r>
              <a:rPr lang="en-US" dirty="0"/>
              <a:t>God is outside of (not part of) creation</a:t>
            </a:r>
          </a:p>
          <a:p>
            <a:pPr marL="971550" lvl="1" indent="-514350">
              <a:buFont typeface="+mj-lt"/>
              <a:buAutoNum type="arabicPeriod"/>
            </a:pPr>
            <a:r>
              <a:rPr lang="en-US" dirty="0"/>
              <a:t>God is the basis of objective truth, goodness, justice, love</a:t>
            </a:r>
          </a:p>
          <a:p>
            <a:pPr marL="971550" lvl="1" indent="-514350">
              <a:buFont typeface="+mj-lt"/>
              <a:buAutoNum type="arabicPeriod"/>
            </a:pPr>
            <a:r>
              <a:rPr lang="en-US" dirty="0"/>
              <a:t>God has will and purpose; God and communion with God are our end.</a:t>
            </a:r>
          </a:p>
          <a:p>
            <a:pPr marL="971550" lvl="1" indent="-514350">
              <a:buFont typeface="+mj-lt"/>
              <a:buAutoNum type="arabicPeriod"/>
            </a:pPr>
            <a:r>
              <a:rPr lang="en-US" dirty="0"/>
              <a:t>Economy, government, work, family, etc. are all just means to this end.</a:t>
            </a:r>
          </a:p>
          <a:p>
            <a:pPr marL="971550" lvl="1" indent="-514350">
              <a:buFont typeface="+mj-lt"/>
              <a:buAutoNum type="arabicPeriod"/>
            </a:pPr>
            <a:r>
              <a:rPr lang="en-US" dirty="0"/>
              <a:t>All creation, including our own existence, is grace/gift.  </a:t>
            </a:r>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35253248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so important?	</a:t>
            </a:r>
          </a:p>
        </p:txBody>
      </p:sp>
      <p:sp>
        <p:nvSpPr>
          <p:cNvPr id="3" name="Content Placeholder 2"/>
          <p:cNvSpPr>
            <a:spLocks noGrp="1"/>
          </p:cNvSpPr>
          <p:nvPr>
            <p:ph idx="1"/>
          </p:nvPr>
        </p:nvSpPr>
        <p:spPr/>
        <p:txBody>
          <a:bodyPr/>
          <a:lstStyle/>
          <a:p>
            <a:r>
              <a:rPr lang="en-US" dirty="0"/>
              <a:t>In loving the poor, we encounter Christ himself (Matthew 25)</a:t>
            </a:r>
          </a:p>
          <a:p>
            <a:pPr lvl="1"/>
            <a:r>
              <a:rPr lang="en-US" dirty="0"/>
              <a:t>Poor includes a broad understanding of need (e.g., hungry, thirsty, sick, isolated, imprisoned)</a:t>
            </a:r>
          </a:p>
          <a:p>
            <a:pPr lvl="1"/>
            <a:r>
              <a:rPr lang="en-US" dirty="0"/>
              <a:t>Basis of the corporal </a:t>
            </a:r>
            <a:r>
              <a:rPr lang="en-US" i="1" dirty="0"/>
              <a:t>and spiritual </a:t>
            </a:r>
            <a:r>
              <a:rPr lang="en-US" dirty="0"/>
              <a:t>works of mercy</a:t>
            </a:r>
          </a:p>
          <a:p>
            <a:pPr lvl="1"/>
            <a:r>
              <a:rPr lang="en-US" dirty="0"/>
              <a:t>A major emphasis in the spirituality of St. Teresa of Calcutta (Mother Teresa).</a:t>
            </a:r>
          </a:p>
        </p:txBody>
      </p:sp>
    </p:spTree>
    <p:extLst>
      <p:ext uri="{BB962C8B-B14F-4D97-AF65-F5344CB8AC3E}">
        <p14:creationId xmlns:p14="http://schemas.microsoft.com/office/powerpoint/2010/main" val="41120493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Christ’s concern for the poor</a:t>
            </a:r>
          </a:p>
        </p:txBody>
      </p:sp>
      <p:sp>
        <p:nvSpPr>
          <p:cNvPr id="3" name="Content Placeholder 2"/>
          <p:cNvSpPr>
            <a:spLocks noGrp="1"/>
          </p:cNvSpPr>
          <p:nvPr>
            <p:ph idx="1"/>
          </p:nvPr>
        </p:nvSpPr>
        <p:spPr/>
        <p:txBody>
          <a:bodyPr>
            <a:normAutofit fontScale="85000" lnSpcReduction="20000"/>
          </a:bodyPr>
          <a:lstStyle/>
          <a:p>
            <a:r>
              <a:rPr lang="en-US" dirty="0"/>
              <a:t>Jesus proclaimed the poor blessed (Luke 6:20)</a:t>
            </a:r>
          </a:p>
          <a:p>
            <a:r>
              <a:rPr lang="en-US" dirty="0"/>
              <a:t>Jesus identified with them in words (Matthew 25: 40)</a:t>
            </a:r>
          </a:p>
          <a:p>
            <a:r>
              <a:rPr lang="en-US" dirty="0"/>
              <a:t>Jesus identified with them in action: born in a stable, worked as a carpenter, lived life of itinerant preacher “with no place to lay his head” (Matthew 8:20)</a:t>
            </a:r>
          </a:p>
          <a:p>
            <a:pPr lvl="1"/>
            <a:r>
              <a:rPr lang="en-US" dirty="0"/>
              <a:t>“He became poor although He was rich, so that by His poverty you might become rich.” (2 Corinthians 8:9) </a:t>
            </a:r>
          </a:p>
          <a:p>
            <a:r>
              <a:rPr lang="en-US" dirty="0"/>
              <a:t>“Religion that is pure and undefiled before God is this: to care for orphans and widows in their affliction, and to keep oneself unstained by the world.” (James 1:27)</a:t>
            </a:r>
          </a:p>
          <a:p>
            <a:r>
              <a:rPr lang="en-US" dirty="0"/>
              <a:t>Old Testament also concerned for the poor (e.g., gleaning, jubilee year, oppressing poor condemned)</a:t>
            </a:r>
          </a:p>
          <a:p>
            <a:endParaRPr lang="en-US" sz="2400" dirty="0"/>
          </a:p>
        </p:txBody>
      </p:sp>
    </p:spTree>
    <p:extLst>
      <p:ext uri="{BB962C8B-B14F-4D97-AF65-F5344CB8AC3E}">
        <p14:creationId xmlns:p14="http://schemas.microsoft.com/office/powerpoint/2010/main" val="38808046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Church Testimony to the Option for the Poor</a:t>
            </a:r>
          </a:p>
        </p:txBody>
      </p:sp>
      <p:sp>
        <p:nvSpPr>
          <p:cNvPr id="3" name="Content Placeholder 2"/>
          <p:cNvSpPr>
            <a:spLocks noGrp="1"/>
          </p:cNvSpPr>
          <p:nvPr>
            <p:ph idx="1"/>
          </p:nvPr>
        </p:nvSpPr>
        <p:spPr/>
        <p:txBody>
          <a:bodyPr>
            <a:normAutofit fontScale="92500" lnSpcReduction="20000"/>
          </a:bodyPr>
          <a:lstStyle/>
          <a:p>
            <a:r>
              <a:rPr lang="en-US" dirty="0"/>
              <a:t>Historical testimony:</a:t>
            </a:r>
          </a:p>
          <a:p>
            <a:pPr lvl="1"/>
            <a:r>
              <a:rPr lang="en-US" dirty="0"/>
              <a:t>Council of Jerusalem: St. Paul said care for the poor was “very thing he was eager to do” (Galatians 2)</a:t>
            </a:r>
          </a:p>
          <a:p>
            <a:pPr lvl="1"/>
            <a:r>
              <a:rPr lang="en-US" dirty="0"/>
              <a:t>St. Lawrence, 3</a:t>
            </a:r>
            <a:r>
              <a:rPr lang="en-US" baseline="30000" dirty="0"/>
              <a:t>rd</a:t>
            </a:r>
            <a:r>
              <a:rPr lang="en-US" dirty="0"/>
              <a:t> century Roman martyr, deacon was an early witness to this option for the poor, “these are the treasure of the Church" </a:t>
            </a:r>
          </a:p>
          <a:p>
            <a:pPr lvl="1"/>
            <a:r>
              <a:rPr lang="en-US" dirty="0"/>
              <a:t>St. Francis’ care for the lepers</a:t>
            </a:r>
          </a:p>
          <a:p>
            <a:pPr lvl="1"/>
            <a:r>
              <a:rPr lang="en-US" dirty="0"/>
              <a:t>St. Louis, King of France, personally fed the hungry</a:t>
            </a:r>
          </a:p>
          <a:p>
            <a:pPr lvl="1"/>
            <a:r>
              <a:rPr lang="en-US" dirty="0"/>
              <a:t>St. Peter </a:t>
            </a:r>
            <a:r>
              <a:rPr lang="en-US" dirty="0" err="1"/>
              <a:t>Claver</a:t>
            </a:r>
            <a:r>
              <a:rPr lang="en-US" dirty="0"/>
              <a:t> cared for and baptized 300,000 slaves shipped to Colombia in 17</a:t>
            </a:r>
            <a:r>
              <a:rPr lang="en-US" baseline="30000" dirty="0"/>
              <a:t>th</a:t>
            </a:r>
            <a:r>
              <a:rPr lang="en-US" dirty="0"/>
              <a:t> century</a:t>
            </a:r>
          </a:p>
          <a:p>
            <a:pPr lvl="1"/>
            <a:r>
              <a:rPr lang="en-US" dirty="0"/>
              <a:t>Dorothy Day attracted to Catholic Church because it ministered to the poor</a:t>
            </a:r>
          </a:p>
          <a:p>
            <a:pPr marL="0" indent="0">
              <a:buNone/>
            </a:pPr>
            <a:endParaRPr lang="en-US" dirty="0"/>
          </a:p>
          <a:p>
            <a:pPr marL="914400" lvl="1" indent="-514350"/>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1197054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B0F0"/>
                </a:solidFill>
              </a:rPr>
              <a:t>Why not treat everyone equally?</a:t>
            </a:r>
          </a:p>
        </p:txBody>
      </p:sp>
      <p:sp>
        <p:nvSpPr>
          <p:cNvPr id="3" name="Content Placeholder 2"/>
          <p:cNvSpPr>
            <a:spLocks noGrp="1"/>
          </p:cNvSpPr>
          <p:nvPr>
            <p:ph idx="1"/>
          </p:nvPr>
        </p:nvSpPr>
        <p:spPr/>
        <p:txBody>
          <a:bodyPr>
            <a:normAutofit/>
          </a:bodyPr>
          <a:lstStyle/>
          <a:p>
            <a:pPr marL="514350" indent="-514350"/>
            <a:r>
              <a:rPr lang="en-US" sz="3000" dirty="0">
                <a:solidFill>
                  <a:srgbClr val="00B0F0"/>
                </a:solidFill>
              </a:rPr>
              <a:t>“Show no partiality” James 2:1</a:t>
            </a:r>
          </a:p>
          <a:p>
            <a:pPr marL="514350" indent="-514350"/>
            <a:r>
              <a:rPr lang="en-US" sz="3000" dirty="0">
                <a:solidFill>
                  <a:srgbClr val="00B0F0"/>
                </a:solidFill>
              </a:rPr>
              <a:t>In justice, poor have fewer options to defend their rights</a:t>
            </a:r>
          </a:p>
          <a:p>
            <a:pPr marL="514350" indent="-514350"/>
            <a:r>
              <a:rPr lang="en-US" sz="3000" dirty="0">
                <a:solidFill>
                  <a:srgbClr val="00B0F0"/>
                </a:solidFill>
              </a:rPr>
              <a:t>In charity, poor must be given special attention so that they are not “marginalized”, i.e., they are able to participate fully in society</a:t>
            </a:r>
          </a:p>
          <a:p>
            <a:pPr marL="914400" lvl="1" indent="-514350"/>
            <a:endParaRPr lang="en-US" dirty="0"/>
          </a:p>
          <a:p>
            <a:pPr marL="1314450" lvl="2" indent="-514350"/>
            <a:endParaRPr lang="en-US" dirty="0"/>
          </a:p>
          <a:p>
            <a:pPr marL="914400" lvl="1" indent="-514350"/>
            <a:endParaRPr lang="en-US" dirty="0"/>
          </a:p>
          <a:p>
            <a:pPr marL="514350" indent="-51435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6034516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B0F0"/>
                </a:solidFill>
              </a:rPr>
              <a:t>Love of the Poor Has Social Implications</a:t>
            </a:r>
          </a:p>
        </p:txBody>
      </p:sp>
      <p:sp>
        <p:nvSpPr>
          <p:cNvPr id="3" name="Content Placeholder 2"/>
          <p:cNvSpPr>
            <a:spLocks noGrp="1"/>
          </p:cNvSpPr>
          <p:nvPr>
            <p:ph idx="1"/>
          </p:nvPr>
        </p:nvSpPr>
        <p:spPr/>
        <p:txBody>
          <a:bodyPr>
            <a:normAutofit/>
          </a:bodyPr>
          <a:lstStyle/>
          <a:p>
            <a:pPr marL="514350" indent="-514350"/>
            <a:r>
              <a:rPr lang="en-US" dirty="0">
                <a:solidFill>
                  <a:srgbClr val="00B0F0"/>
                </a:solidFill>
              </a:rPr>
              <a:t>St. John Paul II: </a:t>
            </a:r>
          </a:p>
          <a:p>
            <a:pPr marL="914400" lvl="1" indent="-514350" algn="just">
              <a:buNone/>
            </a:pPr>
            <a:r>
              <a:rPr lang="en-US" dirty="0">
                <a:solidFill>
                  <a:srgbClr val="00B0F0"/>
                </a:solidFill>
              </a:rPr>
              <a:t>“The motivating concern for the poor - who are, in the very meaningful term, ‘the Lord's poor’ - must be translated at all levels into concrete actions, until it decisively attains a series of necessary reforms.  Each local situation will show what reforms are most urgent and how they can be achieved.  But those demanded by the situation of international imbalance … must not be forgotten.” (SRS, 43)</a:t>
            </a:r>
          </a:p>
          <a:p>
            <a:pPr marL="514350" indent="-51435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7150245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Three Applications of Concepts</a:t>
            </a:r>
          </a:p>
        </p:txBody>
      </p:sp>
      <p:sp>
        <p:nvSpPr>
          <p:cNvPr id="3" name="Content Placeholder 2"/>
          <p:cNvSpPr>
            <a:spLocks noGrp="1"/>
          </p:cNvSpPr>
          <p:nvPr>
            <p:ph idx="1"/>
          </p:nvPr>
        </p:nvSpPr>
        <p:spPr/>
        <p:txBody>
          <a:bodyPr/>
          <a:lstStyle/>
          <a:p>
            <a:pPr marL="514350" indent="-514350">
              <a:buFont typeface="+mj-lt"/>
              <a:buAutoNum type="arabicPeriod"/>
            </a:pPr>
            <a:r>
              <a:rPr lang="en-US" dirty="0"/>
              <a:t>Evaluating sexual and family morality</a:t>
            </a:r>
          </a:p>
          <a:p>
            <a:pPr marL="514350" indent="-514350">
              <a:buFont typeface="+mj-lt"/>
              <a:buAutoNum type="arabicPeriod"/>
            </a:pPr>
            <a:r>
              <a:rPr lang="en-US" dirty="0"/>
              <a:t>Evaluating Liberation Theology</a:t>
            </a:r>
          </a:p>
          <a:p>
            <a:pPr marL="514350" indent="-514350">
              <a:buFont typeface="+mj-lt"/>
              <a:buAutoNum type="arabicPeriod"/>
            </a:pPr>
            <a:r>
              <a:rPr lang="en-US" dirty="0"/>
              <a:t>Evaluating Role of Government</a:t>
            </a:r>
          </a:p>
          <a:p>
            <a:pPr marL="514350" indent="-514350">
              <a:buFont typeface="+mj-lt"/>
              <a:buAutoNum type="arabicPeriod"/>
            </a:pPr>
            <a:endParaRPr lang="en-US" dirty="0"/>
          </a:p>
        </p:txBody>
      </p:sp>
    </p:spTree>
    <p:extLst>
      <p:ext uri="{BB962C8B-B14F-4D97-AF65-F5344CB8AC3E}">
        <p14:creationId xmlns:p14="http://schemas.microsoft.com/office/powerpoint/2010/main" val="35231080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solidFill>
                  <a:srgbClr val="FF0000"/>
                </a:solidFill>
              </a:rPr>
              <a:t>V) A. Application 1: </a:t>
            </a:r>
            <a:br>
              <a:rPr lang="en-US" dirty="0">
                <a:solidFill>
                  <a:srgbClr val="FF0000"/>
                </a:solidFill>
              </a:rPr>
            </a:br>
            <a:r>
              <a:rPr lang="en-US" dirty="0">
                <a:solidFill>
                  <a:srgbClr val="FF0000"/>
                </a:solidFill>
              </a:rPr>
              <a:t>Sexual Morality and Family Morality</a:t>
            </a:r>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4700658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274B6-66E1-B944-92FD-A3B16821997D}"/>
              </a:ext>
            </a:extLst>
          </p:cNvPr>
          <p:cNvSpPr>
            <a:spLocks noGrp="1"/>
          </p:cNvSpPr>
          <p:nvPr>
            <p:ph type="title"/>
          </p:nvPr>
        </p:nvSpPr>
        <p:spPr/>
        <p:txBody>
          <a:bodyPr/>
          <a:lstStyle/>
          <a:p>
            <a:r>
              <a:rPr lang="en-US" dirty="0">
                <a:solidFill>
                  <a:srgbClr val="00B0F0"/>
                </a:solidFill>
              </a:rPr>
              <a:t>“Theology of the Body”</a:t>
            </a:r>
          </a:p>
        </p:txBody>
      </p:sp>
      <p:sp>
        <p:nvSpPr>
          <p:cNvPr id="3" name="Content Placeholder 2">
            <a:extLst>
              <a:ext uri="{FF2B5EF4-FFF2-40B4-BE49-F238E27FC236}">
                <a16:creationId xmlns:a16="http://schemas.microsoft.com/office/drawing/2014/main" id="{37EA3CA7-D0CE-5D4D-9933-0790E66357EA}"/>
              </a:ext>
            </a:extLst>
          </p:cNvPr>
          <p:cNvSpPr>
            <a:spLocks noGrp="1"/>
          </p:cNvSpPr>
          <p:nvPr>
            <p:ph idx="1"/>
          </p:nvPr>
        </p:nvSpPr>
        <p:spPr/>
        <p:txBody>
          <a:bodyPr/>
          <a:lstStyle/>
          <a:p>
            <a:pPr marL="0" indent="0">
              <a:buNone/>
            </a:pPr>
            <a:r>
              <a:rPr lang="en-US" dirty="0">
                <a:solidFill>
                  <a:srgbClr val="00B0F0"/>
                </a:solidFill>
              </a:rPr>
              <a:t>St. John Paul II’s first teaching initiative as Pope 129 lectures between 1979-1984</a:t>
            </a:r>
          </a:p>
          <a:p>
            <a:r>
              <a:rPr lang="en-US" dirty="0">
                <a:solidFill>
                  <a:srgbClr val="00B0F0"/>
                </a:solidFill>
              </a:rPr>
              <a:t>“Phenomenological” approach to understanding significance of marriage and human sexuality</a:t>
            </a:r>
          </a:p>
          <a:p>
            <a:pPr lvl="1"/>
            <a:r>
              <a:rPr lang="en-US" dirty="0">
                <a:solidFill>
                  <a:srgbClr val="00B0F0"/>
                </a:solidFill>
              </a:rPr>
              <a:t>Appeals to experience of/longing for love, unity</a:t>
            </a:r>
          </a:p>
          <a:p>
            <a:endParaRPr lang="en-US" dirty="0"/>
          </a:p>
        </p:txBody>
      </p:sp>
    </p:spTree>
    <p:extLst>
      <p:ext uri="{BB962C8B-B14F-4D97-AF65-F5344CB8AC3E}">
        <p14:creationId xmlns:p14="http://schemas.microsoft.com/office/powerpoint/2010/main" val="193646648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Incarnational</a:t>
            </a:r>
            <a:r>
              <a:rPr lang="en-US" dirty="0"/>
              <a:t> Principle</a:t>
            </a:r>
          </a:p>
        </p:txBody>
      </p:sp>
      <p:sp>
        <p:nvSpPr>
          <p:cNvPr id="3" name="Content Placeholder 2"/>
          <p:cNvSpPr>
            <a:spLocks noGrp="1"/>
          </p:cNvSpPr>
          <p:nvPr>
            <p:ph idx="1"/>
          </p:nvPr>
        </p:nvSpPr>
        <p:spPr/>
        <p:txBody>
          <a:bodyPr>
            <a:normAutofit fontScale="62500" lnSpcReduction="20000"/>
          </a:bodyPr>
          <a:lstStyle/>
          <a:p>
            <a:r>
              <a:rPr lang="en-US" dirty="0"/>
              <a:t>As bodies and souls, our bodies have dignity.</a:t>
            </a:r>
          </a:p>
          <a:p>
            <a:r>
              <a:rPr lang="en-US" dirty="0"/>
              <a:t>We experience life and learn through our bodies, even religious mysteries</a:t>
            </a:r>
          </a:p>
          <a:p>
            <a:pPr lvl="1"/>
            <a:r>
              <a:rPr lang="en-US" dirty="0"/>
              <a:t>E.g., incarnation of Jesus</a:t>
            </a:r>
          </a:p>
          <a:p>
            <a:pPr lvl="2"/>
            <a:r>
              <a:rPr lang="en-US" dirty="0"/>
              <a:t>“What was from the beginning, what we have heard, what we have seen with our eyes, what we looked upon and touched with our hands concerns the Word of life – for the life was made visible; we have seen it and testify to it and proclaim to you the eternal life that was with the Father and was made visible to us –what we have seen and heard we proclaim now to you” (1 John 1)</a:t>
            </a:r>
          </a:p>
          <a:p>
            <a:pPr lvl="1"/>
            <a:r>
              <a:rPr lang="en-US" dirty="0"/>
              <a:t>E.g., sacraments</a:t>
            </a:r>
          </a:p>
          <a:p>
            <a:pPr lvl="2"/>
            <a:r>
              <a:rPr lang="en-US" dirty="0"/>
              <a:t>“an outward sign instituted by Christ to give grace” (Baltimore Catechism)</a:t>
            </a:r>
          </a:p>
          <a:p>
            <a:pPr lvl="2"/>
            <a:r>
              <a:rPr lang="en-US" dirty="0"/>
              <a:t>“The hand of Christ reaching out through time and space into our world to touch us”</a:t>
            </a:r>
          </a:p>
          <a:p>
            <a:r>
              <a:rPr lang="en-US" dirty="0"/>
              <a:t>In St. John Paul II’s words:</a:t>
            </a:r>
          </a:p>
          <a:p>
            <a:pPr>
              <a:buNone/>
            </a:pPr>
            <a:r>
              <a:rPr lang="en-US" dirty="0"/>
              <a:t>	“The </a:t>
            </a:r>
            <a:r>
              <a:rPr lang="en-US" b="1" dirty="0"/>
              <a:t>body</a:t>
            </a:r>
            <a:r>
              <a:rPr lang="en-US" dirty="0"/>
              <a:t>, and it alone, is capable of making </a:t>
            </a:r>
            <a:r>
              <a:rPr lang="en-US" b="1" dirty="0"/>
              <a:t>visible</a:t>
            </a:r>
            <a:r>
              <a:rPr lang="en-US" dirty="0"/>
              <a:t> what is invisible, the spiritual and divine. It was created to transfer into the </a:t>
            </a:r>
            <a:r>
              <a:rPr lang="en-US" b="1" dirty="0"/>
              <a:t>visible</a:t>
            </a:r>
            <a:r>
              <a:rPr lang="en-US" dirty="0"/>
              <a:t> reality of the world, the invisible </a:t>
            </a:r>
            <a:r>
              <a:rPr lang="en-US" b="1" dirty="0"/>
              <a:t>mystery</a:t>
            </a:r>
            <a:r>
              <a:rPr lang="en-US" dirty="0"/>
              <a:t> hidden in </a:t>
            </a:r>
            <a:r>
              <a:rPr lang="en-US" b="1" dirty="0"/>
              <a:t>God</a:t>
            </a:r>
            <a:r>
              <a:rPr lang="en-US" dirty="0"/>
              <a:t> from time immemorial, and thus to be a sign of it”</a:t>
            </a:r>
          </a:p>
        </p:txBody>
      </p:sp>
    </p:spTree>
    <p:extLst>
      <p:ext uri="{BB962C8B-B14F-4D97-AF65-F5344CB8AC3E}">
        <p14:creationId xmlns:p14="http://schemas.microsoft.com/office/powerpoint/2010/main" val="19529881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Marriage as a Sacrament</a:t>
            </a:r>
          </a:p>
        </p:txBody>
      </p:sp>
      <p:sp>
        <p:nvSpPr>
          <p:cNvPr id="3" name="Content Placeholder 2"/>
          <p:cNvSpPr>
            <a:spLocks noGrp="1"/>
          </p:cNvSpPr>
          <p:nvPr>
            <p:ph idx="1"/>
          </p:nvPr>
        </p:nvSpPr>
        <p:spPr/>
        <p:txBody>
          <a:bodyPr>
            <a:normAutofit fontScale="92500" lnSpcReduction="10000"/>
          </a:bodyPr>
          <a:lstStyle/>
          <a:p>
            <a:r>
              <a:rPr lang="en-US" dirty="0"/>
              <a:t>Marriage (not the wedding) is the sacrament</a:t>
            </a:r>
          </a:p>
          <a:p>
            <a:pPr marL="971550" lvl="1" indent="-514350">
              <a:buFont typeface="+mj-lt"/>
              <a:buAutoNum type="arabicPeriod"/>
            </a:pPr>
            <a:r>
              <a:rPr lang="en-US" dirty="0"/>
              <a:t>(Grace) Two become one in love, beget offspring</a:t>
            </a:r>
          </a:p>
          <a:p>
            <a:pPr lvl="2"/>
            <a:r>
              <a:rPr lang="en-US" dirty="0"/>
              <a:t>Reflection of the Trinitarian love, community</a:t>
            </a:r>
          </a:p>
          <a:p>
            <a:pPr lvl="2"/>
            <a:r>
              <a:rPr lang="en-US" dirty="0"/>
              <a:t>Family experiences and lives the life of grace</a:t>
            </a:r>
          </a:p>
          <a:p>
            <a:pPr marL="971550" lvl="1" indent="-514350">
              <a:buFont typeface="+mj-lt"/>
              <a:buAutoNum type="arabicPeriod"/>
            </a:pPr>
            <a:r>
              <a:rPr lang="en-US" dirty="0"/>
              <a:t>(Visible sign) Sex is the visible, bodily sign</a:t>
            </a:r>
          </a:p>
          <a:p>
            <a:pPr marL="1371600" lvl="2" indent="-514350"/>
            <a:r>
              <a:rPr lang="en-US" dirty="0"/>
              <a:t>Two spouses (not priest) confer sacrament on each other</a:t>
            </a:r>
          </a:p>
          <a:p>
            <a:pPr marL="1371600" lvl="2" indent="-514350"/>
            <a:r>
              <a:rPr lang="en-US" dirty="0"/>
              <a:t>Every sexual act within marriage is a renewal of marriage vows</a:t>
            </a:r>
          </a:p>
          <a:p>
            <a:pPr marL="1371600" lvl="2" indent="-514350"/>
            <a:r>
              <a:rPr lang="en-US" dirty="0"/>
              <a:t>Conjugal union (two becoming one in love) is a foretaste of the joy of divine union</a:t>
            </a:r>
          </a:p>
          <a:p>
            <a:pPr marL="971550" lvl="1" indent="-514350">
              <a:buFont typeface="+mj-lt"/>
              <a:buAutoNum type="arabicPeriod"/>
            </a:pPr>
            <a:r>
              <a:rPr lang="en-US" dirty="0">
                <a:solidFill>
                  <a:schemeClr val="bg1"/>
                </a:solidFill>
              </a:rPr>
              <a:t>What about ”instituted by Christ”…</a:t>
            </a:r>
          </a:p>
          <a:p>
            <a:pPr marL="1371600" lvl="2" indent="-514350"/>
            <a:endParaRPr lang="en-US" dirty="0"/>
          </a:p>
          <a:p>
            <a:pPr marL="1371600" lvl="2" indent="-514350">
              <a:buNone/>
            </a:pPr>
            <a:endParaRPr lang="en-US" dirty="0"/>
          </a:p>
          <a:p>
            <a:pPr lvl="1"/>
            <a:endParaRPr lang="en-US" dirty="0"/>
          </a:p>
        </p:txBody>
      </p:sp>
    </p:spTree>
    <p:extLst>
      <p:ext uri="{BB962C8B-B14F-4D97-AF65-F5344CB8AC3E}">
        <p14:creationId xmlns:p14="http://schemas.microsoft.com/office/powerpoint/2010/main" val="3132191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54238</TotalTime>
  <Words>10743</Words>
  <Application>Microsoft Macintosh PowerPoint</Application>
  <PresentationFormat>On-screen Show (4:3)</PresentationFormat>
  <Paragraphs>814</Paragraphs>
  <Slides>113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113</vt:i4>
      </vt:variant>
    </vt:vector>
  </HeadingPairs>
  <TitlesOfParts>
    <vt:vector size="116" baseType="lpstr">
      <vt:lpstr>Arial</vt:lpstr>
      <vt:lpstr>Calibri</vt:lpstr>
      <vt:lpstr>Office Theme</vt:lpstr>
      <vt:lpstr>Catholic Social Principles</vt:lpstr>
      <vt:lpstr>Plan for Lectures</vt:lpstr>
      <vt:lpstr>I. God created the world ex nihilo</vt:lpstr>
      <vt:lpstr>I. God created the world ex nihilo</vt:lpstr>
      <vt:lpstr>I. God created the world ex nihilo</vt:lpstr>
      <vt:lpstr>I. God created the world ex nihilo</vt:lpstr>
      <vt:lpstr>I. God created the world ex nihilo</vt:lpstr>
      <vt:lpstr>I. God created the world ex nihilo</vt:lpstr>
      <vt:lpstr>I. God created the world ex nihilo</vt:lpstr>
      <vt:lpstr>I) A. Truth</vt:lpstr>
      <vt:lpstr>I) B. Morality</vt:lpstr>
      <vt:lpstr>Natural Law</vt:lpstr>
      <vt:lpstr>What about disagreement?</vt:lpstr>
      <vt:lpstr>II. Virtue</vt:lpstr>
      <vt:lpstr>II) A. Justice</vt:lpstr>
      <vt:lpstr>“Thou Shalt Not Steal”</vt:lpstr>
      <vt:lpstr>Vice of Greed</vt:lpstr>
      <vt:lpstr>Vice of Greed</vt:lpstr>
      <vt:lpstr>Vice of Greed</vt:lpstr>
      <vt:lpstr>Vice of Sloth</vt:lpstr>
      <vt:lpstr>Vice of Sloth</vt:lpstr>
      <vt:lpstr>Traditional Types of Justice</vt:lpstr>
      <vt:lpstr>What does “social justice” mean?</vt:lpstr>
      <vt:lpstr>Social justice: a newer, misunderstood, and controversial term</vt:lpstr>
      <vt:lpstr>Social Justice</vt:lpstr>
      <vt:lpstr>PowerPoint Presentation</vt:lpstr>
      <vt:lpstr>PowerPoint Presentation</vt:lpstr>
      <vt:lpstr>PowerPoint Presentation</vt:lpstr>
      <vt:lpstr>II) B. Love</vt:lpstr>
      <vt:lpstr>Most important virtue</vt:lpstr>
      <vt:lpstr>Jesus Teachings on Love</vt:lpstr>
      <vt:lpstr>Jesus Teachings on Love</vt:lpstr>
      <vt:lpstr>Jesus Example of Love </vt:lpstr>
      <vt:lpstr>Jesus’ Example of Love (cont’d)</vt:lpstr>
      <vt:lpstr>Christian Love is “Radical”</vt:lpstr>
      <vt:lpstr>Types of Love</vt:lpstr>
      <vt:lpstr>Agape and Eros</vt:lpstr>
      <vt:lpstr>Love is the Core of Social Doctrine</vt:lpstr>
      <vt:lpstr>End Lecture 2</vt:lpstr>
      <vt:lpstr>III. Created in the Image of God</vt:lpstr>
      <vt:lpstr>PowerPoint Presentation</vt:lpstr>
      <vt:lpstr>What is a “person”?</vt:lpstr>
      <vt:lpstr>The Human Person</vt:lpstr>
      <vt:lpstr>CST Concepts Deriving From Human Person</vt:lpstr>
      <vt:lpstr>III) A. Human Dignity</vt:lpstr>
      <vt:lpstr>Why do humans  have dignity?</vt:lpstr>
      <vt:lpstr>Why do humans  have dignity?</vt:lpstr>
      <vt:lpstr>Why do humans  have dignity?</vt:lpstr>
      <vt:lpstr>Why do humans  have dignity?</vt:lpstr>
      <vt:lpstr>Why do humans  have dignity?</vt:lpstr>
      <vt:lpstr>Human Dignity Has Strong Implications</vt:lpstr>
      <vt:lpstr>Leo XIII on Human Dignity</vt:lpstr>
      <vt:lpstr>St. John XXIII on Hierarchy of Values</vt:lpstr>
      <vt:lpstr>Dignity of Work</vt:lpstr>
      <vt:lpstr>Ethical Implications of the Dignity of Work</vt:lpstr>
      <vt:lpstr>III) B. Human Freedom</vt:lpstr>
      <vt:lpstr>PowerPoint Presentation</vt:lpstr>
      <vt:lpstr>PowerPoint Presentation</vt:lpstr>
      <vt:lpstr>PowerPoint Presentation</vt:lpstr>
      <vt:lpstr>PowerPoint Presentation</vt:lpstr>
      <vt:lpstr>PowerPoint Presentation</vt:lpstr>
      <vt:lpstr>PowerPoint Presentation</vt:lpstr>
      <vt:lpstr>How should we understand freedom?</vt:lpstr>
      <vt:lpstr>Broader than secular understanding (legality/license):</vt:lpstr>
      <vt:lpstr>Why is freedom desirable/good?</vt:lpstr>
      <vt:lpstr>More on Christian Understanding of Freedom</vt:lpstr>
      <vt:lpstr>Freedom and Truth</vt:lpstr>
      <vt:lpstr> End of Lecture 3</vt:lpstr>
      <vt:lpstr>“In the image” of a Trinitarian God</vt:lpstr>
      <vt:lpstr>III) C. Solidarity</vt:lpstr>
      <vt:lpstr>Quotations on Duties of Solidarity I</vt:lpstr>
      <vt:lpstr>Quotations on Duties of Solidarity II</vt:lpstr>
      <vt:lpstr>III) D. Subsidiarity</vt:lpstr>
      <vt:lpstr>Pius XI on Subsidiarity</vt:lpstr>
      <vt:lpstr>Solidarity and subsidiarity are complementary</vt:lpstr>
      <vt:lpstr>Balancing Solidarity and Subsidiarity</vt:lpstr>
      <vt:lpstr>IV) E. Common Good</vt:lpstr>
      <vt:lpstr>Distinguishing “Common Good”</vt:lpstr>
      <vt:lpstr>IV) F. Importance of the Family</vt:lpstr>
      <vt:lpstr>Family as the “Domestic Church”</vt:lpstr>
      <vt:lpstr>Tying together ideas on truth</vt:lpstr>
      <vt:lpstr>V. Proper Use of Gifts</vt:lpstr>
      <vt:lpstr>V) A. Stewardship</vt:lpstr>
      <vt:lpstr>Material goods in the hierarchy of values</vt:lpstr>
      <vt:lpstr>Quote on Stewardship</vt:lpstr>
      <vt:lpstr>V) B. Universal Destination of Goods</vt:lpstr>
      <vt:lpstr>Importance of Universal Destination</vt:lpstr>
      <vt:lpstr>Implications of Universal Destination</vt:lpstr>
      <vt:lpstr>V) C. Preferential Option for the Poor</vt:lpstr>
      <vt:lpstr>Why so important? </vt:lpstr>
      <vt:lpstr>Christ’s concern for the poor</vt:lpstr>
      <vt:lpstr>Church Testimony to the Option for the Poor</vt:lpstr>
      <vt:lpstr>Why not treat everyone equally?</vt:lpstr>
      <vt:lpstr>Love of the Poor Has Social Implications</vt:lpstr>
      <vt:lpstr>V. Three Applications of Concepts</vt:lpstr>
      <vt:lpstr>V) A. Application 1:  Sexual Morality and Family Morality</vt:lpstr>
      <vt:lpstr>“Theology of the Body”</vt:lpstr>
      <vt:lpstr>Incarnational Principle</vt:lpstr>
      <vt:lpstr>Marriage as a Sacrament</vt:lpstr>
      <vt:lpstr>Marriage as a Sacrament</vt:lpstr>
      <vt:lpstr>Marital Union is a  Foreshadow of Divine Union (Communion)</vt:lpstr>
      <vt:lpstr>Complementary roles</vt:lpstr>
      <vt:lpstr>Marriage Vows Reflect God’s Love </vt:lpstr>
      <vt:lpstr>Implications for Marriage/Sexuality</vt:lpstr>
      <vt:lpstr>End of Lecture 4</vt:lpstr>
      <vt:lpstr>V) B. Application 2: Evaluating Liberation Theology</vt:lpstr>
      <vt:lpstr>Church’s warnings on Liberation Theology</vt:lpstr>
      <vt:lpstr>Problems with Liberation Theology</vt:lpstr>
      <vt:lpstr>V) C. Application 3: Evaluating Role of Government</vt:lpstr>
      <vt:lpstr>Four Ways that Catholic View Differs</vt:lpstr>
      <vt:lpstr>Four Ways that Catholic View Differs</vt:lpstr>
      <vt:lpstr>Four Ways that Catholic View Differs</vt:lpstr>
      <vt:lpstr>Four Ways that Catholic View Differs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Economics and  Catholic Social Thought</dc:title>
  <dc:creator>jkaboski</dc:creator>
  <cp:lastModifiedBy>Microsoft Office User</cp:lastModifiedBy>
  <cp:revision>262</cp:revision>
  <cp:lastPrinted>2017-08-30T17:55:50Z</cp:lastPrinted>
  <dcterms:created xsi:type="dcterms:W3CDTF">2010-08-25T20:45:47Z</dcterms:created>
  <dcterms:modified xsi:type="dcterms:W3CDTF">2022-01-28T05:03:55Z</dcterms:modified>
</cp:coreProperties>
</file>