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8" r:id="rId3"/>
    <p:sldId id="321" r:id="rId4"/>
    <p:sldId id="339" r:id="rId5"/>
    <p:sldId id="264" r:id="rId6"/>
    <p:sldId id="416" r:id="rId7"/>
    <p:sldId id="403" r:id="rId8"/>
    <p:sldId id="402" r:id="rId9"/>
    <p:sldId id="267" r:id="rId10"/>
    <p:sldId id="340" r:id="rId11"/>
    <p:sldId id="397" r:id="rId12"/>
    <p:sldId id="398" r:id="rId13"/>
    <p:sldId id="266" r:id="rId14"/>
    <p:sldId id="404" r:id="rId15"/>
    <p:sldId id="341" r:id="rId16"/>
    <p:sldId id="302" r:id="rId17"/>
    <p:sldId id="342" r:id="rId18"/>
    <p:sldId id="304" r:id="rId19"/>
    <p:sldId id="305" r:id="rId20"/>
    <p:sldId id="306" r:id="rId21"/>
    <p:sldId id="320" r:id="rId22"/>
    <p:sldId id="405" r:id="rId23"/>
    <p:sldId id="307" r:id="rId24"/>
    <p:sldId id="417" r:id="rId25"/>
    <p:sldId id="270" r:id="rId26"/>
    <p:sldId id="410" r:id="rId27"/>
    <p:sldId id="406" r:id="rId28"/>
    <p:sldId id="407" r:id="rId29"/>
    <p:sldId id="269" r:id="rId30"/>
    <p:sldId id="310" r:id="rId31"/>
    <p:sldId id="322" r:id="rId32"/>
    <p:sldId id="323" r:id="rId33"/>
    <p:sldId id="324" r:id="rId34"/>
    <p:sldId id="271" r:id="rId35"/>
    <p:sldId id="409" r:id="rId36"/>
    <p:sldId id="411" r:id="rId37"/>
    <p:sldId id="268" r:id="rId38"/>
    <p:sldId id="343" r:id="rId39"/>
    <p:sldId id="414" r:id="rId40"/>
    <p:sldId id="272" r:id="rId41"/>
    <p:sldId id="325" r:id="rId42"/>
    <p:sldId id="330" r:id="rId43"/>
    <p:sldId id="329" r:id="rId44"/>
    <p:sldId id="326" r:id="rId45"/>
    <p:sldId id="332" r:id="rId46"/>
    <p:sldId id="331" r:id="rId47"/>
    <p:sldId id="334" r:id="rId48"/>
    <p:sldId id="335" r:id="rId49"/>
    <p:sldId id="333" r:id="rId50"/>
    <p:sldId id="337" r:id="rId51"/>
    <p:sldId id="338" r:id="rId52"/>
    <p:sldId id="389" r:id="rId53"/>
    <p:sldId id="344" r:id="rId54"/>
    <p:sldId id="345" r:id="rId55"/>
    <p:sldId id="359" r:id="rId56"/>
    <p:sldId id="360" r:id="rId57"/>
    <p:sldId id="361" r:id="rId58"/>
    <p:sldId id="362" r:id="rId59"/>
    <p:sldId id="364" r:id="rId60"/>
    <p:sldId id="413" r:id="rId61"/>
    <p:sldId id="370" r:id="rId62"/>
    <p:sldId id="367" r:id="rId63"/>
    <p:sldId id="412" r:id="rId64"/>
    <p:sldId id="368" r:id="rId65"/>
    <p:sldId id="369" r:id="rId66"/>
    <p:sldId id="380" r:id="rId67"/>
    <p:sldId id="383" r:id="rId68"/>
    <p:sldId id="384" r:id="rId69"/>
    <p:sldId id="418" r:id="rId70"/>
    <p:sldId id="415" r:id="rId71"/>
    <p:sldId id="371" r:id="rId72"/>
    <p:sldId id="372" r:id="rId73"/>
    <p:sldId id="373" r:id="rId74"/>
    <p:sldId id="395" r:id="rId75"/>
    <p:sldId id="374" r:id="rId76"/>
    <p:sldId id="375" r:id="rId77"/>
    <p:sldId id="390" r:id="rId78"/>
    <p:sldId id="391" r:id="rId79"/>
    <p:sldId id="376" r:id="rId80"/>
    <p:sldId id="377" r:id="rId81"/>
    <p:sldId id="378" r:id="rId82"/>
    <p:sldId id="392" r:id="rId83"/>
    <p:sldId id="393" r:id="rId84"/>
    <p:sldId id="396" r:id="rId85"/>
    <p:sldId id="394" r:id="rId86"/>
    <p:sldId id="379" r:id="rId8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FAE7E-420D-4D0E-B724-4CEBC8D229F1}" v="3" dt="2022-01-31T18:58:16.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autoAdjust="0"/>
    <p:restoredTop sz="94721" autoAdjust="0"/>
  </p:normalViewPr>
  <p:slideViewPr>
    <p:cSldViewPr>
      <p:cViewPr varScale="1">
        <p:scale>
          <a:sx n="108" d="100"/>
          <a:sy n="108" d="100"/>
        </p:scale>
        <p:origin x="1936" y="200"/>
      </p:cViewPr>
      <p:guideLst>
        <p:guide orient="horz" pos="2160"/>
        <p:guide pos="2880"/>
      </p:guideLst>
    </p:cSldViewPr>
  </p:slideViewPr>
  <p:outlineViewPr>
    <p:cViewPr>
      <p:scale>
        <a:sx n="33" d="100"/>
        <a:sy n="33" d="100"/>
      </p:scale>
      <p:origin x="48" y="33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Kaboski" userId="4iOlUO6udrGLIKKDXUFB3aNR4FuXrSnDnXMBBNMJaE0=" providerId="None" clId="Web-{9F9FAE7E-420D-4D0E-B724-4CEBC8D229F1}"/>
    <pc:docChg chg="modSld">
      <pc:chgData name="Joe Kaboski" userId="4iOlUO6udrGLIKKDXUFB3aNR4FuXrSnDnXMBBNMJaE0=" providerId="None" clId="Web-{9F9FAE7E-420D-4D0E-B724-4CEBC8D229F1}" dt="2022-01-31T18:58:15.405" v="1" actId="20577"/>
      <pc:docMkLst>
        <pc:docMk/>
      </pc:docMkLst>
      <pc:sldChg chg="modSp">
        <pc:chgData name="Joe Kaboski" userId="4iOlUO6udrGLIKKDXUFB3aNR4FuXrSnDnXMBBNMJaE0=" providerId="None" clId="Web-{9F9FAE7E-420D-4D0E-B724-4CEBC8D229F1}" dt="2022-01-31T18:58:15.405" v="1" actId="20577"/>
        <pc:sldMkLst>
          <pc:docMk/>
          <pc:sldMk cId="0" sldId="257"/>
        </pc:sldMkLst>
        <pc:spChg chg="mod">
          <ac:chgData name="Joe Kaboski" userId="4iOlUO6udrGLIKKDXUFB3aNR4FuXrSnDnXMBBNMJaE0=" providerId="None" clId="Web-{9F9FAE7E-420D-4D0E-B724-4CEBC8D229F1}" dt="2022-01-31T18:58:15.405" v="1" actId="20577"/>
          <ac:spMkLst>
            <pc:docMk/>
            <pc:sldMk cId="0"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22E220-F5F2-4614-ABE4-4658B02EB898}"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2E220-F5F2-4614-ABE4-4658B02EB898}"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2E220-F5F2-4614-ABE4-4658B02EB898}"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2E220-F5F2-4614-ABE4-4658B02EB898}"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2E220-F5F2-4614-ABE4-4658B02EB898}"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22E220-F5F2-4614-ABE4-4658B02EB898}" type="datetimeFigureOut">
              <a:rPr lang="en-US" smtClean="0"/>
              <a:pPr/>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22E220-F5F2-4614-ABE4-4658B02EB898}" type="datetimeFigureOut">
              <a:rPr lang="en-US" smtClean="0"/>
              <a:pPr/>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2E220-F5F2-4614-ABE4-4658B02EB898}" type="datetimeFigureOut">
              <a:rPr lang="en-US" smtClean="0"/>
              <a:pPr/>
              <a:t>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2E220-F5F2-4614-ABE4-4658B02EB898}" type="datetimeFigureOut">
              <a:rPr lang="en-US" smtClean="0"/>
              <a:pPr/>
              <a:t>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2E220-F5F2-4614-ABE4-4658B02EB898}" type="datetimeFigureOut">
              <a:rPr lang="en-US" smtClean="0"/>
              <a:pPr/>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2E220-F5F2-4614-ABE4-4658B02EB898}" type="datetimeFigureOut">
              <a:rPr lang="en-US" smtClean="0"/>
              <a:pPr/>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2E220-F5F2-4614-ABE4-4658B02EB898}" type="datetimeFigureOut">
              <a:rPr lang="en-US" smtClean="0"/>
              <a:pPr/>
              <a:t>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11BBC-D2A6-4B92-AD66-B1DE45F019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Essentials of Economics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Lecture 6-9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 Economic Modeling</a:t>
            </a:r>
          </a:p>
        </p:txBody>
      </p:sp>
      <p:sp>
        <p:nvSpPr>
          <p:cNvPr id="3" name="Content Placeholder 2"/>
          <p:cNvSpPr>
            <a:spLocks noGrp="1"/>
          </p:cNvSpPr>
          <p:nvPr>
            <p:ph idx="1"/>
          </p:nvPr>
        </p:nvSpPr>
        <p:spPr/>
        <p:txBody>
          <a:bodyPr/>
          <a:lstStyle/>
          <a:p>
            <a:pPr marL="0" indent="0">
              <a:buNone/>
            </a:pPr>
            <a:r>
              <a:rPr lang="en-US" dirty="0"/>
              <a:t>We need to consider whether economic modeling is problematic from the standpoint of CST</a:t>
            </a:r>
          </a:p>
        </p:txBody>
      </p:sp>
    </p:spTree>
    <p:extLst>
      <p:ext uri="{BB962C8B-B14F-4D97-AF65-F5344CB8AC3E}">
        <p14:creationId xmlns:p14="http://schemas.microsoft.com/office/powerpoint/2010/main" val="207136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Importance of Economic Modeling</a:t>
            </a:r>
          </a:p>
        </p:txBody>
      </p:sp>
      <p:sp>
        <p:nvSpPr>
          <p:cNvPr id="3" name="Content Placeholder 2"/>
          <p:cNvSpPr>
            <a:spLocks noGrp="1"/>
          </p:cNvSpPr>
          <p:nvPr>
            <p:ph idx="1"/>
          </p:nvPr>
        </p:nvSpPr>
        <p:spPr/>
        <p:txBody>
          <a:bodyPr>
            <a:normAutofit lnSpcReduction="10000"/>
          </a:bodyPr>
          <a:lstStyle/>
          <a:p>
            <a:r>
              <a:rPr lang="en-US" dirty="0">
                <a:solidFill>
                  <a:srgbClr val="00B0F0"/>
                </a:solidFill>
              </a:rPr>
              <a:t>Positive economic research requires the development and testing of theories</a:t>
            </a:r>
          </a:p>
          <a:p>
            <a:r>
              <a:rPr lang="en-US" dirty="0">
                <a:solidFill>
                  <a:srgbClr val="00B0F0"/>
                </a:solidFill>
              </a:rPr>
              <a:t>A theory is a way of organizing observations and grasping the general truth that observations express</a:t>
            </a:r>
          </a:p>
          <a:p>
            <a:r>
              <a:rPr lang="en-US" dirty="0">
                <a:solidFill>
                  <a:srgbClr val="00B0F0"/>
                </a:solidFill>
              </a:rPr>
              <a:t>Economists call theories models</a:t>
            </a:r>
          </a:p>
          <a:p>
            <a:r>
              <a:rPr lang="en-US" dirty="0">
                <a:solidFill>
                  <a:srgbClr val="00B0F0"/>
                </a:solidFill>
              </a:rPr>
              <a:t>Def </a:t>
            </a:r>
            <a:r>
              <a:rPr lang="en-US" b="1" i="1" dirty="0">
                <a:solidFill>
                  <a:srgbClr val="00B0F0"/>
                </a:solidFill>
              </a:rPr>
              <a:t>model </a:t>
            </a:r>
            <a:r>
              <a:rPr lang="en-US" i="1" dirty="0">
                <a:solidFill>
                  <a:srgbClr val="00B0F0"/>
                </a:solidFill>
              </a:rPr>
              <a:t>-</a:t>
            </a:r>
            <a:r>
              <a:rPr lang="en-US" dirty="0">
                <a:solidFill>
                  <a:srgbClr val="00B0F0"/>
                </a:solidFill>
              </a:rPr>
              <a:t>  simplified way of understanding (or expressing an understanding of) a set of observations about some aspect of the world.</a:t>
            </a:r>
          </a:p>
        </p:txBody>
      </p:sp>
    </p:spTree>
    <p:extLst>
      <p:ext uri="{BB962C8B-B14F-4D97-AF65-F5344CB8AC3E}">
        <p14:creationId xmlns:p14="http://schemas.microsoft.com/office/powerpoint/2010/main" val="204633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Overview of Models</a:t>
            </a:r>
          </a:p>
        </p:txBody>
      </p:sp>
      <p:sp>
        <p:nvSpPr>
          <p:cNvPr id="3" name="Content Placeholder 2"/>
          <p:cNvSpPr>
            <a:spLocks noGrp="1"/>
          </p:cNvSpPr>
          <p:nvPr>
            <p:ph idx="1"/>
          </p:nvPr>
        </p:nvSpPr>
        <p:spPr/>
        <p:txBody>
          <a:bodyPr>
            <a:normAutofit/>
          </a:bodyPr>
          <a:lstStyle/>
          <a:p>
            <a:pPr>
              <a:buNone/>
            </a:pPr>
            <a:r>
              <a:rPr lang="en-US" dirty="0">
                <a:solidFill>
                  <a:srgbClr val="00B0F0"/>
                </a:solidFill>
              </a:rPr>
              <a:t>Models generally contain:</a:t>
            </a:r>
          </a:p>
          <a:p>
            <a:pPr marL="914400" lvl="1" indent="-514350">
              <a:buFont typeface="+mj-lt"/>
              <a:buAutoNum type="arabicPeriod"/>
            </a:pPr>
            <a:r>
              <a:rPr lang="en-US" dirty="0">
                <a:solidFill>
                  <a:srgbClr val="00B0F0"/>
                </a:solidFill>
              </a:rPr>
              <a:t>Actors or “agents” (e.g., households, firms, the government)</a:t>
            </a:r>
          </a:p>
          <a:p>
            <a:pPr marL="1314450" lvl="2" indent="-514350"/>
            <a:r>
              <a:rPr lang="en-US" dirty="0">
                <a:solidFill>
                  <a:srgbClr val="00B0F0"/>
                </a:solidFill>
              </a:rPr>
              <a:t>Firms typically maximize profits, value of business, etc.</a:t>
            </a:r>
          </a:p>
          <a:p>
            <a:pPr marL="1314450" lvl="2" indent="-514350"/>
            <a:r>
              <a:rPr lang="en-US" dirty="0">
                <a:solidFill>
                  <a:srgbClr val="00B0F0"/>
                </a:solidFill>
              </a:rPr>
              <a:t>Households typically maximize </a:t>
            </a:r>
            <a:r>
              <a:rPr lang="en-US" i="1" dirty="0">
                <a:solidFill>
                  <a:srgbClr val="00B0F0"/>
                </a:solidFill>
              </a:rPr>
              <a:t>utility</a:t>
            </a:r>
          </a:p>
          <a:p>
            <a:pPr marL="914400" lvl="1" indent="-514350">
              <a:buFont typeface="+mj-lt"/>
              <a:buAutoNum type="arabicPeriod"/>
            </a:pPr>
            <a:r>
              <a:rPr lang="en-US" dirty="0">
                <a:solidFill>
                  <a:srgbClr val="00B0F0"/>
                </a:solidFill>
              </a:rPr>
              <a:t>Statements of the constraints agents and the economy overall face</a:t>
            </a:r>
          </a:p>
          <a:p>
            <a:pPr marL="914400" lvl="1" indent="-514350">
              <a:buFont typeface="+mj-lt"/>
              <a:buAutoNum type="arabicPeriod"/>
            </a:pPr>
            <a:r>
              <a:rPr lang="en-US" dirty="0">
                <a:solidFill>
                  <a:srgbClr val="00B0F0"/>
                </a:solidFill>
              </a:rPr>
              <a:t>Concept of equilibrium</a:t>
            </a:r>
          </a:p>
          <a:p>
            <a:pPr lvl="1"/>
            <a:endParaRPr lang="en-US" dirty="0"/>
          </a:p>
          <a:p>
            <a:pPr lvl="1"/>
            <a:endParaRPr lang="en-US" dirty="0"/>
          </a:p>
        </p:txBody>
      </p:sp>
    </p:spTree>
    <p:extLst>
      <p:ext uri="{BB962C8B-B14F-4D97-AF65-F5344CB8AC3E}">
        <p14:creationId xmlns:p14="http://schemas.microsoft.com/office/powerpoint/2010/main" val="55800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II) A. Is Simplicity of Economic Models Problematic?</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Simplicity is viewed as both a weakness and strengths of economic models</a:t>
            </a:r>
          </a:p>
          <a:p>
            <a:pPr marL="514350" indent="-514350"/>
            <a:r>
              <a:rPr lang="en-US" dirty="0"/>
              <a:t>Common Criticisms: </a:t>
            </a:r>
          </a:p>
          <a:p>
            <a:pPr marL="914400" lvl="1" indent="-514350">
              <a:buFont typeface="+mj-lt"/>
              <a:buAutoNum type="arabicPeriod"/>
            </a:pPr>
            <a:r>
              <a:rPr lang="en-US" dirty="0"/>
              <a:t>Models focus on one, or a handful, of aspects of the real world while ignoring others.</a:t>
            </a:r>
          </a:p>
          <a:p>
            <a:pPr marL="1314450" lvl="2" indent="-514350"/>
            <a:r>
              <a:rPr lang="en-US" dirty="0"/>
              <a:t>E.g. inflation but not growth, unemployment but not international trade</a:t>
            </a:r>
          </a:p>
          <a:p>
            <a:pPr marL="914400" lvl="1" indent="-514350">
              <a:buFont typeface="+mj-lt"/>
              <a:buAutoNum type="arabicPeriod"/>
            </a:pPr>
            <a:r>
              <a:rPr lang="en-US" dirty="0"/>
              <a:t>Models do not include the level of detail in the real world </a:t>
            </a:r>
          </a:p>
          <a:p>
            <a:pPr marL="1314450" lvl="2" indent="-514350"/>
            <a:r>
              <a:rPr lang="en-US" dirty="0"/>
              <a:t>E.g., only one or two goods/industries</a:t>
            </a:r>
          </a:p>
          <a:p>
            <a:pPr marL="914400" lvl="1" indent="-514350">
              <a:buFont typeface="+mj-lt"/>
              <a:buAutoNum type="arabicPeriod"/>
            </a:pPr>
            <a:r>
              <a:rPr lang="en-US" dirty="0"/>
              <a:t>Models rarely, if ever, capture the deepest sense or fullness of a particular phenomenon or truth</a:t>
            </a:r>
          </a:p>
          <a:p>
            <a:pPr marL="1314450" lvl="2" indent="-514350"/>
            <a:r>
              <a:rPr lang="en-US" dirty="0"/>
              <a:t>E.g., no Jesus in our models</a:t>
            </a:r>
          </a:p>
          <a:p>
            <a:pPr marL="914400" lvl="1" indent="-514350">
              <a:buFont typeface="+mj-lt"/>
              <a:buAutoNum type="arabicPeriod"/>
            </a:pPr>
            <a:endParaRPr lang="en-US" dirty="0"/>
          </a:p>
          <a:p>
            <a:endParaRPr lang="en-US" dirty="0"/>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51B3-9B5A-FB46-8C55-B2CE3A804866}"/>
              </a:ext>
            </a:extLst>
          </p:cNvPr>
          <p:cNvSpPr>
            <a:spLocks noGrp="1"/>
          </p:cNvSpPr>
          <p:nvPr>
            <p:ph type="title"/>
          </p:nvPr>
        </p:nvSpPr>
        <p:spPr/>
        <p:txBody>
          <a:bodyPr/>
          <a:lstStyle/>
          <a:p>
            <a:r>
              <a:rPr lang="en-US" dirty="0"/>
              <a:t>Simplicity as a necessary strength</a:t>
            </a:r>
          </a:p>
        </p:txBody>
      </p:sp>
      <p:sp>
        <p:nvSpPr>
          <p:cNvPr id="3" name="Content Placeholder 2">
            <a:extLst>
              <a:ext uri="{FF2B5EF4-FFF2-40B4-BE49-F238E27FC236}">
                <a16:creationId xmlns:a16="http://schemas.microsoft.com/office/drawing/2014/main" id="{BFE6CF6D-40FA-4849-B8DA-1BA10DF02877}"/>
              </a:ext>
            </a:extLst>
          </p:cNvPr>
          <p:cNvSpPr>
            <a:spLocks noGrp="1"/>
          </p:cNvSpPr>
          <p:nvPr>
            <p:ph idx="1"/>
          </p:nvPr>
        </p:nvSpPr>
        <p:spPr/>
        <p:txBody>
          <a:bodyPr/>
          <a:lstStyle/>
          <a:p>
            <a:pPr marL="514350" indent="-514350"/>
            <a:r>
              <a:rPr lang="en-US" dirty="0"/>
              <a:t>Simplicity helps us capture important aspects</a:t>
            </a:r>
          </a:p>
          <a:p>
            <a:pPr marL="914400" lvl="1" indent="-514350">
              <a:buFont typeface="+mj-lt"/>
              <a:buAutoNum type="arabicPeriod"/>
            </a:pPr>
            <a:r>
              <a:rPr lang="en-US" dirty="0"/>
              <a:t>Purpose of theory is to simplify to capture some element of truth – real world is too complex for human mind</a:t>
            </a:r>
          </a:p>
          <a:p>
            <a:pPr marL="914400" lvl="1" indent="-514350">
              <a:buFont typeface="+mj-lt"/>
              <a:buAutoNum type="arabicPeriod"/>
            </a:pPr>
            <a:r>
              <a:rPr lang="en-US" dirty="0"/>
              <a:t>All science use simplified models (e.g., Newtonian physics)</a:t>
            </a:r>
          </a:p>
          <a:p>
            <a:pPr marL="914400" lvl="1" indent="-514350">
              <a:buFont typeface="+mj-lt"/>
              <a:buAutoNum type="arabicPeriod"/>
            </a:pPr>
            <a:r>
              <a:rPr lang="en-US" dirty="0"/>
              <a:t>Jesus used simple models: parables of the Kingdom of God, Church</a:t>
            </a:r>
          </a:p>
          <a:p>
            <a:pPr marL="400050" lvl="1" indent="0">
              <a:buNone/>
            </a:pPr>
            <a:endParaRPr lang="en-US" dirty="0"/>
          </a:p>
          <a:p>
            <a:endParaRPr lang="en-US" dirty="0"/>
          </a:p>
        </p:txBody>
      </p:sp>
    </p:spTree>
    <p:extLst>
      <p:ext uri="{BB962C8B-B14F-4D97-AF65-F5344CB8AC3E}">
        <p14:creationId xmlns:p14="http://schemas.microsoft.com/office/powerpoint/2010/main" val="298996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 of Reductionism</a:t>
            </a:r>
          </a:p>
        </p:txBody>
      </p:sp>
      <p:sp>
        <p:nvSpPr>
          <p:cNvPr id="3" name="Content Placeholder 2"/>
          <p:cNvSpPr>
            <a:spLocks noGrp="1"/>
          </p:cNvSpPr>
          <p:nvPr>
            <p:ph idx="1"/>
          </p:nvPr>
        </p:nvSpPr>
        <p:spPr/>
        <p:txBody>
          <a:bodyPr>
            <a:normAutofit fontScale="77500" lnSpcReduction="20000"/>
          </a:bodyPr>
          <a:lstStyle/>
          <a:p>
            <a:pPr marL="0" indent="0">
              <a:buNone/>
            </a:pPr>
            <a:r>
              <a:rPr lang="en-US" sz="3300" dirty="0"/>
              <a:t>Reductionism – the use of too much simplicity – can be a danger</a:t>
            </a:r>
          </a:p>
          <a:p>
            <a:pPr marL="514350" indent="-514350">
              <a:buFont typeface="+mj-lt"/>
              <a:buAutoNum type="arabicPeriod"/>
            </a:pPr>
            <a:r>
              <a:rPr lang="en-US" sz="3300" dirty="0"/>
              <a:t>We might leave out something critical to our model for positive or normative analysis</a:t>
            </a:r>
          </a:p>
          <a:p>
            <a:pPr marL="514350" indent="-514350">
              <a:buFont typeface="+mj-lt"/>
              <a:buAutoNum type="arabicPeriod" startAt="2"/>
            </a:pPr>
            <a:r>
              <a:rPr lang="en-US" sz="3300" dirty="0"/>
              <a:t>We need to distinguish theory and reality in our minds, which could </a:t>
            </a:r>
          </a:p>
          <a:p>
            <a:pPr marL="914400" lvl="1" indent="-514350">
              <a:buFont typeface="+mj-lt"/>
              <a:buAutoNum type="romanLcPeriod"/>
            </a:pPr>
            <a:r>
              <a:rPr lang="en-US" dirty="0"/>
              <a:t>Distort our view of life and the world, E.g., Do we need to start thinking of life as a utility maximization?</a:t>
            </a:r>
          </a:p>
          <a:p>
            <a:pPr marL="914400" lvl="1" indent="-514350">
              <a:buFont typeface="+mj-lt"/>
              <a:buAutoNum type="romanLcPeriod"/>
            </a:pPr>
            <a:r>
              <a:rPr lang="en-US" dirty="0"/>
              <a:t>Exaggerate our sense of knowledge -- even a true theory only captures an aspect of reality --  and limit our sense of wonder</a:t>
            </a:r>
          </a:p>
          <a:p>
            <a:pPr marL="400050" lvl="1" indent="0">
              <a:buNone/>
            </a:pPr>
            <a:endParaRPr lang="en-US" dirty="0"/>
          </a:p>
          <a:p>
            <a:pPr marL="400050" lvl="1" indent="0">
              <a:buNone/>
            </a:pPr>
            <a:r>
              <a:rPr lang="en-US" sz="3300" i="1" dirty="0"/>
              <a:t>“Realities are more important than ideas.” </a:t>
            </a:r>
          </a:p>
          <a:p>
            <a:pPr marL="400050" lvl="1" indent="0">
              <a:buNone/>
            </a:pPr>
            <a:r>
              <a:rPr lang="en-US" sz="3300" dirty="0"/>
              <a:t>                     – Pope Francis (</a:t>
            </a:r>
            <a:r>
              <a:rPr lang="en-US" sz="3300" dirty="0" err="1"/>
              <a:t>Evangelii</a:t>
            </a:r>
            <a:r>
              <a:rPr lang="en-US" sz="3300" dirty="0"/>
              <a:t> </a:t>
            </a:r>
            <a:r>
              <a:rPr lang="en-US" sz="3300" dirty="0" err="1"/>
              <a:t>Gaudium</a:t>
            </a:r>
            <a:r>
              <a:rPr lang="en-US" sz="3300" dirty="0"/>
              <a:t>)</a:t>
            </a:r>
          </a:p>
          <a:p>
            <a:pPr marL="914400" lvl="1" indent="-514350"/>
            <a:endParaRPr lang="en-US" sz="1600" dirty="0"/>
          </a:p>
          <a:p>
            <a:pPr marL="514350" indent="-514350"/>
            <a:endParaRPr lang="en-US" sz="2400" dirty="0"/>
          </a:p>
          <a:p>
            <a:pPr marL="514350" indent="-514350">
              <a:buFont typeface="+mj-lt"/>
              <a:buAutoNum type="arabicPeriod"/>
            </a:pPr>
            <a:endParaRPr lang="en-US" sz="2400" dirty="0"/>
          </a:p>
          <a:p>
            <a:endParaRPr lang="en-US" dirty="0"/>
          </a:p>
        </p:txBody>
      </p:sp>
    </p:spTree>
    <p:extLst>
      <p:ext uri="{BB962C8B-B14F-4D97-AF65-F5344CB8AC3E}">
        <p14:creationId xmlns:p14="http://schemas.microsoft.com/office/powerpoint/2010/main" val="47459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B0F0"/>
                </a:solidFill>
              </a:rPr>
              <a:t>II) B. Is Mathematics in Economic Models Problematic?</a:t>
            </a:r>
          </a:p>
        </p:txBody>
      </p:sp>
      <p:sp>
        <p:nvSpPr>
          <p:cNvPr id="3" name="Content Placeholder 2"/>
          <p:cNvSpPr>
            <a:spLocks noGrp="1"/>
          </p:cNvSpPr>
          <p:nvPr>
            <p:ph idx="1"/>
          </p:nvPr>
        </p:nvSpPr>
        <p:spPr/>
        <p:txBody>
          <a:bodyPr>
            <a:normAutofit fontScale="70000" lnSpcReduction="20000"/>
          </a:bodyPr>
          <a:lstStyle/>
          <a:p>
            <a:r>
              <a:rPr lang="en-US" dirty="0">
                <a:solidFill>
                  <a:srgbClr val="00B0F0"/>
                </a:solidFill>
              </a:rPr>
              <a:t>Math has become increasingly important in economic theory and discourse</a:t>
            </a:r>
          </a:p>
          <a:p>
            <a:r>
              <a:rPr lang="en-US" dirty="0">
                <a:solidFill>
                  <a:srgbClr val="00B0F0"/>
                </a:solidFill>
              </a:rPr>
              <a:t>Advantages:</a:t>
            </a:r>
          </a:p>
          <a:p>
            <a:pPr marL="971550" lvl="1" indent="-514350">
              <a:buFont typeface="+mj-lt"/>
              <a:buAutoNum type="arabicPeriod"/>
            </a:pPr>
            <a:r>
              <a:rPr lang="en-US" dirty="0">
                <a:solidFill>
                  <a:srgbClr val="00B0F0"/>
                </a:solidFill>
              </a:rPr>
              <a:t>Forces economists to be explicit about assumptions that are made</a:t>
            </a:r>
          </a:p>
          <a:p>
            <a:pPr marL="971550" lvl="1" indent="-514350">
              <a:buFont typeface="+mj-lt"/>
              <a:buAutoNum type="arabicPeriod"/>
            </a:pPr>
            <a:r>
              <a:rPr lang="en-US" dirty="0">
                <a:solidFill>
                  <a:srgbClr val="00B0F0"/>
                </a:solidFill>
              </a:rPr>
              <a:t>Ensures logically consistent: conclusions follow from assumptions</a:t>
            </a:r>
          </a:p>
          <a:p>
            <a:pPr marL="1371600" lvl="2" indent="-514350"/>
            <a:r>
              <a:rPr lang="en-US" dirty="0">
                <a:solidFill>
                  <a:srgbClr val="00B0F0"/>
                </a:solidFill>
              </a:rPr>
              <a:t>Accept or reject assumptions based on </a:t>
            </a:r>
            <a:r>
              <a:rPr lang="en-US" i="1" dirty="0">
                <a:solidFill>
                  <a:srgbClr val="00B0F0"/>
                </a:solidFill>
              </a:rPr>
              <a:t>a priori</a:t>
            </a:r>
            <a:r>
              <a:rPr lang="en-US" dirty="0">
                <a:solidFill>
                  <a:srgbClr val="00B0F0"/>
                </a:solidFill>
              </a:rPr>
              <a:t> grounds or empirical validity</a:t>
            </a:r>
          </a:p>
          <a:p>
            <a:pPr marL="971550" lvl="1" indent="-514350">
              <a:buFont typeface="+mj-lt"/>
              <a:buAutoNum type="arabicPeriod"/>
            </a:pPr>
            <a:r>
              <a:rPr lang="en-US" dirty="0">
                <a:solidFill>
                  <a:srgbClr val="00B0F0"/>
                </a:solidFill>
              </a:rPr>
              <a:t>Allows models to be quantitative: policy evaluations often hinge on magnitudes of effects</a:t>
            </a:r>
          </a:p>
          <a:p>
            <a:pPr marL="571500" indent="-514350"/>
            <a:r>
              <a:rPr lang="en-US" dirty="0">
                <a:solidFill>
                  <a:srgbClr val="00B0F0"/>
                </a:solidFill>
              </a:rPr>
              <a:t>Criticisms of use of mathematics</a:t>
            </a:r>
          </a:p>
          <a:p>
            <a:pPr marL="971550" lvl="1" indent="-514350"/>
            <a:r>
              <a:rPr lang="en-US" dirty="0">
                <a:solidFill>
                  <a:srgbClr val="00B0F0"/>
                </a:solidFill>
              </a:rPr>
              <a:t>Those who don’t know math are excluded from discourse</a:t>
            </a:r>
          </a:p>
          <a:p>
            <a:pPr marL="1371600" lvl="2" indent="-514350"/>
            <a:r>
              <a:rPr lang="en-US" dirty="0">
                <a:solidFill>
                  <a:srgbClr val="00B0F0"/>
                </a:solidFill>
              </a:rPr>
              <a:t>Sometimes mathematics becomes opaque even to other economists</a:t>
            </a:r>
          </a:p>
          <a:p>
            <a:pPr marL="1371600" lvl="2" indent="-514350"/>
            <a:r>
              <a:rPr lang="en-US" dirty="0">
                <a:solidFill>
                  <a:srgbClr val="00B0F0"/>
                </a:solidFill>
              </a:rPr>
              <a:t>All fields have specialized jargon though</a:t>
            </a:r>
          </a:p>
          <a:p>
            <a:pPr marL="971550" lvl="1" indent="-514350"/>
            <a:r>
              <a:rPr lang="en-US" dirty="0">
                <a:solidFill>
                  <a:srgbClr val="00B0F0"/>
                </a:solidFill>
              </a:rPr>
              <a:t>“people aren’t numbers” – simplicity criticism again</a:t>
            </a:r>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Utility Theory and Utilitarianism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159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III) A. Overview of Utility Theory</a:t>
            </a:r>
          </a:p>
        </p:txBody>
      </p:sp>
      <p:sp>
        <p:nvSpPr>
          <p:cNvPr id="3" name="Content Placeholder 2"/>
          <p:cNvSpPr>
            <a:spLocks noGrp="1"/>
          </p:cNvSpPr>
          <p:nvPr>
            <p:ph idx="1"/>
          </p:nvPr>
        </p:nvSpPr>
        <p:spPr/>
        <p:txBody>
          <a:bodyPr>
            <a:normAutofit lnSpcReduction="10000"/>
          </a:bodyPr>
          <a:lstStyle/>
          <a:p>
            <a:pPr algn="just"/>
            <a:r>
              <a:rPr lang="en-US" dirty="0">
                <a:solidFill>
                  <a:srgbClr val="00B0F0"/>
                </a:solidFill>
              </a:rPr>
              <a:t>Model people as goal oriented, in some sense</a:t>
            </a:r>
          </a:p>
          <a:p>
            <a:pPr algn="just"/>
            <a:r>
              <a:rPr lang="en-US" dirty="0">
                <a:solidFill>
                  <a:srgbClr val="00B0F0"/>
                </a:solidFill>
              </a:rPr>
              <a:t>Need two things:</a:t>
            </a:r>
          </a:p>
          <a:p>
            <a:pPr marL="914400" lvl="1" indent="-514350" algn="just">
              <a:buFont typeface="+mj-lt"/>
              <a:buAutoNum type="arabicPeriod"/>
            </a:pPr>
            <a:r>
              <a:rPr lang="en-US" dirty="0">
                <a:solidFill>
                  <a:srgbClr val="00B0F0"/>
                </a:solidFill>
              </a:rPr>
              <a:t>Budget set: limited resources that define all possible actions a person could take</a:t>
            </a:r>
          </a:p>
          <a:p>
            <a:pPr marL="1314450" lvl="2" indent="-514350" algn="just"/>
            <a:r>
              <a:rPr lang="en-US" dirty="0">
                <a:solidFill>
                  <a:srgbClr val="00B0F0"/>
                </a:solidFill>
              </a:rPr>
              <a:t>E.g., money can be used to save, invest, or purchase different goods and services for consumption</a:t>
            </a:r>
          </a:p>
          <a:p>
            <a:pPr marL="1314450" lvl="2" indent="-514350" algn="just"/>
            <a:r>
              <a:rPr lang="en-US" dirty="0">
                <a:solidFill>
                  <a:srgbClr val="00B0F0"/>
                </a:solidFill>
              </a:rPr>
              <a:t>E.g., time can be used for work, school, leisure or raising children</a:t>
            </a:r>
          </a:p>
          <a:p>
            <a:pPr marL="914400" lvl="1" indent="-514350" algn="just">
              <a:buFont typeface="+mj-lt"/>
              <a:buAutoNum type="arabicPeriod"/>
            </a:pPr>
            <a:r>
              <a:rPr lang="en-US" dirty="0">
                <a:solidFill>
                  <a:srgbClr val="00B0F0"/>
                </a:solidFill>
              </a:rPr>
              <a:t>Utility function: summarizes an agent’s ordering over these possibilities</a:t>
            </a:r>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assumptions for utility theory</a:t>
            </a:r>
          </a:p>
        </p:txBody>
      </p:sp>
      <p:sp>
        <p:nvSpPr>
          <p:cNvPr id="3" name="Content Placeholder 2"/>
          <p:cNvSpPr>
            <a:spLocks noGrp="1"/>
          </p:cNvSpPr>
          <p:nvPr>
            <p:ph idx="1"/>
          </p:nvPr>
        </p:nvSpPr>
        <p:spPr/>
        <p:txBody>
          <a:bodyPr>
            <a:normAutofit fontScale="92500" lnSpcReduction="10000"/>
          </a:bodyPr>
          <a:lstStyle/>
          <a:p>
            <a:pPr marL="571500" indent="-514350"/>
            <a:r>
              <a:rPr lang="en-US" dirty="0"/>
              <a:t>Economists describe agents as </a:t>
            </a:r>
            <a:r>
              <a:rPr lang="en-US" b="1" i="1" dirty="0"/>
              <a:t>rational</a:t>
            </a:r>
            <a:r>
              <a:rPr lang="en-US" dirty="0"/>
              <a:t> if their preferences satisfy the following two conditions:</a:t>
            </a:r>
          </a:p>
          <a:p>
            <a:pPr marL="971550" lvl="1" indent="-514350">
              <a:buFont typeface="+mj-lt"/>
              <a:buAutoNum type="arabicPeriod"/>
            </a:pPr>
            <a:r>
              <a:rPr lang="en-US" dirty="0"/>
              <a:t>Well-defined, complete preferences over all possible choices </a:t>
            </a:r>
          </a:p>
          <a:p>
            <a:pPr marL="1371600" lvl="2" indent="-514350"/>
            <a:r>
              <a:rPr lang="en-US" dirty="0"/>
              <a:t>for any choices B and A, must prefer A to B, B to A, or be indifferent</a:t>
            </a:r>
          </a:p>
          <a:p>
            <a:pPr marL="971550" lvl="1" indent="-514350">
              <a:buFont typeface="+mj-lt"/>
              <a:buAutoNum type="arabicPeriod"/>
            </a:pPr>
            <a:r>
              <a:rPr lang="en-US" dirty="0"/>
              <a:t>Preferences must be reasonable in a certain sense (transitive)</a:t>
            </a:r>
          </a:p>
          <a:p>
            <a:pPr marL="1371600" lvl="2" indent="-514350"/>
            <a:r>
              <a:rPr lang="en-US" dirty="0"/>
              <a:t>If agent prefers A to B, and prefers B to C, then must prefer A to C.</a:t>
            </a:r>
          </a:p>
          <a:p>
            <a:pPr marL="1371600" lvl="2" indent="-514350"/>
            <a:endParaRPr lang="en-US" dirty="0"/>
          </a:p>
          <a:p>
            <a:pPr marL="971550" lvl="1" indent="-514350">
              <a:buFont typeface="+mj-lt"/>
              <a:buAutoNum type="arabicPeriod" startAt="3"/>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 Review Economics in Light of Christian view of life </a:t>
            </a:r>
          </a:p>
        </p:txBody>
      </p:sp>
      <p:sp>
        <p:nvSpPr>
          <p:cNvPr id="3" name="Content Placeholder 2"/>
          <p:cNvSpPr>
            <a:spLocks noGrp="1"/>
          </p:cNvSpPr>
          <p:nvPr>
            <p:ph idx="1"/>
          </p:nvPr>
        </p:nvSpPr>
        <p:spPr/>
        <p:txBody>
          <a:bodyPr>
            <a:normAutofit fontScale="55000" lnSpcReduction="20000"/>
          </a:bodyPr>
          <a:lstStyle/>
          <a:p>
            <a:pPr marL="571500" indent="-571500">
              <a:buFont typeface="+mj-lt"/>
              <a:buAutoNum type="romanUcPeriod"/>
            </a:pPr>
            <a:r>
              <a:rPr lang="en-US" dirty="0"/>
              <a:t>Scarcity and Opportunity Cost</a:t>
            </a:r>
          </a:p>
          <a:p>
            <a:pPr marL="914400" lvl="1" indent="-514350">
              <a:buFont typeface="+mj-lt"/>
              <a:buAutoNum type="alphaUcPeriod"/>
            </a:pPr>
            <a:r>
              <a:rPr lang="en-US" dirty="0"/>
              <a:t>God’s bounty insufficient?</a:t>
            </a:r>
          </a:p>
          <a:p>
            <a:pPr marL="914400" lvl="1" indent="-514350">
              <a:buFont typeface="+mj-lt"/>
              <a:buAutoNum type="alphaUcPeriod"/>
            </a:pPr>
            <a:r>
              <a:rPr lang="en-US" dirty="0"/>
              <a:t>God’s bounty and the existence of poverty?</a:t>
            </a:r>
          </a:p>
          <a:p>
            <a:pPr marL="514350" indent="-514350">
              <a:buFont typeface="+mj-lt"/>
              <a:buAutoNum type="romanUcPeriod"/>
            </a:pPr>
            <a:r>
              <a:rPr lang="en-US" dirty="0"/>
              <a:t>Economic Modeling</a:t>
            </a:r>
          </a:p>
          <a:p>
            <a:pPr marL="914400" lvl="1" indent="-514350">
              <a:buFont typeface="+mj-lt"/>
              <a:buAutoNum type="alphaUcPeriod"/>
            </a:pPr>
            <a:r>
              <a:rPr lang="en-US" dirty="0"/>
              <a:t>Simplicity?</a:t>
            </a:r>
          </a:p>
          <a:p>
            <a:pPr marL="914400" lvl="1" indent="-514350">
              <a:buFont typeface="+mj-lt"/>
              <a:buAutoNum type="alphaUcPeriod"/>
            </a:pPr>
            <a:r>
              <a:rPr lang="en-US" dirty="0">
                <a:solidFill>
                  <a:srgbClr val="00B0F0"/>
                </a:solidFill>
              </a:rPr>
              <a:t>Mathematics?</a:t>
            </a:r>
          </a:p>
          <a:p>
            <a:pPr marL="514350" indent="-514350">
              <a:buFont typeface="+mj-lt"/>
              <a:buAutoNum type="romanUcPeriod"/>
            </a:pPr>
            <a:r>
              <a:rPr lang="en-US" dirty="0"/>
              <a:t>Utility Theory &amp; Utilitarianism</a:t>
            </a:r>
          </a:p>
          <a:p>
            <a:pPr marL="971550" lvl="1" indent="-514350">
              <a:buFont typeface="+mj-lt"/>
              <a:buAutoNum type="alphaUcPeriod"/>
            </a:pPr>
            <a:r>
              <a:rPr lang="en-US" dirty="0"/>
              <a:t>Overview of utility theory</a:t>
            </a:r>
          </a:p>
          <a:p>
            <a:pPr marL="971550" lvl="1" indent="-514350">
              <a:buFont typeface="+mj-lt"/>
              <a:buAutoNum type="alphaUcPeriod"/>
            </a:pPr>
            <a:r>
              <a:rPr lang="en-US" dirty="0" err="1"/>
              <a:t>Philosphical</a:t>
            </a:r>
            <a:r>
              <a:rPr lang="en-US" dirty="0"/>
              <a:t> problems and Utilitarianism</a:t>
            </a:r>
          </a:p>
          <a:p>
            <a:pPr marL="971550" lvl="1" indent="-514350">
              <a:buFont typeface="+mj-lt"/>
              <a:buAutoNum type="alphaUcPeriod"/>
            </a:pPr>
            <a:r>
              <a:rPr lang="en-US" dirty="0" err="1"/>
              <a:t>Pratical</a:t>
            </a:r>
            <a:r>
              <a:rPr lang="en-US" dirty="0"/>
              <a:t> critiques of utility theory</a:t>
            </a:r>
          </a:p>
          <a:p>
            <a:pPr marL="971550" lvl="1" indent="-514350">
              <a:buFont typeface="+mj-lt"/>
              <a:buAutoNum type="alphaUcPeriod"/>
            </a:pPr>
            <a:r>
              <a:rPr lang="en-US" dirty="0"/>
              <a:t>Utility and Christian anthropology</a:t>
            </a:r>
          </a:p>
          <a:p>
            <a:pPr marL="514350" indent="-514350">
              <a:buFont typeface="+mj-lt"/>
              <a:buAutoNum type="romanUcPeriod"/>
            </a:pPr>
            <a:r>
              <a:rPr lang="en-US" dirty="0"/>
              <a:t>Markets: </a:t>
            </a:r>
          </a:p>
          <a:p>
            <a:pPr marL="971550" lvl="1" indent="-514350">
              <a:buFont typeface="+mj-lt"/>
              <a:buAutoNum type="alphaUcPeriod"/>
            </a:pPr>
            <a:r>
              <a:rPr lang="en-US" dirty="0"/>
              <a:t>Supply and demand</a:t>
            </a:r>
          </a:p>
          <a:p>
            <a:pPr marL="971550" lvl="1" indent="-514350">
              <a:buFont typeface="+mj-lt"/>
              <a:buAutoNum type="alphaUcPeriod"/>
            </a:pPr>
            <a:r>
              <a:rPr lang="en-US" dirty="0"/>
              <a:t>Benefits of markets</a:t>
            </a:r>
          </a:p>
          <a:p>
            <a:pPr marL="971550" lvl="1" indent="-514350">
              <a:buFont typeface="+mj-lt"/>
              <a:buAutoNum type="alphaUcPeriod"/>
            </a:pPr>
            <a:r>
              <a:rPr lang="en-US" dirty="0"/>
              <a:t>Efficiency, moral neutrality, equity</a:t>
            </a:r>
          </a:p>
          <a:p>
            <a:pPr marL="971550" lvl="1" indent="-514350">
              <a:buFont typeface="+mj-lt"/>
              <a:buAutoNum type="alphaUcPeriod"/>
            </a:pPr>
            <a:r>
              <a:rPr lang="en-US" dirty="0"/>
              <a:t>Imperfect information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assumptions </a:t>
            </a:r>
          </a:p>
        </p:txBody>
      </p:sp>
      <p:sp>
        <p:nvSpPr>
          <p:cNvPr id="3" name="Content Placeholder 2"/>
          <p:cNvSpPr>
            <a:spLocks noGrp="1"/>
          </p:cNvSpPr>
          <p:nvPr>
            <p:ph idx="1"/>
          </p:nvPr>
        </p:nvSpPr>
        <p:spPr/>
        <p:txBody>
          <a:bodyPr>
            <a:normAutofit lnSpcReduction="10000"/>
          </a:bodyPr>
          <a:lstStyle/>
          <a:p>
            <a:pPr marL="571500" indent="-514350">
              <a:buNone/>
            </a:pPr>
            <a:r>
              <a:rPr lang="en-US" dirty="0"/>
              <a:t>These additional assumptions are generally necessary to get interesting results:</a:t>
            </a:r>
          </a:p>
          <a:p>
            <a:pPr marL="971550" lvl="1" indent="-514350">
              <a:buFont typeface="+mj-lt"/>
              <a:buAutoNum type="arabicPeriod" startAt="3"/>
            </a:pPr>
            <a:r>
              <a:rPr lang="en-US" dirty="0"/>
              <a:t>Insatiable: more preferred to less </a:t>
            </a:r>
          </a:p>
          <a:p>
            <a:pPr marL="1371600" lvl="2" indent="-514350"/>
            <a:r>
              <a:rPr lang="en-US" dirty="0"/>
              <a:t>Most controversial</a:t>
            </a:r>
          </a:p>
          <a:p>
            <a:pPr marL="971550" lvl="1" indent="-514350">
              <a:buFont typeface="+mj-lt"/>
              <a:buAutoNum type="arabicPeriod" startAt="4"/>
            </a:pPr>
            <a:r>
              <a:rPr lang="en-US" dirty="0"/>
              <a:t>Must allow some tradeoff between options (substitutability)</a:t>
            </a:r>
          </a:p>
          <a:p>
            <a:pPr marL="1371600" lvl="2" indent="-514350"/>
            <a:r>
              <a:rPr lang="en-US" dirty="0"/>
              <a:t>Allows for existence of indifference curves</a:t>
            </a:r>
          </a:p>
          <a:p>
            <a:pPr marL="971550" lvl="1" indent="-514350">
              <a:buFont typeface="+mj-lt"/>
              <a:buAutoNum type="arabicPeriod" startAt="5"/>
            </a:pPr>
            <a:r>
              <a:rPr lang="en-US" dirty="0"/>
              <a:t>Preferences must have some level of stability over time</a:t>
            </a:r>
          </a:p>
          <a:p>
            <a:pPr marL="1371600" lvl="2" indent="-514350"/>
            <a:r>
              <a:rPr lang="en-US" dirty="0"/>
              <a:t>Otherwise we can’t test or use to predict behavior</a:t>
            </a:r>
          </a:p>
          <a:p>
            <a:pPr marL="971550" lvl="1" indent="-514350">
              <a:buFont typeface="+mj-lt"/>
              <a:buAutoNum type="arabicPeriod" startAt="5"/>
            </a:pPr>
            <a:endParaRPr lang="en-US" dirty="0"/>
          </a:p>
          <a:p>
            <a:pPr marL="971550" lvl="1" indent="-514350">
              <a:buNone/>
            </a:pPr>
            <a:endParaRPr lang="en-US" dirty="0"/>
          </a:p>
          <a:p>
            <a:pPr marL="971550" lvl="1" indent="-514350">
              <a:buFont typeface="+mj-lt"/>
              <a:buAutoNum type="arabi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III) B. Philosophical Problems and Utilitarianism</a:t>
            </a:r>
          </a:p>
        </p:txBody>
      </p:sp>
      <p:sp>
        <p:nvSpPr>
          <p:cNvPr id="3" name="Content Placeholder 2"/>
          <p:cNvSpPr>
            <a:spLocks noGrp="1"/>
          </p:cNvSpPr>
          <p:nvPr>
            <p:ph idx="1"/>
          </p:nvPr>
        </p:nvSpPr>
        <p:spPr/>
        <p:txBody>
          <a:bodyPr>
            <a:normAutofit/>
          </a:bodyPr>
          <a:lstStyle/>
          <a:p>
            <a:pPr marL="0" indent="0" algn="just">
              <a:buNone/>
            </a:pPr>
            <a:r>
              <a:rPr lang="en-US" dirty="0"/>
              <a:t>Three important things to remember:</a:t>
            </a:r>
          </a:p>
          <a:p>
            <a:pPr marL="514350" indent="-514350" algn="just">
              <a:buFont typeface="+mj-lt"/>
              <a:buAutoNum type="arabicPeriod"/>
            </a:pPr>
            <a:r>
              <a:rPr lang="en-US" dirty="0"/>
              <a:t>Utility theory is distinct from Utilitarianism</a:t>
            </a:r>
          </a:p>
          <a:p>
            <a:pPr marL="514350" indent="-514350" algn="just">
              <a:buFont typeface="+mj-lt"/>
              <a:buAutoNum type="arabicPeriod"/>
            </a:pPr>
            <a:r>
              <a:rPr lang="en-US" dirty="0"/>
              <a:t>Utilitarianism is in conflict with Christian ethics and anthropology</a:t>
            </a:r>
          </a:p>
          <a:p>
            <a:pPr marL="514350" indent="-514350" algn="just">
              <a:buFont typeface="+mj-lt"/>
              <a:buAutoNum type="arabicPeriod"/>
            </a:pPr>
            <a:r>
              <a:rPr lang="en-US" dirty="0"/>
              <a:t>“Prefer” in utility theory does not necessarily mean that it makes the person better off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7048-48AA-B04C-975A-7B0541CB3ADD}"/>
              </a:ext>
            </a:extLst>
          </p:cNvPr>
          <p:cNvSpPr>
            <a:spLocks noGrp="1"/>
          </p:cNvSpPr>
          <p:nvPr>
            <p:ph type="title"/>
          </p:nvPr>
        </p:nvSpPr>
        <p:spPr/>
        <p:txBody>
          <a:bodyPr/>
          <a:lstStyle/>
          <a:p>
            <a:r>
              <a:rPr lang="en-US" dirty="0"/>
              <a:t>What is Utilitarianism?</a:t>
            </a:r>
          </a:p>
        </p:txBody>
      </p:sp>
      <p:sp>
        <p:nvSpPr>
          <p:cNvPr id="3" name="Content Placeholder 2">
            <a:extLst>
              <a:ext uri="{FF2B5EF4-FFF2-40B4-BE49-F238E27FC236}">
                <a16:creationId xmlns:a16="http://schemas.microsoft.com/office/drawing/2014/main" id="{7C54E892-94BE-164D-878B-D29FA934D8A8}"/>
              </a:ext>
            </a:extLst>
          </p:cNvPr>
          <p:cNvSpPr>
            <a:spLocks noGrp="1"/>
          </p:cNvSpPr>
          <p:nvPr>
            <p:ph idx="1"/>
          </p:nvPr>
        </p:nvSpPr>
        <p:spPr/>
        <p:txBody>
          <a:bodyPr>
            <a:normAutofit fontScale="70000" lnSpcReduction="20000"/>
          </a:bodyPr>
          <a:lstStyle/>
          <a:p>
            <a:pPr marL="514350" indent="-514350" algn="just">
              <a:buFont typeface="+mj-lt"/>
              <a:buAutoNum type="arabicPeriod"/>
            </a:pPr>
            <a:endParaRPr lang="en-US" dirty="0"/>
          </a:p>
          <a:p>
            <a:pPr algn="just"/>
            <a:r>
              <a:rPr lang="en-US" dirty="0"/>
              <a:t>Def. </a:t>
            </a:r>
            <a:r>
              <a:rPr lang="en-US" b="1" i="1" dirty="0"/>
              <a:t>Utilitarianism </a:t>
            </a:r>
            <a:r>
              <a:rPr lang="en-US" i="1" dirty="0"/>
              <a:t>– </a:t>
            </a:r>
            <a:r>
              <a:rPr lang="en-US" dirty="0"/>
              <a:t>a system of ethics, which deems an action  good if it promotes greater happiness, where happiness is understood as intended pleasure and the absence of pain. That is, utility is understood “usefulness” in providing pleasure and avoiding pain. </a:t>
            </a:r>
          </a:p>
          <a:p>
            <a:pPr marL="0" indent="0" algn="just">
              <a:buNone/>
            </a:pPr>
            <a:endParaRPr lang="en-US" dirty="0"/>
          </a:p>
          <a:p>
            <a:pPr algn="just"/>
            <a:r>
              <a:rPr lang="en-US" dirty="0"/>
              <a:t>Based on a view of man similar to Hobbes’s pleasure seeker/pain avoider</a:t>
            </a:r>
          </a:p>
          <a:p>
            <a:pPr algn="just"/>
            <a:r>
              <a:rPr lang="en-US" dirty="0"/>
              <a:t>Individual is sole judge of utility or happiness contained in an action </a:t>
            </a:r>
          </a:p>
          <a:p>
            <a:pPr algn="just"/>
            <a:r>
              <a:rPr lang="en-US" dirty="0"/>
              <a:t>Political counterpart is “Liberalism” </a:t>
            </a:r>
          </a:p>
          <a:p>
            <a:pPr lvl="2" algn="just"/>
            <a:r>
              <a:rPr lang="en-US" dirty="0"/>
              <a:t>J.S. Mill: government should not prohibit any private action of an (adult) individual that did not directly cause injury or loss to another individual</a:t>
            </a:r>
          </a:p>
          <a:p>
            <a:endParaRPr lang="en-US" dirty="0"/>
          </a:p>
        </p:txBody>
      </p:sp>
    </p:spTree>
    <p:extLst>
      <p:ext uri="{BB962C8B-B14F-4D97-AF65-F5344CB8AC3E}">
        <p14:creationId xmlns:p14="http://schemas.microsoft.com/office/powerpoint/2010/main" val="331809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Cardinalism</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Jeremy Bentham (Father of Utilitarianism):</a:t>
            </a:r>
          </a:p>
          <a:p>
            <a:pPr lvl="1" algn="just"/>
            <a:r>
              <a:rPr lang="en-US" dirty="0"/>
              <a:t>Believed one could measure utility or the happiness of an individual on an absolute scale (of “</a:t>
            </a:r>
            <a:r>
              <a:rPr lang="en-US" dirty="0" err="1"/>
              <a:t>utils</a:t>
            </a:r>
            <a:r>
              <a:rPr lang="en-US" dirty="0"/>
              <a:t>”), just as one measures a physical quantity</a:t>
            </a:r>
          </a:p>
          <a:p>
            <a:pPr lvl="1" algn="just"/>
            <a:r>
              <a:rPr lang="en-US" dirty="0"/>
              <a:t>Measure utility theory using wealth, principle means of acquiring happiness</a:t>
            </a:r>
          </a:p>
          <a:p>
            <a:pPr lvl="1" algn="just"/>
            <a:r>
              <a:rPr lang="en-US" dirty="0"/>
              <a:t>Government ought to seek the “greatest good for the greatest number of people”</a:t>
            </a:r>
          </a:p>
          <a:p>
            <a:pPr lvl="1" algn="just"/>
            <a:r>
              <a:rPr lang="en-US" dirty="0"/>
              <a:t>Argued over formulas for “greatest good” </a:t>
            </a:r>
          </a:p>
          <a:p>
            <a:pPr lvl="2" algn="just"/>
            <a:r>
              <a:rPr lang="en-US" i="1" dirty="0"/>
              <a:t>diminishing marginal utility of wealth – </a:t>
            </a:r>
            <a:r>
              <a:rPr lang="en-US" dirty="0"/>
              <a:t>additional increments of wealth provide less and less happiness</a:t>
            </a:r>
          </a:p>
          <a:p>
            <a:pPr lvl="2" algn="just"/>
            <a:r>
              <a:rPr lang="en-US" dirty="0"/>
              <a:t>How do we deal with population growth?</a:t>
            </a:r>
          </a:p>
          <a:p>
            <a:pPr lvl="1" algn="just"/>
            <a:r>
              <a:rPr lang="en-US" dirty="0"/>
              <a:t>New related research:</a:t>
            </a:r>
          </a:p>
          <a:p>
            <a:pPr lvl="2" algn="just"/>
            <a:r>
              <a:rPr lang="en-US" dirty="0"/>
              <a:t>try to measure “freedom” using broad budget sets – all choices available not just purchases available (</a:t>
            </a:r>
            <a:r>
              <a:rPr lang="en-US" dirty="0" err="1"/>
              <a:t>Sen</a:t>
            </a:r>
            <a:r>
              <a:rPr lang="en-US" dirty="0"/>
              <a:t> and Nussbaum)</a:t>
            </a:r>
          </a:p>
          <a:p>
            <a:pPr lvl="2" algn="just"/>
            <a:r>
              <a:rPr lang="en-US" dirty="0"/>
              <a:t>try to measure happiness using surveys or even brain scans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C2C2-4338-754F-9924-62932B1D19F7}"/>
              </a:ext>
            </a:extLst>
          </p:cNvPr>
          <p:cNvSpPr>
            <a:spLocks noGrp="1"/>
          </p:cNvSpPr>
          <p:nvPr>
            <p:ph type="title"/>
          </p:nvPr>
        </p:nvSpPr>
        <p:spPr/>
        <p:txBody>
          <a:bodyPr/>
          <a:lstStyle/>
          <a:p>
            <a:r>
              <a:rPr lang="en-US" dirty="0">
                <a:solidFill>
                  <a:srgbClr val="00B0F0"/>
                </a:solidFill>
              </a:rPr>
              <a:t>Overview of Christian ethics</a:t>
            </a:r>
          </a:p>
        </p:txBody>
      </p:sp>
      <p:sp>
        <p:nvSpPr>
          <p:cNvPr id="3" name="Content Placeholder 2">
            <a:extLst>
              <a:ext uri="{FF2B5EF4-FFF2-40B4-BE49-F238E27FC236}">
                <a16:creationId xmlns:a16="http://schemas.microsoft.com/office/drawing/2014/main" id="{07404B4A-6BE1-A14C-B5B5-A7BDB1B86F09}"/>
              </a:ext>
            </a:extLst>
          </p:cNvPr>
          <p:cNvSpPr>
            <a:spLocks noGrp="1"/>
          </p:cNvSpPr>
          <p:nvPr>
            <p:ph idx="1"/>
          </p:nvPr>
        </p:nvSpPr>
        <p:spPr/>
        <p:txBody>
          <a:bodyPr>
            <a:normAutofit fontScale="70000" lnSpcReduction="20000"/>
          </a:bodyPr>
          <a:lstStyle/>
          <a:p>
            <a:r>
              <a:rPr lang="en-US" dirty="0">
                <a:solidFill>
                  <a:srgbClr val="00B0F0"/>
                </a:solidFill>
              </a:rPr>
              <a:t>Whether an action is good depends on:</a:t>
            </a:r>
          </a:p>
          <a:p>
            <a:pPr marL="971550" lvl="1" indent="-514350">
              <a:buFont typeface="+mj-lt"/>
              <a:buAutoNum type="arabicPeriod"/>
            </a:pPr>
            <a:r>
              <a:rPr lang="en-US" dirty="0">
                <a:solidFill>
                  <a:srgbClr val="00B0F0"/>
                </a:solidFill>
              </a:rPr>
              <a:t>the object chosen – must choose an act that is good or indifferent in its nature/proximate end</a:t>
            </a:r>
          </a:p>
          <a:p>
            <a:pPr marL="971550" lvl="1" indent="-514350">
              <a:buFont typeface="+mj-lt"/>
              <a:buAutoNum type="arabicPeriod"/>
            </a:pPr>
            <a:r>
              <a:rPr lang="en-US" dirty="0">
                <a:solidFill>
                  <a:srgbClr val="00B0F0"/>
                </a:solidFill>
              </a:rPr>
              <a:t>the intention – must not have bad surrounding motivation</a:t>
            </a:r>
          </a:p>
          <a:p>
            <a:pPr marL="971550" lvl="1" indent="-514350">
              <a:buFont typeface="+mj-lt"/>
              <a:buAutoNum type="arabicPeriod"/>
            </a:pPr>
            <a:r>
              <a:rPr lang="en-US" dirty="0">
                <a:solidFill>
                  <a:srgbClr val="00B0F0"/>
                </a:solidFill>
              </a:rPr>
              <a:t>the circumstances (including consequences, the environment, duress or emergency, etc.)</a:t>
            </a:r>
          </a:p>
          <a:p>
            <a:r>
              <a:rPr lang="en-US" dirty="0">
                <a:solidFill>
                  <a:srgbClr val="00B0F0"/>
                </a:solidFill>
              </a:rPr>
              <a:t>The ordering is important. Neither a good intention (i.e., 2) nor a good consequence (3) can justify an intrinsically bad object (</a:t>
            </a:r>
            <a:r>
              <a:rPr lang="en-US" dirty="0" err="1">
                <a:solidFill>
                  <a:srgbClr val="00B0F0"/>
                </a:solidFill>
              </a:rPr>
              <a:t>i.e</a:t>
            </a:r>
            <a:r>
              <a:rPr lang="en-US" dirty="0">
                <a:solidFill>
                  <a:srgbClr val="00B0F0"/>
                </a:solidFill>
              </a:rPr>
              <a:t>, 1). Circumstances (3) can increase or decrease the goodness or moral culpability, and can be critical for a neutral object.</a:t>
            </a:r>
          </a:p>
          <a:p>
            <a:r>
              <a:rPr lang="en-US" dirty="0">
                <a:solidFill>
                  <a:srgbClr val="00B0F0"/>
                </a:solidFill>
              </a:rPr>
              <a:t>Def. </a:t>
            </a:r>
            <a:r>
              <a:rPr lang="en-US" b="1" i="1" dirty="0">
                <a:solidFill>
                  <a:srgbClr val="00B0F0"/>
                </a:solidFill>
              </a:rPr>
              <a:t>intrinsic evil </a:t>
            </a:r>
            <a:r>
              <a:rPr lang="en-US" i="1" dirty="0">
                <a:solidFill>
                  <a:srgbClr val="00B0F0"/>
                </a:solidFill>
              </a:rPr>
              <a:t>– </a:t>
            </a:r>
            <a:r>
              <a:rPr lang="en-US" dirty="0">
                <a:solidFill>
                  <a:srgbClr val="00B0F0"/>
                </a:solidFill>
              </a:rPr>
              <a:t>something that is always wrong by its nature/proximate end, regardless of intention, circumstances, or end results </a:t>
            </a:r>
          </a:p>
          <a:p>
            <a:r>
              <a:rPr lang="en-US" dirty="0">
                <a:solidFill>
                  <a:srgbClr val="00B0F0"/>
                </a:solidFill>
              </a:rPr>
              <a:t>This focuses on the </a:t>
            </a:r>
            <a:r>
              <a:rPr lang="en-US" i="1" dirty="0">
                <a:solidFill>
                  <a:srgbClr val="00B0F0"/>
                </a:solidFill>
              </a:rPr>
              <a:t>objective</a:t>
            </a:r>
            <a:r>
              <a:rPr lang="en-US" dirty="0">
                <a:solidFill>
                  <a:srgbClr val="00B0F0"/>
                </a:solidFill>
              </a:rPr>
              <a:t> valuation of an act, but there is also a </a:t>
            </a:r>
            <a:r>
              <a:rPr lang="en-US" i="1" dirty="0">
                <a:solidFill>
                  <a:srgbClr val="00B0F0"/>
                </a:solidFill>
              </a:rPr>
              <a:t>subjective</a:t>
            </a:r>
            <a:r>
              <a:rPr lang="en-US" dirty="0">
                <a:solidFill>
                  <a:srgbClr val="00B0F0"/>
                </a:solidFill>
              </a:rPr>
              <a:t> (consent, awareness, etc.) element to sin</a:t>
            </a:r>
          </a:p>
        </p:txBody>
      </p:sp>
    </p:spTree>
    <p:extLst>
      <p:ext uri="{BB962C8B-B14F-4D97-AF65-F5344CB8AC3E}">
        <p14:creationId xmlns:p14="http://schemas.microsoft.com/office/powerpoint/2010/main" val="350839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Utilitarianism conflicts with Christian anthropology and ethics</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Hedonistic in its origins</a:t>
            </a:r>
          </a:p>
          <a:p>
            <a:pPr marL="914400" lvl="1" indent="-514350"/>
            <a:r>
              <a:rPr lang="en-US" dirty="0"/>
              <a:t>Hobbes: Man is pleasure seeker, pain avoider</a:t>
            </a:r>
          </a:p>
          <a:p>
            <a:pPr marL="914400" lvl="1" indent="-514350"/>
            <a:r>
              <a:rPr lang="en-US" dirty="0"/>
              <a:t>Aquinas: Man seeks good things in proper relation, with God as the highest Good, but struggles with sin/concupiscence</a:t>
            </a:r>
          </a:p>
          <a:p>
            <a:pPr marL="514350" indent="-514350">
              <a:buFont typeface="+mj-lt"/>
              <a:buAutoNum type="arabicPeriod"/>
            </a:pPr>
            <a:r>
              <a:rPr lang="en-US" dirty="0"/>
              <a:t>Consequentialist ethics – denies existence of intrinsic evils</a:t>
            </a:r>
          </a:p>
          <a:p>
            <a:pPr marL="514350" indent="-514350">
              <a:buFont typeface="+mj-lt"/>
              <a:buAutoNum type="arabicPeriod"/>
            </a:pPr>
            <a:r>
              <a:rPr lang="en-US" dirty="0"/>
              <a:t>Moral relativism – individual is the measure of good and bad</a:t>
            </a:r>
          </a:p>
          <a:p>
            <a:pPr marL="514350" indent="-514350">
              <a:buFont typeface="+mj-lt"/>
              <a:buAutoNum type="arabicPeriod"/>
            </a:pPr>
            <a:r>
              <a:rPr lang="en-US" dirty="0"/>
              <a:t>Mingled with materialism</a:t>
            </a:r>
          </a:p>
          <a:p>
            <a:pPr marL="914400" lvl="1" indent="-514350"/>
            <a:r>
              <a:rPr lang="en-US" i="1" dirty="0"/>
              <a:t>Physical</a:t>
            </a:r>
            <a:r>
              <a:rPr lang="en-US" dirty="0"/>
              <a:t> pleasure and pain, little role for </a:t>
            </a:r>
            <a:r>
              <a:rPr lang="en-US" i="1" dirty="0"/>
              <a:t>spiritual</a:t>
            </a:r>
            <a:r>
              <a:rPr lang="en-US" dirty="0"/>
              <a:t> joys</a:t>
            </a:r>
          </a:p>
          <a:p>
            <a:pPr marL="914400" lvl="1" indent="-514350"/>
            <a:r>
              <a:rPr lang="en-US" dirty="0"/>
              <a:t>Def. </a:t>
            </a:r>
            <a:r>
              <a:rPr lang="en-US" b="1" i="1" dirty="0"/>
              <a:t>Consumerism</a:t>
            </a:r>
            <a:r>
              <a:rPr lang="en-US" dirty="0"/>
              <a:t>: acquisition and enjoyment of goods and services are viewed as the road to happiness and fulfillment</a:t>
            </a:r>
          </a:p>
          <a:p>
            <a:pPr marL="514350" indent="-514350">
              <a:buFont typeface="+mj-lt"/>
              <a:buAutoNum type="arabicPeriod"/>
            </a:pPr>
            <a:r>
              <a:rPr lang="en-US" dirty="0"/>
              <a:t>Assumes all behavior is selfish – altruism gives altruistic person more utility</a:t>
            </a:r>
          </a:p>
          <a:p>
            <a:pPr marL="514350" indent="-514350">
              <a:buFont typeface="+mj-lt"/>
              <a:buAutoNum type="arabicPeriod"/>
            </a:pPr>
            <a:r>
              <a:rPr lang="en-US" dirty="0"/>
              <a:t>In economics, it denies free will – person mechanically follows given (innate?) preferences</a:t>
            </a:r>
          </a:p>
          <a:p>
            <a:pPr marL="1314450" lvl="2" indent="-514350"/>
            <a:r>
              <a:rPr lang="en-US" dirty="0"/>
              <a:t>“revealed preference” (Samuelson) – empirical choices tell us preferences</a:t>
            </a:r>
          </a:p>
          <a:p>
            <a:pPr marL="514350" indent="-514350"/>
            <a:endParaRPr lang="en-US" dirty="0"/>
          </a:p>
          <a:p>
            <a:pPr marL="514350" indent="-514350"/>
            <a:endParaRPr lang="en-US" dirty="0"/>
          </a:p>
          <a:p>
            <a:pPr marL="514350" indent="-514350"/>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D8F3-9596-6743-A69C-31A0A32FC874}"/>
              </a:ext>
            </a:extLst>
          </p:cNvPr>
          <p:cNvSpPr>
            <a:spLocks noGrp="1"/>
          </p:cNvSpPr>
          <p:nvPr>
            <p:ph type="title"/>
          </p:nvPr>
        </p:nvSpPr>
        <p:spPr/>
        <p:txBody>
          <a:bodyPr/>
          <a:lstStyle/>
          <a:p>
            <a:r>
              <a:rPr lang="en-US" dirty="0"/>
              <a:t>End of Lecture 6</a:t>
            </a:r>
          </a:p>
        </p:txBody>
      </p:sp>
      <p:sp>
        <p:nvSpPr>
          <p:cNvPr id="3" name="Content Placeholder 2">
            <a:extLst>
              <a:ext uri="{FF2B5EF4-FFF2-40B4-BE49-F238E27FC236}">
                <a16:creationId xmlns:a16="http://schemas.microsoft.com/office/drawing/2014/main" id="{1D161079-6C81-3547-A0D0-9B2FEE1C98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8342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BB33-CFCD-2C42-8C57-DC08C1577941}"/>
              </a:ext>
            </a:extLst>
          </p:cNvPr>
          <p:cNvSpPr>
            <a:spLocks noGrp="1"/>
          </p:cNvSpPr>
          <p:nvPr>
            <p:ph type="title"/>
          </p:nvPr>
        </p:nvSpPr>
        <p:spPr/>
        <p:txBody>
          <a:bodyPr>
            <a:normAutofit fontScale="90000"/>
          </a:bodyPr>
          <a:lstStyle/>
          <a:p>
            <a:r>
              <a:rPr lang="en-US" dirty="0"/>
              <a:t>What is the difference between ordinal and cardinal utility?</a:t>
            </a:r>
          </a:p>
        </p:txBody>
      </p:sp>
      <p:sp>
        <p:nvSpPr>
          <p:cNvPr id="3" name="Content Placeholder 2">
            <a:extLst>
              <a:ext uri="{FF2B5EF4-FFF2-40B4-BE49-F238E27FC236}">
                <a16:creationId xmlns:a16="http://schemas.microsoft.com/office/drawing/2014/main" id="{12CD0D5D-1E20-6A46-88D1-1E4BDED35D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7207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BB33-CFCD-2C42-8C57-DC08C1577941}"/>
              </a:ext>
            </a:extLst>
          </p:cNvPr>
          <p:cNvSpPr>
            <a:spLocks noGrp="1"/>
          </p:cNvSpPr>
          <p:nvPr>
            <p:ph type="title"/>
          </p:nvPr>
        </p:nvSpPr>
        <p:spPr/>
        <p:txBody>
          <a:bodyPr>
            <a:normAutofit fontScale="90000"/>
          </a:bodyPr>
          <a:lstStyle/>
          <a:p>
            <a:r>
              <a:rPr lang="en-US" dirty="0"/>
              <a:t>What is the difference between ordinal and cardinal utility?</a:t>
            </a:r>
          </a:p>
        </p:txBody>
      </p:sp>
      <p:sp>
        <p:nvSpPr>
          <p:cNvPr id="3" name="Content Placeholder 2">
            <a:extLst>
              <a:ext uri="{FF2B5EF4-FFF2-40B4-BE49-F238E27FC236}">
                <a16:creationId xmlns:a16="http://schemas.microsoft.com/office/drawing/2014/main" id="{12CD0D5D-1E20-6A46-88D1-1E4BDED35DE7}"/>
              </a:ext>
            </a:extLst>
          </p:cNvPr>
          <p:cNvSpPr>
            <a:spLocks noGrp="1"/>
          </p:cNvSpPr>
          <p:nvPr>
            <p:ph idx="1"/>
          </p:nvPr>
        </p:nvSpPr>
        <p:spPr/>
        <p:txBody>
          <a:bodyPr/>
          <a:lstStyle/>
          <a:p>
            <a:r>
              <a:rPr lang="en-US" dirty="0"/>
              <a:t>Ordinal utility theory simply tells the order or ranking of how a person prefers options</a:t>
            </a:r>
          </a:p>
          <a:p>
            <a:r>
              <a:rPr lang="en-US" dirty="0"/>
              <a:t>This distinction is very critical for thinking about utility theory in relation to Christian ethics.</a:t>
            </a:r>
          </a:p>
          <a:p>
            <a:r>
              <a:rPr lang="en-US" dirty="0"/>
              <a:t>Ordinal theory is used for (almost) all positive economics; cardinal utility theory is sometimes used for normative economics.</a:t>
            </a:r>
          </a:p>
        </p:txBody>
      </p:sp>
    </p:spTree>
    <p:extLst>
      <p:ext uri="{BB962C8B-B14F-4D97-AF65-F5344CB8AC3E}">
        <p14:creationId xmlns:p14="http://schemas.microsoft.com/office/powerpoint/2010/main" val="3139826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Ordinal Utility Theory</a:t>
            </a:r>
          </a:p>
        </p:txBody>
      </p:sp>
      <p:sp>
        <p:nvSpPr>
          <p:cNvPr id="3" name="Content Placeholder 2"/>
          <p:cNvSpPr>
            <a:spLocks noGrp="1"/>
          </p:cNvSpPr>
          <p:nvPr>
            <p:ph idx="1"/>
          </p:nvPr>
        </p:nvSpPr>
        <p:spPr/>
        <p:txBody>
          <a:bodyPr>
            <a:normAutofit fontScale="85000" lnSpcReduction="20000"/>
          </a:bodyPr>
          <a:lstStyle/>
          <a:p>
            <a:r>
              <a:rPr lang="en-US" dirty="0"/>
              <a:t>Comparing levels of utility across options or people is not meaningful.</a:t>
            </a:r>
          </a:p>
          <a:p>
            <a:pPr lvl="1"/>
            <a:r>
              <a:rPr lang="en-US" dirty="0"/>
              <a:t>Multiplying utility functions by two would not change ordering -&gt; give same empirical predictions </a:t>
            </a:r>
          </a:p>
          <a:p>
            <a:r>
              <a:rPr lang="en-US" dirty="0"/>
              <a:t>In principle, ordinal theory has no necessary relationship with happiness</a:t>
            </a:r>
          </a:p>
          <a:p>
            <a:pPr lvl="1"/>
            <a:r>
              <a:rPr lang="en-US" dirty="0"/>
              <a:t>“prefer” A to B: means person will consistently choose A over B.  </a:t>
            </a:r>
          </a:p>
          <a:p>
            <a:pPr lvl="1"/>
            <a:r>
              <a:rPr lang="en-US" dirty="0"/>
              <a:t>Alcoholic “prefers” drinking</a:t>
            </a:r>
          </a:p>
          <a:p>
            <a:r>
              <a:rPr lang="en-US" dirty="0"/>
              <a:t>Many people still link ordinal theory to happiness</a:t>
            </a:r>
          </a:p>
          <a:p>
            <a:pPr lvl="1"/>
            <a:r>
              <a:rPr lang="en-US" dirty="0"/>
              <a:t>E.g., if utility increases, a person is described as “better off”.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Economists’ Three Big Ideas</a:t>
            </a:r>
          </a:p>
        </p:txBody>
      </p:sp>
      <p:sp>
        <p:nvSpPr>
          <p:cNvPr id="3" name="Content Placeholder 2"/>
          <p:cNvSpPr>
            <a:spLocks noGrp="1"/>
          </p:cNvSpPr>
          <p:nvPr>
            <p:ph idx="1"/>
          </p:nvPr>
        </p:nvSpPr>
        <p:spPr/>
        <p:txBody>
          <a:bodyPr/>
          <a:lstStyle/>
          <a:p>
            <a:pPr marL="514350" indent="-514350">
              <a:buAutoNum type="arabicPeriod"/>
            </a:pPr>
            <a:r>
              <a:rPr lang="en-US" dirty="0"/>
              <a:t>Constraints matter – resources have to add up in the end (e.g., money, time, energy)</a:t>
            </a:r>
          </a:p>
          <a:p>
            <a:pPr marL="514350" indent="-514350">
              <a:buAutoNum type="arabicPeriod"/>
            </a:pPr>
            <a:r>
              <a:rPr lang="en-US" dirty="0"/>
              <a:t>Incentives matter – people/firms/etc. respond to the prices they face (explicit or implicit)</a:t>
            </a:r>
          </a:p>
          <a:p>
            <a:pPr marL="514350" indent="-514350">
              <a:buAutoNum type="arabicPeriod"/>
            </a:pPr>
            <a:r>
              <a:rPr lang="en-US" dirty="0"/>
              <a:t>Incentives can be structured to fully utilize resources (eliminate waste)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Ordinal Utility Theory </a:t>
            </a:r>
            <a:br>
              <a:rPr lang="en-US" dirty="0">
                <a:solidFill>
                  <a:srgbClr val="00B0F0"/>
                </a:solidFill>
              </a:rPr>
            </a:br>
            <a:r>
              <a:rPr lang="en-US" dirty="0">
                <a:solidFill>
                  <a:srgbClr val="00B0F0"/>
                </a:solidFill>
              </a:rPr>
              <a:t>and Economic Value</a:t>
            </a:r>
          </a:p>
        </p:txBody>
      </p:sp>
      <p:sp>
        <p:nvSpPr>
          <p:cNvPr id="3" name="Content Placeholder 2"/>
          <p:cNvSpPr>
            <a:spLocks noGrp="1"/>
          </p:cNvSpPr>
          <p:nvPr>
            <p:ph idx="1"/>
          </p:nvPr>
        </p:nvSpPr>
        <p:spPr/>
        <p:txBody>
          <a:bodyPr>
            <a:normAutofit fontScale="70000" lnSpcReduction="20000"/>
          </a:bodyPr>
          <a:lstStyle/>
          <a:p>
            <a:r>
              <a:rPr lang="en-US" dirty="0">
                <a:solidFill>
                  <a:srgbClr val="00B0F0"/>
                </a:solidFill>
              </a:rPr>
              <a:t>Economists do </a:t>
            </a:r>
            <a:r>
              <a:rPr lang="en-US" b="1" dirty="0">
                <a:solidFill>
                  <a:srgbClr val="00B0F0"/>
                </a:solidFill>
              </a:rPr>
              <a:t>not</a:t>
            </a:r>
            <a:r>
              <a:rPr lang="en-US" dirty="0">
                <a:solidFill>
                  <a:srgbClr val="00B0F0"/>
                </a:solidFill>
              </a:rPr>
              <a:t> measure the absolute value of goods in </a:t>
            </a:r>
            <a:r>
              <a:rPr lang="en-US" dirty="0" err="1">
                <a:solidFill>
                  <a:srgbClr val="00B0F0"/>
                </a:solidFill>
              </a:rPr>
              <a:t>utils</a:t>
            </a:r>
            <a:endParaRPr lang="en-US" dirty="0">
              <a:solidFill>
                <a:srgbClr val="00B0F0"/>
              </a:solidFill>
            </a:endParaRPr>
          </a:p>
          <a:p>
            <a:r>
              <a:rPr lang="en-US" dirty="0">
                <a:solidFill>
                  <a:srgbClr val="00B0F0"/>
                </a:solidFill>
              </a:rPr>
              <a:t>We refer to “the </a:t>
            </a:r>
            <a:r>
              <a:rPr lang="en-US" i="1" dirty="0">
                <a:solidFill>
                  <a:srgbClr val="00B0F0"/>
                </a:solidFill>
              </a:rPr>
              <a:t>value</a:t>
            </a:r>
            <a:r>
              <a:rPr lang="en-US" dirty="0">
                <a:solidFill>
                  <a:srgbClr val="00B0F0"/>
                </a:solidFill>
              </a:rPr>
              <a:t> of X </a:t>
            </a:r>
            <a:r>
              <a:rPr lang="en-US" i="1" dirty="0">
                <a:solidFill>
                  <a:srgbClr val="00B0F0"/>
                </a:solidFill>
              </a:rPr>
              <a:t>relative to </a:t>
            </a:r>
            <a:r>
              <a:rPr lang="en-US" dirty="0">
                <a:solidFill>
                  <a:srgbClr val="00B0F0"/>
                </a:solidFill>
              </a:rPr>
              <a:t>Y” – highest amount of good Y that one would willingly give up for X</a:t>
            </a:r>
          </a:p>
          <a:p>
            <a:pPr lvl="1"/>
            <a:r>
              <a:rPr lang="en-US" dirty="0">
                <a:solidFill>
                  <a:srgbClr val="00B0F0"/>
                </a:solidFill>
              </a:rPr>
              <a:t>Also called “</a:t>
            </a:r>
            <a:r>
              <a:rPr lang="en-US" i="1" dirty="0">
                <a:solidFill>
                  <a:srgbClr val="00B0F0"/>
                </a:solidFill>
              </a:rPr>
              <a:t>marginal rate of substitution”</a:t>
            </a:r>
          </a:p>
          <a:p>
            <a:pPr lvl="1"/>
            <a:r>
              <a:rPr lang="en-US" dirty="0">
                <a:solidFill>
                  <a:srgbClr val="00B0F0"/>
                </a:solidFill>
              </a:rPr>
              <a:t>Follows from Assumption 4 above, but typically we assume “</a:t>
            </a:r>
            <a:r>
              <a:rPr lang="en-US" i="1" dirty="0">
                <a:solidFill>
                  <a:srgbClr val="00B0F0"/>
                </a:solidFill>
              </a:rPr>
              <a:t>diminishing marginal rate of substitution”  </a:t>
            </a:r>
          </a:p>
          <a:p>
            <a:pPr lvl="2"/>
            <a:r>
              <a:rPr lang="en-US" i="1" dirty="0">
                <a:solidFill>
                  <a:srgbClr val="FF0000"/>
                </a:solidFill>
              </a:rPr>
              <a:t>“Diminishing marginal rate of substitution” is different than “diminishing marginal utility of wealth”</a:t>
            </a:r>
          </a:p>
          <a:p>
            <a:pPr lvl="1"/>
            <a:r>
              <a:rPr lang="en-US" dirty="0">
                <a:solidFill>
                  <a:srgbClr val="00B0F0"/>
                </a:solidFill>
              </a:rPr>
              <a:t>e.g. diamond-water paradox</a:t>
            </a:r>
          </a:p>
          <a:p>
            <a:pPr lvl="2"/>
            <a:r>
              <a:rPr lang="en-US" dirty="0">
                <a:solidFill>
                  <a:srgbClr val="00B0F0"/>
                </a:solidFill>
              </a:rPr>
              <a:t>Why are diamonds so expensive, while water is so cheap?</a:t>
            </a:r>
          </a:p>
          <a:p>
            <a:r>
              <a:rPr lang="en-US" dirty="0">
                <a:solidFill>
                  <a:srgbClr val="00B0F0"/>
                </a:solidFill>
              </a:rPr>
              <a:t>Conflict with Catholicism?  Big theological/philosophical debate!</a:t>
            </a:r>
          </a:p>
          <a:p>
            <a:pPr lvl="1"/>
            <a:r>
              <a:rPr lang="en-US" dirty="0">
                <a:solidFill>
                  <a:srgbClr val="00B0F0"/>
                </a:solidFill>
              </a:rPr>
              <a:t>Is there something like “intrinsic value”?</a:t>
            </a:r>
          </a:p>
          <a:p>
            <a:pPr lvl="1"/>
            <a:r>
              <a:rPr lang="en-US" dirty="0">
                <a:solidFill>
                  <a:srgbClr val="00B0F0"/>
                </a:solidFill>
              </a:rPr>
              <a:t>Scholastics at Salamanca: utility vs. cost as basis for value?</a:t>
            </a:r>
          </a:p>
          <a:p>
            <a:pPr lvl="1"/>
            <a:r>
              <a:rPr lang="en-US" dirty="0">
                <a:solidFill>
                  <a:srgbClr val="00B0F0"/>
                </a:solidFill>
              </a:rPr>
              <a:t>Church social teaching has emphasized other considerations for just prices and wages</a:t>
            </a:r>
          </a:p>
          <a:p>
            <a:endParaRPr lang="en-US" dirty="0"/>
          </a:p>
          <a:p>
            <a:endParaRPr lang="en-US" dirty="0"/>
          </a:p>
          <a:p>
            <a:endParaRPr lang="en-US" dirty="0"/>
          </a:p>
          <a:p>
            <a:endParaRPr lang="en-US" dirty="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solidFill>
                  <a:srgbClr val="FF0000"/>
                </a:solidFill>
              </a:rPr>
              <a:t>III) C. Practical Critiques of Utility Theory</a:t>
            </a:r>
          </a:p>
        </p:txBody>
      </p:sp>
      <p:sp>
        <p:nvSpPr>
          <p:cNvPr id="3" name="Content Placeholder 2"/>
          <p:cNvSpPr>
            <a:spLocks noGrp="1"/>
          </p:cNvSpPr>
          <p:nvPr>
            <p:ph idx="1"/>
          </p:nvPr>
        </p:nvSpPr>
        <p:spPr/>
        <p:txBody>
          <a:bodyPr>
            <a:normAutofit lnSpcReduction="10000"/>
          </a:bodyPr>
          <a:lstStyle/>
          <a:p>
            <a:r>
              <a:rPr lang="en-US" dirty="0"/>
              <a:t>Is utility theory bad for predicting behavior?</a:t>
            </a:r>
          </a:p>
          <a:p>
            <a:r>
              <a:rPr lang="en-US" dirty="0"/>
              <a:t>Ex 1: Preferences are taken as given</a:t>
            </a:r>
          </a:p>
          <a:p>
            <a:pPr lvl="1"/>
            <a:r>
              <a:rPr lang="en-US" dirty="0"/>
              <a:t>Limitation: preferences may change over time or with culture</a:t>
            </a:r>
          </a:p>
          <a:p>
            <a:pPr lvl="1"/>
            <a:r>
              <a:rPr lang="en-US" dirty="0"/>
              <a:t>need to be stable relative to other economic variables of interest (e.g., prices, income, demographics, technology, institutions, etc.</a:t>
            </a:r>
          </a:p>
          <a:p>
            <a:pPr lvl="1"/>
            <a:r>
              <a:rPr lang="en-US" dirty="0"/>
              <a:t>Some recent research on endogenous preference formation, e.g., parents influence children’s preferences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III) C. Practical Critiques of Utility Theory</a:t>
            </a:r>
          </a:p>
        </p:txBody>
      </p:sp>
      <p:sp>
        <p:nvSpPr>
          <p:cNvPr id="3" name="Content Placeholder 2"/>
          <p:cNvSpPr>
            <a:spLocks noGrp="1"/>
          </p:cNvSpPr>
          <p:nvPr>
            <p:ph idx="1"/>
          </p:nvPr>
        </p:nvSpPr>
        <p:spPr/>
        <p:txBody>
          <a:bodyPr>
            <a:normAutofit fontScale="92500"/>
          </a:bodyPr>
          <a:lstStyle/>
          <a:p>
            <a:r>
              <a:rPr lang="en-US" dirty="0"/>
              <a:t>Ex 2: </a:t>
            </a:r>
            <a:r>
              <a:rPr lang="en-US" i="1" dirty="0"/>
              <a:t>homo </a:t>
            </a:r>
            <a:r>
              <a:rPr lang="en-US" i="1" dirty="0" err="1"/>
              <a:t>economicus</a:t>
            </a:r>
            <a:r>
              <a:rPr lang="en-US" i="1" dirty="0"/>
              <a:t> </a:t>
            </a:r>
            <a:r>
              <a:rPr lang="en-US" dirty="0"/>
              <a:t>view of man</a:t>
            </a:r>
          </a:p>
          <a:p>
            <a:pPr lvl="1"/>
            <a:r>
              <a:rPr lang="en-US" dirty="0"/>
              <a:t>Theory assumes people are selfish, etc. </a:t>
            </a:r>
          </a:p>
          <a:p>
            <a:pPr lvl="1"/>
            <a:r>
              <a:rPr lang="en-US" dirty="0"/>
              <a:t>This may affect people: make them greedier, lazier, more individualistic, opportunistic</a:t>
            </a:r>
          </a:p>
          <a:p>
            <a:pPr lvl="1"/>
            <a:r>
              <a:rPr lang="en-US" dirty="0"/>
              <a:t>Some lab studies confirm this</a:t>
            </a:r>
          </a:p>
          <a:p>
            <a:r>
              <a:rPr lang="en-US" dirty="0"/>
              <a:t>Ex 3: behavioral economics</a:t>
            </a:r>
          </a:p>
          <a:p>
            <a:pPr lvl="1"/>
            <a:r>
              <a:rPr lang="en-US" dirty="0"/>
              <a:t>Many assumptions don’t hold up to people’s behavior (e.g., expected utility theory, Rational Expectations)</a:t>
            </a:r>
          </a:p>
          <a:p>
            <a:pPr lvl="1"/>
            <a:r>
              <a:rPr lang="en-US" dirty="0"/>
              <a:t>Theory is fairly flexible, empirics improve theory</a:t>
            </a:r>
          </a:p>
          <a:p>
            <a:pPr lvl="1">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III) C. Practical Critiques of Utility Theory</a:t>
            </a:r>
          </a:p>
        </p:txBody>
      </p:sp>
      <p:sp>
        <p:nvSpPr>
          <p:cNvPr id="3" name="Content Placeholder 2"/>
          <p:cNvSpPr>
            <a:spLocks noGrp="1"/>
          </p:cNvSpPr>
          <p:nvPr>
            <p:ph idx="1"/>
          </p:nvPr>
        </p:nvSpPr>
        <p:spPr/>
        <p:txBody>
          <a:bodyPr>
            <a:normAutofit fontScale="92500" lnSpcReduction="10000"/>
          </a:bodyPr>
          <a:lstStyle/>
          <a:p>
            <a:r>
              <a:rPr lang="en-US" dirty="0"/>
              <a:t>Ex 4: assumes behavior is too individualistic</a:t>
            </a:r>
          </a:p>
          <a:p>
            <a:pPr lvl="1"/>
            <a:r>
              <a:rPr lang="en-US" dirty="0"/>
              <a:t>not very “social” of a social science</a:t>
            </a:r>
          </a:p>
          <a:p>
            <a:pPr lvl="1"/>
            <a:r>
              <a:rPr lang="en-US" dirty="0"/>
              <a:t>E.g., parents decisions affect their children’s preferences</a:t>
            </a:r>
          </a:p>
          <a:p>
            <a:pPr lvl="1"/>
            <a:r>
              <a:rPr lang="en-US" dirty="0"/>
              <a:t>Why? Several reasons</a:t>
            </a:r>
          </a:p>
          <a:p>
            <a:pPr lvl="2"/>
            <a:r>
              <a:rPr lang="en-US" dirty="0"/>
              <a:t>Bad: Utilitarian origins</a:t>
            </a:r>
          </a:p>
          <a:p>
            <a:pPr lvl="2"/>
            <a:r>
              <a:rPr lang="en-US" dirty="0"/>
              <a:t>Good: Take rational goal-seeking person seriously  -- person is not just a victim of social forces</a:t>
            </a:r>
          </a:p>
          <a:p>
            <a:pPr lvl="2"/>
            <a:r>
              <a:rPr lang="en-US" dirty="0"/>
              <a:t>Practical: Modeling social behavior is mathematically difficult, but some exceptions</a:t>
            </a:r>
          </a:p>
          <a:p>
            <a:pPr lvl="3"/>
            <a:r>
              <a:rPr lang="en-US" dirty="0"/>
              <a:t>E.g., altruism, status goods, social norms and fads, internal conflict</a:t>
            </a:r>
          </a:p>
          <a:p>
            <a:pPr lvl="2"/>
            <a:endParaRPr lang="en-US" dirty="0"/>
          </a:p>
          <a:p>
            <a:pPr lvl="1"/>
            <a:endParaRPr lang="en-US" dirty="0"/>
          </a:p>
          <a:p>
            <a:pPr lvl="1">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a:solidFill>
                  <a:srgbClr val="FF0000"/>
                </a:solidFill>
              </a:rPr>
              <a:t>III) D. Utility Theory and Christian Anthropology</a:t>
            </a:r>
          </a:p>
        </p:txBody>
      </p:sp>
      <p:sp>
        <p:nvSpPr>
          <p:cNvPr id="3" name="Content Placeholder 2"/>
          <p:cNvSpPr>
            <a:spLocks noGrp="1"/>
          </p:cNvSpPr>
          <p:nvPr>
            <p:ph idx="1"/>
          </p:nvPr>
        </p:nvSpPr>
        <p:spPr/>
        <p:txBody>
          <a:bodyPr>
            <a:normAutofit fontScale="92500" lnSpcReduction="10000"/>
          </a:bodyPr>
          <a:lstStyle/>
          <a:p>
            <a:r>
              <a:rPr lang="en-US" dirty="0"/>
              <a:t>Christian anthropology addresses </a:t>
            </a:r>
            <a:r>
              <a:rPr lang="en-US" i="1" dirty="0"/>
              <a:t>normative</a:t>
            </a:r>
            <a:r>
              <a:rPr lang="en-US" dirty="0"/>
              <a:t> and </a:t>
            </a:r>
            <a:r>
              <a:rPr lang="en-US" i="1" dirty="0"/>
              <a:t>philosophical</a:t>
            </a:r>
            <a:r>
              <a:rPr lang="en-US" dirty="0"/>
              <a:t> issues involved with utility theory</a:t>
            </a:r>
          </a:p>
          <a:p>
            <a:r>
              <a:rPr lang="en-US" dirty="0"/>
              <a:t>Should it also influence </a:t>
            </a:r>
            <a:r>
              <a:rPr lang="en-US" i="1" dirty="0"/>
              <a:t>positive</a:t>
            </a:r>
            <a:r>
              <a:rPr lang="en-US" dirty="0"/>
              <a:t> or </a:t>
            </a:r>
            <a:r>
              <a:rPr lang="en-US" i="1" dirty="0"/>
              <a:t>scientific</a:t>
            </a:r>
            <a:r>
              <a:rPr lang="en-US" dirty="0"/>
              <a:t> aspects?</a:t>
            </a:r>
            <a:endParaRPr lang="en-US" dirty="0">
              <a:solidFill>
                <a:schemeClr val="bg1"/>
              </a:solidFill>
            </a:endParaRPr>
          </a:p>
          <a:p>
            <a:pPr lvl="1"/>
            <a:r>
              <a:rPr lang="en-US" dirty="0">
                <a:solidFill>
                  <a:schemeClr val="bg1"/>
                </a:solidFill>
              </a:rPr>
              <a:t>Personally, I am attracted to models with social views of preferences or internal conflict</a:t>
            </a:r>
          </a:p>
          <a:p>
            <a:pPr lvl="1"/>
            <a:r>
              <a:rPr lang="en-US" dirty="0">
                <a:solidFill>
                  <a:schemeClr val="bg1"/>
                </a:solidFill>
              </a:rPr>
              <a:t>Some people have modeled religion</a:t>
            </a:r>
          </a:p>
          <a:p>
            <a:pPr lvl="1"/>
            <a:r>
              <a:rPr lang="en-US" dirty="0">
                <a:solidFill>
                  <a:schemeClr val="bg1"/>
                </a:solidFill>
              </a:rPr>
              <a:t>Difficult to implement Aquinas or Church’s view of man for prediction</a:t>
            </a:r>
          </a:p>
          <a:p>
            <a:pPr lvl="1"/>
            <a:r>
              <a:rPr lang="en-US" dirty="0">
                <a:solidFill>
                  <a:schemeClr val="bg1"/>
                </a:solidFill>
              </a:rPr>
              <a:t>Ultimately, a matter of how well things fit the data</a:t>
            </a:r>
          </a:p>
          <a:p>
            <a:pPr lvl="1"/>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a:t>III) D. Utility Theory and Christian Anthropology</a:t>
            </a:r>
          </a:p>
        </p:txBody>
      </p:sp>
      <p:sp>
        <p:nvSpPr>
          <p:cNvPr id="3" name="Content Placeholder 2"/>
          <p:cNvSpPr>
            <a:spLocks noGrp="1"/>
          </p:cNvSpPr>
          <p:nvPr>
            <p:ph idx="1"/>
          </p:nvPr>
        </p:nvSpPr>
        <p:spPr/>
        <p:txBody>
          <a:bodyPr>
            <a:normAutofit fontScale="92500" lnSpcReduction="10000"/>
          </a:bodyPr>
          <a:lstStyle/>
          <a:p>
            <a:r>
              <a:rPr lang="en-US" dirty="0"/>
              <a:t>Christian anthropology addresses </a:t>
            </a:r>
            <a:r>
              <a:rPr lang="en-US" i="1" dirty="0"/>
              <a:t>normative</a:t>
            </a:r>
            <a:r>
              <a:rPr lang="en-US" dirty="0"/>
              <a:t> and </a:t>
            </a:r>
            <a:r>
              <a:rPr lang="en-US" i="1" dirty="0"/>
              <a:t>philosophical</a:t>
            </a:r>
            <a:r>
              <a:rPr lang="en-US" dirty="0"/>
              <a:t> issues involved with utility theory</a:t>
            </a:r>
          </a:p>
          <a:p>
            <a:r>
              <a:rPr lang="en-US" dirty="0"/>
              <a:t>Should it also influence </a:t>
            </a:r>
            <a:r>
              <a:rPr lang="en-US" i="1" dirty="0"/>
              <a:t>positive</a:t>
            </a:r>
            <a:r>
              <a:rPr lang="en-US" dirty="0"/>
              <a:t> or </a:t>
            </a:r>
            <a:r>
              <a:rPr lang="en-US" i="1" dirty="0"/>
              <a:t>scientific</a:t>
            </a:r>
            <a:r>
              <a:rPr lang="en-US" dirty="0"/>
              <a:t> aspects?</a:t>
            </a:r>
          </a:p>
          <a:p>
            <a:pPr lvl="1"/>
            <a:r>
              <a:rPr lang="en-US" dirty="0"/>
              <a:t>Personally, I am attracted to models with social views of preferences or internal conflict</a:t>
            </a:r>
          </a:p>
          <a:p>
            <a:pPr lvl="1"/>
            <a:r>
              <a:rPr lang="en-US" dirty="0"/>
              <a:t>Some people have modeled religion</a:t>
            </a:r>
          </a:p>
          <a:p>
            <a:pPr lvl="1"/>
            <a:r>
              <a:rPr lang="en-US" dirty="0"/>
              <a:t>Difficult to implement Aquinas or Church’s view of man for prediction</a:t>
            </a:r>
          </a:p>
          <a:p>
            <a:pPr lvl="1"/>
            <a:r>
              <a:rPr lang="en-US" dirty="0"/>
              <a:t>Ultimately, a matter of how well things fit the data</a:t>
            </a:r>
          </a:p>
          <a:p>
            <a:pPr lvl="1"/>
            <a:endParaRPr lang="en-US" dirty="0"/>
          </a:p>
          <a:p>
            <a:endParaRPr lang="en-US" dirty="0"/>
          </a:p>
        </p:txBody>
      </p:sp>
    </p:spTree>
    <p:extLst>
      <p:ext uri="{BB962C8B-B14F-4D97-AF65-F5344CB8AC3E}">
        <p14:creationId xmlns:p14="http://schemas.microsoft.com/office/powerpoint/2010/main" val="3789597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8136-EB32-0F49-9700-C0512B2BFCBD}"/>
              </a:ext>
            </a:extLst>
          </p:cNvPr>
          <p:cNvSpPr>
            <a:spLocks noGrp="1"/>
          </p:cNvSpPr>
          <p:nvPr>
            <p:ph type="title"/>
          </p:nvPr>
        </p:nvSpPr>
        <p:spPr/>
        <p:txBody>
          <a:bodyPr/>
          <a:lstStyle/>
          <a:p>
            <a:r>
              <a:rPr lang="en-US" dirty="0"/>
              <a:t>End of Lecture 7</a:t>
            </a:r>
          </a:p>
        </p:txBody>
      </p:sp>
      <p:sp>
        <p:nvSpPr>
          <p:cNvPr id="3" name="Content Placeholder 2">
            <a:extLst>
              <a:ext uri="{FF2B5EF4-FFF2-40B4-BE49-F238E27FC236}">
                <a16:creationId xmlns:a16="http://schemas.microsoft.com/office/drawing/2014/main" id="{FEC4A58F-CF88-3E40-A4D0-95B0551AA9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5755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Utility Theory Useful for Modeling Tradeoffs</a:t>
            </a:r>
          </a:p>
        </p:txBody>
      </p:sp>
      <p:sp>
        <p:nvSpPr>
          <p:cNvPr id="3" name="Content Placeholder 2"/>
          <p:cNvSpPr>
            <a:spLocks noGrp="1"/>
          </p:cNvSpPr>
          <p:nvPr>
            <p:ph idx="1"/>
          </p:nvPr>
        </p:nvSpPr>
        <p:spPr/>
        <p:txBody>
          <a:bodyPr>
            <a:normAutofit fontScale="92500"/>
          </a:bodyPr>
          <a:lstStyle/>
          <a:p>
            <a:r>
              <a:rPr lang="en-US" dirty="0"/>
              <a:t>People are not utility functions, but utility theory captures an aspect of human life: tradeoffs</a:t>
            </a:r>
          </a:p>
          <a:p>
            <a:r>
              <a:rPr lang="en-US" dirty="0"/>
              <a:t>More costly actions become, the less people choose them</a:t>
            </a:r>
          </a:p>
          <a:p>
            <a:r>
              <a:rPr lang="en-US" dirty="0"/>
              <a:t>Even if not true for every individual, budget constraints make them true in the aggregate</a:t>
            </a:r>
          </a:p>
          <a:p>
            <a:r>
              <a:rPr lang="en-US" dirty="0"/>
              <a:t>From utility theory we get downward sloping demand curves (and upward sloping labor supply curves)</a:t>
            </a:r>
          </a:p>
          <a:p>
            <a:endParaRPr lang="en-US" dirty="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IV. Markets</a:t>
            </a:r>
          </a:p>
        </p:txBody>
      </p:sp>
      <p:sp>
        <p:nvSpPr>
          <p:cNvPr id="3" name="Content Placeholder 2"/>
          <p:cNvSpPr>
            <a:spLocks noGrp="1"/>
          </p:cNvSpPr>
          <p:nvPr>
            <p:ph idx="1"/>
          </p:nvPr>
        </p:nvSpPr>
        <p:spPr/>
        <p:txBody>
          <a:bodyPr/>
          <a:lstStyle/>
          <a:p>
            <a:pPr marL="514350" indent="-514350">
              <a:buFont typeface="+mj-lt"/>
              <a:buAutoNum type="alphaUcPeriod"/>
            </a:pPr>
            <a:r>
              <a:rPr lang="en-US" dirty="0"/>
              <a:t>Supply and Demand Review</a:t>
            </a:r>
          </a:p>
          <a:p>
            <a:pPr marL="514350" indent="-514350">
              <a:buFont typeface="+mj-lt"/>
              <a:buAutoNum type="alphaUcPeriod"/>
            </a:pPr>
            <a:r>
              <a:rPr lang="en-US" dirty="0"/>
              <a:t>Benefits of Exchange/Specialization</a:t>
            </a:r>
          </a:p>
          <a:p>
            <a:pPr marL="514350" indent="-514350">
              <a:buFont typeface="+mj-lt"/>
              <a:buAutoNum type="alphaUcPeriod"/>
            </a:pPr>
            <a:r>
              <a:rPr lang="en-US" dirty="0"/>
              <a:t>Benefit of Markets: 1</a:t>
            </a:r>
            <a:r>
              <a:rPr lang="en-US" baseline="30000" dirty="0"/>
              <a:t>st</a:t>
            </a:r>
            <a:r>
              <a:rPr lang="en-US" dirty="0"/>
              <a:t> Welfare Theorem</a:t>
            </a:r>
          </a:p>
          <a:p>
            <a:pPr marL="514350" indent="-514350">
              <a:buFont typeface="+mj-lt"/>
              <a:buAutoNum type="alphaUcPeriod"/>
            </a:pPr>
            <a:r>
              <a:rPr lang="en-US" dirty="0"/>
              <a:t>Other considerations: equity, moral neutrality, impact on people</a:t>
            </a:r>
          </a:p>
          <a:p>
            <a:pPr marL="514350" indent="-514350">
              <a:buFont typeface="+mj-lt"/>
              <a:buAutoNum type="alphaUcPeriod"/>
            </a:pPr>
            <a:r>
              <a:rPr lang="en-US" dirty="0"/>
              <a:t>Sources of Market Failure</a:t>
            </a:r>
          </a:p>
          <a:p>
            <a:pPr marL="514350" indent="-514350">
              <a:buFont typeface="+mj-lt"/>
              <a:buAutoNum type="alphaUcPeriod"/>
            </a:pPr>
            <a:endParaRPr lang="en-US" dirty="0"/>
          </a:p>
          <a:p>
            <a:pPr marL="514350" indent="-514350">
              <a:buFont typeface="+mj-lt"/>
              <a:buAutoNum type="alphaUcPeriod"/>
            </a:pPr>
            <a:endParaRPr lang="en-US" dirty="0"/>
          </a:p>
          <a:p>
            <a:endParaRPr lang="en-US" dirty="0"/>
          </a:p>
        </p:txBody>
      </p:sp>
    </p:spTree>
    <p:extLst>
      <p:ext uri="{BB962C8B-B14F-4D97-AF65-F5344CB8AC3E}">
        <p14:creationId xmlns:p14="http://schemas.microsoft.com/office/powerpoint/2010/main" val="326421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IV) A. Supply and </a:t>
            </a:r>
            <a:r>
              <a:rPr lang="en-US" dirty="0" err="1">
                <a:solidFill>
                  <a:srgbClr val="FF0000"/>
                </a:solidFill>
              </a:rPr>
              <a:t>Demad</a:t>
            </a:r>
            <a:r>
              <a:rPr lang="en-US" dirty="0">
                <a:solidFill>
                  <a:srgbClr val="FF0000"/>
                </a:solidFill>
              </a:rPr>
              <a:t> Review</a:t>
            </a:r>
          </a:p>
        </p:txBody>
      </p:sp>
      <p:sp>
        <p:nvSpPr>
          <p:cNvPr id="3" name="Content Placeholder 2"/>
          <p:cNvSpPr>
            <a:spLocks noGrp="1"/>
          </p:cNvSpPr>
          <p:nvPr>
            <p:ph idx="1"/>
          </p:nvPr>
        </p:nvSpPr>
        <p:spPr/>
        <p:txBody>
          <a:bodyPr/>
          <a:lstStyle/>
          <a:p>
            <a:pPr marL="0" indent="0">
              <a:buNone/>
            </a:pPr>
            <a:r>
              <a:rPr lang="en-US" dirty="0"/>
              <a:t>A few important concepts for the course:</a:t>
            </a:r>
          </a:p>
          <a:p>
            <a:r>
              <a:rPr lang="en-US" dirty="0"/>
              <a:t>Shortages</a:t>
            </a:r>
          </a:p>
          <a:p>
            <a:r>
              <a:rPr lang="en-US" dirty="0">
                <a:solidFill>
                  <a:srgbClr val="00B0F0"/>
                </a:solidFill>
              </a:rPr>
              <a:t>Identifying shifts</a:t>
            </a:r>
          </a:p>
          <a:p>
            <a:r>
              <a:rPr lang="en-US" dirty="0"/>
              <a:t>Elasticities matter</a:t>
            </a:r>
          </a:p>
          <a:p>
            <a:pPr marL="0" indent="0">
              <a:buNone/>
            </a:pPr>
            <a:endParaRPr lang="en-US" dirty="0"/>
          </a:p>
          <a:p>
            <a:endParaRPr lang="en-US" dirty="0"/>
          </a:p>
        </p:txBody>
      </p:sp>
    </p:spTree>
    <p:extLst>
      <p:ext uri="{BB962C8B-B14F-4D97-AF65-F5344CB8AC3E}">
        <p14:creationId xmlns:p14="http://schemas.microsoft.com/office/powerpoint/2010/main" val="265428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a:solidFill>
                  <a:srgbClr val="FF0000"/>
                </a:solidFill>
              </a:rPr>
              <a:t>I. Scarcity</a:t>
            </a:r>
          </a:p>
        </p:txBody>
      </p:sp>
      <p:sp>
        <p:nvSpPr>
          <p:cNvPr id="3" name="Content Placeholder 2">
            <a:extLst>
              <a:ext uri="{FF2B5EF4-FFF2-40B4-BE49-F238E27FC236}">
                <a16:creationId xmlns:a16="http://schemas.microsoft.com/office/drawing/2014/main" id="{07736BA1-2F18-5343-815D-AE803DD3FAA1}"/>
              </a:ext>
            </a:extLst>
          </p:cNvPr>
          <p:cNvSpPr txBox="1">
            <a:spLocks/>
          </p:cNvSpPr>
          <p:nvPr/>
        </p:nvSpPr>
        <p:spPr>
          <a:xfrm>
            <a:off x="457200" y="1600200"/>
            <a:ext cx="8229600" cy="45259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r>
              <a:rPr lang="en-US" dirty="0"/>
              <a:t>Scarcity is Lesson #1: constraints matter</a:t>
            </a:r>
          </a:p>
          <a:p>
            <a:pPr marL="514350" indent="-514350"/>
            <a:r>
              <a:rPr lang="en-US" dirty="0"/>
              <a:t>The idea is central to economics</a:t>
            </a:r>
          </a:p>
          <a:p>
            <a:pPr marL="514350" indent="-514350"/>
            <a:r>
              <a:rPr lang="en-US" dirty="0"/>
              <a:t>Definitions of Economics:</a:t>
            </a:r>
          </a:p>
          <a:p>
            <a:pPr marL="914400" lvl="1" indent="-514350">
              <a:buFont typeface="+mj-lt"/>
              <a:buAutoNum type="arabicPeriod"/>
            </a:pPr>
            <a:r>
              <a:rPr lang="en-US" dirty="0"/>
              <a:t>Nobel Laureate Paul Samuelson’s famous textbook: “study of how societies use </a:t>
            </a:r>
            <a:r>
              <a:rPr lang="en-US" b="1" dirty="0"/>
              <a:t>scarce</a:t>
            </a:r>
            <a:r>
              <a:rPr lang="en-US" dirty="0"/>
              <a:t> resources to produce valuable commodities and distribute them among different people.”</a:t>
            </a:r>
          </a:p>
          <a:p>
            <a:pPr marL="914400" lvl="1" indent="-514350">
              <a:buFont typeface="+mj-lt"/>
              <a:buAutoNum type="arabicPeriod"/>
            </a:pPr>
            <a:r>
              <a:rPr lang="en-US" dirty="0"/>
              <a:t>British historian Lionel Robbins: “is a science which studies human behavior as a relationship between ends and </a:t>
            </a:r>
            <a:r>
              <a:rPr lang="en-US" b="1" dirty="0"/>
              <a:t>scarce</a:t>
            </a:r>
            <a:r>
              <a:rPr lang="en-US" dirty="0"/>
              <a:t> means which have alternative uses.”</a:t>
            </a:r>
          </a:p>
          <a:p>
            <a:pPr marL="914400" lvl="1" indent="-514350"/>
            <a:r>
              <a:rPr lang="en-US" dirty="0"/>
              <a:t>Both definitions apply to both production and consumption decisions</a:t>
            </a:r>
          </a:p>
          <a:p>
            <a:endParaRPr lang="en-US" dirty="0"/>
          </a:p>
        </p:txBody>
      </p:sp>
    </p:spTree>
    <p:extLst>
      <p:ext uri="{BB962C8B-B14F-4D97-AF65-F5344CB8AC3E}">
        <p14:creationId xmlns:p14="http://schemas.microsoft.com/office/powerpoint/2010/main" val="3614174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Supply and Demand of Apartments</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1752600"/>
            <a:ext cx="758797" cy="646331"/>
          </a:xfrm>
          <a:prstGeom prst="rect">
            <a:avLst/>
          </a:prstGeom>
          <a:noFill/>
        </p:spPr>
        <p:txBody>
          <a:bodyPr wrap="none" rtlCol="0">
            <a:spAutoFit/>
          </a:bodyPr>
          <a:lstStyle/>
          <a:p>
            <a:r>
              <a:rPr lang="en-US" dirty="0"/>
              <a:t>Price </a:t>
            </a:r>
          </a:p>
          <a:p>
            <a:r>
              <a:rPr lang="en-US" dirty="0"/>
              <a:t>(Rent)</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t>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t>Demand</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276600" y="4648200"/>
            <a:ext cx="20574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505200"/>
            <a:ext cx="303288" cy="369332"/>
          </a:xfrm>
          <a:prstGeom prst="rect">
            <a:avLst/>
          </a:prstGeom>
          <a:noFill/>
        </p:spPr>
        <p:txBody>
          <a:bodyPr wrap="none" rtlCol="0">
            <a:spAutoFit/>
          </a:bodyPr>
          <a:lstStyle/>
          <a:p>
            <a:r>
              <a:rPr lang="en-US" dirty="0"/>
              <a:t>P</a:t>
            </a:r>
          </a:p>
        </p:txBody>
      </p:sp>
      <p:sp>
        <p:nvSpPr>
          <p:cNvPr id="28" name="TextBox 27"/>
          <p:cNvSpPr txBox="1"/>
          <p:nvPr/>
        </p:nvSpPr>
        <p:spPr>
          <a:xfrm>
            <a:off x="4114800" y="5867400"/>
            <a:ext cx="340158" cy="369332"/>
          </a:xfrm>
          <a:prstGeom prst="rect">
            <a:avLst/>
          </a:prstGeom>
          <a:noFill/>
        </p:spPr>
        <p:txBody>
          <a:bodyPr wrap="none" rtlCol="0">
            <a:spAutoFit/>
          </a:bodyPr>
          <a:lstStyle/>
          <a:p>
            <a:r>
              <a:rPr lang="en-US" dirty="0"/>
              <a:t>Q</a:t>
            </a:r>
          </a:p>
        </p:txBody>
      </p:sp>
      <p:sp>
        <p:nvSpPr>
          <p:cNvPr id="29" name="TextBox 28"/>
          <p:cNvSpPr txBox="1"/>
          <p:nvPr/>
        </p:nvSpPr>
        <p:spPr>
          <a:xfrm>
            <a:off x="4191000" y="3200400"/>
            <a:ext cx="296876" cy="369332"/>
          </a:xfrm>
          <a:prstGeom prst="rect">
            <a:avLst/>
          </a:prstGeom>
          <a:noFill/>
        </p:spPr>
        <p:txBody>
          <a:bodyPr wrap="none" rtlCol="0">
            <a:spAutoFit/>
          </a:bodyPr>
          <a:lstStyle/>
          <a:p>
            <a:r>
              <a:rPr lang="en-US" dirty="0"/>
              <a: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prices are too low?</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53200" y="5867400"/>
            <a:ext cx="1003288" cy="369332"/>
          </a:xfrm>
          <a:prstGeom prst="rect">
            <a:avLst/>
          </a:prstGeom>
          <a:noFill/>
        </p:spPr>
        <p:txBody>
          <a:bodyPr wrap="none" rtlCol="0">
            <a:spAutoFit/>
          </a:bodyPr>
          <a:lstStyle/>
          <a:p>
            <a:r>
              <a:rPr lang="en-US" dirty="0"/>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t>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t>Demand</a:t>
            </a:r>
          </a:p>
        </p:txBody>
      </p:sp>
      <p:cxnSp>
        <p:nvCxnSpPr>
          <p:cNvPr id="22" name="Straight Connector 21"/>
          <p:cNvCxnSpPr/>
          <p:nvPr/>
        </p:nvCxnSpPr>
        <p:spPr>
          <a:xfrm>
            <a:off x="1219200" y="4343400"/>
            <a:ext cx="3962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2667000" y="5029200"/>
            <a:ext cx="1371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505200"/>
            <a:ext cx="303288" cy="369332"/>
          </a:xfrm>
          <a:prstGeom prst="rect">
            <a:avLst/>
          </a:prstGeom>
          <a:noFill/>
        </p:spPr>
        <p:txBody>
          <a:bodyPr wrap="none" rtlCol="0">
            <a:spAutoFit/>
          </a:bodyPr>
          <a:lstStyle/>
          <a:p>
            <a:r>
              <a:rPr lang="en-US" dirty="0"/>
              <a:t>P</a:t>
            </a:r>
          </a:p>
        </p:txBody>
      </p:sp>
      <p:sp>
        <p:nvSpPr>
          <p:cNvPr id="28" name="TextBox 27"/>
          <p:cNvSpPr txBox="1"/>
          <p:nvPr/>
        </p:nvSpPr>
        <p:spPr>
          <a:xfrm>
            <a:off x="3124200" y="5867400"/>
            <a:ext cx="404278" cy="369332"/>
          </a:xfrm>
          <a:prstGeom prst="rect">
            <a:avLst/>
          </a:prstGeom>
          <a:noFill/>
        </p:spPr>
        <p:txBody>
          <a:bodyPr wrap="none" rtlCol="0">
            <a:spAutoFit/>
          </a:bodyPr>
          <a:lstStyle/>
          <a:p>
            <a:r>
              <a:rPr lang="en-US" dirty="0"/>
              <a:t>Q</a:t>
            </a:r>
            <a:r>
              <a:rPr lang="en-US" sz="1100" dirty="0"/>
              <a:t>S</a:t>
            </a:r>
            <a:endParaRPr lang="en-US" dirty="0"/>
          </a:p>
        </p:txBody>
      </p:sp>
      <p:cxnSp>
        <p:nvCxnSpPr>
          <p:cNvPr id="26" name="Straight Connector 25"/>
          <p:cNvCxnSpPr/>
          <p:nvPr/>
        </p:nvCxnSpPr>
        <p:spPr>
          <a:xfrm rot="5400000" flipH="1" flipV="1">
            <a:off x="4457700" y="5067300"/>
            <a:ext cx="1447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53000" y="5867400"/>
            <a:ext cx="426720" cy="369332"/>
          </a:xfrm>
          <a:prstGeom prst="rect">
            <a:avLst/>
          </a:prstGeom>
          <a:noFill/>
        </p:spPr>
        <p:txBody>
          <a:bodyPr wrap="none" rtlCol="0">
            <a:spAutoFit/>
          </a:bodyPr>
          <a:lstStyle/>
          <a:p>
            <a:r>
              <a:rPr lang="en-US" dirty="0"/>
              <a:t>Q</a:t>
            </a:r>
            <a:r>
              <a:rPr lang="en-US" sz="1100" dirty="0"/>
              <a:t>D</a:t>
            </a:r>
            <a:endParaRPr lang="en-US" dirty="0"/>
          </a:p>
        </p:txBody>
      </p:sp>
      <p:cxnSp>
        <p:nvCxnSpPr>
          <p:cNvPr id="34" name="Straight Arrow Connector 33"/>
          <p:cNvCxnSpPr/>
          <p:nvPr/>
        </p:nvCxnSpPr>
        <p:spPr>
          <a:xfrm>
            <a:off x="3429000" y="47244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33528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6600" y="4800600"/>
            <a:ext cx="1989263" cy="646331"/>
          </a:xfrm>
          <a:prstGeom prst="rect">
            <a:avLst/>
          </a:prstGeom>
          <a:noFill/>
        </p:spPr>
        <p:txBody>
          <a:bodyPr wrap="none" rtlCol="0">
            <a:spAutoFit/>
          </a:bodyPr>
          <a:lstStyle/>
          <a:p>
            <a:r>
              <a:rPr lang="en-US" dirty="0"/>
              <a:t>Excess demand will</a:t>
            </a:r>
          </a:p>
          <a:p>
            <a:r>
              <a:rPr lang="en-US" dirty="0"/>
              <a:t> increase the price</a:t>
            </a:r>
          </a:p>
        </p:txBody>
      </p:sp>
      <p:sp>
        <p:nvSpPr>
          <p:cNvPr id="23" name="TextBox 22">
            <a:extLst>
              <a:ext uri="{FF2B5EF4-FFF2-40B4-BE49-F238E27FC236}">
                <a16:creationId xmlns:a16="http://schemas.microsoft.com/office/drawing/2014/main" id="{5B765EFF-B651-D942-BF29-7E442931FF35}"/>
              </a:ext>
            </a:extLst>
          </p:cNvPr>
          <p:cNvSpPr txBox="1"/>
          <p:nvPr/>
        </p:nvSpPr>
        <p:spPr>
          <a:xfrm>
            <a:off x="152400" y="1752600"/>
            <a:ext cx="758797" cy="646331"/>
          </a:xfrm>
          <a:prstGeom prst="rect">
            <a:avLst/>
          </a:prstGeom>
          <a:noFill/>
        </p:spPr>
        <p:txBody>
          <a:bodyPr wrap="none" rtlCol="0">
            <a:spAutoFit/>
          </a:bodyPr>
          <a:lstStyle/>
          <a:p>
            <a:r>
              <a:rPr lang="en-US" dirty="0"/>
              <a:t>Price </a:t>
            </a:r>
          </a:p>
          <a:p>
            <a:r>
              <a:rPr lang="en-US" dirty="0"/>
              <a:t>(Rent)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Rent Control?</a:t>
            </a:r>
            <a:endParaRPr lang="en-US" sz="2800" dirty="0"/>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53200" y="5867400"/>
            <a:ext cx="1003288" cy="369332"/>
          </a:xfrm>
          <a:prstGeom prst="rect">
            <a:avLst/>
          </a:prstGeom>
          <a:noFill/>
        </p:spPr>
        <p:txBody>
          <a:bodyPr wrap="none" rtlCol="0">
            <a:spAutoFit/>
          </a:bodyPr>
          <a:lstStyle/>
          <a:p>
            <a:r>
              <a:rPr lang="en-US" dirty="0"/>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t>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t>Demand</a:t>
            </a:r>
          </a:p>
        </p:txBody>
      </p:sp>
      <p:cxnSp>
        <p:nvCxnSpPr>
          <p:cNvPr id="22" name="Straight Connector 21"/>
          <p:cNvCxnSpPr/>
          <p:nvPr/>
        </p:nvCxnSpPr>
        <p:spPr>
          <a:xfrm>
            <a:off x="1219200" y="4343400"/>
            <a:ext cx="3962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2667000" y="5029200"/>
            <a:ext cx="1371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505200"/>
            <a:ext cx="303288" cy="369332"/>
          </a:xfrm>
          <a:prstGeom prst="rect">
            <a:avLst/>
          </a:prstGeom>
          <a:noFill/>
        </p:spPr>
        <p:txBody>
          <a:bodyPr wrap="none" rtlCol="0">
            <a:spAutoFit/>
          </a:bodyPr>
          <a:lstStyle/>
          <a:p>
            <a:r>
              <a:rPr lang="en-US" dirty="0"/>
              <a:t>P</a:t>
            </a:r>
          </a:p>
        </p:txBody>
      </p:sp>
      <p:sp>
        <p:nvSpPr>
          <p:cNvPr id="28" name="TextBox 27"/>
          <p:cNvSpPr txBox="1"/>
          <p:nvPr/>
        </p:nvSpPr>
        <p:spPr>
          <a:xfrm>
            <a:off x="3124200" y="5867400"/>
            <a:ext cx="404278" cy="369332"/>
          </a:xfrm>
          <a:prstGeom prst="rect">
            <a:avLst/>
          </a:prstGeom>
          <a:noFill/>
        </p:spPr>
        <p:txBody>
          <a:bodyPr wrap="none" rtlCol="0">
            <a:spAutoFit/>
          </a:bodyPr>
          <a:lstStyle/>
          <a:p>
            <a:r>
              <a:rPr lang="en-US" dirty="0"/>
              <a:t>Q</a:t>
            </a:r>
            <a:r>
              <a:rPr lang="en-US" sz="1100" dirty="0"/>
              <a:t>S</a:t>
            </a:r>
            <a:endParaRPr lang="en-US" dirty="0"/>
          </a:p>
        </p:txBody>
      </p:sp>
      <p:cxnSp>
        <p:nvCxnSpPr>
          <p:cNvPr id="26" name="Straight Connector 25"/>
          <p:cNvCxnSpPr/>
          <p:nvPr/>
        </p:nvCxnSpPr>
        <p:spPr>
          <a:xfrm rot="5400000" flipH="1" flipV="1">
            <a:off x="4457700" y="5067300"/>
            <a:ext cx="1447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53000" y="5867400"/>
            <a:ext cx="426720" cy="369332"/>
          </a:xfrm>
          <a:prstGeom prst="rect">
            <a:avLst/>
          </a:prstGeom>
          <a:noFill/>
        </p:spPr>
        <p:txBody>
          <a:bodyPr wrap="none" rtlCol="0">
            <a:spAutoFit/>
          </a:bodyPr>
          <a:lstStyle/>
          <a:p>
            <a:r>
              <a:rPr lang="en-US" dirty="0"/>
              <a:t>Q</a:t>
            </a:r>
            <a:r>
              <a:rPr lang="en-US" sz="1100" dirty="0"/>
              <a:t>D</a:t>
            </a:r>
            <a:endParaRPr lang="en-US" dirty="0"/>
          </a:p>
        </p:txBody>
      </p:sp>
      <p:cxnSp>
        <p:nvCxnSpPr>
          <p:cNvPr id="34" name="Straight Arrow Connector 33"/>
          <p:cNvCxnSpPr/>
          <p:nvPr/>
        </p:nvCxnSpPr>
        <p:spPr>
          <a:xfrm>
            <a:off x="3429000" y="47244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33528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52800" y="4800600"/>
            <a:ext cx="1784399" cy="369332"/>
          </a:xfrm>
          <a:prstGeom prst="rect">
            <a:avLst/>
          </a:prstGeom>
          <a:noFill/>
        </p:spPr>
        <p:txBody>
          <a:bodyPr wrap="none" rtlCol="0">
            <a:spAutoFit/>
          </a:bodyPr>
          <a:lstStyle/>
          <a:p>
            <a:r>
              <a:rPr lang="en-US" dirty="0"/>
              <a:t>Shortage persists</a:t>
            </a:r>
          </a:p>
        </p:txBody>
      </p:sp>
      <p:sp>
        <p:nvSpPr>
          <p:cNvPr id="21" name="TextBox 20"/>
          <p:cNvSpPr txBox="1"/>
          <p:nvPr/>
        </p:nvSpPr>
        <p:spPr>
          <a:xfrm>
            <a:off x="1371600" y="6248400"/>
            <a:ext cx="4773871" cy="369332"/>
          </a:xfrm>
          <a:prstGeom prst="rect">
            <a:avLst/>
          </a:prstGeom>
          <a:noFill/>
        </p:spPr>
        <p:txBody>
          <a:bodyPr wrap="none" rtlCol="0">
            <a:spAutoFit/>
          </a:bodyPr>
          <a:lstStyle/>
          <a:p>
            <a:r>
              <a:rPr lang="en-US" dirty="0"/>
              <a:t>- who gets apartments when there is a shortage?</a:t>
            </a:r>
          </a:p>
        </p:txBody>
      </p:sp>
      <p:sp>
        <p:nvSpPr>
          <p:cNvPr id="23" name="TextBox 22">
            <a:extLst>
              <a:ext uri="{FF2B5EF4-FFF2-40B4-BE49-F238E27FC236}">
                <a16:creationId xmlns:a16="http://schemas.microsoft.com/office/drawing/2014/main" id="{F60DFFA7-E3A3-6A46-9185-4C93A414D2A0}"/>
              </a:ext>
            </a:extLst>
          </p:cNvPr>
          <p:cNvSpPr txBox="1"/>
          <p:nvPr/>
        </p:nvSpPr>
        <p:spPr>
          <a:xfrm>
            <a:off x="152400" y="1752600"/>
            <a:ext cx="758797" cy="646331"/>
          </a:xfrm>
          <a:prstGeom prst="rect">
            <a:avLst/>
          </a:prstGeom>
          <a:noFill/>
        </p:spPr>
        <p:txBody>
          <a:bodyPr wrap="none" rtlCol="0">
            <a:spAutoFit/>
          </a:bodyPr>
          <a:lstStyle/>
          <a:p>
            <a:r>
              <a:rPr lang="en-US" dirty="0"/>
              <a:t>Price </a:t>
            </a:r>
          </a:p>
          <a:p>
            <a:r>
              <a:rPr lang="en-US" dirty="0"/>
              <a:t>(Rent)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t>
            </a:r>
            <a:r>
              <a:rPr lang="en-US"/>
              <a:t>if Rent </a:t>
            </a:r>
            <a:r>
              <a:rPr lang="en-US" dirty="0"/>
              <a:t>Control?</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53200" y="5867400"/>
            <a:ext cx="1003288" cy="369332"/>
          </a:xfrm>
          <a:prstGeom prst="rect">
            <a:avLst/>
          </a:prstGeom>
          <a:noFill/>
        </p:spPr>
        <p:txBody>
          <a:bodyPr wrap="none" rtlCol="0">
            <a:spAutoFit/>
          </a:bodyPr>
          <a:lstStyle/>
          <a:p>
            <a:r>
              <a:rPr lang="en-US" dirty="0"/>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t>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t>Demand</a:t>
            </a:r>
          </a:p>
        </p:txBody>
      </p:sp>
      <p:cxnSp>
        <p:nvCxnSpPr>
          <p:cNvPr id="22" name="Straight Connector 21"/>
          <p:cNvCxnSpPr/>
          <p:nvPr/>
        </p:nvCxnSpPr>
        <p:spPr>
          <a:xfrm>
            <a:off x="1219200" y="43434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2667000" y="5029200"/>
            <a:ext cx="1371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505200"/>
            <a:ext cx="303288" cy="369332"/>
          </a:xfrm>
          <a:prstGeom prst="rect">
            <a:avLst/>
          </a:prstGeom>
          <a:noFill/>
        </p:spPr>
        <p:txBody>
          <a:bodyPr wrap="none" rtlCol="0">
            <a:spAutoFit/>
          </a:bodyPr>
          <a:lstStyle/>
          <a:p>
            <a:r>
              <a:rPr lang="en-US" dirty="0"/>
              <a:t>P</a:t>
            </a:r>
          </a:p>
        </p:txBody>
      </p:sp>
      <p:sp>
        <p:nvSpPr>
          <p:cNvPr id="28" name="TextBox 27"/>
          <p:cNvSpPr txBox="1"/>
          <p:nvPr/>
        </p:nvSpPr>
        <p:spPr>
          <a:xfrm>
            <a:off x="3124200" y="5867400"/>
            <a:ext cx="404278" cy="369332"/>
          </a:xfrm>
          <a:prstGeom prst="rect">
            <a:avLst/>
          </a:prstGeom>
          <a:noFill/>
        </p:spPr>
        <p:txBody>
          <a:bodyPr wrap="none" rtlCol="0">
            <a:spAutoFit/>
          </a:bodyPr>
          <a:lstStyle/>
          <a:p>
            <a:r>
              <a:rPr lang="en-US" dirty="0"/>
              <a:t>Q</a:t>
            </a:r>
            <a:r>
              <a:rPr lang="en-US" sz="1100" dirty="0"/>
              <a:t>S</a:t>
            </a:r>
            <a:endParaRPr lang="en-US" dirty="0"/>
          </a:p>
        </p:txBody>
      </p:sp>
      <p:cxnSp>
        <p:nvCxnSpPr>
          <p:cNvPr id="26" name="Straight Connector 25"/>
          <p:cNvCxnSpPr/>
          <p:nvPr/>
        </p:nvCxnSpPr>
        <p:spPr>
          <a:xfrm flipV="1">
            <a:off x="4343400" y="3733800"/>
            <a:ext cx="0" cy="20574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14800" y="5867400"/>
            <a:ext cx="409086" cy="369332"/>
          </a:xfrm>
          <a:prstGeom prst="rect">
            <a:avLst/>
          </a:prstGeom>
          <a:noFill/>
        </p:spPr>
        <p:txBody>
          <a:bodyPr wrap="none" rtlCol="0">
            <a:spAutoFit/>
          </a:bodyPr>
          <a:lstStyle/>
          <a:p>
            <a:r>
              <a:rPr lang="en-US" dirty="0"/>
              <a:t>Q</a:t>
            </a:r>
            <a:r>
              <a:rPr lang="en-US" sz="1100" dirty="0"/>
              <a:t>E</a:t>
            </a:r>
            <a:endParaRPr lang="en-US" dirty="0"/>
          </a:p>
        </p:txBody>
      </p:sp>
      <p:cxnSp>
        <p:nvCxnSpPr>
          <p:cNvPr id="34" name="Straight Arrow Connector 33"/>
          <p:cNvCxnSpPr/>
          <p:nvPr/>
        </p:nvCxnSpPr>
        <p:spPr>
          <a:xfrm>
            <a:off x="34290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3352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96000" y="4114800"/>
            <a:ext cx="2680798" cy="646331"/>
          </a:xfrm>
          <a:prstGeom prst="rect">
            <a:avLst/>
          </a:prstGeom>
          <a:noFill/>
        </p:spPr>
        <p:txBody>
          <a:bodyPr wrap="none" rtlCol="0">
            <a:spAutoFit/>
          </a:bodyPr>
          <a:lstStyle/>
          <a:p>
            <a:r>
              <a:rPr lang="en-US" dirty="0"/>
              <a:t>Even people willing to pay </a:t>
            </a:r>
          </a:p>
          <a:p>
            <a:r>
              <a:rPr lang="en-US" dirty="0"/>
              <a:t>more can’t get apartments</a:t>
            </a:r>
          </a:p>
        </p:txBody>
      </p:sp>
      <p:sp>
        <p:nvSpPr>
          <p:cNvPr id="23" name="TextBox 22">
            <a:extLst>
              <a:ext uri="{FF2B5EF4-FFF2-40B4-BE49-F238E27FC236}">
                <a16:creationId xmlns:a16="http://schemas.microsoft.com/office/drawing/2014/main" id="{102A5FAC-77F8-424C-9145-9696BAA5CB92}"/>
              </a:ext>
            </a:extLst>
          </p:cNvPr>
          <p:cNvSpPr txBox="1"/>
          <p:nvPr/>
        </p:nvSpPr>
        <p:spPr>
          <a:xfrm>
            <a:off x="152400" y="1752600"/>
            <a:ext cx="758797" cy="646331"/>
          </a:xfrm>
          <a:prstGeom prst="rect">
            <a:avLst/>
          </a:prstGeom>
          <a:noFill/>
        </p:spPr>
        <p:txBody>
          <a:bodyPr wrap="none" rtlCol="0">
            <a:spAutoFit/>
          </a:bodyPr>
          <a:lstStyle/>
          <a:p>
            <a:r>
              <a:rPr lang="en-US" dirty="0"/>
              <a:t>Price </a:t>
            </a:r>
          </a:p>
          <a:p>
            <a:r>
              <a:rPr lang="en-US" dirty="0"/>
              <a:t>(Rent)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Outward Shifts in Demand Raise Equilibrium Prices and Quantities </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solidFill>
                  <a:srgbClr val="00B0F0"/>
                </a:solidFill>
              </a:rPr>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solidFill>
                  <a:srgbClr val="00B0F0"/>
                </a:solidFill>
              </a:rPr>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solidFill>
                  <a:srgbClr val="00B0F0"/>
                </a:solidFill>
              </a:rPr>
              <a:t>Supply</a:t>
            </a:r>
          </a:p>
        </p:txBody>
      </p:sp>
      <p:sp>
        <p:nvSpPr>
          <p:cNvPr id="20" name="TextBox 19"/>
          <p:cNvSpPr txBox="1"/>
          <p:nvPr/>
        </p:nvSpPr>
        <p:spPr>
          <a:xfrm>
            <a:off x="1371600" y="1981200"/>
            <a:ext cx="981359" cy="646331"/>
          </a:xfrm>
          <a:prstGeom prst="rect">
            <a:avLst/>
          </a:prstGeom>
          <a:noFill/>
        </p:spPr>
        <p:txBody>
          <a:bodyPr wrap="none" rtlCol="0">
            <a:spAutoFit/>
          </a:bodyPr>
          <a:lstStyle/>
          <a:p>
            <a:r>
              <a:rPr lang="en-US" dirty="0">
                <a:solidFill>
                  <a:srgbClr val="00B0F0"/>
                </a:solidFill>
              </a:rPr>
              <a:t>Demand</a:t>
            </a:r>
          </a:p>
          <a:p>
            <a:r>
              <a:rPr lang="en-US" dirty="0">
                <a:solidFill>
                  <a:srgbClr val="00B0F0"/>
                </a:solidFill>
              </a:rPr>
              <a:t>Shifts</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276600" y="4648200"/>
            <a:ext cx="20574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8200" y="3048000"/>
            <a:ext cx="303288" cy="369332"/>
          </a:xfrm>
          <a:prstGeom prst="rect">
            <a:avLst/>
          </a:prstGeom>
          <a:noFill/>
        </p:spPr>
        <p:txBody>
          <a:bodyPr wrap="none" rtlCol="0">
            <a:spAutoFit/>
          </a:bodyPr>
          <a:lstStyle/>
          <a:p>
            <a:r>
              <a:rPr lang="en-US" dirty="0">
                <a:solidFill>
                  <a:srgbClr val="00B0F0"/>
                </a:solidFill>
              </a:rPr>
              <a:t>P</a:t>
            </a:r>
          </a:p>
        </p:txBody>
      </p:sp>
      <p:sp>
        <p:nvSpPr>
          <p:cNvPr id="28" name="TextBox 27"/>
          <p:cNvSpPr txBox="1"/>
          <p:nvPr/>
        </p:nvSpPr>
        <p:spPr>
          <a:xfrm>
            <a:off x="4800600" y="5867400"/>
            <a:ext cx="340158" cy="369332"/>
          </a:xfrm>
          <a:prstGeom prst="rect">
            <a:avLst/>
          </a:prstGeom>
          <a:noFill/>
        </p:spPr>
        <p:txBody>
          <a:bodyPr wrap="none" rtlCol="0">
            <a:spAutoFit/>
          </a:bodyPr>
          <a:lstStyle/>
          <a:p>
            <a:r>
              <a:rPr lang="en-US" dirty="0">
                <a:solidFill>
                  <a:srgbClr val="00B0F0"/>
                </a:solidFill>
              </a:rPr>
              <a:t>Q</a:t>
            </a:r>
          </a:p>
        </p:txBody>
      </p:sp>
      <p:cxnSp>
        <p:nvCxnSpPr>
          <p:cNvPr id="16" name="Straight Connector 15"/>
          <p:cNvCxnSpPr/>
          <p:nvPr/>
        </p:nvCxnSpPr>
        <p:spPr>
          <a:xfrm>
            <a:off x="2819400" y="12954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3657600" y="4419600"/>
            <a:ext cx="26670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95400" y="3200400"/>
            <a:ext cx="3733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715000" y="4648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19400" y="2209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Outward Shifts in Supply </a:t>
            </a:r>
            <a:r>
              <a:rPr lang="en-US" i="1" dirty="0">
                <a:solidFill>
                  <a:srgbClr val="00B0F0"/>
                </a:solidFill>
              </a:rPr>
              <a:t>Lower</a:t>
            </a:r>
            <a:r>
              <a:rPr lang="en-US" dirty="0">
                <a:solidFill>
                  <a:srgbClr val="00B0F0"/>
                </a:solidFill>
              </a:rPr>
              <a:t> </a:t>
            </a:r>
            <a:r>
              <a:rPr lang="en-US" dirty="0" err="1">
                <a:solidFill>
                  <a:srgbClr val="00B0F0"/>
                </a:solidFill>
              </a:rPr>
              <a:t>Equil</a:t>
            </a:r>
            <a:r>
              <a:rPr lang="en-US" dirty="0">
                <a:solidFill>
                  <a:srgbClr val="00B0F0"/>
                </a:solidFill>
              </a:rPr>
              <a:t>. Prices and </a:t>
            </a:r>
            <a:r>
              <a:rPr lang="en-US" i="1" dirty="0">
                <a:solidFill>
                  <a:srgbClr val="00B0F0"/>
                </a:solidFill>
              </a:rPr>
              <a:t>Raise</a:t>
            </a:r>
            <a:r>
              <a:rPr lang="en-US" dirty="0">
                <a:solidFill>
                  <a:srgbClr val="00B0F0"/>
                </a:solidFill>
              </a:rPr>
              <a:t> </a:t>
            </a:r>
            <a:r>
              <a:rPr lang="en-US" dirty="0" err="1">
                <a:solidFill>
                  <a:srgbClr val="00B0F0"/>
                </a:solidFill>
              </a:rPr>
              <a:t>Equil</a:t>
            </a:r>
            <a:r>
              <a:rPr lang="en-US" dirty="0">
                <a:solidFill>
                  <a:srgbClr val="00B0F0"/>
                </a:solidFill>
              </a:rPr>
              <a:t>. Quantities </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solidFill>
                  <a:srgbClr val="00B0F0"/>
                </a:solidFill>
              </a:rPr>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solidFill>
                  <a:srgbClr val="00B0F0"/>
                </a:solidFill>
              </a:rPr>
              <a:t>Quantity</a:t>
            </a:r>
          </a:p>
        </p:txBody>
      </p:sp>
      <p:sp>
        <p:nvSpPr>
          <p:cNvPr id="19" name="TextBox 18"/>
          <p:cNvSpPr txBox="1"/>
          <p:nvPr/>
        </p:nvSpPr>
        <p:spPr>
          <a:xfrm>
            <a:off x="6553200" y="2057400"/>
            <a:ext cx="2059346" cy="369332"/>
          </a:xfrm>
          <a:prstGeom prst="rect">
            <a:avLst/>
          </a:prstGeom>
          <a:noFill/>
        </p:spPr>
        <p:txBody>
          <a:bodyPr wrap="none" rtlCol="0">
            <a:spAutoFit/>
          </a:bodyPr>
          <a:lstStyle/>
          <a:p>
            <a:r>
              <a:rPr lang="en-US" dirty="0">
                <a:solidFill>
                  <a:srgbClr val="00B0F0"/>
                </a:solidFill>
              </a:rPr>
              <a:t>“Increase in 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solidFill>
                  <a:srgbClr val="00B0F0"/>
                </a:solidFill>
              </a:rPr>
              <a:t>Demand</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276600" y="4724400"/>
            <a:ext cx="2133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8200" y="3429000"/>
            <a:ext cx="303288" cy="369332"/>
          </a:xfrm>
          <a:prstGeom prst="rect">
            <a:avLst/>
          </a:prstGeom>
          <a:noFill/>
        </p:spPr>
        <p:txBody>
          <a:bodyPr wrap="none" rtlCol="0">
            <a:spAutoFit/>
          </a:bodyPr>
          <a:lstStyle/>
          <a:p>
            <a:r>
              <a:rPr lang="en-US" dirty="0">
                <a:solidFill>
                  <a:srgbClr val="00B0F0"/>
                </a:solidFill>
              </a:rPr>
              <a:t>P</a:t>
            </a:r>
          </a:p>
        </p:txBody>
      </p:sp>
      <p:sp>
        <p:nvSpPr>
          <p:cNvPr id="28" name="TextBox 27"/>
          <p:cNvSpPr txBox="1"/>
          <p:nvPr/>
        </p:nvSpPr>
        <p:spPr>
          <a:xfrm>
            <a:off x="4800600" y="5867400"/>
            <a:ext cx="340158" cy="369332"/>
          </a:xfrm>
          <a:prstGeom prst="rect">
            <a:avLst/>
          </a:prstGeom>
          <a:noFill/>
        </p:spPr>
        <p:txBody>
          <a:bodyPr wrap="none" rtlCol="0">
            <a:spAutoFit/>
          </a:bodyPr>
          <a:lstStyle/>
          <a:p>
            <a:r>
              <a:rPr lang="en-US" dirty="0">
                <a:solidFill>
                  <a:srgbClr val="00B0F0"/>
                </a:solidFill>
              </a:rPr>
              <a:t>Q</a:t>
            </a:r>
          </a:p>
        </p:txBody>
      </p:sp>
      <p:cxnSp>
        <p:nvCxnSpPr>
          <p:cNvPr id="16" name="Straight Connector 15"/>
          <p:cNvCxnSpPr/>
          <p:nvPr/>
        </p:nvCxnSpPr>
        <p:spPr>
          <a:xfrm rot="10800000" flipV="1">
            <a:off x="3200400" y="2590800"/>
            <a:ext cx="426720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4267200" y="5029200"/>
            <a:ext cx="15240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95400" y="4191000"/>
            <a:ext cx="3733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743200" y="4953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562600" y="2971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14800" y="6211669"/>
            <a:ext cx="1917000" cy="646331"/>
          </a:xfrm>
          <a:prstGeom prst="rect">
            <a:avLst/>
          </a:prstGeom>
          <a:noFill/>
        </p:spPr>
        <p:txBody>
          <a:bodyPr wrap="none" rtlCol="0">
            <a:spAutoFit/>
          </a:bodyPr>
          <a:lstStyle/>
          <a:p>
            <a:r>
              <a:rPr lang="en-US" dirty="0"/>
              <a:t>“</a:t>
            </a:r>
            <a:r>
              <a:rPr lang="en-US" dirty="0">
                <a:solidFill>
                  <a:srgbClr val="00B0F0"/>
                </a:solidFill>
              </a:rPr>
              <a:t>Increase in </a:t>
            </a:r>
          </a:p>
          <a:p>
            <a:r>
              <a:rPr lang="en-US" dirty="0">
                <a:solidFill>
                  <a:srgbClr val="00B0F0"/>
                </a:solidFill>
              </a:rPr>
              <a:t>quantity supplied</a:t>
            </a:r>
            <a:r>
              <a:rPr 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Elasticities Matter: </a:t>
            </a:r>
            <a:br>
              <a:rPr lang="en-US" dirty="0">
                <a:solidFill>
                  <a:srgbClr val="00B0F0"/>
                </a:solidFill>
              </a:rPr>
            </a:br>
            <a:r>
              <a:rPr lang="en-US" dirty="0">
                <a:solidFill>
                  <a:srgbClr val="00B0F0"/>
                </a:solidFill>
              </a:rPr>
              <a:t>e.g., Drug Prevention, Inelastic Demand</a:t>
            </a:r>
          </a:p>
        </p:txBody>
      </p:sp>
      <p:sp>
        <p:nvSpPr>
          <p:cNvPr id="3" name="Content Placeholder 2"/>
          <p:cNvSpPr>
            <a:spLocks noGrp="1"/>
          </p:cNvSpPr>
          <p:nvPr>
            <p:ph idx="1"/>
          </p:nvPr>
        </p:nvSpPr>
        <p:spPr/>
        <p:txBody>
          <a:bodyPr>
            <a:normAutofit/>
          </a:bodyPr>
          <a:lstStyle/>
          <a:p>
            <a:pPr lvl="1">
              <a:buNone/>
            </a:pPr>
            <a:endParaRPr lang="en-US" dirty="0"/>
          </a:p>
          <a:p>
            <a:pPr>
              <a:buNone/>
            </a:pPr>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38400" y="3200400"/>
            <a:ext cx="3810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solidFill>
                  <a:srgbClr val="00B0F0"/>
                </a:solidFill>
              </a:rPr>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solidFill>
                  <a:srgbClr val="00B0F0"/>
                </a:solidFill>
              </a:rPr>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solidFill>
                  <a:srgbClr val="00B0F0"/>
                </a:solidFill>
              </a:rPr>
              <a:t>Supply</a:t>
            </a:r>
          </a:p>
        </p:txBody>
      </p:sp>
      <p:sp>
        <p:nvSpPr>
          <p:cNvPr id="20" name="TextBox 19"/>
          <p:cNvSpPr txBox="1"/>
          <p:nvPr/>
        </p:nvSpPr>
        <p:spPr>
          <a:xfrm>
            <a:off x="2895600" y="1981200"/>
            <a:ext cx="1176925" cy="646331"/>
          </a:xfrm>
          <a:prstGeom prst="rect">
            <a:avLst/>
          </a:prstGeom>
          <a:noFill/>
        </p:spPr>
        <p:txBody>
          <a:bodyPr wrap="none" rtlCol="0">
            <a:spAutoFit/>
          </a:bodyPr>
          <a:lstStyle/>
          <a:p>
            <a:r>
              <a:rPr lang="en-US" dirty="0">
                <a:solidFill>
                  <a:srgbClr val="00B0F0"/>
                </a:solidFill>
              </a:rPr>
              <a:t>Demand is</a:t>
            </a:r>
          </a:p>
          <a:p>
            <a:r>
              <a:rPr lang="en-US" dirty="0">
                <a:solidFill>
                  <a:srgbClr val="00B0F0"/>
                </a:solidFill>
              </a:rPr>
              <a:t>inelastic</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276600" y="4648200"/>
            <a:ext cx="20574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8200" y="3048000"/>
            <a:ext cx="303288" cy="369332"/>
          </a:xfrm>
          <a:prstGeom prst="rect">
            <a:avLst/>
          </a:prstGeom>
          <a:noFill/>
        </p:spPr>
        <p:txBody>
          <a:bodyPr wrap="none" rtlCol="0">
            <a:spAutoFit/>
          </a:bodyPr>
          <a:lstStyle/>
          <a:p>
            <a:r>
              <a:rPr lang="en-US" dirty="0">
                <a:solidFill>
                  <a:srgbClr val="00B0F0"/>
                </a:solidFill>
              </a:rPr>
              <a:t>P</a:t>
            </a:r>
          </a:p>
        </p:txBody>
      </p:sp>
      <p:sp>
        <p:nvSpPr>
          <p:cNvPr id="28" name="TextBox 27"/>
          <p:cNvSpPr txBox="1"/>
          <p:nvPr/>
        </p:nvSpPr>
        <p:spPr>
          <a:xfrm>
            <a:off x="4800600" y="5867400"/>
            <a:ext cx="340158" cy="369332"/>
          </a:xfrm>
          <a:prstGeom prst="rect">
            <a:avLst/>
          </a:prstGeom>
          <a:noFill/>
        </p:spPr>
        <p:txBody>
          <a:bodyPr wrap="none" rtlCol="0">
            <a:spAutoFit/>
          </a:bodyPr>
          <a:lstStyle/>
          <a:p>
            <a:r>
              <a:rPr lang="en-US" dirty="0">
                <a:solidFill>
                  <a:srgbClr val="00B0F0"/>
                </a:solidFill>
              </a:rPr>
              <a:t>Q</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Penalties on Users, Education</a:t>
            </a:r>
          </a:p>
        </p:txBody>
      </p:sp>
      <p:sp>
        <p:nvSpPr>
          <p:cNvPr id="3" name="Content Placeholder 2"/>
          <p:cNvSpPr>
            <a:spLocks noGrp="1"/>
          </p:cNvSpPr>
          <p:nvPr>
            <p:ph idx="1"/>
          </p:nvPr>
        </p:nvSpPr>
        <p:spPr/>
        <p:txBody>
          <a:bodyPr>
            <a:normAutofit/>
          </a:bodyPr>
          <a:lstStyle/>
          <a:p>
            <a:pPr lvl="1">
              <a:buNone/>
            </a:pPr>
            <a:endParaRPr lang="en-US" dirty="0"/>
          </a:p>
          <a:p>
            <a:pPr>
              <a:buNone/>
            </a:pPr>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38400" y="3200400"/>
            <a:ext cx="3810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solidFill>
                  <a:srgbClr val="00B0F0"/>
                </a:solidFill>
              </a:rPr>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solidFill>
                  <a:srgbClr val="00B0F0"/>
                </a:solidFill>
              </a:rPr>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solidFill>
                  <a:srgbClr val="00B0F0"/>
                </a:solidFill>
              </a:rPr>
              <a:t>Supply</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314700" y="4686300"/>
            <a:ext cx="2057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8200" y="3048000"/>
            <a:ext cx="303288" cy="369332"/>
          </a:xfrm>
          <a:prstGeom prst="rect">
            <a:avLst/>
          </a:prstGeom>
          <a:noFill/>
        </p:spPr>
        <p:txBody>
          <a:bodyPr wrap="none" rtlCol="0">
            <a:spAutoFit/>
          </a:bodyPr>
          <a:lstStyle/>
          <a:p>
            <a:r>
              <a:rPr lang="en-US" dirty="0">
                <a:solidFill>
                  <a:srgbClr val="00B0F0"/>
                </a:solidFill>
              </a:rPr>
              <a:t>P</a:t>
            </a:r>
          </a:p>
        </p:txBody>
      </p:sp>
      <p:sp>
        <p:nvSpPr>
          <p:cNvPr id="28" name="TextBox 27"/>
          <p:cNvSpPr txBox="1"/>
          <p:nvPr/>
        </p:nvSpPr>
        <p:spPr>
          <a:xfrm>
            <a:off x="4800600" y="5867400"/>
            <a:ext cx="340158" cy="369332"/>
          </a:xfrm>
          <a:prstGeom prst="rect">
            <a:avLst/>
          </a:prstGeom>
          <a:noFill/>
        </p:spPr>
        <p:txBody>
          <a:bodyPr wrap="none" rtlCol="0">
            <a:spAutoFit/>
          </a:bodyPr>
          <a:lstStyle/>
          <a:p>
            <a:r>
              <a:rPr lang="en-US" dirty="0">
                <a:solidFill>
                  <a:srgbClr val="00B0F0"/>
                </a:solidFill>
              </a:rPr>
              <a:t>Q</a:t>
            </a:r>
          </a:p>
        </p:txBody>
      </p:sp>
      <p:cxnSp>
        <p:nvCxnSpPr>
          <p:cNvPr id="16" name="Straight Connector 15"/>
          <p:cNvCxnSpPr/>
          <p:nvPr/>
        </p:nvCxnSpPr>
        <p:spPr>
          <a:xfrm rot="16200000" flipH="1">
            <a:off x="1143000" y="3276600"/>
            <a:ext cx="3810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514600" y="5105400"/>
            <a:ext cx="1371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4419600"/>
            <a:ext cx="1981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895600" y="2362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3505200" y="5029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86000" y="1143000"/>
            <a:ext cx="2351028" cy="646331"/>
          </a:xfrm>
          <a:prstGeom prst="rect">
            <a:avLst/>
          </a:prstGeom>
          <a:noFill/>
        </p:spPr>
        <p:txBody>
          <a:bodyPr wrap="none" rtlCol="0">
            <a:spAutoFit/>
          </a:bodyPr>
          <a:lstStyle/>
          <a:p>
            <a:r>
              <a:rPr lang="en-US" dirty="0">
                <a:solidFill>
                  <a:srgbClr val="00B0F0"/>
                </a:solidFill>
              </a:rPr>
              <a:t>“Decline in demand”:</a:t>
            </a:r>
          </a:p>
          <a:p>
            <a:r>
              <a:rPr lang="en-US" dirty="0">
                <a:solidFill>
                  <a:srgbClr val="00B0F0"/>
                </a:solidFill>
              </a:rPr>
              <a:t>inward shift in demand</a:t>
            </a:r>
          </a:p>
        </p:txBody>
      </p:sp>
      <p:sp>
        <p:nvSpPr>
          <p:cNvPr id="35" name="TextBox 34"/>
          <p:cNvSpPr txBox="1"/>
          <p:nvPr/>
        </p:nvSpPr>
        <p:spPr>
          <a:xfrm>
            <a:off x="3200400" y="5867400"/>
            <a:ext cx="1202573" cy="646331"/>
          </a:xfrm>
          <a:prstGeom prst="rect">
            <a:avLst/>
          </a:prstGeom>
          <a:noFill/>
        </p:spPr>
        <p:txBody>
          <a:bodyPr wrap="none" rtlCol="0">
            <a:spAutoFit/>
          </a:bodyPr>
          <a:lstStyle/>
          <a:p>
            <a:r>
              <a:rPr lang="en-US" dirty="0">
                <a:solidFill>
                  <a:srgbClr val="00B0F0"/>
                </a:solidFill>
              </a:rPr>
              <a:t>Big decline</a:t>
            </a:r>
          </a:p>
          <a:p>
            <a:r>
              <a:rPr lang="en-US" dirty="0">
                <a:solidFill>
                  <a:srgbClr val="00B0F0"/>
                </a:solidFill>
              </a:rPr>
              <a:t>In usage</a:t>
            </a:r>
          </a:p>
        </p:txBody>
      </p:sp>
      <p:sp>
        <p:nvSpPr>
          <p:cNvPr id="36" name="TextBox 35"/>
          <p:cNvSpPr txBox="1"/>
          <p:nvPr/>
        </p:nvSpPr>
        <p:spPr>
          <a:xfrm>
            <a:off x="304800" y="3505200"/>
            <a:ext cx="742511" cy="646331"/>
          </a:xfrm>
          <a:prstGeom prst="rect">
            <a:avLst/>
          </a:prstGeom>
          <a:noFill/>
        </p:spPr>
        <p:txBody>
          <a:bodyPr wrap="none" rtlCol="0">
            <a:spAutoFit/>
          </a:bodyPr>
          <a:lstStyle/>
          <a:p>
            <a:r>
              <a:rPr lang="en-US" dirty="0">
                <a:solidFill>
                  <a:srgbClr val="00B0F0"/>
                </a:solidFill>
              </a:rPr>
              <a:t>Fall in</a:t>
            </a:r>
          </a:p>
          <a:p>
            <a:r>
              <a:rPr lang="en-US" dirty="0">
                <a:solidFill>
                  <a:srgbClr val="00B0F0"/>
                </a:solidFill>
              </a:rPr>
              <a:t>prices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00B0F0"/>
                </a:solidFill>
              </a:rPr>
              <a:t>Elasticities</a:t>
            </a:r>
            <a:r>
              <a:rPr lang="en-US" dirty="0">
                <a:solidFill>
                  <a:srgbClr val="00B0F0"/>
                </a:solidFill>
              </a:rPr>
              <a:t> Matter: </a:t>
            </a:r>
            <a:br>
              <a:rPr lang="en-US" dirty="0">
                <a:solidFill>
                  <a:srgbClr val="00B0F0"/>
                </a:solidFill>
              </a:rPr>
            </a:br>
            <a:r>
              <a:rPr lang="en-US" dirty="0">
                <a:solidFill>
                  <a:srgbClr val="00B0F0"/>
                </a:solidFill>
              </a:rPr>
              <a:t>E.g., Drug Prevention, Inelastic Demand</a:t>
            </a:r>
          </a:p>
        </p:txBody>
      </p:sp>
      <p:sp>
        <p:nvSpPr>
          <p:cNvPr id="3" name="Content Placeholder 2"/>
          <p:cNvSpPr>
            <a:spLocks noGrp="1"/>
          </p:cNvSpPr>
          <p:nvPr>
            <p:ph idx="1"/>
          </p:nvPr>
        </p:nvSpPr>
        <p:spPr/>
        <p:txBody>
          <a:bodyPr>
            <a:normAutofit/>
          </a:bodyPr>
          <a:lstStyle/>
          <a:p>
            <a:pPr lvl="1">
              <a:buNone/>
            </a:pPr>
            <a:endParaRPr lang="en-US" dirty="0"/>
          </a:p>
          <a:p>
            <a:pPr>
              <a:buNone/>
            </a:pPr>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38400" y="3200400"/>
            <a:ext cx="3810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solidFill>
                  <a:srgbClr val="00B0F0"/>
                </a:solidFill>
              </a:rPr>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solidFill>
                  <a:srgbClr val="00B0F0"/>
                </a:solidFill>
              </a:rPr>
              <a:t>Quantity</a:t>
            </a:r>
          </a:p>
        </p:txBody>
      </p:sp>
      <p:sp>
        <p:nvSpPr>
          <p:cNvPr id="19" name="TextBox 18"/>
          <p:cNvSpPr txBox="1"/>
          <p:nvPr/>
        </p:nvSpPr>
        <p:spPr>
          <a:xfrm>
            <a:off x="6553200" y="2057400"/>
            <a:ext cx="813043" cy="369332"/>
          </a:xfrm>
          <a:prstGeom prst="rect">
            <a:avLst/>
          </a:prstGeom>
          <a:noFill/>
        </p:spPr>
        <p:txBody>
          <a:bodyPr wrap="none" rtlCol="0">
            <a:spAutoFit/>
          </a:bodyPr>
          <a:lstStyle/>
          <a:p>
            <a:r>
              <a:rPr lang="en-US" dirty="0">
                <a:solidFill>
                  <a:srgbClr val="00B0F0"/>
                </a:solidFill>
              </a:rPr>
              <a:t>Supply</a:t>
            </a:r>
          </a:p>
        </p:txBody>
      </p:sp>
      <p:sp>
        <p:nvSpPr>
          <p:cNvPr id="20" name="TextBox 19"/>
          <p:cNvSpPr txBox="1"/>
          <p:nvPr/>
        </p:nvSpPr>
        <p:spPr>
          <a:xfrm>
            <a:off x="2895600" y="1981200"/>
            <a:ext cx="1176925" cy="646331"/>
          </a:xfrm>
          <a:prstGeom prst="rect">
            <a:avLst/>
          </a:prstGeom>
          <a:noFill/>
        </p:spPr>
        <p:txBody>
          <a:bodyPr wrap="none" rtlCol="0">
            <a:spAutoFit/>
          </a:bodyPr>
          <a:lstStyle/>
          <a:p>
            <a:r>
              <a:rPr lang="en-US" dirty="0">
                <a:solidFill>
                  <a:srgbClr val="00B0F0"/>
                </a:solidFill>
              </a:rPr>
              <a:t>Demand is</a:t>
            </a:r>
          </a:p>
          <a:p>
            <a:r>
              <a:rPr lang="en-US" dirty="0">
                <a:solidFill>
                  <a:srgbClr val="00B0F0"/>
                </a:solidFill>
              </a:rPr>
              <a:t>inelastic</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276600" y="4648200"/>
            <a:ext cx="20574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8200" y="3048000"/>
            <a:ext cx="303288" cy="369332"/>
          </a:xfrm>
          <a:prstGeom prst="rect">
            <a:avLst/>
          </a:prstGeom>
          <a:noFill/>
        </p:spPr>
        <p:txBody>
          <a:bodyPr wrap="none" rtlCol="0">
            <a:spAutoFit/>
          </a:bodyPr>
          <a:lstStyle/>
          <a:p>
            <a:r>
              <a:rPr lang="en-US" dirty="0">
                <a:solidFill>
                  <a:srgbClr val="00B0F0"/>
                </a:solidFill>
              </a:rPr>
              <a:t>P</a:t>
            </a:r>
          </a:p>
        </p:txBody>
      </p:sp>
      <p:sp>
        <p:nvSpPr>
          <p:cNvPr id="28" name="TextBox 27"/>
          <p:cNvSpPr txBox="1"/>
          <p:nvPr/>
        </p:nvSpPr>
        <p:spPr>
          <a:xfrm>
            <a:off x="4800600" y="5867400"/>
            <a:ext cx="340158" cy="369332"/>
          </a:xfrm>
          <a:prstGeom prst="rect">
            <a:avLst/>
          </a:prstGeom>
          <a:noFill/>
        </p:spPr>
        <p:txBody>
          <a:bodyPr wrap="none" rtlCol="0">
            <a:spAutoFit/>
          </a:bodyPr>
          <a:lstStyle/>
          <a:p>
            <a:r>
              <a:rPr lang="en-US" dirty="0">
                <a:solidFill>
                  <a:srgbClr val="00B0F0"/>
                </a:solidFill>
              </a:rPr>
              <a:t>Q</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Penalties on Dealers Shift Supply Backward</a:t>
            </a:r>
          </a:p>
        </p:txBody>
      </p:sp>
      <p:sp>
        <p:nvSpPr>
          <p:cNvPr id="3" name="Content Placeholder 2"/>
          <p:cNvSpPr>
            <a:spLocks noGrp="1"/>
          </p:cNvSpPr>
          <p:nvPr>
            <p:ph idx="1"/>
          </p:nvPr>
        </p:nvSpPr>
        <p:spPr/>
        <p:txBody>
          <a:bodyPr>
            <a:normAutofit/>
          </a:bodyPr>
          <a:lstStyle/>
          <a:p>
            <a:pPr lvl="1">
              <a:buNone/>
            </a:pPr>
            <a:endParaRPr lang="en-US" dirty="0"/>
          </a:p>
          <a:p>
            <a:pPr>
              <a:buNone/>
            </a:pPr>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38400" y="3200400"/>
            <a:ext cx="3810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1905000"/>
            <a:ext cx="4953000" cy="3429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solidFill>
                  <a:srgbClr val="00B0F0"/>
                </a:solidFill>
              </a:rPr>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solidFill>
                  <a:srgbClr val="00B0F0"/>
                </a:solidFill>
              </a:rPr>
              <a:t>Quantity</a:t>
            </a:r>
          </a:p>
        </p:txBody>
      </p:sp>
      <p:sp>
        <p:nvSpPr>
          <p:cNvPr id="19" name="TextBox 18"/>
          <p:cNvSpPr txBox="1"/>
          <p:nvPr/>
        </p:nvSpPr>
        <p:spPr>
          <a:xfrm>
            <a:off x="6361892" y="2133600"/>
            <a:ext cx="2782108" cy="646331"/>
          </a:xfrm>
          <a:prstGeom prst="rect">
            <a:avLst/>
          </a:prstGeom>
          <a:noFill/>
        </p:spPr>
        <p:txBody>
          <a:bodyPr wrap="none" rtlCol="0">
            <a:spAutoFit/>
          </a:bodyPr>
          <a:lstStyle/>
          <a:p>
            <a:r>
              <a:rPr lang="en-US" dirty="0">
                <a:solidFill>
                  <a:srgbClr val="00B0F0"/>
                </a:solidFill>
              </a:rPr>
              <a:t>“Decrease in Supply”:</a:t>
            </a:r>
          </a:p>
          <a:p>
            <a:r>
              <a:rPr lang="en-US" dirty="0">
                <a:solidFill>
                  <a:srgbClr val="00B0F0"/>
                </a:solidFill>
              </a:rPr>
              <a:t>Inward shift of supply curve</a:t>
            </a:r>
          </a:p>
        </p:txBody>
      </p:sp>
      <p:sp>
        <p:nvSpPr>
          <p:cNvPr id="20" name="TextBox 19"/>
          <p:cNvSpPr txBox="1"/>
          <p:nvPr/>
        </p:nvSpPr>
        <p:spPr>
          <a:xfrm>
            <a:off x="2895600" y="1981200"/>
            <a:ext cx="1176925" cy="646331"/>
          </a:xfrm>
          <a:prstGeom prst="rect">
            <a:avLst/>
          </a:prstGeom>
          <a:noFill/>
        </p:spPr>
        <p:txBody>
          <a:bodyPr wrap="none" rtlCol="0">
            <a:spAutoFit/>
          </a:bodyPr>
          <a:lstStyle/>
          <a:p>
            <a:r>
              <a:rPr lang="en-US" dirty="0">
                <a:solidFill>
                  <a:srgbClr val="00B0F0"/>
                </a:solidFill>
              </a:rPr>
              <a:t>Demand is</a:t>
            </a:r>
          </a:p>
          <a:p>
            <a:r>
              <a:rPr lang="en-US" dirty="0">
                <a:solidFill>
                  <a:srgbClr val="00B0F0"/>
                </a:solidFill>
              </a:rPr>
              <a:t>inelastic</a:t>
            </a:r>
          </a:p>
        </p:txBody>
      </p:sp>
      <p:cxnSp>
        <p:nvCxnSpPr>
          <p:cNvPr id="22" name="Straight Connector 21"/>
          <p:cNvCxnSpPr/>
          <p:nvPr/>
        </p:nvCxnSpPr>
        <p:spPr>
          <a:xfrm>
            <a:off x="1219200" y="3657600"/>
            <a:ext cx="3124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276600" y="4648200"/>
            <a:ext cx="20574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079" y="2960132"/>
            <a:ext cx="1305357" cy="646331"/>
          </a:xfrm>
          <a:prstGeom prst="rect">
            <a:avLst/>
          </a:prstGeom>
          <a:noFill/>
        </p:spPr>
        <p:txBody>
          <a:bodyPr wrap="none" rtlCol="0">
            <a:spAutoFit/>
          </a:bodyPr>
          <a:lstStyle/>
          <a:p>
            <a:r>
              <a:rPr lang="en-US" dirty="0">
                <a:solidFill>
                  <a:srgbClr val="00B0F0"/>
                </a:solidFill>
              </a:rPr>
              <a:t>Big increase</a:t>
            </a:r>
          </a:p>
          <a:p>
            <a:r>
              <a:rPr lang="en-US" dirty="0">
                <a:solidFill>
                  <a:srgbClr val="00B0F0"/>
                </a:solidFill>
              </a:rPr>
              <a:t> in prices</a:t>
            </a:r>
          </a:p>
        </p:txBody>
      </p:sp>
      <p:sp>
        <p:nvSpPr>
          <p:cNvPr id="28" name="TextBox 27"/>
          <p:cNvSpPr txBox="1"/>
          <p:nvPr/>
        </p:nvSpPr>
        <p:spPr>
          <a:xfrm>
            <a:off x="4800600" y="5867400"/>
            <a:ext cx="340158" cy="369332"/>
          </a:xfrm>
          <a:prstGeom prst="rect">
            <a:avLst/>
          </a:prstGeom>
          <a:noFill/>
        </p:spPr>
        <p:txBody>
          <a:bodyPr wrap="none" rtlCol="0">
            <a:spAutoFit/>
          </a:bodyPr>
          <a:lstStyle/>
          <a:p>
            <a:r>
              <a:rPr lang="en-US" dirty="0"/>
              <a:t>Q</a:t>
            </a:r>
          </a:p>
        </p:txBody>
      </p:sp>
      <p:cxnSp>
        <p:nvCxnSpPr>
          <p:cNvPr id="16" name="Straight Connector 15"/>
          <p:cNvCxnSpPr/>
          <p:nvPr/>
        </p:nvCxnSpPr>
        <p:spPr>
          <a:xfrm flipV="1">
            <a:off x="1143000" y="1524000"/>
            <a:ext cx="495300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667000" y="4267200"/>
            <a:ext cx="2819400" cy="762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 y="2895600"/>
            <a:ext cx="2895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61433" y="5955397"/>
            <a:ext cx="1422184" cy="646331"/>
          </a:xfrm>
          <a:prstGeom prst="rect">
            <a:avLst/>
          </a:prstGeom>
          <a:noFill/>
        </p:spPr>
        <p:txBody>
          <a:bodyPr wrap="none" rtlCol="0">
            <a:spAutoFit/>
          </a:bodyPr>
          <a:lstStyle/>
          <a:p>
            <a:r>
              <a:rPr lang="en-US" dirty="0">
                <a:solidFill>
                  <a:srgbClr val="00B0F0"/>
                </a:solidFill>
              </a:rPr>
              <a:t>Small decline</a:t>
            </a:r>
          </a:p>
          <a:p>
            <a:r>
              <a:rPr lang="en-US" dirty="0">
                <a:solidFill>
                  <a:srgbClr val="00B0F0"/>
                </a:solidFill>
              </a:rPr>
              <a:t>In usage</a:t>
            </a:r>
          </a:p>
        </p:txBody>
      </p:sp>
      <p:cxnSp>
        <p:nvCxnSpPr>
          <p:cNvPr id="33" name="Straight Arrow Connector 32"/>
          <p:cNvCxnSpPr/>
          <p:nvPr/>
        </p:nvCxnSpPr>
        <p:spPr>
          <a:xfrm rot="10800000">
            <a:off x="47244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2209800" y="4343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Scarcity and Opportunity Costs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Def. </a:t>
            </a:r>
            <a:r>
              <a:rPr lang="en-US" b="1" i="1" dirty="0"/>
              <a:t>scarcity</a:t>
            </a:r>
            <a:r>
              <a:rPr lang="en-US" b="1" dirty="0"/>
              <a:t> </a:t>
            </a:r>
            <a:r>
              <a:rPr lang="en-US" dirty="0"/>
              <a:t>-</a:t>
            </a:r>
            <a:endParaRPr lang="en-US" b="1" dirty="0"/>
          </a:p>
          <a:p>
            <a:pPr marL="1314450" lvl="2" indent="-514350">
              <a:buFont typeface="+mj-lt"/>
              <a:buAutoNum type="arabicPeriod"/>
            </a:pPr>
            <a:r>
              <a:rPr lang="en-US" dirty="0"/>
              <a:t>insufficient resources to fulfill unlimited subjective human wants</a:t>
            </a:r>
          </a:p>
          <a:p>
            <a:pPr marL="1314450" lvl="2" indent="-514350">
              <a:buFont typeface="+mj-lt"/>
              <a:buAutoNum type="arabicPeriod"/>
            </a:pPr>
            <a:r>
              <a:rPr lang="en-US" dirty="0"/>
              <a:t>a society cannot attain all of its economic goals and there are </a:t>
            </a:r>
            <a:r>
              <a:rPr lang="en-US" i="1" dirty="0"/>
              <a:t>tradeoffs</a:t>
            </a:r>
            <a:r>
              <a:rPr lang="en-US" dirty="0"/>
              <a:t> between alternatives.</a:t>
            </a:r>
          </a:p>
          <a:p>
            <a:pPr marL="400050" lvl="1" indent="0">
              <a:buNone/>
            </a:pPr>
            <a:r>
              <a:rPr lang="en-US" b="1" i="1" dirty="0"/>
              <a:t>opportunity</a:t>
            </a:r>
            <a:r>
              <a:rPr lang="en-US" b="1" dirty="0"/>
              <a:t> </a:t>
            </a:r>
            <a:r>
              <a:rPr lang="en-US" b="1" i="1" dirty="0"/>
              <a:t>cost</a:t>
            </a:r>
            <a:r>
              <a:rPr lang="en-US" b="1" dirty="0"/>
              <a:t> </a:t>
            </a:r>
            <a:r>
              <a:rPr lang="en-US" dirty="0"/>
              <a:t>– the (value of the) best alternative that is not chosen.</a:t>
            </a:r>
          </a:p>
          <a:p>
            <a:pPr marL="1314450" lvl="2" indent="-514350"/>
            <a:r>
              <a:rPr lang="en-US" dirty="0"/>
              <a:t>E.g., woman is working and decides to go back to graduate school</a:t>
            </a:r>
          </a:p>
          <a:p>
            <a:pPr marL="1771650" lvl="3" indent="-514350"/>
            <a:r>
              <a:rPr lang="en-US" dirty="0"/>
              <a:t>Opportunity cost of graduate school includes both direct costs (tuition, books,  etc) and indirect costs (foregone earnings, experience, etc. from working)</a:t>
            </a:r>
          </a:p>
          <a:p>
            <a:pPr marL="514350" indent="-514350"/>
            <a:endParaRPr lang="en-US" dirty="0"/>
          </a:p>
          <a:p>
            <a:pPr marL="914400" lvl="1" indent="-514350">
              <a:buFont typeface="+mj-lt"/>
              <a:buAutoNum type="arabicPeriod"/>
            </a:pPr>
            <a:endParaRPr lang="en-US" dirty="0"/>
          </a:p>
          <a:p>
            <a:endParaRPr lang="en-US" dirty="0"/>
          </a:p>
          <a:p>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 and short run </a:t>
            </a:r>
            <a:r>
              <a:rPr lang="en-US" dirty="0" err="1"/>
              <a:t>elasticities</a:t>
            </a:r>
            <a:br>
              <a:rPr lang="en-US" dirty="0"/>
            </a:br>
            <a:r>
              <a:rPr lang="en-US" sz="2200" dirty="0"/>
              <a:t>both supply and demand are typically more elastic in the long run</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3048000"/>
            <a:ext cx="56388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t>Quantity</a:t>
            </a:r>
          </a:p>
        </p:txBody>
      </p:sp>
      <p:sp>
        <p:nvSpPr>
          <p:cNvPr id="19" name="TextBox 18"/>
          <p:cNvSpPr txBox="1"/>
          <p:nvPr/>
        </p:nvSpPr>
        <p:spPr>
          <a:xfrm>
            <a:off x="6400800" y="2667000"/>
            <a:ext cx="1737976" cy="369332"/>
          </a:xfrm>
          <a:prstGeom prst="rect">
            <a:avLst/>
          </a:prstGeom>
          <a:noFill/>
        </p:spPr>
        <p:txBody>
          <a:bodyPr wrap="none" rtlCol="0">
            <a:spAutoFit/>
          </a:bodyPr>
          <a:lstStyle/>
          <a:p>
            <a:r>
              <a:rPr lang="en-US" dirty="0"/>
              <a:t>Long Run 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t>Demand</a:t>
            </a:r>
          </a:p>
        </p:txBody>
      </p:sp>
      <p:cxnSp>
        <p:nvCxnSpPr>
          <p:cNvPr id="22" name="Straight Connector 21"/>
          <p:cNvCxnSpPr/>
          <p:nvPr/>
        </p:nvCxnSpPr>
        <p:spPr>
          <a:xfrm>
            <a:off x="1295400" y="3657600"/>
            <a:ext cx="30480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505200"/>
            <a:ext cx="303288" cy="369332"/>
          </a:xfrm>
          <a:prstGeom prst="rect">
            <a:avLst/>
          </a:prstGeom>
          <a:noFill/>
        </p:spPr>
        <p:txBody>
          <a:bodyPr wrap="none" rtlCol="0">
            <a:spAutoFit/>
          </a:bodyPr>
          <a:lstStyle/>
          <a:p>
            <a:r>
              <a:rPr lang="en-US" dirty="0"/>
              <a:t>P</a:t>
            </a:r>
          </a:p>
        </p:txBody>
      </p:sp>
      <p:sp>
        <p:nvSpPr>
          <p:cNvPr id="28" name="TextBox 27"/>
          <p:cNvSpPr txBox="1"/>
          <p:nvPr/>
        </p:nvSpPr>
        <p:spPr>
          <a:xfrm>
            <a:off x="4191000" y="5791200"/>
            <a:ext cx="340158" cy="369332"/>
          </a:xfrm>
          <a:prstGeom prst="rect">
            <a:avLst/>
          </a:prstGeom>
          <a:noFill/>
        </p:spPr>
        <p:txBody>
          <a:bodyPr wrap="none" rtlCol="0">
            <a:spAutoFit/>
          </a:bodyPr>
          <a:lstStyle/>
          <a:p>
            <a:r>
              <a:rPr lang="en-US" dirty="0"/>
              <a:t>Q</a:t>
            </a:r>
          </a:p>
        </p:txBody>
      </p:sp>
      <p:cxnSp>
        <p:nvCxnSpPr>
          <p:cNvPr id="26" name="Straight Connector 25"/>
          <p:cNvCxnSpPr/>
          <p:nvPr/>
        </p:nvCxnSpPr>
        <p:spPr>
          <a:xfrm rot="5400000" flipH="1" flipV="1">
            <a:off x="3314700" y="4686300"/>
            <a:ext cx="2057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2781300" y="2552700"/>
            <a:ext cx="35052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57800" y="1752600"/>
            <a:ext cx="1846980" cy="369332"/>
          </a:xfrm>
          <a:prstGeom prst="rect">
            <a:avLst/>
          </a:prstGeom>
          <a:noFill/>
        </p:spPr>
        <p:txBody>
          <a:bodyPr wrap="none" rtlCol="0">
            <a:spAutoFit/>
          </a:bodyPr>
          <a:lstStyle/>
          <a:p>
            <a:r>
              <a:rPr lang="en-US" dirty="0"/>
              <a:t>Short Run Supply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 and long run effect of rent control</a:t>
            </a:r>
            <a:endParaRPr lang="en-US" sz="2800" dirty="0"/>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cxnSp>
        <p:nvCxnSpPr>
          <p:cNvPr id="5" name="Straight Connector 4"/>
          <p:cNvCxnSpPr/>
          <p:nvPr/>
        </p:nvCxnSpPr>
        <p:spPr>
          <a:xfrm rot="5400000">
            <a:off x="-876300" y="3695700"/>
            <a:ext cx="4191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5943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52600"/>
            <a:ext cx="441960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05000" y="3048000"/>
            <a:ext cx="56388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 y="1752600"/>
            <a:ext cx="649537" cy="369332"/>
          </a:xfrm>
          <a:prstGeom prst="rect">
            <a:avLst/>
          </a:prstGeom>
          <a:noFill/>
        </p:spPr>
        <p:txBody>
          <a:bodyPr wrap="none" rtlCol="0">
            <a:spAutoFit/>
          </a:bodyPr>
          <a:lstStyle/>
          <a:p>
            <a:r>
              <a:rPr lang="en-US" dirty="0"/>
              <a:t>Price</a:t>
            </a:r>
          </a:p>
        </p:txBody>
      </p:sp>
      <p:sp>
        <p:nvSpPr>
          <p:cNvPr id="18" name="TextBox 17"/>
          <p:cNvSpPr txBox="1"/>
          <p:nvPr/>
        </p:nvSpPr>
        <p:spPr>
          <a:xfrm>
            <a:off x="6553200" y="5867400"/>
            <a:ext cx="1003288" cy="369332"/>
          </a:xfrm>
          <a:prstGeom prst="rect">
            <a:avLst/>
          </a:prstGeom>
          <a:noFill/>
        </p:spPr>
        <p:txBody>
          <a:bodyPr wrap="none" rtlCol="0">
            <a:spAutoFit/>
          </a:bodyPr>
          <a:lstStyle/>
          <a:p>
            <a:r>
              <a:rPr lang="en-US" dirty="0"/>
              <a:t>Quantity</a:t>
            </a:r>
          </a:p>
        </p:txBody>
      </p:sp>
      <p:sp>
        <p:nvSpPr>
          <p:cNvPr id="19" name="TextBox 18"/>
          <p:cNvSpPr txBox="1"/>
          <p:nvPr/>
        </p:nvSpPr>
        <p:spPr>
          <a:xfrm>
            <a:off x="6400800" y="2667000"/>
            <a:ext cx="1737976" cy="369332"/>
          </a:xfrm>
          <a:prstGeom prst="rect">
            <a:avLst/>
          </a:prstGeom>
          <a:noFill/>
        </p:spPr>
        <p:txBody>
          <a:bodyPr wrap="none" rtlCol="0">
            <a:spAutoFit/>
          </a:bodyPr>
          <a:lstStyle/>
          <a:p>
            <a:r>
              <a:rPr lang="en-US" dirty="0"/>
              <a:t>Long Run Supply</a:t>
            </a:r>
          </a:p>
        </p:txBody>
      </p:sp>
      <p:sp>
        <p:nvSpPr>
          <p:cNvPr id="20" name="TextBox 19"/>
          <p:cNvSpPr txBox="1"/>
          <p:nvPr/>
        </p:nvSpPr>
        <p:spPr>
          <a:xfrm>
            <a:off x="1371600" y="1981200"/>
            <a:ext cx="981359" cy="369332"/>
          </a:xfrm>
          <a:prstGeom prst="rect">
            <a:avLst/>
          </a:prstGeom>
          <a:noFill/>
        </p:spPr>
        <p:txBody>
          <a:bodyPr wrap="none" rtlCol="0">
            <a:spAutoFit/>
          </a:bodyPr>
          <a:lstStyle/>
          <a:p>
            <a:r>
              <a:rPr lang="en-US" dirty="0"/>
              <a:t>Demand</a:t>
            </a:r>
          </a:p>
        </p:txBody>
      </p:sp>
      <p:cxnSp>
        <p:nvCxnSpPr>
          <p:cNvPr id="22" name="Straight Connector 21"/>
          <p:cNvCxnSpPr/>
          <p:nvPr/>
        </p:nvCxnSpPr>
        <p:spPr>
          <a:xfrm>
            <a:off x="1295400" y="4191000"/>
            <a:ext cx="36576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3505200"/>
            <a:ext cx="303288" cy="369332"/>
          </a:xfrm>
          <a:prstGeom prst="rect">
            <a:avLst/>
          </a:prstGeom>
          <a:noFill/>
        </p:spPr>
        <p:txBody>
          <a:bodyPr wrap="none" rtlCol="0">
            <a:spAutoFit/>
          </a:bodyPr>
          <a:lstStyle/>
          <a:p>
            <a:r>
              <a:rPr lang="en-US" dirty="0"/>
              <a:t>P</a:t>
            </a:r>
          </a:p>
        </p:txBody>
      </p:sp>
      <p:sp>
        <p:nvSpPr>
          <p:cNvPr id="28" name="TextBox 27"/>
          <p:cNvSpPr txBox="1"/>
          <p:nvPr/>
        </p:nvSpPr>
        <p:spPr>
          <a:xfrm>
            <a:off x="3962400" y="5791200"/>
            <a:ext cx="1491114" cy="369332"/>
          </a:xfrm>
          <a:prstGeom prst="rect">
            <a:avLst/>
          </a:prstGeom>
          <a:noFill/>
        </p:spPr>
        <p:txBody>
          <a:bodyPr wrap="none" rtlCol="0">
            <a:spAutoFit/>
          </a:bodyPr>
          <a:lstStyle/>
          <a:p>
            <a:r>
              <a:rPr lang="en-US" dirty="0"/>
              <a:t>Qs (short run)</a:t>
            </a:r>
          </a:p>
        </p:txBody>
      </p:sp>
      <p:cxnSp>
        <p:nvCxnSpPr>
          <p:cNvPr id="26" name="Straight Connector 25"/>
          <p:cNvCxnSpPr/>
          <p:nvPr/>
        </p:nvCxnSpPr>
        <p:spPr>
          <a:xfrm rot="5400000" flipH="1" flipV="1">
            <a:off x="3314700" y="4991100"/>
            <a:ext cx="1600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6211669"/>
            <a:ext cx="3824317" cy="369332"/>
          </a:xfrm>
          <a:prstGeom prst="rect">
            <a:avLst/>
          </a:prstGeom>
          <a:noFill/>
        </p:spPr>
        <p:txBody>
          <a:bodyPr wrap="none" rtlCol="0">
            <a:spAutoFit/>
          </a:bodyPr>
          <a:lstStyle/>
          <a:p>
            <a:pPr>
              <a:buFontTx/>
              <a:buChar char="-"/>
            </a:pPr>
            <a:r>
              <a:rPr lang="en-US" dirty="0"/>
              <a:t>Apartment shortage grows over time. </a:t>
            </a:r>
          </a:p>
        </p:txBody>
      </p:sp>
      <p:cxnSp>
        <p:nvCxnSpPr>
          <p:cNvPr id="29" name="Straight Connector 28"/>
          <p:cNvCxnSpPr/>
          <p:nvPr/>
        </p:nvCxnSpPr>
        <p:spPr>
          <a:xfrm rot="5400000" flipH="1" flipV="1">
            <a:off x="2781300" y="2552700"/>
            <a:ext cx="35052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57800" y="1752600"/>
            <a:ext cx="1846980" cy="369332"/>
          </a:xfrm>
          <a:prstGeom prst="rect">
            <a:avLst/>
          </a:prstGeom>
          <a:noFill/>
        </p:spPr>
        <p:txBody>
          <a:bodyPr wrap="none" rtlCol="0">
            <a:spAutoFit/>
          </a:bodyPr>
          <a:lstStyle/>
          <a:p>
            <a:r>
              <a:rPr lang="en-US" dirty="0"/>
              <a:t>Short Run Supply</a:t>
            </a:r>
          </a:p>
        </p:txBody>
      </p:sp>
      <p:cxnSp>
        <p:nvCxnSpPr>
          <p:cNvPr id="25" name="Straight Connector 24"/>
          <p:cNvCxnSpPr/>
          <p:nvPr/>
        </p:nvCxnSpPr>
        <p:spPr>
          <a:xfrm rot="5400000" flipH="1" flipV="1">
            <a:off x="1181100" y="4914900"/>
            <a:ext cx="1600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752600" y="5791200"/>
            <a:ext cx="1406154" cy="369332"/>
          </a:xfrm>
          <a:prstGeom prst="rect">
            <a:avLst/>
          </a:prstGeom>
          <a:noFill/>
        </p:spPr>
        <p:txBody>
          <a:bodyPr wrap="none" rtlCol="0">
            <a:spAutoFit/>
          </a:bodyPr>
          <a:lstStyle/>
          <a:p>
            <a:r>
              <a:rPr lang="en-US" dirty="0"/>
              <a:t>Qs (long run)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B. Benefits of Exchange/Specialization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6145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Specialization</a:t>
            </a:r>
          </a:p>
        </p:txBody>
      </p:sp>
      <p:sp>
        <p:nvSpPr>
          <p:cNvPr id="3" name="Content Placeholder 2"/>
          <p:cNvSpPr>
            <a:spLocks noGrp="1"/>
          </p:cNvSpPr>
          <p:nvPr>
            <p:ph idx="1"/>
          </p:nvPr>
        </p:nvSpPr>
        <p:spPr/>
        <p:txBody>
          <a:bodyPr>
            <a:normAutofit fontScale="62500" lnSpcReduction="20000"/>
          </a:bodyPr>
          <a:lstStyle/>
          <a:p>
            <a:pPr marL="514350" indent="-514350"/>
            <a:r>
              <a:rPr lang="en-US" dirty="0"/>
              <a:t>Supply and demand presupposes trade or exchange of goods or services</a:t>
            </a:r>
          </a:p>
          <a:p>
            <a:pPr marL="514350" indent="-514350"/>
            <a:r>
              <a:rPr lang="en-US" dirty="0"/>
              <a:t>All societies have some type of exchange or trade</a:t>
            </a:r>
          </a:p>
          <a:p>
            <a:pPr marL="914400" lvl="1" indent="-514350">
              <a:buFont typeface="+mj-lt"/>
              <a:buAutoNum type="arabicPeriod"/>
            </a:pPr>
            <a:r>
              <a:rPr lang="en-US" dirty="0"/>
              <a:t>Firm producing single good or service</a:t>
            </a:r>
          </a:p>
          <a:p>
            <a:pPr marL="1314450" lvl="2" indent="-514350"/>
            <a:r>
              <a:rPr lang="en-US" dirty="0"/>
              <a:t>Each worker produces services (e.g., marketing, typing, production, shipping, mail delivery, management decisions, etc.) , </a:t>
            </a:r>
          </a:p>
          <a:p>
            <a:pPr marL="1314450" lvl="2" indent="-514350"/>
            <a:r>
              <a:rPr lang="en-US" dirty="0"/>
              <a:t>Services “exchanged” within company to yield end goal</a:t>
            </a:r>
          </a:p>
          <a:p>
            <a:pPr marL="914400" lvl="1" indent="-514350">
              <a:buFont typeface="+mj-lt"/>
              <a:buAutoNum type="arabicPeriod"/>
            </a:pPr>
            <a:r>
              <a:rPr lang="en-US" dirty="0"/>
              <a:t>Frontier family (extreme case):</a:t>
            </a:r>
          </a:p>
          <a:p>
            <a:pPr marL="1314450" lvl="2" indent="-514350"/>
            <a:r>
              <a:rPr lang="en-US" dirty="0"/>
              <a:t>builds own shelter; hunts, fishes, and grows own food; cooks own food; educates own children; cares for themselves when sick; gathers own wood for heating and cooking; sews own clothes; etc.</a:t>
            </a:r>
          </a:p>
          <a:p>
            <a:pPr marL="1771650" lvl="3" indent="-514350"/>
            <a:r>
              <a:rPr lang="en-US" dirty="0"/>
              <a:t>Without trade, can’t consume many things: e.g., oranges, kerosene lamp</a:t>
            </a:r>
          </a:p>
          <a:p>
            <a:pPr marL="1314450" lvl="2" indent="-514350"/>
            <a:r>
              <a:rPr lang="en-US" dirty="0"/>
              <a:t>Still, husband, wife and children perform different chores, “exchange” within the family</a:t>
            </a:r>
          </a:p>
          <a:p>
            <a:pPr marL="514350" indent="-514350"/>
            <a:r>
              <a:rPr lang="en-US" dirty="0"/>
              <a:t>Exchange, trade, and specialization are a manifestation of man’s social nature</a:t>
            </a:r>
          </a:p>
          <a:p>
            <a:pPr marL="914400" lvl="1" indent="-514350"/>
            <a:r>
              <a:rPr lang="en-US" dirty="0"/>
              <a:t>some specialization biological but most driven by efficiency</a:t>
            </a:r>
          </a:p>
          <a:p>
            <a:pPr marL="914400" lvl="1" indent="-514350"/>
            <a:r>
              <a:rPr lang="en-US" dirty="0"/>
              <a:t>Example of diversity serving the common good (1 Corinthians 12)</a:t>
            </a:r>
          </a:p>
        </p:txBody>
      </p:sp>
    </p:spTree>
    <p:extLst>
      <p:ext uri="{BB962C8B-B14F-4D97-AF65-F5344CB8AC3E}">
        <p14:creationId xmlns:p14="http://schemas.microsoft.com/office/powerpoint/2010/main" val="380782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Specialization has benefits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Specialization or “division of labor” (Adam Smith) lead to productivity benefits </a:t>
            </a:r>
          </a:p>
          <a:p>
            <a:pPr marL="514350" indent="-514350">
              <a:buNone/>
            </a:pPr>
            <a:r>
              <a:rPr lang="en-US" dirty="0"/>
              <a:t>Why?</a:t>
            </a:r>
          </a:p>
          <a:p>
            <a:pPr marL="514350" indent="-514350">
              <a:buFont typeface="+mj-lt"/>
              <a:buAutoNum type="arabicPeriod"/>
            </a:pPr>
            <a:r>
              <a:rPr lang="en-US" i="1" dirty="0"/>
              <a:t>Increasing returns to scale: </a:t>
            </a:r>
            <a:r>
              <a:rPr lang="en-US" dirty="0"/>
              <a:t>production uses less resources per unit of output, when it is undertaken on a larger scale.</a:t>
            </a:r>
          </a:p>
          <a:p>
            <a:pPr marL="914400" lvl="1" indent="-514350"/>
            <a:r>
              <a:rPr lang="en-US" dirty="0"/>
              <a:t>Often driven by fixed costs (e.g., scaling up dinner)</a:t>
            </a:r>
          </a:p>
          <a:p>
            <a:pPr marL="914400" lvl="1" indent="-514350"/>
            <a:r>
              <a:rPr lang="en-US" dirty="0"/>
              <a:t>Allows roundabout methods of production (using tools)</a:t>
            </a:r>
          </a:p>
          <a:p>
            <a:pPr marL="514350" indent="-514350">
              <a:buFont typeface="+mj-lt"/>
              <a:buAutoNum type="arabicPeriod"/>
            </a:pPr>
            <a:r>
              <a:rPr lang="en-US" dirty="0"/>
              <a:t>Increased productivity through practice </a:t>
            </a:r>
          </a:p>
          <a:p>
            <a:pPr marL="914400" lvl="1" indent="-514350"/>
            <a:r>
              <a:rPr lang="en-US" dirty="0"/>
              <a:t>“learning by doing”</a:t>
            </a:r>
          </a:p>
          <a:p>
            <a:pPr marL="514350" indent="-514350">
              <a:buFont typeface="+mj-lt"/>
              <a:buAutoNum type="arabicPeriod"/>
            </a:pPr>
            <a:r>
              <a:rPr lang="en-US" i="1" dirty="0"/>
              <a:t>Comparative advantage</a:t>
            </a:r>
          </a:p>
          <a:p>
            <a:pPr marL="514350" indent="-514350">
              <a:buNone/>
            </a:pPr>
            <a:endParaRPr lang="en-US" dirty="0"/>
          </a:p>
          <a:p>
            <a:pPr marL="514350" indent="-514350">
              <a:buFont typeface="+mj-lt"/>
              <a:buAutoNum type="arabicPeriod"/>
            </a:pPr>
            <a:endParaRPr lang="en-US" dirty="0"/>
          </a:p>
          <a:p>
            <a:pPr marL="914400" lvl="1" indent="-51435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2149968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Comparative Advantage Example</a:t>
            </a:r>
          </a:p>
        </p:txBody>
      </p:sp>
      <p:sp>
        <p:nvSpPr>
          <p:cNvPr id="3" name="Content Placeholder 2"/>
          <p:cNvSpPr>
            <a:spLocks noGrp="1"/>
          </p:cNvSpPr>
          <p:nvPr>
            <p:ph idx="1"/>
          </p:nvPr>
        </p:nvSpPr>
        <p:spPr/>
        <p:txBody>
          <a:bodyPr>
            <a:normAutofit/>
          </a:bodyPr>
          <a:lstStyle/>
          <a:p>
            <a:r>
              <a:rPr lang="en-US" dirty="0">
                <a:solidFill>
                  <a:srgbClr val="00B0F0"/>
                </a:solidFill>
              </a:rPr>
              <a:t>Consider Example 1</a:t>
            </a:r>
          </a:p>
          <a:p>
            <a:endParaRPr lang="en-US" dirty="0">
              <a:solidFill>
                <a:srgbClr val="00B0F0"/>
              </a:solidFill>
            </a:endParaRPr>
          </a:p>
          <a:p>
            <a:endParaRPr lang="en-US" dirty="0">
              <a:solidFill>
                <a:srgbClr val="00B0F0"/>
              </a:solidFill>
            </a:endParaRPr>
          </a:p>
          <a:p>
            <a:endParaRPr lang="en-US" dirty="0">
              <a:solidFill>
                <a:srgbClr val="00B0F0"/>
              </a:solidFill>
            </a:endParaRPr>
          </a:p>
          <a:p>
            <a:r>
              <a:rPr lang="en-US" dirty="0">
                <a:solidFill>
                  <a:srgbClr val="00B0F0"/>
                </a:solidFill>
              </a:rPr>
              <a:t>California has comp. adv in wine: (4/1)&gt;(12/6)</a:t>
            </a:r>
          </a:p>
          <a:p>
            <a:r>
              <a:rPr lang="en-US" dirty="0">
                <a:solidFill>
                  <a:srgbClr val="00B0F0"/>
                </a:solidFill>
              </a:rPr>
              <a:t>Wisconsin has comp. adv in milk (6/12)&gt;(1/4)</a:t>
            </a:r>
          </a:p>
        </p:txBody>
      </p:sp>
      <p:sp>
        <p:nvSpPr>
          <p:cNvPr id="18" name="TextBox 17"/>
          <p:cNvSpPr txBox="1"/>
          <p:nvPr/>
        </p:nvSpPr>
        <p:spPr>
          <a:xfrm>
            <a:off x="6096000" y="6400800"/>
            <a:ext cx="290464" cy="369332"/>
          </a:xfrm>
          <a:prstGeom prst="rect">
            <a:avLst/>
          </a:prstGeom>
          <a:noFill/>
        </p:spPr>
        <p:txBody>
          <a:bodyPr wrap="none" rtlCol="0">
            <a:spAutoFit/>
          </a:bodyPr>
          <a:lstStyle/>
          <a:p>
            <a:r>
              <a:rPr lang="en-US" dirty="0"/>
              <a:t>S</a:t>
            </a:r>
          </a:p>
        </p:txBody>
      </p:sp>
      <p:graphicFrame>
        <p:nvGraphicFramePr>
          <p:cNvPr id="44" name="Table 43"/>
          <p:cNvGraphicFramePr>
            <a:graphicFrameLocks noGrp="1"/>
          </p:cNvGraphicFramePr>
          <p:nvPr/>
        </p:nvGraphicFramePr>
        <p:xfrm>
          <a:off x="1295400" y="23622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Wine</a:t>
                      </a:r>
                    </a:p>
                  </a:txBody>
                  <a:tcPr/>
                </a:tc>
                <a:tc>
                  <a:txBody>
                    <a:bodyPr/>
                    <a:lstStyle/>
                    <a:p>
                      <a:r>
                        <a:rPr lang="en-US" dirty="0"/>
                        <a:t>Milk</a:t>
                      </a:r>
                    </a:p>
                  </a:txBody>
                  <a:tcPr/>
                </a:tc>
                <a:extLst>
                  <a:ext uri="{0D108BD9-81ED-4DB2-BD59-A6C34878D82A}">
                    <a16:rowId xmlns:a16="http://schemas.microsoft.com/office/drawing/2014/main" val="10000"/>
                  </a:ext>
                </a:extLst>
              </a:tr>
              <a:tr h="370840">
                <a:tc>
                  <a:txBody>
                    <a:bodyPr/>
                    <a:lstStyle/>
                    <a:p>
                      <a:r>
                        <a:rPr lang="en-US" dirty="0"/>
                        <a:t>California</a:t>
                      </a:r>
                      <a:r>
                        <a:rPr lang="en-US" baseline="0" dirty="0"/>
                        <a:t> worker</a:t>
                      </a:r>
                      <a:endParaRPr lang="en-US" dirty="0"/>
                    </a:p>
                  </a:txBody>
                  <a:tcPr/>
                </a:tc>
                <a:tc>
                  <a:txBody>
                    <a:bodyPr/>
                    <a:lstStyle/>
                    <a:p>
                      <a:r>
                        <a:rPr lang="en-US" dirty="0"/>
                        <a:t>4 bottles/hr</a:t>
                      </a:r>
                    </a:p>
                  </a:txBody>
                  <a:tcPr/>
                </a:tc>
                <a:tc>
                  <a:txBody>
                    <a:bodyPr/>
                    <a:lstStyle/>
                    <a:p>
                      <a:r>
                        <a:rPr lang="en-US" dirty="0"/>
                        <a:t>12 gallons/hr</a:t>
                      </a:r>
                    </a:p>
                  </a:txBody>
                  <a:tcPr/>
                </a:tc>
                <a:extLst>
                  <a:ext uri="{0D108BD9-81ED-4DB2-BD59-A6C34878D82A}">
                    <a16:rowId xmlns:a16="http://schemas.microsoft.com/office/drawing/2014/main" val="10001"/>
                  </a:ext>
                </a:extLst>
              </a:tr>
              <a:tr h="370840">
                <a:tc>
                  <a:txBody>
                    <a:bodyPr/>
                    <a:lstStyle/>
                    <a:p>
                      <a:r>
                        <a:rPr lang="en-US" dirty="0"/>
                        <a:t>Wisconsin worker</a:t>
                      </a:r>
                    </a:p>
                  </a:txBody>
                  <a:tcPr/>
                </a:tc>
                <a:tc>
                  <a:txBody>
                    <a:bodyPr/>
                    <a:lstStyle/>
                    <a:p>
                      <a:r>
                        <a:rPr lang="en-US" dirty="0"/>
                        <a:t>1</a:t>
                      </a:r>
                      <a:r>
                        <a:rPr lang="en-US" baseline="0" dirty="0"/>
                        <a:t> bottle/hr</a:t>
                      </a:r>
                      <a:endParaRPr lang="en-US" dirty="0"/>
                    </a:p>
                  </a:txBody>
                  <a:tcPr/>
                </a:tc>
                <a:tc>
                  <a:txBody>
                    <a:bodyPr/>
                    <a:lstStyle/>
                    <a:p>
                      <a:r>
                        <a:rPr lang="en-US" dirty="0"/>
                        <a:t>6 gallons/hr</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9469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Economic Insight</a:t>
            </a:r>
          </a:p>
        </p:txBody>
      </p:sp>
      <p:sp>
        <p:nvSpPr>
          <p:cNvPr id="3" name="Content Placeholder 2"/>
          <p:cNvSpPr>
            <a:spLocks noGrp="1"/>
          </p:cNvSpPr>
          <p:nvPr>
            <p:ph idx="1"/>
          </p:nvPr>
        </p:nvSpPr>
        <p:spPr/>
        <p:txBody>
          <a:bodyPr>
            <a:normAutofit fontScale="77500" lnSpcReduction="20000"/>
          </a:bodyPr>
          <a:lstStyle/>
          <a:p>
            <a:r>
              <a:rPr lang="en-US" dirty="0">
                <a:solidFill>
                  <a:srgbClr val="00B0F0"/>
                </a:solidFill>
              </a:rPr>
              <a:t>Market prices can adjust to ensure that neither party is economically hurt by the deal</a:t>
            </a:r>
          </a:p>
          <a:p>
            <a:r>
              <a:rPr lang="en-US" dirty="0">
                <a:solidFill>
                  <a:srgbClr val="00B0F0"/>
                </a:solidFill>
              </a:rPr>
              <a:t>Consider Example 1</a:t>
            </a:r>
          </a:p>
          <a:p>
            <a:endParaRPr lang="en-US" dirty="0"/>
          </a:p>
          <a:p>
            <a:endParaRPr lang="en-US" dirty="0"/>
          </a:p>
          <a:p>
            <a:endParaRPr lang="en-US" dirty="0"/>
          </a:p>
          <a:p>
            <a:r>
              <a:rPr lang="en-US" dirty="0">
                <a:solidFill>
                  <a:srgbClr val="00B0F0"/>
                </a:solidFill>
              </a:rPr>
              <a:t>Workers earn output*price</a:t>
            </a:r>
          </a:p>
          <a:p>
            <a:r>
              <a:rPr lang="en-US" dirty="0">
                <a:solidFill>
                  <a:srgbClr val="00B0F0"/>
                </a:solidFill>
              </a:rPr>
              <a:t>Wine will be three to six times as expensive, if people want both</a:t>
            </a:r>
          </a:p>
          <a:p>
            <a:pPr lvl="1"/>
            <a:r>
              <a:rPr lang="en-US" dirty="0">
                <a:solidFill>
                  <a:srgbClr val="00B0F0"/>
                </a:solidFill>
              </a:rPr>
              <a:t>Price of wine needs to be at least 3 times the price of milk (CA workers make wine)</a:t>
            </a:r>
          </a:p>
          <a:p>
            <a:pPr lvl="1"/>
            <a:r>
              <a:rPr lang="en-US" dirty="0">
                <a:solidFill>
                  <a:srgbClr val="00B0F0"/>
                </a:solidFill>
              </a:rPr>
              <a:t>Price of milk needs to be at least 1/6 the price of wine (WI workers make milk)</a:t>
            </a:r>
          </a:p>
        </p:txBody>
      </p:sp>
      <p:sp>
        <p:nvSpPr>
          <p:cNvPr id="18" name="TextBox 17"/>
          <p:cNvSpPr txBox="1"/>
          <p:nvPr/>
        </p:nvSpPr>
        <p:spPr>
          <a:xfrm>
            <a:off x="6096000" y="6400800"/>
            <a:ext cx="290464" cy="369332"/>
          </a:xfrm>
          <a:prstGeom prst="rect">
            <a:avLst/>
          </a:prstGeom>
          <a:noFill/>
        </p:spPr>
        <p:txBody>
          <a:bodyPr wrap="none" rtlCol="0">
            <a:spAutoFit/>
          </a:bodyPr>
          <a:lstStyle/>
          <a:p>
            <a:r>
              <a:rPr lang="en-US" dirty="0"/>
              <a:t>S</a:t>
            </a:r>
          </a:p>
        </p:txBody>
      </p:sp>
      <p:graphicFrame>
        <p:nvGraphicFramePr>
          <p:cNvPr id="44" name="Table 43"/>
          <p:cNvGraphicFramePr>
            <a:graphicFrameLocks noGrp="1"/>
          </p:cNvGraphicFramePr>
          <p:nvPr/>
        </p:nvGraphicFramePr>
        <p:xfrm>
          <a:off x="1219200" y="27432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Wine</a:t>
                      </a:r>
                    </a:p>
                  </a:txBody>
                  <a:tcPr/>
                </a:tc>
                <a:tc>
                  <a:txBody>
                    <a:bodyPr/>
                    <a:lstStyle/>
                    <a:p>
                      <a:r>
                        <a:rPr lang="en-US" dirty="0"/>
                        <a:t>Milk</a:t>
                      </a:r>
                    </a:p>
                  </a:txBody>
                  <a:tcPr/>
                </a:tc>
                <a:extLst>
                  <a:ext uri="{0D108BD9-81ED-4DB2-BD59-A6C34878D82A}">
                    <a16:rowId xmlns:a16="http://schemas.microsoft.com/office/drawing/2014/main" val="10000"/>
                  </a:ext>
                </a:extLst>
              </a:tr>
              <a:tr h="370840">
                <a:tc>
                  <a:txBody>
                    <a:bodyPr/>
                    <a:lstStyle/>
                    <a:p>
                      <a:r>
                        <a:rPr lang="en-US" dirty="0"/>
                        <a:t>California</a:t>
                      </a:r>
                      <a:r>
                        <a:rPr lang="en-US" baseline="0" dirty="0"/>
                        <a:t> worker</a:t>
                      </a:r>
                      <a:endParaRPr lang="en-US" dirty="0"/>
                    </a:p>
                  </a:txBody>
                  <a:tcPr/>
                </a:tc>
                <a:tc>
                  <a:txBody>
                    <a:bodyPr/>
                    <a:lstStyle/>
                    <a:p>
                      <a:r>
                        <a:rPr lang="en-US" dirty="0"/>
                        <a:t>4 bottles/hr</a:t>
                      </a:r>
                    </a:p>
                  </a:txBody>
                  <a:tcPr/>
                </a:tc>
                <a:tc>
                  <a:txBody>
                    <a:bodyPr/>
                    <a:lstStyle/>
                    <a:p>
                      <a:r>
                        <a:rPr lang="en-US" dirty="0"/>
                        <a:t>12 gallons/hr</a:t>
                      </a:r>
                    </a:p>
                  </a:txBody>
                  <a:tcPr/>
                </a:tc>
                <a:extLst>
                  <a:ext uri="{0D108BD9-81ED-4DB2-BD59-A6C34878D82A}">
                    <a16:rowId xmlns:a16="http://schemas.microsoft.com/office/drawing/2014/main" val="10001"/>
                  </a:ext>
                </a:extLst>
              </a:tr>
              <a:tr h="370840">
                <a:tc>
                  <a:txBody>
                    <a:bodyPr/>
                    <a:lstStyle/>
                    <a:p>
                      <a:r>
                        <a:rPr lang="en-US" dirty="0"/>
                        <a:t>Wisconsin worker</a:t>
                      </a:r>
                    </a:p>
                  </a:txBody>
                  <a:tcPr/>
                </a:tc>
                <a:tc>
                  <a:txBody>
                    <a:bodyPr/>
                    <a:lstStyle/>
                    <a:p>
                      <a:r>
                        <a:rPr lang="en-US" dirty="0"/>
                        <a:t>1</a:t>
                      </a:r>
                      <a:r>
                        <a:rPr lang="en-US" baseline="0" dirty="0"/>
                        <a:t> bottle/hr</a:t>
                      </a:r>
                      <a:endParaRPr lang="en-US" dirty="0"/>
                    </a:p>
                  </a:txBody>
                  <a:tcPr/>
                </a:tc>
                <a:tc>
                  <a:txBody>
                    <a:bodyPr/>
                    <a:lstStyle/>
                    <a:p>
                      <a:r>
                        <a:rPr lang="en-US" dirty="0"/>
                        <a:t>6 gallons/hr</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9129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Insight</a:t>
            </a:r>
          </a:p>
        </p:txBody>
      </p:sp>
      <p:sp>
        <p:nvSpPr>
          <p:cNvPr id="3" name="Content Placeholder 2"/>
          <p:cNvSpPr>
            <a:spLocks noGrp="1"/>
          </p:cNvSpPr>
          <p:nvPr>
            <p:ph idx="1"/>
          </p:nvPr>
        </p:nvSpPr>
        <p:spPr/>
        <p:txBody>
          <a:bodyPr>
            <a:normAutofit/>
          </a:bodyPr>
          <a:lstStyle/>
          <a:p>
            <a:r>
              <a:rPr lang="en-US" dirty="0"/>
              <a:t>Graphically, PPF</a:t>
            </a:r>
          </a:p>
          <a:p>
            <a:endParaRPr lang="en-US" dirty="0"/>
          </a:p>
        </p:txBody>
      </p:sp>
      <p:cxnSp>
        <p:nvCxnSpPr>
          <p:cNvPr id="5" name="Straight Connector 4"/>
          <p:cNvCxnSpPr/>
          <p:nvPr/>
        </p:nvCxnSpPr>
        <p:spPr>
          <a:xfrm rot="5400000">
            <a:off x="74551" y="3171964"/>
            <a:ext cx="1828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88951" y="4086364"/>
            <a:ext cx="30480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951" y="2257564"/>
            <a:ext cx="389850" cy="369332"/>
          </a:xfrm>
          <a:prstGeom prst="rect">
            <a:avLst/>
          </a:prstGeom>
          <a:noFill/>
        </p:spPr>
        <p:txBody>
          <a:bodyPr wrap="none" rtlCol="0">
            <a:spAutoFit/>
          </a:bodyPr>
          <a:lstStyle/>
          <a:p>
            <a:r>
              <a:rPr lang="en-US" dirty="0"/>
              <a:t>W</a:t>
            </a:r>
          </a:p>
        </p:txBody>
      </p:sp>
      <p:sp>
        <p:nvSpPr>
          <p:cNvPr id="8" name="TextBox 7"/>
          <p:cNvSpPr txBox="1"/>
          <p:nvPr/>
        </p:nvSpPr>
        <p:spPr>
          <a:xfrm>
            <a:off x="3808351" y="4086364"/>
            <a:ext cx="308098" cy="369332"/>
          </a:xfrm>
          <a:prstGeom prst="rect">
            <a:avLst/>
          </a:prstGeom>
          <a:noFill/>
        </p:spPr>
        <p:txBody>
          <a:bodyPr wrap="none" rtlCol="0">
            <a:spAutoFit/>
          </a:bodyPr>
          <a:lstStyle/>
          <a:p>
            <a:r>
              <a:rPr lang="en-US" dirty="0"/>
              <a:t>C</a:t>
            </a:r>
          </a:p>
        </p:txBody>
      </p:sp>
      <p:cxnSp>
        <p:nvCxnSpPr>
          <p:cNvPr id="9" name="Straight Connector 8"/>
          <p:cNvCxnSpPr/>
          <p:nvPr/>
        </p:nvCxnSpPr>
        <p:spPr>
          <a:xfrm>
            <a:off x="988951" y="2562364"/>
            <a:ext cx="22098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570351" y="3161668"/>
            <a:ext cx="1828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4751" y="4076068"/>
            <a:ext cx="21336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03751" y="2247268"/>
            <a:ext cx="389850" cy="369332"/>
          </a:xfrm>
          <a:prstGeom prst="rect">
            <a:avLst/>
          </a:prstGeom>
          <a:noFill/>
        </p:spPr>
        <p:txBody>
          <a:bodyPr wrap="none" rtlCol="0">
            <a:spAutoFit/>
          </a:bodyPr>
          <a:lstStyle/>
          <a:p>
            <a:r>
              <a:rPr lang="en-US" dirty="0"/>
              <a:t>W</a:t>
            </a:r>
          </a:p>
        </p:txBody>
      </p:sp>
      <p:sp>
        <p:nvSpPr>
          <p:cNvPr id="13" name="TextBox 12"/>
          <p:cNvSpPr txBox="1"/>
          <p:nvPr/>
        </p:nvSpPr>
        <p:spPr>
          <a:xfrm>
            <a:off x="7389751" y="4076068"/>
            <a:ext cx="308098" cy="369332"/>
          </a:xfrm>
          <a:prstGeom prst="rect">
            <a:avLst/>
          </a:prstGeom>
          <a:noFill/>
        </p:spPr>
        <p:txBody>
          <a:bodyPr wrap="none" rtlCol="0">
            <a:spAutoFit/>
          </a:bodyPr>
          <a:lstStyle/>
          <a:p>
            <a:r>
              <a:rPr lang="en-US" dirty="0"/>
              <a:t>C</a:t>
            </a:r>
          </a:p>
        </p:txBody>
      </p:sp>
      <p:cxnSp>
        <p:nvCxnSpPr>
          <p:cNvPr id="14" name="Straight Connector 13"/>
          <p:cNvCxnSpPr/>
          <p:nvPr/>
        </p:nvCxnSpPr>
        <p:spPr>
          <a:xfrm>
            <a:off x="5484751" y="3847468"/>
            <a:ext cx="1066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828800" y="5486400"/>
            <a:ext cx="1828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6400800"/>
            <a:ext cx="35052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2200" y="4572000"/>
            <a:ext cx="389850" cy="369332"/>
          </a:xfrm>
          <a:prstGeom prst="rect">
            <a:avLst/>
          </a:prstGeom>
          <a:noFill/>
        </p:spPr>
        <p:txBody>
          <a:bodyPr wrap="none" rtlCol="0">
            <a:spAutoFit/>
          </a:bodyPr>
          <a:lstStyle/>
          <a:p>
            <a:r>
              <a:rPr lang="en-US" dirty="0"/>
              <a:t>W</a:t>
            </a:r>
          </a:p>
        </p:txBody>
      </p:sp>
      <p:sp>
        <p:nvSpPr>
          <p:cNvPr id="18" name="TextBox 17"/>
          <p:cNvSpPr txBox="1"/>
          <p:nvPr/>
        </p:nvSpPr>
        <p:spPr>
          <a:xfrm>
            <a:off x="6096000" y="6400800"/>
            <a:ext cx="308098" cy="369332"/>
          </a:xfrm>
          <a:prstGeom prst="rect">
            <a:avLst/>
          </a:prstGeom>
          <a:noFill/>
        </p:spPr>
        <p:txBody>
          <a:bodyPr wrap="none" rtlCol="0">
            <a:spAutoFit/>
          </a:bodyPr>
          <a:lstStyle/>
          <a:p>
            <a:r>
              <a:rPr lang="en-US" dirty="0"/>
              <a:t>C</a:t>
            </a:r>
          </a:p>
        </p:txBody>
      </p:sp>
      <p:cxnSp>
        <p:nvCxnSpPr>
          <p:cNvPr id="21" name="Straight Connector 20"/>
          <p:cNvCxnSpPr/>
          <p:nvPr/>
        </p:nvCxnSpPr>
        <p:spPr>
          <a:xfrm>
            <a:off x="3810000" y="4876800"/>
            <a:ext cx="22098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43200" y="4648200"/>
            <a:ext cx="1066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62130" y="2247268"/>
            <a:ext cx="441146" cy="369332"/>
          </a:xfrm>
          <a:prstGeom prst="rect">
            <a:avLst/>
          </a:prstGeom>
          <a:noFill/>
        </p:spPr>
        <p:txBody>
          <a:bodyPr wrap="none" rtlCol="0">
            <a:spAutoFit/>
          </a:bodyPr>
          <a:lstStyle/>
          <a:p>
            <a:r>
              <a:rPr lang="en-US" dirty="0"/>
              <a:t>CA</a:t>
            </a:r>
          </a:p>
        </p:txBody>
      </p:sp>
      <p:sp>
        <p:nvSpPr>
          <p:cNvPr id="27" name="TextBox 26"/>
          <p:cNvSpPr txBox="1"/>
          <p:nvPr/>
        </p:nvSpPr>
        <p:spPr>
          <a:xfrm>
            <a:off x="6246751" y="2247268"/>
            <a:ext cx="447558" cy="369332"/>
          </a:xfrm>
          <a:prstGeom prst="rect">
            <a:avLst/>
          </a:prstGeom>
          <a:noFill/>
        </p:spPr>
        <p:txBody>
          <a:bodyPr wrap="none" rtlCol="0">
            <a:spAutoFit/>
          </a:bodyPr>
          <a:lstStyle/>
          <a:p>
            <a:r>
              <a:rPr lang="en-US" dirty="0"/>
              <a:t>WI</a:t>
            </a:r>
          </a:p>
        </p:txBody>
      </p:sp>
      <p:cxnSp>
        <p:nvCxnSpPr>
          <p:cNvPr id="23" name="Straight Connector 22">
            <a:extLst>
              <a:ext uri="{FF2B5EF4-FFF2-40B4-BE49-F238E27FC236}">
                <a16:creationId xmlns:a16="http://schemas.microsoft.com/office/drawing/2014/main" id="{2F786B84-6AD4-C84A-9515-38A382A34BE1}"/>
              </a:ext>
            </a:extLst>
          </p:cNvPr>
          <p:cNvCxnSpPr/>
          <p:nvPr/>
        </p:nvCxnSpPr>
        <p:spPr>
          <a:xfrm>
            <a:off x="2752050" y="4648200"/>
            <a:ext cx="22098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300D7D-E366-8948-9457-093DCFAFFEE6}"/>
              </a:ext>
            </a:extLst>
          </p:cNvPr>
          <p:cNvCxnSpPr/>
          <p:nvPr/>
        </p:nvCxnSpPr>
        <p:spPr>
          <a:xfrm>
            <a:off x="4953000" y="6172200"/>
            <a:ext cx="1066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 name="Parallelogram 3">
            <a:extLst>
              <a:ext uri="{FF2B5EF4-FFF2-40B4-BE49-F238E27FC236}">
                <a16:creationId xmlns:a16="http://schemas.microsoft.com/office/drawing/2014/main" id="{FF464B71-0922-7747-8095-10828381363B}"/>
              </a:ext>
            </a:extLst>
          </p:cNvPr>
          <p:cNvSpPr/>
          <p:nvPr/>
        </p:nvSpPr>
        <p:spPr>
          <a:xfrm rot="550717" flipH="1">
            <a:off x="2713067" y="4953553"/>
            <a:ext cx="3422903" cy="1181813"/>
          </a:xfrm>
          <a:prstGeom prst="parallelogram">
            <a:avLst>
              <a:gd name="adj" fmla="val 203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8BED4EC-6BC2-784B-8209-4686AE93F073}"/>
              </a:ext>
            </a:extLst>
          </p:cNvPr>
          <p:cNvSpPr txBox="1"/>
          <p:nvPr/>
        </p:nvSpPr>
        <p:spPr>
          <a:xfrm>
            <a:off x="3990188" y="4465353"/>
            <a:ext cx="1544012" cy="369332"/>
          </a:xfrm>
          <a:prstGeom prst="rect">
            <a:avLst/>
          </a:prstGeom>
          <a:noFill/>
        </p:spPr>
        <p:txBody>
          <a:bodyPr wrap="none" rtlCol="0">
            <a:spAutoFit/>
          </a:bodyPr>
          <a:lstStyle/>
          <a:p>
            <a:r>
              <a:rPr lang="en-US" dirty="0"/>
              <a:t>Combined PPF</a:t>
            </a:r>
          </a:p>
        </p:txBody>
      </p:sp>
      <p:sp>
        <p:nvSpPr>
          <p:cNvPr id="28" name="TextBox 27">
            <a:extLst>
              <a:ext uri="{FF2B5EF4-FFF2-40B4-BE49-F238E27FC236}">
                <a16:creationId xmlns:a16="http://schemas.microsoft.com/office/drawing/2014/main" id="{4DC11599-8049-DA45-BD08-BB7331A19D26}"/>
              </a:ext>
            </a:extLst>
          </p:cNvPr>
          <p:cNvSpPr txBox="1"/>
          <p:nvPr/>
        </p:nvSpPr>
        <p:spPr>
          <a:xfrm>
            <a:off x="4970699" y="5057451"/>
            <a:ext cx="3914661" cy="369332"/>
          </a:xfrm>
          <a:prstGeom prst="rect">
            <a:avLst/>
          </a:prstGeom>
          <a:noFill/>
        </p:spPr>
        <p:txBody>
          <a:bodyPr wrap="none" rtlCol="0">
            <a:spAutoFit/>
          </a:bodyPr>
          <a:lstStyle/>
          <a:p>
            <a:r>
              <a:rPr lang="en-US" dirty="0"/>
              <a:t>Additional possibilities from Comp. Adv.</a:t>
            </a:r>
          </a:p>
        </p:txBody>
      </p:sp>
      <p:cxnSp>
        <p:nvCxnSpPr>
          <p:cNvPr id="20" name="Straight Arrow Connector 19">
            <a:extLst>
              <a:ext uri="{FF2B5EF4-FFF2-40B4-BE49-F238E27FC236}">
                <a16:creationId xmlns:a16="http://schemas.microsoft.com/office/drawing/2014/main" id="{A20709B7-E85D-EE43-A675-A4FDD17CAF47}"/>
              </a:ext>
            </a:extLst>
          </p:cNvPr>
          <p:cNvCxnSpPr>
            <a:cxnSpLocks/>
          </p:cNvCxnSpPr>
          <p:nvPr/>
        </p:nvCxnSpPr>
        <p:spPr>
          <a:xfrm flipH="1">
            <a:off x="5240374" y="5426783"/>
            <a:ext cx="474626" cy="369331"/>
          </a:xfrm>
          <a:prstGeom prst="straightConnector1">
            <a:avLst/>
          </a:prstGeom>
          <a:ln w="3492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799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Insight</a:t>
            </a:r>
          </a:p>
        </p:txBody>
      </p:sp>
      <p:sp>
        <p:nvSpPr>
          <p:cNvPr id="3" name="Content Placeholder 2"/>
          <p:cNvSpPr>
            <a:spLocks noGrp="1"/>
          </p:cNvSpPr>
          <p:nvPr>
            <p:ph idx="1"/>
          </p:nvPr>
        </p:nvSpPr>
        <p:spPr>
          <a:xfrm>
            <a:off x="457200" y="1295400"/>
            <a:ext cx="8229600" cy="4830763"/>
          </a:xfrm>
        </p:spPr>
        <p:txBody>
          <a:bodyPr>
            <a:normAutofit/>
          </a:bodyPr>
          <a:lstStyle/>
          <a:p>
            <a:r>
              <a:rPr lang="en-US" dirty="0"/>
              <a:t>Both states gain productivity from specializing, prices guide specialization</a:t>
            </a:r>
          </a:p>
          <a:p>
            <a:endParaRPr lang="en-US" dirty="0"/>
          </a:p>
        </p:txBody>
      </p:sp>
      <p:cxnSp>
        <p:nvCxnSpPr>
          <p:cNvPr id="5" name="Straight Connector 4"/>
          <p:cNvCxnSpPr/>
          <p:nvPr/>
        </p:nvCxnSpPr>
        <p:spPr>
          <a:xfrm rot="5400000">
            <a:off x="76200" y="3429000"/>
            <a:ext cx="1828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4343400"/>
            <a:ext cx="30480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 y="2514600"/>
            <a:ext cx="389850" cy="369332"/>
          </a:xfrm>
          <a:prstGeom prst="rect">
            <a:avLst/>
          </a:prstGeom>
          <a:noFill/>
        </p:spPr>
        <p:txBody>
          <a:bodyPr wrap="none" rtlCol="0">
            <a:spAutoFit/>
          </a:bodyPr>
          <a:lstStyle/>
          <a:p>
            <a:r>
              <a:rPr lang="en-US" dirty="0"/>
              <a:t>W</a:t>
            </a:r>
          </a:p>
        </p:txBody>
      </p:sp>
      <p:sp>
        <p:nvSpPr>
          <p:cNvPr id="8" name="TextBox 7"/>
          <p:cNvSpPr txBox="1"/>
          <p:nvPr/>
        </p:nvSpPr>
        <p:spPr>
          <a:xfrm>
            <a:off x="3810000" y="4343400"/>
            <a:ext cx="308098" cy="369332"/>
          </a:xfrm>
          <a:prstGeom prst="rect">
            <a:avLst/>
          </a:prstGeom>
          <a:noFill/>
        </p:spPr>
        <p:txBody>
          <a:bodyPr wrap="none" rtlCol="0">
            <a:spAutoFit/>
          </a:bodyPr>
          <a:lstStyle/>
          <a:p>
            <a:r>
              <a:rPr lang="en-US" dirty="0"/>
              <a:t>C</a:t>
            </a:r>
          </a:p>
        </p:txBody>
      </p:sp>
      <p:cxnSp>
        <p:nvCxnSpPr>
          <p:cNvPr id="9" name="Straight Connector 8"/>
          <p:cNvCxnSpPr/>
          <p:nvPr/>
        </p:nvCxnSpPr>
        <p:spPr>
          <a:xfrm>
            <a:off x="990600" y="2819400"/>
            <a:ext cx="22098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572000" y="3505200"/>
            <a:ext cx="1828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4419600"/>
            <a:ext cx="21336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05400" y="2590800"/>
            <a:ext cx="389850" cy="369332"/>
          </a:xfrm>
          <a:prstGeom prst="rect">
            <a:avLst/>
          </a:prstGeom>
          <a:noFill/>
        </p:spPr>
        <p:txBody>
          <a:bodyPr wrap="none" rtlCol="0">
            <a:spAutoFit/>
          </a:bodyPr>
          <a:lstStyle/>
          <a:p>
            <a:r>
              <a:rPr lang="en-US" dirty="0"/>
              <a:t>W</a:t>
            </a:r>
          </a:p>
        </p:txBody>
      </p:sp>
      <p:sp>
        <p:nvSpPr>
          <p:cNvPr id="13" name="TextBox 12"/>
          <p:cNvSpPr txBox="1"/>
          <p:nvPr/>
        </p:nvSpPr>
        <p:spPr>
          <a:xfrm>
            <a:off x="7391400" y="4419600"/>
            <a:ext cx="308098" cy="369332"/>
          </a:xfrm>
          <a:prstGeom prst="rect">
            <a:avLst/>
          </a:prstGeom>
          <a:noFill/>
        </p:spPr>
        <p:txBody>
          <a:bodyPr wrap="none" rtlCol="0">
            <a:spAutoFit/>
          </a:bodyPr>
          <a:lstStyle/>
          <a:p>
            <a:r>
              <a:rPr lang="en-US" dirty="0"/>
              <a:t>C</a:t>
            </a:r>
          </a:p>
        </p:txBody>
      </p:sp>
      <p:cxnSp>
        <p:nvCxnSpPr>
          <p:cNvPr id="14" name="Straight Connector 13"/>
          <p:cNvCxnSpPr/>
          <p:nvPr/>
        </p:nvCxnSpPr>
        <p:spPr>
          <a:xfrm>
            <a:off x="5486400" y="4191000"/>
            <a:ext cx="1066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828800" y="5486400"/>
            <a:ext cx="1828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6400800"/>
            <a:ext cx="35052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2200" y="4572000"/>
            <a:ext cx="282450" cy="369332"/>
          </a:xfrm>
          <a:prstGeom prst="rect">
            <a:avLst/>
          </a:prstGeom>
          <a:noFill/>
        </p:spPr>
        <p:txBody>
          <a:bodyPr wrap="none" rtlCol="0">
            <a:spAutoFit/>
          </a:bodyPr>
          <a:lstStyle/>
          <a:p>
            <a:r>
              <a:rPr lang="en-US" dirty="0"/>
              <a:t>L</a:t>
            </a:r>
          </a:p>
        </p:txBody>
      </p:sp>
      <p:sp>
        <p:nvSpPr>
          <p:cNvPr id="18" name="TextBox 17"/>
          <p:cNvSpPr txBox="1"/>
          <p:nvPr/>
        </p:nvSpPr>
        <p:spPr>
          <a:xfrm>
            <a:off x="6096000" y="6400800"/>
            <a:ext cx="290464" cy="369332"/>
          </a:xfrm>
          <a:prstGeom prst="rect">
            <a:avLst/>
          </a:prstGeom>
          <a:noFill/>
        </p:spPr>
        <p:txBody>
          <a:bodyPr wrap="none" rtlCol="0">
            <a:spAutoFit/>
          </a:bodyPr>
          <a:lstStyle/>
          <a:p>
            <a:r>
              <a:rPr lang="en-US" dirty="0"/>
              <a:t>S</a:t>
            </a:r>
          </a:p>
        </p:txBody>
      </p:sp>
      <p:cxnSp>
        <p:nvCxnSpPr>
          <p:cNvPr id="21" name="Straight Connector 20"/>
          <p:cNvCxnSpPr/>
          <p:nvPr/>
        </p:nvCxnSpPr>
        <p:spPr>
          <a:xfrm>
            <a:off x="3810000" y="4876800"/>
            <a:ext cx="22098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43200" y="4648200"/>
            <a:ext cx="1066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5000" y="2590800"/>
            <a:ext cx="441146" cy="369332"/>
          </a:xfrm>
          <a:prstGeom prst="rect">
            <a:avLst/>
          </a:prstGeom>
          <a:noFill/>
        </p:spPr>
        <p:txBody>
          <a:bodyPr wrap="none" rtlCol="0">
            <a:spAutoFit/>
          </a:bodyPr>
          <a:lstStyle/>
          <a:p>
            <a:r>
              <a:rPr lang="en-US" dirty="0"/>
              <a:t>CA</a:t>
            </a:r>
          </a:p>
        </p:txBody>
      </p:sp>
      <p:sp>
        <p:nvSpPr>
          <p:cNvPr id="27" name="TextBox 26"/>
          <p:cNvSpPr txBox="1"/>
          <p:nvPr/>
        </p:nvSpPr>
        <p:spPr>
          <a:xfrm>
            <a:off x="6248400" y="2590800"/>
            <a:ext cx="447558" cy="369332"/>
          </a:xfrm>
          <a:prstGeom prst="rect">
            <a:avLst/>
          </a:prstGeom>
          <a:noFill/>
        </p:spPr>
        <p:txBody>
          <a:bodyPr wrap="none" rtlCol="0">
            <a:spAutoFit/>
          </a:bodyPr>
          <a:lstStyle/>
          <a:p>
            <a:r>
              <a:rPr lang="en-US" dirty="0"/>
              <a:t>WI</a:t>
            </a:r>
          </a:p>
        </p:txBody>
      </p:sp>
      <p:cxnSp>
        <p:nvCxnSpPr>
          <p:cNvPr id="24" name="Straight Connector 23"/>
          <p:cNvCxnSpPr>
            <a:endCxn id="8" idx="0"/>
          </p:cNvCxnSpPr>
          <p:nvPr/>
        </p:nvCxnSpPr>
        <p:spPr>
          <a:xfrm>
            <a:off x="990600" y="2819400"/>
            <a:ext cx="2973449" cy="152400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86400" y="3886200"/>
            <a:ext cx="992249" cy="53340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00400" y="4572000"/>
            <a:ext cx="1676400" cy="83820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972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2: Labor Markets</a:t>
            </a:r>
          </a:p>
        </p:txBody>
      </p:sp>
      <p:sp>
        <p:nvSpPr>
          <p:cNvPr id="3" name="Content Placeholder 2"/>
          <p:cNvSpPr>
            <a:spLocks noGrp="1"/>
          </p:cNvSpPr>
          <p:nvPr>
            <p:ph idx="1"/>
          </p:nvPr>
        </p:nvSpPr>
        <p:spPr/>
        <p:txBody>
          <a:bodyPr>
            <a:normAutofit lnSpcReduction="10000"/>
          </a:bodyPr>
          <a:lstStyle/>
          <a:p>
            <a:pPr lvl="1"/>
            <a:r>
              <a:rPr lang="en-US" dirty="0"/>
              <a:t>Maybe Wisconsinites would rather forgo income because they simply like to make wine, Californians may hate making wine and so need to be compensated</a:t>
            </a:r>
          </a:p>
          <a:p>
            <a:pPr lvl="1"/>
            <a:r>
              <a:rPr lang="en-US" dirty="0"/>
              <a:t>Both </a:t>
            </a:r>
            <a:r>
              <a:rPr lang="en-US" i="1" dirty="0"/>
              <a:t>preferences</a:t>
            </a:r>
            <a:r>
              <a:rPr lang="en-US" dirty="0"/>
              <a:t> and </a:t>
            </a:r>
            <a:r>
              <a:rPr lang="en-US" i="1" dirty="0"/>
              <a:t>productivity</a:t>
            </a:r>
            <a:r>
              <a:rPr lang="en-US" dirty="0"/>
              <a:t> can be a source of comparative advantage</a:t>
            </a:r>
          </a:p>
          <a:p>
            <a:pPr lvl="1"/>
            <a:r>
              <a:rPr lang="en-US" dirty="0"/>
              <a:t>Still prices help sort people according to comparative advantage</a:t>
            </a:r>
          </a:p>
          <a:p>
            <a:pPr lvl="2"/>
            <a:r>
              <a:rPr lang="en-US" dirty="0"/>
              <a:t>e.g., professors earn less money as academics, but choose it because they enjoy their work – only those who really love the field are willing to take the pay cut</a:t>
            </a:r>
          </a:p>
          <a:p>
            <a:pPr>
              <a:buNone/>
            </a:pPr>
            <a:endParaRPr lang="en-US" dirty="0"/>
          </a:p>
        </p:txBody>
      </p:sp>
    </p:spTree>
    <p:extLst>
      <p:ext uri="{BB962C8B-B14F-4D97-AF65-F5344CB8AC3E}">
        <p14:creationId xmlns:p14="http://schemas.microsoft.com/office/powerpoint/2010/main" val="106979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 A. Does scarcity imply God’s bounty is insufficient?</a:t>
            </a:r>
          </a:p>
        </p:txBody>
      </p:sp>
      <p:sp>
        <p:nvSpPr>
          <p:cNvPr id="3" name="Content Placeholder 2"/>
          <p:cNvSpPr>
            <a:spLocks noGrp="1"/>
          </p:cNvSpPr>
          <p:nvPr>
            <p:ph idx="1"/>
          </p:nvPr>
        </p:nvSpPr>
        <p:spPr/>
        <p:txBody>
          <a:bodyPr>
            <a:normAutofit fontScale="77500" lnSpcReduction="20000"/>
          </a:bodyPr>
          <a:lstStyle/>
          <a:p>
            <a:r>
              <a:rPr lang="en-US" dirty="0"/>
              <a:t>Is God’s provision for humans somehow lacking? No </a:t>
            </a:r>
          </a:p>
          <a:p>
            <a:pPr marL="914400" lvl="2" indent="0">
              <a:buNone/>
            </a:pPr>
            <a:r>
              <a:rPr lang="en-US" dirty="0"/>
              <a:t>“Learn from the way the wild flowers grow. They do not work or spin. But I tell you that not even Solomon in all his splendor was clothed like one of them.  If God so clothes the grass of the field, which grows today and is thrown into the oven tomorrow, will he not much more provide for you, O you of little faith?   So do not worry and say, ‘What are we to eat?’ or ‘What are we to drink?’ or ‘What are we to wear?’  All these things the pagans seek.  Your heavenly Father knows that you need them all.” (Matthew 6)</a:t>
            </a:r>
          </a:p>
          <a:p>
            <a:r>
              <a:rPr lang="en-US" dirty="0"/>
              <a:t>Without scarcity, most economic questions are gone. Can we reconcile?  </a:t>
            </a:r>
            <a:r>
              <a:rPr lang="en-US" dirty="0">
                <a:solidFill>
                  <a:schemeClr val="bg1"/>
                </a:solidFill>
              </a:rPr>
              <a:t>Two ideas:</a:t>
            </a:r>
          </a:p>
          <a:p>
            <a:pPr marL="1028700" lvl="1" indent="-571500">
              <a:buFont typeface="+mj-lt"/>
              <a:buAutoNum type="romanLcPeriod"/>
            </a:pPr>
            <a:r>
              <a:rPr lang="en-US" dirty="0">
                <a:solidFill>
                  <a:schemeClr val="bg1"/>
                </a:solidFill>
              </a:rPr>
              <a:t>“</a:t>
            </a:r>
            <a:r>
              <a:rPr lang="en-US" b="1" i="1" dirty="0">
                <a:solidFill>
                  <a:schemeClr val="bg1"/>
                </a:solidFill>
              </a:rPr>
              <a:t>subjective</a:t>
            </a:r>
            <a:r>
              <a:rPr lang="en-US" dirty="0">
                <a:solidFill>
                  <a:schemeClr val="bg1"/>
                </a:solidFill>
              </a:rPr>
              <a:t> human </a:t>
            </a:r>
            <a:r>
              <a:rPr lang="en-US" b="1" i="1" dirty="0">
                <a:solidFill>
                  <a:schemeClr val="bg1"/>
                </a:solidFill>
              </a:rPr>
              <a:t>wants</a:t>
            </a:r>
            <a:r>
              <a:rPr lang="en-US" dirty="0">
                <a:solidFill>
                  <a:schemeClr val="bg1"/>
                </a:solidFill>
              </a:rPr>
              <a:t>” – not needs or even objective goods – scarcity reflects man’s fallen nature in many instances</a:t>
            </a:r>
          </a:p>
          <a:p>
            <a:pPr marL="971550" lvl="1" indent="-514350">
              <a:buFont typeface="+mj-lt"/>
              <a:buAutoNum type="romanLcPeriod"/>
            </a:pPr>
            <a:r>
              <a:rPr lang="en-US" dirty="0">
                <a:solidFill>
                  <a:schemeClr val="bg1"/>
                </a:solidFill>
              </a:rPr>
              <a:t>Scarcity only implies opportunity costs – can’t have your cake and eat it too, resources are not infinite</a:t>
            </a:r>
          </a:p>
          <a:p>
            <a:pPr marL="0" indent="0">
              <a:buNone/>
            </a:pPr>
            <a:endParaRPr lang="en-US" dirty="0">
              <a:solidFill>
                <a:schemeClr val="bg1"/>
              </a:solidFill>
            </a:endParaRPr>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178485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38F9-1A19-704E-9C1F-5A99DF7E3A85}"/>
              </a:ext>
            </a:extLst>
          </p:cNvPr>
          <p:cNvSpPr>
            <a:spLocks noGrp="1"/>
          </p:cNvSpPr>
          <p:nvPr>
            <p:ph type="title"/>
          </p:nvPr>
        </p:nvSpPr>
        <p:spPr/>
        <p:txBody>
          <a:bodyPr>
            <a:normAutofit fontScale="90000"/>
          </a:bodyPr>
          <a:lstStyle/>
          <a:p>
            <a:pPr algn="l"/>
            <a:r>
              <a:rPr lang="en-US" dirty="0">
                <a:solidFill>
                  <a:srgbClr val="FF0000"/>
                </a:solidFill>
              </a:rPr>
              <a:t>IV) C. Benefits of Markets: </a:t>
            </a:r>
            <a:br>
              <a:rPr lang="en-US" dirty="0">
                <a:solidFill>
                  <a:srgbClr val="FF0000"/>
                </a:solidFill>
              </a:rPr>
            </a:br>
            <a:r>
              <a:rPr lang="en-US" dirty="0">
                <a:solidFill>
                  <a:srgbClr val="FF0000"/>
                </a:solidFill>
              </a:rPr>
              <a:t>1</a:t>
            </a:r>
            <a:r>
              <a:rPr lang="en-US" baseline="30000" dirty="0">
                <a:solidFill>
                  <a:srgbClr val="FF0000"/>
                </a:solidFill>
              </a:rPr>
              <a:t>st</a:t>
            </a:r>
            <a:r>
              <a:rPr lang="en-US" dirty="0">
                <a:solidFill>
                  <a:srgbClr val="FF0000"/>
                </a:solidFill>
              </a:rPr>
              <a:t> Welfare Theorem</a:t>
            </a:r>
          </a:p>
        </p:txBody>
      </p:sp>
      <p:sp>
        <p:nvSpPr>
          <p:cNvPr id="3" name="Content Placeholder 2">
            <a:extLst>
              <a:ext uri="{FF2B5EF4-FFF2-40B4-BE49-F238E27FC236}">
                <a16:creationId xmlns:a16="http://schemas.microsoft.com/office/drawing/2014/main" id="{5A9E9FA6-12A0-AE48-81FC-2CC27AF84A58}"/>
              </a:ext>
            </a:extLst>
          </p:cNvPr>
          <p:cNvSpPr>
            <a:spLocks noGrp="1"/>
          </p:cNvSpPr>
          <p:nvPr>
            <p:ph idx="1"/>
          </p:nvPr>
        </p:nvSpPr>
        <p:spPr/>
        <p:txBody>
          <a:bodyPr/>
          <a:lstStyle/>
          <a:p>
            <a:pPr marL="0" indent="0">
              <a:buNone/>
            </a:pPr>
            <a:r>
              <a:rPr lang="en-US" dirty="0"/>
              <a:t>Why do economists like markets?</a:t>
            </a:r>
          </a:p>
          <a:p>
            <a:r>
              <a:rPr lang="en-US" dirty="0"/>
              <a:t>The primary intellectual justification for markets involves market prices helping allocate resources efficiently</a:t>
            </a:r>
          </a:p>
          <a:p>
            <a:r>
              <a:rPr lang="en-US" dirty="0"/>
              <a:t>This is largely summarized in the 1</a:t>
            </a:r>
            <a:r>
              <a:rPr lang="en-US" baseline="30000" dirty="0"/>
              <a:t>st</a:t>
            </a:r>
            <a:r>
              <a:rPr lang="en-US" dirty="0"/>
              <a:t> Welfare Theorem</a:t>
            </a:r>
          </a:p>
        </p:txBody>
      </p:sp>
    </p:spTree>
    <p:extLst>
      <p:ext uri="{BB962C8B-B14F-4D97-AF65-F5344CB8AC3E}">
        <p14:creationId xmlns:p14="http://schemas.microsoft.com/office/powerpoint/2010/main" val="3981535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Welfare Theorem</a:t>
            </a:r>
          </a:p>
        </p:txBody>
      </p:sp>
      <p:sp>
        <p:nvSpPr>
          <p:cNvPr id="3" name="Content Placeholder 2"/>
          <p:cNvSpPr>
            <a:spLocks noGrp="1"/>
          </p:cNvSpPr>
          <p:nvPr>
            <p:ph idx="1"/>
          </p:nvPr>
        </p:nvSpPr>
        <p:spPr/>
        <p:txBody>
          <a:bodyPr>
            <a:normAutofit/>
          </a:bodyPr>
          <a:lstStyle/>
          <a:p>
            <a:pPr algn="just"/>
            <a:r>
              <a:rPr lang="en-US" dirty="0"/>
              <a:t>Definition:</a:t>
            </a:r>
          </a:p>
          <a:p>
            <a:pPr algn="just">
              <a:buNone/>
            </a:pPr>
            <a:r>
              <a:rPr lang="en-US" i="1" dirty="0"/>
              <a:t>	First Welfare Theorem - </a:t>
            </a:r>
            <a:r>
              <a:rPr lang="en-US" dirty="0"/>
              <a:t>in a competitive economy, in which each good has a market and prices and goods are well known the free market produces a </a:t>
            </a:r>
            <a:r>
              <a:rPr lang="en-US" b="1" dirty="0"/>
              <a:t>Pareto efficient </a:t>
            </a:r>
            <a:r>
              <a:rPr lang="en-US" dirty="0"/>
              <a:t>outcome. </a:t>
            </a:r>
          </a:p>
          <a:p>
            <a:pPr algn="just">
              <a:buNone/>
            </a:pPr>
            <a:endParaRPr lang="en-US" dirty="0"/>
          </a:p>
          <a:p>
            <a:pPr algn="just">
              <a:buNone/>
            </a:pPr>
            <a:endParaRPr lang="en-US" i="1" dirty="0"/>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29613525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Pareto Efficiency</a:t>
            </a:r>
          </a:p>
        </p:txBody>
      </p:sp>
      <p:sp>
        <p:nvSpPr>
          <p:cNvPr id="3" name="Content Placeholder 2"/>
          <p:cNvSpPr>
            <a:spLocks noGrp="1"/>
          </p:cNvSpPr>
          <p:nvPr>
            <p:ph idx="1"/>
          </p:nvPr>
        </p:nvSpPr>
        <p:spPr/>
        <p:txBody>
          <a:bodyPr>
            <a:normAutofit fontScale="85000" lnSpcReduction="20000"/>
          </a:bodyPr>
          <a:lstStyle/>
          <a:p>
            <a:pPr marL="514350" indent="-514350"/>
            <a:r>
              <a:rPr lang="en-US" dirty="0"/>
              <a:t>Loose definition:</a:t>
            </a:r>
          </a:p>
          <a:p>
            <a:pPr marL="914400" lvl="1" indent="-514350">
              <a:buNone/>
            </a:pPr>
            <a:r>
              <a:rPr lang="en-US" dirty="0"/>
              <a:t>“no person can be made better off without making another person worse off.”</a:t>
            </a:r>
          </a:p>
          <a:p>
            <a:pPr marL="514350" indent="-514350"/>
            <a:r>
              <a:rPr lang="en-US" dirty="0">
                <a:solidFill>
                  <a:schemeClr val="bg1"/>
                </a:solidFill>
              </a:rPr>
              <a:t>Recalling our discussion of ordinal utility, a better definition:</a:t>
            </a:r>
          </a:p>
          <a:p>
            <a:pPr marL="914400" lvl="1" indent="-514350"/>
            <a:r>
              <a:rPr lang="en-US" i="1" dirty="0">
                <a:solidFill>
                  <a:schemeClr val="bg1"/>
                </a:solidFill>
              </a:rPr>
              <a:t>Pareto efficiency : </a:t>
            </a:r>
            <a:r>
              <a:rPr lang="en-US" dirty="0">
                <a:solidFill>
                  <a:schemeClr val="bg1"/>
                </a:solidFill>
              </a:rPr>
              <a:t>no person could be given a allocation “preferred” to the current allocation without giving another person an allocation “preferred” less than current allocation</a:t>
            </a:r>
          </a:p>
          <a:p>
            <a:pPr marL="914400" lvl="1" indent="-514350"/>
            <a:r>
              <a:rPr lang="en-US" dirty="0">
                <a:solidFill>
                  <a:schemeClr val="bg1"/>
                </a:solidFill>
              </a:rPr>
              <a:t>“Prefer” means the person would choose the option over the alternative</a:t>
            </a:r>
          </a:p>
          <a:p>
            <a:pPr marL="914400" lvl="1" indent="-514350"/>
            <a:r>
              <a:rPr lang="en-US" dirty="0">
                <a:solidFill>
                  <a:schemeClr val="bg1"/>
                </a:solidFill>
              </a:rPr>
              <a:t>An “allocation” is the whole set of things that matter to the person (e.g., consumption bundle)</a:t>
            </a:r>
          </a:p>
          <a:p>
            <a:pPr marL="914400" lvl="1" indent="-514350">
              <a:buFont typeface="+mj-lt"/>
              <a:buAutoNum type="arabicPeriod"/>
            </a:pPr>
            <a:endParaRPr lang="en-US" dirty="0"/>
          </a:p>
          <a:p>
            <a:pPr marL="914400" lvl="1" indent="-514350">
              <a:buFont typeface="+mj-lt"/>
              <a:buAutoNum type="arabicPeriod"/>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89228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Pareto Efficiency</a:t>
            </a:r>
          </a:p>
        </p:txBody>
      </p:sp>
      <p:sp>
        <p:nvSpPr>
          <p:cNvPr id="3" name="Content Placeholder 2"/>
          <p:cNvSpPr>
            <a:spLocks noGrp="1"/>
          </p:cNvSpPr>
          <p:nvPr>
            <p:ph idx="1"/>
          </p:nvPr>
        </p:nvSpPr>
        <p:spPr/>
        <p:txBody>
          <a:bodyPr>
            <a:normAutofit fontScale="85000" lnSpcReduction="20000"/>
          </a:bodyPr>
          <a:lstStyle/>
          <a:p>
            <a:pPr marL="514350" indent="-514350"/>
            <a:r>
              <a:rPr lang="en-US" dirty="0"/>
              <a:t>Loose definition:</a:t>
            </a:r>
          </a:p>
          <a:p>
            <a:pPr marL="914400" lvl="1" indent="-514350">
              <a:buNone/>
            </a:pPr>
            <a:r>
              <a:rPr lang="en-US" dirty="0"/>
              <a:t>“no person can be made better off without making another person worse off.”</a:t>
            </a:r>
          </a:p>
          <a:p>
            <a:pPr marL="514350" indent="-514350"/>
            <a:r>
              <a:rPr lang="en-US" dirty="0"/>
              <a:t>Recalling our discussion of ordinal utility, a better definition:</a:t>
            </a:r>
          </a:p>
          <a:p>
            <a:pPr marL="914400" lvl="1" indent="-514350"/>
            <a:r>
              <a:rPr lang="en-US" i="1" dirty="0"/>
              <a:t>Pareto efficiency : </a:t>
            </a:r>
            <a:r>
              <a:rPr lang="en-US" dirty="0"/>
              <a:t>no person could be given a allocation “preferred” to the current allocation without giving another person an allocation “preferred” less than current allocation</a:t>
            </a:r>
          </a:p>
          <a:p>
            <a:pPr marL="914400" lvl="1" indent="-514350"/>
            <a:r>
              <a:rPr lang="en-US" dirty="0"/>
              <a:t>“Prefer” means the person would choose the option over the alternative</a:t>
            </a:r>
          </a:p>
          <a:p>
            <a:pPr marL="914400" lvl="1" indent="-514350"/>
            <a:r>
              <a:rPr lang="en-US" dirty="0"/>
              <a:t>An “allocation” is the whole set of things that matter to the person (e.g., consumption bundle)</a:t>
            </a:r>
          </a:p>
          <a:p>
            <a:pPr marL="914400" lvl="1" indent="-514350">
              <a:buFont typeface="+mj-lt"/>
              <a:buAutoNum type="arabicPeriod"/>
            </a:pPr>
            <a:endParaRPr lang="en-US" dirty="0"/>
          </a:p>
          <a:p>
            <a:pPr marL="914400" lvl="1" indent="-514350">
              <a:buFont typeface="+mj-lt"/>
              <a:buAutoNum type="arabicPeriod"/>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81736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Pareto Efficiency a good thing?</a:t>
            </a:r>
          </a:p>
        </p:txBody>
      </p:sp>
      <p:sp>
        <p:nvSpPr>
          <p:cNvPr id="3" name="Content Placeholder 2"/>
          <p:cNvSpPr>
            <a:spLocks noGrp="1"/>
          </p:cNvSpPr>
          <p:nvPr>
            <p:ph idx="1"/>
          </p:nvPr>
        </p:nvSpPr>
        <p:spPr/>
        <p:txBody>
          <a:bodyPr>
            <a:normAutofit/>
          </a:bodyPr>
          <a:lstStyle/>
          <a:p>
            <a:r>
              <a:rPr lang="en-US" dirty="0"/>
              <a:t>Generally yes: </a:t>
            </a:r>
          </a:p>
          <a:p>
            <a:pPr lvl="1"/>
            <a:r>
              <a:rPr lang="en-US" dirty="0"/>
              <a:t> Minimum standard of nothing wasted, to the extent people’s choices reflect what is good for them</a:t>
            </a:r>
          </a:p>
          <a:p>
            <a:pPr lvl="1"/>
            <a:r>
              <a:rPr lang="en-US" dirty="0"/>
              <a:t>Generally, people’s choices do reflect what is good for them, individual knows best</a:t>
            </a:r>
          </a:p>
          <a:p>
            <a:r>
              <a:rPr lang="en-US" dirty="0"/>
              <a:t>But not necessarily…</a:t>
            </a:r>
          </a:p>
          <a:p>
            <a:pPr>
              <a:buNone/>
            </a:pPr>
            <a:endParaRPr lang="en-US" dirty="0"/>
          </a:p>
          <a:p>
            <a:endParaRPr lang="en-US" dirty="0"/>
          </a:p>
          <a:p>
            <a:pPr lvl="1"/>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742408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Pareto efficiency is not a complete measure of “a good society”</a:t>
            </a:r>
          </a:p>
        </p:txBody>
      </p:sp>
      <p:sp>
        <p:nvSpPr>
          <p:cNvPr id="3" name="Content Placeholder 2"/>
          <p:cNvSpPr>
            <a:spLocks noGrp="1"/>
          </p:cNvSpPr>
          <p:nvPr>
            <p:ph idx="1"/>
          </p:nvPr>
        </p:nvSpPr>
        <p:spPr/>
        <p:txBody>
          <a:bodyPr>
            <a:normAutofit fontScale="92500" lnSpcReduction="10000"/>
          </a:bodyPr>
          <a:lstStyle/>
          <a:p>
            <a:pPr marL="971550" lvl="1" indent="-514350">
              <a:buFont typeface="+mj-lt"/>
              <a:buAutoNum type="arabicPeriod"/>
            </a:pPr>
            <a:r>
              <a:rPr lang="en-US" dirty="0"/>
              <a:t>When used as absolute measure, has shortcomings of Utilitarianism</a:t>
            </a:r>
          </a:p>
          <a:p>
            <a:pPr marL="1371600" lvl="2" indent="-514350"/>
            <a:r>
              <a:rPr lang="en-US" dirty="0"/>
              <a:t>Subjective definition of well-being</a:t>
            </a:r>
          </a:p>
          <a:p>
            <a:pPr marL="1371600" lvl="2" indent="-514350"/>
            <a:r>
              <a:rPr lang="en-US" dirty="0"/>
              <a:t>Distorted view of freedom that presumes people always choose what is best for themselves</a:t>
            </a:r>
          </a:p>
          <a:p>
            <a:pPr marL="1371600" lvl="2" indent="-514350"/>
            <a:r>
              <a:rPr lang="en-US" dirty="0"/>
              <a:t>Neglect of spiritual nature of man (virtue, social relationships)</a:t>
            </a:r>
          </a:p>
          <a:p>
            <a:pPr marL="971550" lvl="1" indent="-514350">
              <a:buFont typeface="+mj-lt"/>
              <a:buAutoNum type="arabicPeriod"/>
            </a:pPr>
            <a:r>
              <a:rPr lang="en-US" dirty="0"/>
              <a:t>Fails to address social principles</a:t>
            </a:r>
          </a:p>
          <a:p>
            <a:pPr marL="1371600" lvl="2" indent="-514350"/>
            <a:r>
              <a:rPr lang="en-US" dirty="0"/>
              <a:t>E.g., option for the poor, universal destination of earth’s goods</a:t>
            </a:r>
          </a:p>
          <a:p>
            <a:pPr marL="1371600" lvl="2" indent="-514350"/>
            <a:r>
              <a:rPr lang="en-US" dirty="0"/>
              <a:t>Indifferent to inequality – one selfish person having everything is Pareto efficient</a:t>
            </a:r>
          </a:p>
          <a:p>
            <a:pPr marL="971550" lvl="1" indent="-514350">
              <a:buFont typeface="+mj-lt"/>
              <a:buAutoNum type="arabicPeriod"/>
            </a:pPr>
            <a:endParaRPr lang="en-US" dirty="0"/>
          </a:p>
          <a:p>
            <a:pPr lvl="1">
              <a:buNone/>
            </a:pPr>
            <a:endParaRPr lang="en-US" dirty="0"/>
          </a:p>
        </p:txBody>
      </p:sp>
    </p:spTree>
    <p:extLst>
      <p:ext uri="{BB962C8B-B14F-4D97-AF65-F5344CB8AC3E}">
        <p14:creationId xmlns:p14="http://schemas.microsoft.com/office/powerpoint/2010/main" val="1612700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IV) D. Other Consideration of Markets</a:t>
            </a:r>
          </a:p>
        </p:txBody>
      </p:sp>
      <p:sp>
        <p:nvSpPr>
          <p:cNvPr id="3" name="Content Placeholder 2"/>
          <p:cNvSpPr>
            <a:spLocks noGrp="1"/>
          </p:cNvSpPr>
          <p:nvPr>
            <p:ph idx="1"/>
          </p:nvPr>
        </p:nvSpPr>
        <p:spPr/>
        <p:txBody>
          <a:bodyPr>
            <a:normAutofit/>
          </a:bodyPr>
          <a:lstStyle/>
          <a:p>
            <a:pPr marL="0" indent="0" algn="just">
              <a:buNone/>
            </a:pPr>
            <a:endParaRPr lang="en-US" dirty="0"/>
          </a:p>
          <a:p>
            <a:pPr marL="514350" indent="-514350" algn="just">
              <a:buFont typeface="+mj-lt"/>
              <a:buAutoNum type="arabicPeriod"/>
            </a:pPr>
            <a:r>
              <a:rPr lang="en-US" dirty="0"/>
              <a:t>Moral neutrality of markets</a:t>
            </a:r>
          </a:p>
          <a:p>
            <a:pPr marL="514350" indent="-514350" algn="just">
              <a:buFont typeface="+mj-lt"/>
              <a:buAutoNum type="arabicPeriod"/>
            </a:pPr>
            <a:r>
              <a:rPr lang="en-US" dirty="0"/>
              <a:t>Equity</a:t>
            </a:r>
          </a:p>
          <a:p>
            <a:pPr marL="514350" indent="-514350" algn="just">
              <a:buFont typeface="+mj-lt"/>
              <a:buAutoNum type="arabicPeriod"/>
            </a:pPr>
            <a:r>
              <a:rPr lang="en-US" dirty="0"/>
              <a:t>Effect on preferences/attitudes</a:t>
            </a:r>
          </a:p>
        </p:txBody>
      </p:sp>
    </p:spTree>
    <p:extLst>
      <p:ext uri="{BB962C8B-B14F-4D97-AF65-F5344CB8AC3E}">
        <p14:creationId xmlns:p14="http://schemas.microsoft.com/office/powerpoint/2010/main" val="3385873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Moral neutrality of markets</a:t>
            </a:r>
          </a:p>
        </p:txBody>
      </p:sp>
      <p:sp>
        <p:nvSpPr>
          <p:cNvPr id="3" name="Content Placeholder 2"/>
          <p:cNvSpPr>
            <a:spLocks noGrp="1"/>
          </p:cNvSpPr>
          <p:nvPr>
            <p:ph idx="1"/>
          </p:nvPr>
        </p:nvSpPr>
        <p:spPr/>
        <p:txBody>
          <a:bodyPr>
            <a:normAutofit fontScale="92500"/>
          </a:bodyPr>
          <a:lstStyle/>
          <a:p>
            <a:pPr marL="514350" indent="-514350"/>
            <a:r>
              <a:rPr lang="en-US" dirty="0"/>
              <a:t>Markets give people what they want, not what they need, or what is objectively good</a:t>
            </a:r>
          </a:p>
          <a:p>
            <a:pPr marL="514350" indent="-514350"/>
            <a:r>
              <a:rPr lang="en-US" dirty="0"/>
              <a:t>Markets  exist for illegal drugs, mercenaries, child prostitution, kidnapped babies, transplant kidneys for sale, phone-sex, palm-reading, abortions, or just high cholesterol foods</a:t>
            </a:r>
          </a:p>
          <a:p>
            <a:pPr marL="514350" indent="-514350"/>
            <a:r>
              <a:rPr lang="en-US" dirty="0"/>
              <a:t>Recall Aquinas, goods “necessary for the practice of virtue”</a:t>
            </a:r>
          </a:p>
          <a:p>
            <a:pPr marL="514350" indent="-514350">
              <a:buNone/>
            </a:pPr>
            <a:r>
              <a:rPr lang="en-US" dirty="0"/>
              <a:t> </a:t>
            </a:r>
          </a:p>
          <a:p>
            <a:endParaRPr lang="en-US" dirty="0"/>
          </a:p>
        </p:txBody>
      </p:sp>
    </p:spTree>
    <p:extLst>
      <p:ext uri="{BB962C8B-B14F-4D97-AF65-F5344CB8AC3E}">
        <p14:creationId xmlns:p14="http://schemas.microsoft.com/office/powerpoint/2010/main" val="31421980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Equity and Markets</a:t>
            </a:r>
          </a:p>
        </p:txBody>
      </p:sp>
      <p:sp>
        <p:nvSpPr>
          <p:cNvPr id="3" name="Content Placeholder 2"/>
          <p:cNvSpPr>
            <a:spLocks noGrp="1"/>
          </p:cNvSpPr>
          <p:nvPr>
            <p:ph idx="1"/>
          </p:nvPr>
        </p:nvSpPr>
        <p:spPr/>
        <p:txBody>
          <a:bodyPr/>
          <a:lstStyle/>
          <a:p>
            <a:r>
              <a:rPr lang="en-US" dirty="0"/>
              <a:t>Markets give higher weights to wealthy people’s demands</a:t>
            </a:r>
          </a:p>
          <a:p>
            <a:pPr lvl="1"/>
            <a:r>
              <a:rPr lang="en-US" dirty="0"/>
              <a:t>Produce too many luxuries relative to necessities?</a:t>
            </a:r>
          </a:p>
          <a:p>
            <a:r>
              <a:rPr lang="en-US" dirty="0"/>
              <a:t>Recall, supply and demand with shortages, as prices rise, who gets goods? </a:t>
            </a:r>
          </a:p>
          <a:p>
            <a:pPr marL="457200" lvl="1" indent="0">
              <a:buNone/>
            </a:pPr>
            <a:r>
              <a:rPr lang="en-US" dirty="0"/>
              <a:t>Answer: Those willing to pay most. Are they</a:t>
            </a:r>
          </a:p>
          <a:p>
            <a:pPr lvl="2">
              <a:buNone/>
            </a:pPr>
            <a:r>
              <a:rPr lang="en-US" dirty="0"/>
              <a:t>(1) those who like/need it most?</a:t>
            </a:r>
          </a:p>
          <a:p>
            <a:pPr lvl="2">
              <a:buNone/>
            </a:pPr>
            <a:r>
              <a:rPr lang="en-US" dirty="0"/>
              <a:t>(2) those who have most resources?</a:t>
            </a:r>
          </a:p>
        </p:txBody>
      </p:sp>
    </p:spTree>
    <p:extLst>
      <p:ext uri="{BB962C8B-B14F-4D97-AF65-F5344CB8AC3E}">
        <p14:creationId xmlns:p14="http://schemas.microsoft.com/office/powerpoint/2010/main" val="2692148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73F1-6055-4A45-9772-26E39B67F701}"/>
              </a:ext>
            </a:extLst>
          </p:cNvPr>
          <p:cNvSpPr>
            <a:spLocks noGrp="1"/>
          </p:cNvSpPr>
          <p:nvPr>
            <p:ph type="title"/>
          </p:nvPr>
        </p:nvSpPr>
        <p:spPr/>
        <p:txBody>
          <a:bodyPr>
            <a:normAutofit/>
          </a:bodyPr>
          <a:lstStyle/>
          <a:p>
            <a:r>
              <a:rPr lang="en-US" dirty="0"/>
              <a:t>Pope Francis on Markets</a:t>
            </a:r>
          </a:p>
        </p:txBody>
      </p:sp>
      <p:sp>
        <p:nvSpPr>
          <p:cNvPr id="3" name="Content Placeholder 2">
            <a:extLst>
              <a:ext uri="{FF2B5EF4-FFF2-40B4-BE49-F238E27FC236}">
                <a16:creationId xmlns:a16="http://schemas.microsoft.com/office/drawing/2014/main" id="{D51391BC-34C3-7A49-8205-51860DBE4098}"/>
              </a:ext>
            </a:extLst>
          </p:cNvPr>
          <p:cNvSpPr>
            <a:spLocks noGrp="1"/>
          </p:cNvSpPr>
          <p:nvPr>
            <p:ph idx="1"/>
          </p:nvPr>
        </p:nvSpPr>
        <p:spPr/>
        <p:txBody>
          <a:bodyPr>
            <a:normAutofit fontScale="55000" lnSpcReduction="20000"/>
          </a:bodyPr>
          <a:lstStyle/>
          <a:p>
            <a:pPr marL="0" indent="0">
              <a:buNone/>
            </a:pPr>
            <a:r>
              <a:rPr lang="en-US" dirty="0"/>
              <a:t>“Development must not aim at the amassing of wealth by a few, but must ensure “human rights – personal and social, economic and political, including the rights of nations and of peoples”. The right of some to free enterprise or market freedom cannot supersede the rights of peoples and the dignity of the poor, or, for that matter, respect for the natural environment, for “if we make something our own, it is only to administer it for the good of all”.</a:t>
            </a:r>
          </a:p>
          <a:p>
            <a:pPr marL="0" indent="0">
              <a:buNone/>
            </a:pPr>
            <a:endParaRPr lang="en-US" dirty="0"/>
          </a:p>
          <a:p>
            <a:pPr marL="0" indent="0">
              <a:buNone/>
            </a:pPr>
            <a:r>
              <a:rPr lang="en-US" dirty="0"/>
              <a:t>Business activity is essentially “a noble vocation, directed to producing wealth and improving our world”. God encourages us to develop the talents he gave us, and he has made our universe one of immense potential. In God’s plan, each individual is called to promote his or her own development and this includes finding the best economic and technological means of multiplying goods and increasing wealth. Business abilities, which are a gift from God, should always be clearly directed to the development of others and to eliminating poverty, especially through the creation of diversified work opportunities. The right to private property is always accompanied by the primary and prior principle of the subordination of all private property to the universal destination of the earth’s goods, and thus the right of all to their use.” </a:t>
            </a:r>
          </a:p>
          <a:p>
            <a:pPr marL="0" indent="0">
              <a:buNone/>
            </a:pPr>
            <a:endParaRPr lang="en-US" dirty="0"/>
          </a:p>
          <a:p>
            <a:pPr marL="0" indent="0" algn="r">
              <a:buNone/>
            </a:pPr>
            <a:r>
              <a:rPr lang="en-US" i="1" dirty="0"/>
              <a:t>Fratelli Tutti</a:t>
            </a:r>
            <a:r>
              <a:rPr lang="en-US" dirty="0"/>
              <a:t>, 122-123</a:t>
            </a:r>
          </a:p>
          <a:p>
            <a:endParaRPr lang="en-US" dirty="0"/>
          </a:p>
        </p:txBody>
      </p:sp>
    </p:spTree>
    <p:extLst>
      <p:ext uri="{BB962C8B-B14F-4D97-AF65-F5344CB8AC3E}">
        <p14:creationId xmlns:p14="http://schemas.microsoft.com/office/powerpoint/2010/main" val="173437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 A. Does scarcity imply God’s bounty is insufficient?</a:t>
            </a:r>
          </a:p>
        </p:txBody>
      </p:sp>
      <p:sp>
        <p:nvSpPr>
          <p:cNvPr id="3" name="Content Placeholder 2"/>
          <p:cNvSpPr>
            <a:spLocks noGrp="1"/>
          </p:cNvSpPr>
          <p:nvPr>
            <p:ph idx="1"/>
          </p:nvPr>
        </p:nvSpPr>
        <p:spPr/>
        <p:txBody>
          <a:bodyPr>
            <a:normAutofit fontScale="77500" lnSpcReduction="20000"/>
          </a:bodyPr>
          <a:lstStyle/>
          <a:p>
            <a:r>
              <a:rPr lang="en-US" dirty="0"/>
              <a:t>Is God’s provision for humans somehow lacking? No </a:t>
            </a:r>
          </a:p>
          <a:p>
            <a:pPr marL="914400" lvl="2" indent="0">
              <a:buNone/>
            </a:pPr>
            <a:r>
              <a:rPr lang="en-US" dirty="0"/>
              <a:t>“Learn from the way the wild flowers grow. They do not work or spin. But I tell you that not even Solomon in all his splendor was clothed like one of them.  If God so clothes the grass of the field, which grows today and is thrown into the oven tomorrow, will he not much more provide for you, O you of little faith?   So do not worry and say, ‘What are we to eat?’ or ‘What are we to drink?’ or ‘What are we to wear?’  All these things the pagans seek.  Your heavenly Father knows that you need them all.” (Matthew 6)</a:t>
            </a:r>
          </a:p>
          <a:p>
            <a:r>
              <a:rPr lang="en-US" dirty="0"/>
              <a:t>Without scarcity, most economic questions are gone. Can we reconcile?  Two ideas:</a:t>
            </a:r>
          </a:p>
          <a:p>
            <a:pPr marL="1028700" lvl="1" indent="-571500">
              <a:buFont typeface="+mj-lt"/>
              <a:buAutoNum type="romanLcPeriod"/>
            </a:pPr>
            <a:r>
              <a:rPr lang="en-US" dirty="0"/>
              <a:t>“</a:t>
            </a:r>
            <a:r>
              <a:rPr lang="en-US" b="1" i="1" dirty="0"/>
              <a:t>subjective</a:t>
            </a:r>
            <a:r>
              <a:rPr lang="en-US" dirty="0"/>
              <a:t> human </a:t>
            </a:r>
            <a:r>
              <a:rPr lang="en-US" b="1" i="1" dirty="0"/>
              <a:t>wants</a:t>
            </a:r>
            <a:r>
              <a:rPr lang="en-US" dirty="0"/>
              <a:t>” – not needs or even objective goods – scarcity reflects man’s fallen nature in many instances</a:t>
            </a:r>
          </a:p>
          <a:p>
            <a:pPr marL="971550" lvl="1" indent="-514350">
              <a:buFont typeface="+mj-lt"/>
              <a:buAutoNum type="romanLcPeriod"/>
            </a:pPr>
            <a:r>
              <a:rPr lang="en-US" dirty="0"/>
              <a:t>Scarcity only implies opportunity costs – can’t have your cake and eat it too, resources are not infinite</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8804502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0EA-1F62-3B4E-B780-176C978F8D2B}"/>
              </a:ext>
            </a:extLst>
          </p:cNvPr>
          <p:cNvSpPr>
            <a:spLocks noGrp="1"/>
          </p:cNvSpPr>
          <p:nvPr>
            <p:ph type="title"/>
          </p:nvPr>
        </p:nvSpPr>
        <p:spPr/>
        <p:txBody>
          <a:bodyPr/>
          <a:lstStyle/>
          <a:p>
            <a:r>
              <a:rPr lang="en-US" dirty="0"/>
              <a:t>End of Lecture 8</a:t>
            </a:r>
          </a:p>
        </p:txBody>
      </p:sp>
      <p:sp>
        <p:nvSpPr>
          <p:cNvPr id="3" name="Content Placeholder 2">
            <a:extLst>
              <a:ext uri="{FF2B5EF4-FFF2-40B4-BE49-F238E27FC236}">
                <a16:creationId xmlns:a16="http://schemas.microsoft.com/office/drawing/2014/main" id="{49DCE05A-86B8-4B4F-9462-6FF4DB8C48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447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IV) E. Sources of Market Failure</a:t>
            </a:r>
          </a:p>
        </p:txBody>
      </p:sp>
      <p:sp>
        <p:nvSpPr>
          <p:cNvPr id="3" name="Content Placeholder 2"/>
          <p:cNvSpPr>
            <a:spLocks noGrp="1"/>
          </p:cNvSpPr>
          <p:nvPr>
            <p:ph idx="1"/>
          </p:nvPr>
        </p:nvSpPr>
        <p:spPr/>
        <p:txBody>
          <a:bodyPr>
            <a:normAutofit fontScale="92500" lnSpcReduction="20000"/>
          </a:bodyPr>
          <a:lstStyle/>
          <a:p>
            <a:pPr algn="just"/>
            <a:r>
              <a:rPr lang="en-US" dirty="0"/>
              <a:t>Definition:</a:t>
            </a:r>
          </a:p>
          <a:p>
            <a:pPr algn="just">
              <a:buNone/>
            </a:pPr>
            <a:r>
              <a:rPr lang="en-US" i="1" dirty="0"/>
              <a:t>	First Welfare Theorem - </a:t>
            </a:r>
            <a:r>
              <a:rPr lang="en-US" dirty="0"/>
              <a:t>in a </a:t>
            </a:r>
            <a:r>
              <a:rPr lang="en-US" b="1" dirty="0"/>
              <a:t>competitive economy</a:t>
            </a:r>
            <a:r>
              <a:rPr lang="en-US" dirty="0"/>
              <a:t>, in which each good has a market and prices and goods are well known the free market produces a Pareto efficient outcome. </a:t>
            </a:r>
          </a:p>
          <a:p>
            <a:pPr algn="just">
              <a:buNone/>
            </a:pPr>
            <a:endParaRPr lang="en-US" dirty="0"/>
          </a:p>
          <a:p>
            <a:pPr algn="just"/>
            <a:r>
              <a:rPr lang="en-US" dirty="0"/>
              <a:t>Four important conditions:</a:t>
            </a:r>
          </a:p>
          <a:p>
            <a:pPr marL="971550" lvl="1" indent="-514350" algn="just">
              <a:buFont typeface="+mj-lt"/>
              <a:buAutoNum type="arabicPeriod"/>
            </a:pPr>
            <a:r>
              <a:rPr lang="en-US" b="1" dirty="0"/>
              <a:t>“Competitive economy”</a:t>
            </a:r>
          </a:p>
          <a:p>
            <a:pPr marL="971550" lvl="1" indent="-514350" algn="just">
              <a:buFont typeface="+mj-lt"/>
              <a:buAutoNum type="arabicPeriod"/>
            </a:pPr>
            <a:r>
              <a:rPr lang="en-US" dirty="0"/>
              <a:t>“Each good has a market”</a:t>
            </a:r>
          </a:p>
          <a:p>
            <a:pPr marL="971550" lvl="1" indent="-514350" algn="just">
              <a:buFont typeface="+mj-lt"/>
              <a:buAutoNum type="arabicPeriod"/>
            </a:pPr>
            <a:r>
              <a:rPr lang="en-US" dirty="0"/>
              <a:t>“Prices and goods are well known”</a:t>
            </a:r>
          </a:p>
          <a:p>
            <a:pPr marL="971550" lvl="1" indent="-514350" algn="just">
              <a:buFont typeface="+mj-lt"/>
              <a:buAutoNum type="arabicPeriod"/>
            </a:pPr>
            <a:r>
              <a:rPr lang="en-US" dirty="0"/>
              <a:t>“Free market”</a:t>
            </a:r>
          </a:p>
          <a:p>
            <a:pPr algn="just">
              <a:buNone/>
            </a:pPr>
            <a:endParaRPr lang="en-US" i="1" dirty="0"/>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337029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IV) E. Sources of Market Failure</a:t>
            </a:r>
          </a:p>
        </p:txBody>
      </p:sp>
      <p:sp>
        <p:nvSpPr>
          <p:cNvPr id="3" name="Content Placeholder 2"/>
          <p:cNvSpPr>
            <a:spLocks noGrp="1"/>
          </p:cNvSpPr>
          <p:nvPr>
            <p:ph idx="1"/>
          </p:nvPr>
        </p:nvSpPr>
        <p:spPr/>
        <p:txBody>
          <a:bodyPr>
            <a:normAutofit fontScale="92500" lnSpcReduction="20000"/>
          </a:bodyPr>
          <a:lstStyle/>
          <a:p>
            <a:pPr algn="just"/>
            <a:r>
              <a:rPr lang="en-US" dirty="0"/>
              <a:t>Definition:</a:t>
            </a:r>
          </a:p>
          <a:p>
            <a:pPr algn="just">
              <a:buNone/>
            </a:pPr>
            <a:r>
              <a:rPr lang="en-US" i="1" dirty="0"/>
              <a:t>	First Welfare Theorem - </a:t>
            </a:r>
            <a:r>
              <a:rPr lang="en-US" dirty="0"/>
              <a:t>in a competitive economy, in which </a:t>
            </a:r>
            <a:r>
              <a:rPr lang="en-US" b="1" dirty="0"/>
              <a:t>each good has a market</a:t>
            </a:r>
            <a:r>
              <a:rPr lang="en-US" dirty="0"/>
              <a:t> and prices and goods are well known the free market produces a Pareto efficient outcome. </a:t>
            </a:r>
          </a:p>
          <a:p>
            <a:pPr algn="just">
              <a:buNone/>
            </a:pPr>
            <a:endParaRPr lang="en-US" dirty="0"/>
          </a:p>
          <a:p>
            <a:pPr algn="just"/>
            <a:r>
              <a:rPr lang="en-US" dirty="0"/>
              <a:t>Four important conditions:</a:t>
            </a:r>
          </a:p>
          <a:p>
            <a:pPr marL="971550" lvl="1" indent="-514350" algn="just">
              <a:buFont typeface="+mj-lt"/>
              <a:buAutoNum type="arabicPeriod"/>
            </a:pPr>
            <a:r>
              <a:rPr lang="en-US" dirty="0"/>
              <a:t>“Competitive economy”</a:t>
            </a:r>
          </a:p>
          <a:p>
            <a:pPr marL="971550" lvl="1" indent="-514350" algn="just">
              <a:buFont typeface="+mj-lt"/>
              <a:buAutoNum type="arabicPeriod"/>
            </a:pPr>
            <a:r>
              <a:rPr lang="en-US" b="1" dirty="0"/>
              <a:t>“Each good has a market”</a:t>
            </a:r>
          </a:p>
          <a:p>
            <a:pPr marL="971550" lvl="1" indent="-514350" algn="just">
              <a:buFont typeface="+mj-lt"/>
              <a:buAutoNum type="arabicPeriod"/>
            </a:pPr>
            <a:r>
              <a:rPr lang="en-US" dirty="0"/>
              <a:t>“Prices and goods are well known”</a:t>
            </a:r>
          </a:p>
          <a:p>
            <a:pPr marL="971550" lvl="1" indent="-514350" algn="just">
              <a:buFont typeface="+mj-lt"/>
              <a:buAutoNum type="arabicPeriod"/>
            </a:pPr>
            <a:r>
              <a:rPr lang="en-US" dirty="0"/>
              <a:t>“Free market”</a:t>
            </a:r>
          </a:p>
          <a:p>
            <a:pPr algn="just">
              <a:buNone/>
            </a:pPr>
            <a:endParaRPr lang="en-US" i="1" dirty="0"/>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2004053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IV) E. Sources of Market Failure</a:t>
            </a:r>
          </a:p>
        </p:txBody>
      </p:sp>
      <p:sp>
        <p:nvSpPr>
          <p:cNvPr id="3" name="Content Placeholder 2"/>
          <p:cNvSpPr>
            <a:spLocks noGrp="1"/>
          </p:cNvSpPr>
          <p:nvPr>
            <p:ph idx="1"/>
          </p:nvPr>
        </p:nvSpPr>
        <p:spPr/>
        <p:txBody>
          <a:bodyPr>
            <a:normAutofit fontScale="92500" lnSpcReduction="20000"/>
          </a:bodyPr>
          <a:lstStyle/>
          <a:p>
            <a:pPr algn="just"/>
            <a:r>
              <a:rPr lang="en-US" dirty="0"/>
              <a:t>Definition:</a:t>
            </a:r>
          </a:p>
          <a:p>
            <a:pPr algn="just">
              <a:buNone/>
            </a:pPr>
            <a:r>
              <a:rPr lang="en-US" i="1" dirty="0"/>
              <a:t>	First Welfare Theorem - </a:t>
            </a:r>
            <a:r>
              <a:rPr lang="en-US" dirty="0"/>
              <a:t>in a competitive economy, in which each good has a market and </a:t>
            </a:r>
            <a:r>
              <a:rPr lang="en-US" b="1" dirty="0"/>
              <a:t>prices and goods are well known </a:t>
            </a:r>
            <a:r>
              <a:rPr lang="en-US" dirty="0"/>
              <a:t>the free market produces a Pareto efficient outcome. </a:t>
            </a:r>
          </a:p>
          <a:p>
            <a:pPr algn="just">
              <a:buNone/>
            </a:pPr>
            <a:endParaRPr lang="en-US" dirty="0"/>
          </a:p>
          <a:p>
            <a:pPr algn="just"/>
            <a:r>
              <a:rPr lang="en-US" dirty="0"/>
              <a:t>Four important conditions:</a:t>
            </a:r>
          </a:p>
          <a:p>
            <a:pPr marL="971550" lvl="1" indent="-514350" algn="just">
              <a:buFont typeface="+mj-lt"/>
              <a:buAutoNum type="arabicPeriod"/>
            </a:pPr>
            <a:r>
              <a:rPr lang="en-US" dirty="0"/>
              <a:t>“Competitive economy”</a:t>
            </a:r>
          </a:p>
          <a:p>
            <a:pPr marL="971550" lvl="1" indent="-514350" algn="just">
              <a:buFont typeface="+mj-lt"/>
              <a:buAutoNum type="arabicPeriod"/>
            </a:pPr>
            <a:r>
              <a:rPr lang="en-US" dirty="0"/>
              <a:t>“Each good has a market”</a:t>
            </a:r>
          </a:p>
          <a:p>
            <a:pPr marL="971550" lvl="1" indent="-514350" algn="just">
              <a:buFont typeface="+mj-lt"/>
              <a:buAutoNum type="arabicPeriod"/>
            </a:pPr>
            <a:r>
              <a:rPr lang="en-US" b="1" dirty="0"/>
              <a:t>“Prices and goods are well known”</a:t>
            </a:r>
          </a:p>
          <a:p>
            <a:pPr marL="971550" lvl="1" indent="-514350" algn="just">
              <a:buFont typeface="+mj-lt"/>
              <a:buAutoNum type="arabicPeriod"/>
            </a:pPr>
            <a:r>
              <a:rPr lang="en-US" dirty="0"/>
              <a:t>“Free market”</a:t>
            </a:r>
          </a:p>
          <a:p>
            <a:pPr algn="just">
              <a:buNone/>
            </a:pPr>
            <a:endParaRPr lang="en-US" i="1" dirty="0"/>
          </a:p>
          <a:p>
            <a:pPr algn="just">
              <a:buNone/>
            </a:pPr>
            <a:endParaRPr lang="en-US" i="1" dirty="0"/>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3736580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IV) E. Sources of Market Failure</a:t>
            </a:r>
          </a:p>
        </p:txBody>
      </p:sp>
      <p:sp>
        <p:nvSpPr>
          <p:cNvPr id="3" name="Content Placeholder 2"/>
          <p:cNvSpPr>
            <a:spLocks noGrp="1"/>
          </p:cNvSpPr>
          <p:nvPr>
            <p:ph idx="1"/>
          </p:nvPr>
        </p:nvSpPr>
        <p:spPr/>
        <p:txBody>
          <a:bodyPr>
            <a:normAutofit fontScale="92500" lnSpcReduction="20000"/>
          </a:bodyPr>
          <a:lstStyle/>
          <a:p>
            <a:pPr algn="just"/>
            <a:r>
              <a:rPr lang="en-US" dirty="0"/>
              <a:t>Definition:</a:t>
            </a:r>
          </a:p>
          <a:p>
            <a:pPr algn="just">
              <a:buNone/>
            </a:pPr>
            <a:r>
              <a:rPr lang="en-US" i="1" dirty="0"/>
              <a:t>	First Welfare Theorem - </a:t>
            </a:r>
            <a:r>
              <a:rPr lang="en-US" dirty="0"/>
              <a:t>in a competitive economy, in which each good has a market and prices and goods are well known the free market produces a Pareto efficient outcome. </a:t>
            </a:r>
          </a:p>
          <a:p>
            <a:pPr algn="just">
              <a:buNone/>
            </a:pPr>
            <a:endParaRPr lang="en-US" dirty="0"/>
          </a:p>
          <a:p>
            <a:pPr algn="just"/>
            <a:r>
              <a:rPr lang="en-US" dirty="0"/>
              <a:t>Four important conditions:</a:t>
            </a:r>
          </a:p>
          <a:p>
            <a:pPr marL="971550" lvl="1" indent="-514350" algn="just">
              <a:buFont typeface="+mj-lt"/>
              <a:buAutoNum type="arabicPeriod"/>
            </a:pPr>
            <a:r>
              <a:rPr lang="en-US" dirty="0"/>
              <a:t>“Competitive economy”</a:t>
            </a:r>
          </a:p>
          <a:p>
            <a:pPr marL="971550" lvl="1" indent="-514350" algn="just">
              <a:buFont typeface="+mj-lt"/>
              <a:buAutoNum type="arabicPeriod"/>
            </a:pPr>
            <a:r>
              <a:rPr lang="en-US" dirty="0"/>
              <a:t>“Each good has a market”</a:t>
            </a:r>
          </a:p>
          <a:p>
            <a:pPr marL="971550" lvl="1" indent="-514350" algn="just">
              <a:buFont typeface="+mj-lt"/>
              <a:buAutoNum type="arabicPeriod"/>
            </a:pPr>
            <a:r>
              <a:rPr lang="en-US" dirty="0"/>
              <a:t>“Prices and goods are well known”</a:t>
            </a:r>
          </a:p>
          <a:p>
            <a:pPr marL="971550" lvl="1" indent="-514350" algn="just">
              <a:buFont typeface="+mj-lt"/>
              <a:buAutoNum type="arabicPeriod"/>
            </a:pPr>
            <a:r>
              <a:rPr lang="en-US" dirty="0"/>
              <a:t>“Free market”</a:t>
            </a:r>
          </a:p>
          <a:p>
            <a:pPr algn="just">
              <a:buNone/>
            </a:pPr>
            <a:endParaRPr lang="en-US" i="1" dirty="0"/>
          </a:p>
          <a:p>
            <a:pPr algn="just">
              <a:buNone/>
            </a:pPr>
            <a:endParaRPr lang="en-US" i="1" dirty="0"/>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4010989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“Competitive Economy”</a:t>
            </a:r>
          </a:p>
        </p:txBody>
      </p:sp>
      <p:sp>
        <p:nvSpPr>
          <p:cNvPr id="3" name="Content Placeholder 2"/>
          <p:cNvSpPr>
            <a:spLocks noGrp="1"/>
          </p:cNvSpPr>
          <p:nvPr>
            <p:ph idx="1"/>
          </p:nvPr>
        </p:nvSpPr>
        <p:spPr/>
        <p:txBody>
          <a:bodyPr>
            <a:normAutofit fontScale="70000" lnSpcReduction="20000"/>
          </a:bodyPr>
          <a:lstStyle/>
          <a:p>
            <a:pPr marL="571500" indent="-514350"/>
            <a:r>
              <a:rPr lang="en-US" b="1" dirty="0"/>
              <a:t>Definition</a:t>
            </a:r>
          </a:p>
          <a:p>
            <a:pPr marL="971550" lvl="1" indent="-514350"/>
            <a:r>
              <a:rPr lang="en-US" dirty="0"/>
              <a:t>Economy where no individual buyer or seller can directly affect any price in the market </a:t>
            </a:r>
          </a:p>
          <a:p>
            <a:pPr marL="971550" lvl="1" indent="-514350"/>
            <a:r>
              <a:rPr lang="en-US" dirty="0"/>
              <a:t>“Price taking”</a:t>
            </a:r>
          </a:p>
          <a:p>
            <a:pPr marL="1371600" lvl="2" indent="-514350"/>
            <a:r>
              <a:rPr lang="en-US" dirty="0"/>
              <a:t>E.g., stock market, agriculture markets</a:t>
            </a:r>
          </a:p>
          <a:p>
            <a:pPr marL="571500" indent="-514350"/>
            <a:r>
              <a:rPr lang="en-US" dirty="0"/>
              <a:t>How does this competition lead to Pareto efficiency?</a:t>
            </a:r>
          </a:p>
          <a:p>
            <a:pPr marL="971550" lvl="1" indent="-514350"/>
            <a:r>
              <a:rPr lang="en-US" dirty="0"/>
              <a:t>Consumers buy until marginal utility=price</a:t>
            </a:r>
          </a:p>
          <a:p>
            <a:pPr marL="971550" lvl="1" indent="-514350"/>
            <a:r>
              <a:rPr lang="en-US" dirty="0"/>
              <a:t>Suppliers sell until (opportunity) cost=price</a:t>
            </a:r>
          </a:p>
          <a:p>
            <a:pPr marL="971550" lvl="1" indent="-514350"/>
            <a:r>
              <a:rPr lang="en-US" dirty="0"/>
              <a:t>Similarly, producers yields efficient production, where bang for buck is equalized across inputs</a:t>
            </a:r>
          </a:p>
          <a:p>
            <a:pPr marL="971550" lvl="1" indent="-514350"/>
            <a:r>
              <a:rPr lang="en-US" dirty="0"/>
              <a:t>Marginal utility (presumed benefit)=price=marginal cost </a:t>
            </a:r>
          </a:p>
          <a:p>
            <a:pPr marL="971550" lvl="1" indent="-514350"/>
            <a:r>
              <a:rPr lang="en-US" dirty="0"/>
              <a:t>Prices reflect both cost-based value and utility-based value</a:t>
            </a:r>
          </a:p>
          <a:p>
            <a:pPr marL="1371600" lvl="2" indent="-514350"/>
            <a:r>
              <a:rPr lang="en-US" dirty="0"/>
              <a:t>Goods whose benefit exceed cost are transacted/produced</a:t>
            </a:r>
          </a:p>
          <a:p>
            <a:pPr marL="1371600" lvl="2" indent="-514350"/>
            <a:r>
              <a:rPr lang="en-US" dirty="0"/>
              <a:t>Goods whose benefit does not exceed cost are not transacted/produced</a:t>
            </a:r>
          </a:p>
          <a:p>
            <a:pPr marL="971550" lvl="1" indent="-514350">
              <a:buFont typeface="+mj-lt"/>
              <a:buAutoNum type="arabicPeriod" startAt="3"/>
            </a:pPr>
            <a:endParaRPr lang="en-US" dirty="0"/>
          </a:p>
        </p:txBody>
      </p:sp>
    </p:spTree>
    <p:extLst>
      <p:ext uri="{BB962C8B-B14F-4D97-AF65-F5344CB8AC3E}">
        <p14:creationId xmlns:p14="http://schemas.microsoft.com/office/powerpoint/2010/main" val="1235683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Non-competitive markets</a:t>
            </a:r>
          </a:p>
        </p:txBody>
      </p:sp>
      <p:sp>
        <p:nvSpPr>
          <p:cNvPr id="3" name="Content Placeholder 2"/>
          <p:cNvSpPr>
            <a:spLocks noGrp="1"/>
          </p:cNvSpPr>
          <p:nvPr>
            <p:ph idx="1"/>
          </p:nvPr>
        </p:nvSpPr>
        <p:spPr/>
        <p:txBody>
          <a:bodyPr>
            <a:normAutofit lnSpcReduction="10000"/>
          </a:bodyPr>
          <a:lstStyle/>
          <a:p>
            <a:r>
              <a:rPr lang="en-US" dirty="0"/>
              <a:t>Setting prices creates monopoly distortions, inefficiencies</a:t>
            </a:r>
          </a:p>
          <a:p>
            <a:pPr lvl="1"/>
            <a:r>
              <a:rPr lang="en-US" dirty="0"/>
              <a:t>Monopolist’s private marginal benefit&lt; social marginal benefit</a:t>
            </a:r>
          </a:p>
          <a:p>
            <a:pPr lvl="1"/>
            <a:r>
              <a:rPr lang="en-US" dirty="0"/>
              <a:t>Under monopoly, prices are higher than they should be</a:t>
            </a:r>
          </a:p>
          <a:p>
            <a:pPr lvl="1"/>
            <a:r>
              <a:rPr lang="en-US" dirty="0"/>
              <a:t>Economic justification for anti-trust law (anti-monopoly, anti-collusion) </a:t>
            </a:r>
          </a:p>
          <a:p>
            <a:pPr lvl="1"/>
            <a:r>
              <a:rPr lang="en-US" dirty="0"/>
              <a:t>Economic justification for eliminating policy barriers to entry, competition</a:t>
            </a:r>
          </a:p>
        </p:txBody>
      </p:sp>
    </p:spTree>
    <p:extLst>
      <p:ext uri="{BB962C8B-B14F-4D97-AF65-F5344CB8AC3E}">
        <p14:creationId xmlns:p14="http://schemas.microsoft.com/office/powerpoint/2010/main" val="15417234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Nuanced Role of Profits</a:t>
            </a:r>
          </a:p>
        </p:txBody>
      </p:sp>
      <p:sp>
        <p:nvSpPr>
          <p:cNvPr id="3" name="Content Placeholder 2"/>
          <p:cNvSpPr>
            <a:spLocks noGrp="1"/>
          </p:cNvSpPr>
          <p:nvPr>
            <p:ph idx="1"/>
          </p:nvPr>
        </p:nvSpPr>
        <p:spPr/>
        <p:txBody>
          <a:bodyPr>
            <a:normAutofit fontScale="92500" lnSpcReduction="20000"/>
          </a:bodyPr>
          <a:lstStyle/>
          <a:p>
            <a:pPr algn="just"/>
            <a:r>
              <a:rPr lang="en-US" dirty="0"/>
              <a:t>Definition:</a:t>
            </a:r>
          </a:p>
          <a:p>
            <a:pPr lvl="1" algn="just"/>
            <a:r>
              <a:rPr lang="en-US" dirty="0"/>
              <a:t>“Economic profits” –profits above and beyond what is required to compensate the owners of capital, managers, or entrepreneurs for their risks and the opportunity cost of their resources</a:t>
            </a:r>
          </a:p>
          <a:p>
            <a:pPr algn="just"/>
            <a:r>
              <a:rPr lang="en-US" dirty="0"/>
              <a:t>Paradox: </a:t>
            </a:r>
          </a:p>
          <a:p>
            <a:pPr lvl="1" algn="just">
              <a:buNone/>
            </a:pPr>
            <a:r>
              <a:rPr lang="en-US" dirty="0"/>
              <a:t>  profit-seeking behavior leads to efficiency, economic profits lead to inefficiencies</a:t>
            </a:r>
          </a:p>
          <a:p>
            <a:pPr algn="just"/>
            <a:r>
              <a:rPr lang="en-US" dirty="0"/>
              <a:t>Caveats:</a:t>
            </a:r>
          </a:p>
          <a:p>
            <a:pPr lvl="1" algn="just"/>
            <a:r>
              <a:rPr lang="en-US" dirty="0"/>
              <a:t>“Accounting profits” are okay</a:t>
            </a:r>
          </a:p>
          <a:p>
            <a:pPr lvl="1" algn="just"/>
            <a:r>
              <a:rPr lang="en-US" i="1" dirty="0"/>
              <a:t>Ex post</a:t>
            </a:r>
            <a:r>
              <a:rPr lang="en-US" dirty="0"/>
              <a:t> profits are okay, if no profits “on average”</a:t>
            </a:r>
            <a:endParaRPr lang="en-US" i="1" dirty="0"/>
          </a:p>
        </p:txBody>
      </p:sp>
    </p:spTree>
    <p:extLst>
      <p:ext uri="{BB962C8B-B14F-4D97-AF65-F5344CB8AC3E}">
        <p14:creationId xmlns:p14="http://schemas.microsoft.com/office/powerpoint/2010/main" val="3551236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important is non-competitive behavior in real world?</a:t>
            </a:r>
          </a:p>
        </p:txBody>
      </p:sp>
      <p:sp>
        <p:nvSpPr>
          <p:cNvPr id="3" name="Content Placeholder 2"/>
          <p:cNvSpPr>
            <a:spLocks noGrp="1"/>
          </p:cNvSpPr>
          <p:nvPr>
            <p:ph idx="1"/>
          </p:nvPr>
        </p:nvSpPr>
        <p:spPr/>
        <p:txBody>
          <a:bodyPr>
            <a:normAutofit/>
          </a:bodyPr>
          <a:lstStyle/>
          <a:p>
            <a:r>
              <a:rPr lang="en-US" dirty="0"/>
              <a:t>Economists’ opinions vary:</a:t>
            </a:r>
          </a:p>
          <a:p>
            <a:pPr lvl="1"/>
            <a:r>
              <a:rPr lang="en-US" dirty="0"/>
              <a:t>Most markets show non-competitive behavior (one reason for game theory)</a:t>
            </a:r>
          </a:p>
          <a:p>
            <a:pPr lvl="1"/>
            <a:r>
              <a:rPr lang="en-US" dirty="0"/>
              <a:t>Theoretically, relatively few firms converge close to competitive </a:t>
            </a:r>
            <a:r>
              <a:rPr lang="en-US" dirty="0" err="1"/>
              <a:t>equilbrium</a:t>
            </a:r>
            <a:r>
              <a:rPr lang="en-US" dirty="0"/>
              <a:t> </a:t>
            </a:r>
          </a:p>
          <a:p>
            <a:pPr lvl="1"/>
            <a:r>
              <a:rPr lang="en-US" dirty="0"/>
              <a:t>Empirically, estimated markups average 10-20 percent across the economy, but they vary considerably.</a:t>
            </a:r>
          </a:p>
          <a:p>
            <a:pPr lvl="1"/>
            <a:endParaRPr lang="en-US" dirty="0"/>
          </a:p>
        </p:txBody>
      </p:sp>
    </p:spTree>
    <p:extLst>
      <p:ext uri="{BB962C8B-B14F-4D97-AF65-F5344CB8AC3E}">
        <p14:creationId xmlns:p14="http://schemas.microsoft.com/office/powerpoint/2010/main" val="4277592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“Each Good has a Market”</a:t>
            </a:r>
          </a:p>
        </p:txBody>
      </p:sp>
      <p:sp>
        <p:nvSpPr>
          <p:cNvPr id="3" name="Content Placeholder 2"/>
          <p:cNvSpPr>
            <a:spLocks noGrp="1"/>
          </p:cNvSpPr>
          <p:nvPr>
            <p:ph idx="1"/>
          </p:nvPr>
        </p:nvSpPr>
        <p:spPr/>
        <p:txBody>
          <a:bodyPr>
            <a:normAutofit fontScale="62500" lnSpcReduction="20000"/>
          </a:bodyPr>
          <a:lstStyle/>
          <a:p>
            <a:pPr marL="571500" indent="-514350"/>
            <a:r>
              <a:rPr lang="en-US" dirty="0"/>
              <a:t>If markets don’t exist, prices can’t help allocate</a:t>
            </a:r>
          </a:p>
          <a:p>
            <a:pPr marL="571500" indent="-514350"/>
            <a:r>
              <a:rPr lang="en-US" b="1" dirty="0"/>
              <a:t>Definition:</a:t>
            </a:r>
          </a:p>
          <a:p>
            <a:pPr marL="571500" indent="-514350" algn="just">
              <a:buNone/>
            </a:pPr>
            <a:r>
              <a:rPr lang="en-US" i="1" dirty="0"/>
              <a:t>      Externality </a:t>
            </a:r>
            <a:r>
              <a:rPr lang="en-US" dirty="0"/>
              <a:t>– a case when consumers (or firms) private decisions directly affect not only their own consumption (or production), but also the consumption (or production) of others.</a:t>
            </a:r>
          </a:p>
          <a:p>
            <a:pPr marL="571500" indent="-514350"/>
            <a:r>
              <a:rPr lang="en-US" dirty="0"/>
              <a:t>e.g. 1, missing market for second hand smoke</a:t>
            </a:r>
          </a:p>
          <a:p>
            <a:pPr marL="1371600" lvl="2" indent="-514350"/>
            <a:r>
              <a:rPr lang="en-US" dirty="0"/>
              <a:t>Smoking produces two “goods”, own smoke and second hand smoke (no price on second hand smoke)</a:t>
            </a:r>
          </a:p>
          <a:p>
            <a:pPr marL="1371600" lvl="2" indent="-514350"/>
            <a:r>
              <a:rPr lang="en-US" dirty="0"/>
              <a:t>Negative externality: </a:t>
            </a:r>
          </a:p>
          <a:p>
            <a:pPr marL="971550" lvl="1" indent="-514350">
              <a:buNone/>
            </a:pPr>
            <a:r>
              <a:rPr lang="en-US" sz="2300" dirty="0">
                <a:solidFill>
                  <a:srgbClr val="FF0000"/>
                </a:solidFill>
              </a:rPr>
              <a:t>cigarette cost = price = private “benefit” &gt; social benefit (private benefit-2</a:t>
            </a:r>
            <a:r>
              <a:rPr lang="en-US" sz="2300" baseline="30000" dirty="0">
                <a:solidFill>
                  <a:srgbClr val="FF0000"/>
                </a:solidFill>
              </a:rPr>
              <a:t>nd</a:t>
            </a:r>
            <a:r>
              <a:rPr lang="en-US" sz="2300" dirty="0">
                <a:solidFill>
                  <a:srgbClr val="FF0000"/>
                </a:solidFill>
              </a:rPr>
              <a:t> hand smoke cost)</a:t>
            </a:r>
          </a:p>
          <a:p>
            <a:pPr marL="971550" lvl="1" indent="-514350">
              <a:buNone/>
            </a:pPr>
            <a:r>
              <a:rPr lang="en-US" sz="2300" dirty="0"/>
              <a:t>     … so the market leads to too much smoking</a:t>
            </a:r>
          </a:p>
          <a:p>
            <a:pPr marL="571500" indent="-514350"/>
            <a:r>
              <a:rPr lang="en-US" dirty="0"/>
              <a:t>e.g. 2, missing market for R&amp;D knowledge</a:t>
            </a:r>
          </a:p>
          <a:p>
            <a:pPr marL="1371600" lvl="2" indent="-514350"/>
            <a:r>
              <a:rPr lang="en-US" dirty="0"/>
              <a:t>Company invents new drug, others can copy idea </a:t>
            </a:r>
          </a:p>
          <a:p>
            <a:pPr marL="1371600" lvl="2" indent="-514350"/>
            <a:r>
              <a:rPr lang="en-US" dirty="0"/>
              <a:t>Positive externality: </a:t>
            </a:r>
          </a:p>
          <a:p>
            <a:pPr marL="971550" lvl="1" indent="-514350">
              <a:buNone/>
            </a:pPr>
            <a:r>
              <a:rPr lang="en-US" sz="2300" dirty="0">
                <a:solidFill>
                  <a:srgbClr val="FF0000"/>
                </a:solidFill>
              </a:rPr>
              <a:t>R&amp;D cost=private profit&lt; social benefit (private </a:t>
            </a:r>
            <a:r>
              <a:rPr lang="en-US" sz="2300" dirty="0" err="1">
                <a:solidFill>
                  <a:srgbClr val="FF0000"/>
                </a:solidFill>
              </a:rPr>
              <a:t>profit+profit</a:t>
            </a:r>
            <a:r>
              <a:rPr lang="en-US" sz="2300" dirty="0">
                <a:solidFill>
                  <a:srgbClr val="FF0000"/>
                </a:solidFill>
              </a:rPr>
              <a:t> of copiers)</a:t>
            </a:r>
          </a:p>
          <a:p>
            <a:pPr marL="971550" lvl="1" indent="-514350">
              <a:buNone/>
            </a:pPr>
            <a:r>
              <a:rPr lang="en-US" sz="2300" dirty="0"/>
              <a:t>   … so the market leads to too little R&amp;D.</a:t>
            </a:r>
          </a:p>
          <a:p>
            <a:pPr marL="971550" lvl="1" indent="-514350">
              <a:buFont typeface="+mj-lt"/>
              <a:buAutoNum type="arabicPeriod" startAt="5"/>
            </a:pPr>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795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E68F-BD92-7D45-9357-0576A9B6F86C}"/>
              </a:ext>
            </a:extLst>
          </p:cNvPr>
          <p:cNvSpPr>
            <a:spLocks noGrp="1"/>
          </p:cNvSpPr>
          <p:nvPr>
            <p:ph type="title"/>
          </p:nvPr>
        </p:nvSpPr>
        <p:spPr/>
        <p:txBody>
          <a:bodyPr>
            <a:normAutofit fontScale="90000"/>
          </a:bodyPr>
          <a:lstStyle/>
          <a:p>
            <a:r>
              <a:rPr lang="en-US" dirty="0">
                <a:solidFill>
                  <a:srgbClr val="FF0000"/>
                </a:solidFill>
              </a:rPr>
              <a:t>I) B. Given God’s bounty, why does true human poverty exist?</a:t>
            </a:r>
          </a:p>
        </p:txBody>
      </p:sp>
      <p:sp>
        <p:nvSpPr>
          <p:cNvPr id="3" name="Content Placeholder 2">
            <a:extLst>
              <a:ext uri="{FF2B5EF4-FFF2-40B4-BE49-F238E27FC236}">
                <a16:creationId xmlns:a16="http://schemas.microsoft.com/office/drawing/2014/main" id="{60DC4B01-9818-0745-B8B0-90EA116122E4}"/>
              </a:ext>
            </a:extLst>
          </p:cNvPr>
          <p:cNvSpPr>
            <a:spLocks noGrp="1"/>
          </p:cNvSpPr>
          <p:nvPr>
            <p:ph idx="1"/>
          </p:nvPr>
        </p:nvSpPr>
        <p:spPr/>
        <p:txBody>
          <a:bodyPr>
            <a:normAutofit fontScale="85000" lnSpcReduction="10000"/>
          </a:bodyPr>
          <a:lstStyle/>
          <a:p>
            <a:r>
              <a:rPr lang="en-US" sz="3000" dirty="0"/>
              <a:t>How do we reconcile God’s bounty with the reality of true human poverty/suffering (e.g., children die of lack of clean water, famine, disease, etc.)? </a:t>
            </a:r>
          </a:p>
          <a:p>
            <a:pPr lvl="1"/>
            <a:r>
              <a:rPr lang="en-US" dirty="0"/>
              <a:t>This is the larger problem of evil</a:t>
            </a:r>
          </a:p>
          <a:p>
            <a:pPr lvl="1"/>
            <a:r>
              <a:rPr lang="en-US" sz="2400" dirty="0"/>
              <a:t>Def. </a:t>
            </a:r>
            <a:r>
              <a:rPr lang="en-US" sz="2400" b="1" i="1" dirty="0"/>
              <a:t>moral evil </a:t>
            </a:r>
            <a:r>
              <a:rPr lang="en-US" sz="2400" i="1" dirty="0"/>
              <a:t>–</a:t>
            </a:r>
            <a:r>
              <a:rPr lang="en-US" sz="2400" b="1" i="1" dirty="0"/>
              <a:t> </a:t>
            </a:r>
            <a:r>
              <a:rPr lang="en-US" sz="2400" dirty="0"/>
              <a:t>personal (actual) sin and the suffering that comes from it (e.g., murder)</a:t>
            </a:r>
          </a:p>
          <a:p>
            <a:pPr lvl="1"/>
            <a:r>
              <a:rPr lang="en-US" sz="2400" dirty="0"/>
              <a:t>Def.</a:t>
            </a:r>
            <a:r>
              <a:rPr lang="en-US" sz="2400" i="1" dirty="0"/>
              <a:t> </a:t>
            </a:r>
            <a:r>
              <a:rPr lang="en-US" sz="2400" b="1" i="1" dirty="0"/>
              <a:t>physical evil </a:t>
            </a:r>
            <a:r>
              <a:rPr lang="en-US" sz="2400" i="1" dirty="0"/>
              <a:t>– </a:t>
            </a:r>
            <a:r>
              <a:rPr lang="en-US" sz="2400" dirty="0"/>
              <a:t>something in the world that causes deprivation of a well-oriented human desire and suffering (e.g., drought, death itself) </a:t>
            </a:r>
          </a:p>
          <a:p>
            <a:r>
              <a:rPr lang="en-US" sz="2800" dirty="0"/>
              <a:t>Three other Catholic tenets on evil:</a:t>
            </a:r>
            <a:endParaRPr lang="en-US" dirty="0"/>
          </a:p>
          <a:p>
            <a:pPr marL="971550" lvl="1" indent="-457200">
              <a:buFont typeface="+mj-lt"/>
              <a:buAutoNum type="arabicPeriod"/>
            </a:pPr>
            <a:r>
              <a:rPr lang="en-US" sz="2400" dirty="0"/>
              <a:t>All evil is a deprivation (a less than complete existence)</a:t>
            </a:r>
          </a:p>
          <a:p>
            <a:pPr marL="971550" lvl="1" indent="-457200">
              <a:buFont typeface="+mj-lt"/>
              <a:buAutoNum type="arabicPeriod"/>
            </a:pPr>
            <a:r>
              <a:rPr lang="en-US" sz="2400" dirty="0"/>
              <a:t>Physical evil is (</a:t>
            </a:r>
            <a:r>
              <a:rPr lang="en-US" sz="2400" dirty="0" err="1"/>
              <a:t>i</a:t>
            </a:r>
            <a:r>
              <a:rPr lang="en-US" sz="2400" dirty="0"/>
              <a:t>) a result of the Fall, and (ii) designed to lead us to salvation (e.g., suffering can refine)</a:t>
            </a:r>
          </a:p>
          <a:p>
            <a:pPr marL="971550" lvl="1" indent="-457200">
              <a:buFont typeface="+mj-lt"/>
              <a:buAutoNum type="arabicPeriod"/>
            </a:pPr>
            <a:r>
              <a:rPr lang="en-US" sz="2400" dirty="0"/>
              <a:t>Evil and suffering do not have the final word.</a:t>
            </a:r>
          </a:p>
          <a:p>
            <a:pPr marL="857250" lvl="1" indent="-342900"/>
            <a:endParaRPr lang="en-US" sz="2400" dirty="0"/>
          </a:p>
          <a:p>
            <a:pPr marL="514350" lvl="1" indent="0">
              <a:buNone/>
            </a:pPr>
            <a:endParaRPr lang="en-US" sz="2400" i="1" dirty="0"/>
          </a:p>
        </p:txBody>
      </p:sp>
    </p:spTree>
    <p:extLst>
      <p:ext uri="{BB962C8B-B14F-4D97-AF65-F5344CB8AC3E}">
        <p14:creationId xmlns:p14="http://schemas.microsoft.com/office/powerpoint/2010/main" val="27799045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Economists’ solutions for missing markets</a:t>
            </a:r>
          </a:p>
        </p:txBody>
      </p:sp>
      <p:sp>
        <p:nvSpPr>
          <p:cNvPr id="3" name="Content Placeholder 2"/>
          <p:cNvSpPr>
            <a:spLocks noGrp="1"/>
          </p:cNvSpPr>
          <p:nvPr>
            <p:ph idx="1"/>
          </p:nvPr>
        </p:nvSpPr>
        <p:spPr/>
        <p:txBody>
          <a:bodyPr>
            <a:normAutofit fontScale="92500"/>
          </a:bodyPr>
          <a:lstStyle/>
          <a:p>
            <a:r>
              <a:rPr lang="en-US" dirty="0"/>
              <a:t>Eliminate missing market – assigning property rights can create markets</a:t>
            </a:r>
          </a:p>
          <a:p>
            <a:pPr lvl="1"/>
            <a:r>
              <a:rPr lang="en-US" dirty="0"/>
              <a:t>E.g., patent for drug invention assigns property rights to new drug idea, which can then be bought and sold</a:t>
            </a:r>
          </a:p>
          <a:p>
            <a:r>
              <a:rPr lang="en-US" dirty="0"/>
              <a:t>“Internalize” externality – taxes and subsidies can be used to equalize price and social benefit </a:t>
            </a:r>
          </a:p>
          <a:p>
            <a:pPr lvl="1"/>
            <a:r>
              <a:rPr lang="en-US" dirty="0"/>
              <a:t>E.g., levy tax on cigarettes to raise price, only those with private benefit that exceeds the cost purchase</a:t>
            </a:r>
          </a:p>
        </p:txBody>
      </p:sp>
    </p:spTree>
    <p:extLst>
      <p:ext uri="{BB962C8B-B14F-4D97-AF65-F5344CB8AC3E}">
        <p14:creationId xmlns:p14="http://schemas.microsoft.com/office/powerpoint/2010/main" val="2984258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goods</a:t>
            </a:r>
          </a:p>
        </p:txBody>
      </p:sp>
      <p:sp>
        <p:nvSpPr>
          <p:cNvPr id="3" name="Content Placeholder 2"/>
          <p:cNvSpPr>
            <a:spLocks noGrp="1"/>
          </p:cNvSpPr>
          <p:nvPr>
            <p:ph idx="1"/>
          </p:nvPr>
        </p:nvSpPr>
        <p:spPr/>
        <p:txBody>
          <a:bodyPr>
            <a:normAutofit fontScale="62500" lnSpcReduction="20000"/>
          </a:bodyPr>
          <a:lstStyle/>
          <a:p>
            <a:r>
              <a:rPr lang="en-US" dirty="0"/>
              <a:t>Public goods are:</a:t>
            </a:r>
          </a:p>
          <a:p>
            <a:pPr lvl="1"/>
            <a:r>
              <a:rPr lang="en-US" dirty="0"/>
              <a:t>“</a:t>
            </a:r>
            <a:r>
              <a:rPr lang="en-US" dirty="0" err="1"/>
              <a:t>nonrival</a:t>
            </a:r>
            <a:r>
              <a:rPr lang="en-US" dirty="0"/>
              <a:t>”: one person’s use/enjoyment doesn’t prevent another use/enjoyment</a:t>
            </a:r>
          </a:p>
          <a:p>
            <a:pPr lvl="1"/>
            <a:r>
              <a:rPr lang="en-US" dirty="0"/>
              <a:t>“</a:t>
            </a:r>
            <a:r>
              <a:rPr lang="en-US" dirty="0" err="1"/>
              <a:t>nonexcludable</a:t>
            </a:r>
            <a:r>
              <a:rPr lang="en-US" dirty="0"/>
              <a:t>”: can’t prevent others from using</a:t>
            </a:r>
          </a:p>
          <a:p>
            <a:r>
              <a:rPr lang="en-US" dirty="0"/>
              <a:t>Another form of missing market e.g., clean air, national defense</a:t>
            </a:r>
          </a:p>
          <a:p>
            <a:r>
              <a:rPr lang="en-US" dirty="0"/>
              <a:t>Markets don’t optimally provide public goods because of externalities</a:t>
            </a:r>
          </a:p>
          <a:p>
            <a:pPr lvl="1"/>
            <a:r>
              <a:rPr lang="en-US" dirty="0"/>
              <a:t>“free rider problem” – if you pay to clean the air, I benefit without paying (ride along for free)</a:t>
            </a:r>
          </a:p>
          <a:p>
            <a:r>
              <a:rPr lang="en-US" dirty="0"/>
              <a:t>Government can overcome free rider problem through collective action</a:t>
            </a:r>
          </a:p>
          <a:p>
            <a:r>
              <a:rPr lang="en-US" dirty="0"/>
              <a:t>Blank’s argument? Poverty alleviation is public good</a:t>
            </a:r>
          </a:p>
          <a:p>
            <a:pPr lvl="1"/>
            <a:r>
              <a:rPr lang="en-US" dirty="0"/>
              <a:t>Most people don’t want to see people destitute, but private charity suffers from free-riding problem</a:t>
            </a:r>
          </a:p>
          <a:p>
            <a:r>
              <a:rPr lang="en-US" dirty="0"/>
              <a:t>Some public goods could be made private through property rights e.g., public parks vs. country clubs</a:t>
            </a:r>
          </a:p>
          <a:p>
            <a:pPr lvl="1"/>
            <a:endParaRPr lang="en-US" dirty="0"/>
          </a:p>
        </p:txBody>
      </p:sp>
    </p:spTree>
    <p:extLst>
      <p:ext uri="{BB962C8B-B14F-4D97-AF65-F5344CB8AC3E}">
        <p14:creationId xmlns:p14="http://schemas.microsoft.com/office/powerpoint/2010/main" val="4185051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“Prices and Goods are well known”</a:t>
            </a:r>
          </a:p>
        </p:txBody>
      </p:sp>
      <p:sp>
        <p:nvSpPr>
          <p:cNvPr id="3" name="Content Placeholder 2"/>
          <p:cNvSpPr>
            <a:spLocks noGrp="1"/>
          </p:cNvSpPr>
          <p:nvPr>
            <p:ph idx="1"/>
          </p:nvPr>
        </p:nvSpPr>
        <p:spPr/>
        <p:txBody>
          <a:bodyPr>
            <a:normAutofit/>
          </a:bodyPr>
          <a:lstStyle/>
          <a:p>
            <a:r>
              <a:rPr lang="en-US" dirty="0"/>
              <a:t>First welfare theorem: competitive economy assumed perfect information (prices, quality, etc.)</a:t>
            </a:r>
          </a:p>
          <a:p>
            <a:r>
              <a:rPr lang="en-US" dirty="0"/>
              <a:t>In general, people may have imperfect information</a:t>
            </a:r>
          </a:p>
          <a:p>
            <a:pPr lvl="1"/>
            <a:r>
              <a:rPr lang="en-US" dirty="0"/>
              <a:t>E.g., ticket scalpers: supply price (and quality) are not well known by demand</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7669240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“Asymmetric” Information and Insurance</a:t>
            </a:r>
          </a:p>
        </p:txBody>
      </p:sp>
      <p:sp>
        <p:nvSpPr>
          <p:cNvPr id="3" name="Content Placeholder 2"/>
          <p:cNvSpPr>
            <a:spLocks noGrp="1"/>
          </p:cNvSpPr>
          <p:nvPr>
            <p:ph idx="1"/>
          </p:nvPr>
        </p:nvSpPr>
        <p:spPr/>
        <p:txBody>
          <a:bodyPr>
            <a:normAutofit fontScale="70000" lnSpcReduction="20000"/>
          </a:bodyPr>
          <a:lstStyle/>
          <a:p>
            <a:pPr marL="571500" indent="-514350"/>
            <a:r>
              <a:rPr lang="en-US" dirty="0"/>
              <a:t>Asymmetric information is when one party has better information than another </a:t>
            </a:r>
          </a:p>
          <a:p>
            <a:pPr marL="571500" indent="-514350"/>
            <a:r>
              <a:rPr lang="en-US" dirty="0"/>
              <a:t>Creates three issues for insurance (insured usually have better information):</a:t>
            </a:r>
          </a:p>
          <a:p>
            <a:pPr marL="971550" lvl="1" indent="-514350">
              <a:buFont typeface="+mj-lt"/>
              <a:buAutoNum type="arabicPeriod"/>
            </a:pPr>
            <a:r>
              <a:rPr lang="en-US" dirty="0"/>
              <a:t>Contract only on events that can be verified (by insurer, insured, and court of law).  Resources used verifying claims.</a:t>
            </a:r>
          </a:p>
          <a:p>
            <a:pPr marL="971550" lvl="1" indent="-514350">
              <a:buFont typeface="+mj-lt"/>
              <a:buAutoNum type="arabicPeriod"/>
            </a:pPr>
            <a:r>
              <a:rPr lang="en-US" dirty="0"/>
              <a:t>Definition: </a:t>
            </a:r>
            <a:r>
              <a:rPr lang="en-US" b="1" i="1" dirty="0"/>
              <a:t>“moral hazard” </a:t>
            </a:r>
            <a:r>
              <a:rPr lang="en-US" i="1" dirty="0"/>
              <a:t>– </a:t>
            </a:r>
            <a:r>
              <a:rPr lang="en-US" dirty="0"/>
              <a:t>insured have less to lose if the bad event occur, and so they do not act as purposefully do avoid the bad event</a:t>
            </a:r>
          </a:p>
          <a:p>
            <a:pPr marL="1371600" lvl="2" indent="-514350"/>
            <a:r>
              <a:rPr lang="en-US" dirty="0"/>
              <a:t>E.g., people don’t take care of rental cars</a:t>
            </a:r>
          </a:p>
          <a:p>
            <a:pPr marL="971550" lvl="1" indent="-514350">
              <a:buFont typeface="+mj-lt"/>
              <a:buAutoNum type="arabicPeriod"/>
            </a:pPr>
            <a:r>
              <a:rPr lang="en-US" dirty="0"/>
              <a:t>Definition: </a:t>
            </a:r>
            <a:r>
              <a:rPr lang="en-US" b="1" dirty="0"/>
              <a:t>“adverse selection” </a:t>
            </a:r>
            <a:r>
              <a:rPr lang="en-US" dirty="0"/>
              <a:t>– “bad” customers (or firms, sellers, etc.) drive “good” customers (or firms, sellers, etc.) out of the market</a:t>
            </a:r>
          </a:p>
          <a:p>
            <a:pPr marL="1371600" lvl="2" indent="-514350"/>
            <a:r>
              <a:rPr lang="en-US" dirty="0"/>
              <a:t>E.g., bad drivers buy insurance</a:t>
            </a:r>
          </a:p>
          <a:p>
            <a:pPr marL="1371600" lvl="2" indent="-514350"/>
            <a:r>
              <a:rPr lang="en-US" dirty="0"/>
              <a:t>E.g. 2, used car market</a:t>
            </a:r>
          </a:p>
          <a:p>
            <a:pPr marL="1828800" lvl="3" indent="-514350"/>
            <a:endParaRPr lang="en-US" dirty="0"/>
          </a:p>
          <a:p>
            <a:pPr marL="1371600" lvl="2" indent="-514350"/>
            <a:endParaRPr lang="en-US" dirty="0"/>
          </a:p>
          <a:p>
            <a:pPr marL="1371600" lvl="2" indent="-514350"/>
            <a:endParaRPr lang="en-US" i="1" dirty="0"/>
          </a:p>
          <a:p>
            <a:pPr marL="971550" lvl="1" indent="-514350">
              <a:buFont typeface="+mj-lt"/>
              <a:buAutoNum type="arabicPeriod"/>
            </a:pPr>
            <a:endParaRPr lang="en-US" dirty="0"/>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3093247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Caveat: Information problems often larger without markets</a:t>
            </a:r>
          </a:p>
        </p:txBody>
      </p:sp>
      <p:sp>
        <p:nvSpPr>
          <p:cNvPr id="3" name="Content Placeholder 2"/>
          <p:cNvSpPr>
            <a:spLocks noGrp="1"/>
          </p:cNvSpPr>
          <p:nvPr>
            <p:ph idx="1"/>
          </p:nvPr>
        </p:nvSpPr>
        <p:spPr/>
        <p:txBody>
          <a:bodyPr>
            <a:normAutofit fontScale="92500" lnSpcReduction="10000"/>
          </a:bodyPr>
          <a:lstStyle/>
          <a:p>
            <a:r>
              <a:rPr lang="en-US" dirty="0"/>
              <a:t>Limited information is just another type of constraint/scarcity</a:t>
            </a:r>
          </a:p>
          <a:p>
            <a:r>
              <a:rPr lang="en-US" dirty="0"/>
              <a:t>Governments often have less information than markets</a:t>
            </a:r>
          </a:p>
          <a:p>
            <a:pPr marL="57150" indent="0">
              <a:buNone/>
            </a:pPr>
            <a:r>
              <a:rPr lang="en-US"/>
              <a:t>e.g., Central </a:t>
            </a:r>
            <a:r>
              <a:rPr lang="en-US" dirty="0"/>
              <a:t>planning vs. Market Economy</a:t>
            </a:r>
          </a:p>
          <a:p>
            <a:pPr marL="971550" lvl="1" indent="-514350"/>
            <a:r>
              <a:rPr lang="en-US" dirty="0"/>
              <a:t>Market prices aggregate dispersed information (Hayek)</a:t>
            </a:r>
          </a:p>
          <a:p>
            <a:pPr marL="971550" lvl="1" indent="-514350"/>
            <a:r>
              <a:rPr lang="en-US" dirty="0"/>
              <a:t>Central planning often leads to shortages, famines, etc.</a:t>
            </a:r>
          </a:p>
          <a:p>
            <a:pPr marL="1828800" lvl="3" indent="-514350"/>
            <a:r>
              <a:rPr lang="en-US" dirty="0"/>
              <a:t>E.g., China’s Great Leap Forward, 1958-62, 25-60 million starve to death in famine</a:t>
            </a:r>
          </a:p>
          <a:p>
            <a:endParaRPr lang="en-US" dirty="0"/>
          </a:p>
        </p:txBody>
      </p:sp>
    </p:spTree>
    <p:extLst>
      <p:ext uri="{BB962C8B-B14F-4D97-AF65-F5344CB8AC3E}">
        <p14:creationId xmlns:p14="http://schemas.microsoft.com/office/powerpoint/2010/main" val="24050082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Government and Asymmetric Information</a:t>
            </a:r>
          </a:p>
        </p:txBody>
      </p:sp>
      <p:sp>
        <p:nvSpPr>
          <p:cNvPr id="3" name="Content Placeholder 2"/>
          <p:cNvSpPr>
            <a:spLocks noGrp="1"/>
          </p:cNvSpPr>
          <p:nvPr>
            <p:ph idx="1"/>
          </p:nvPr>
        </p:nvSpPr>
        <p:spPr/>
        <p:txBody>
          <a:bodyPr>
            <a:normAutofit fontScale="77500" lnSpcReduction="20000"/>
          </a:bodyPr>
          <a:lstStyle/>
          <a:p>
            <a:r>
              <a:rPr lang="en-US" dirty="0"/>
              <a:t>Asymmetric information can lead to market failure</a:t>
            </a:r>
          </a:p>
          <a:p>
            <a:pPr lvl="1"/>
            <a:r>
              <a:rPr lang="en-US" dirty="0"/>
              <a:t>Sometimes companies can overcome using reputation</a:t>
            </a:r>
          </a:p>
          <a:p>
            <a:pPr lvl="1"/>
            <a:r>
              <a:rPr lang="en-US" dirty="0"/>
              <a:t>Can justifies government collecting and dispersing information, regulation</a:t>
            </a:r>
          </a:p>
          <a:p>
            <a:pPr lvl="2"/>
            <a:r>
              <a:rPr lang="en-US" dirty="0"/>
              <a:t>e.g., FDA (Food and Drug Administration)</a:t>
            </a:r>
          </a:p>
          <a:p>
            <a:r>
              <a:rPr lang="en-US" dirty="0"/>
              <a:t>Asymmetric information also leads to government failure</a:t>
            </a:r>
          </a:p>
          <a:p>
            <a:pPr lvl="1"/>
            <a:r>
              <a:rPr lang="en-US" dirty="0" err="1"/>
              <a:t>e.g</a:t>
            </a:r>
            <a:r>
              <a:rPr lang="en-US" dirty="0"/>
              <a:t>, unemployment insurance, disability insurance, student loan guarantees, mortgage guarantees, redistribution programs </a:t>
            </a:r>
          </a:p>
          <a:p>
            <a:pPr lvl="1"/>
            <a:r>
              <a:rPr lang="en-US" dirty="0"/>
              <a:t>Economists study these issues using “Mechanism Design”</a:t>
            </a:r>
          </a:p>
          <a:p>
            <a:pPr lvl="1"/>
            <a:endParaRPr lang="en-US" dirty="0"/>
          </a:p>
          <a:p>
            <a:r>
              <a:rPr lang="en-US" dirty="0"/>
              <a:t>More generally, remember that governments also face constraints, concupiscence, inequity, etc. </a:t>
            </a:r>
          </a:p>
        </p:txBody>
      </p:sp>
    </p:spTree>
    <p:extLst>
      <p:ext uri="{BB962C8B-B14F-4D97-AF65-F5344CB8AC3E}">
        <p14:creationId xmlns:p14="http://schemas.microsoft.com/office/powerpoint/2010/main" val="32868179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Market”</a:t>
            </a:r>
          </a:p>
        </p:txBody>
      </p:sp>
      <p:sp>
        <p:nvSpPr>
          <p:cNvPr id="3" name="Content Placeholder 2"/>
          <p:cNvSpPr>
            <a:spLocks noGrp="1"/>
          </p:cNvSpPr>
          <p:nvPr>
            <p:ph idx="1"/>
          </p:nvPr>
        </p:nvSpPr>
        <p:spPr/>
        <p:txBody>
          <a:bodyPr>
            <a:normAutofit lnSpcReduction="10000"/>
          </a:bodyPr>
          <a:lstStyle/>
          <a:p>
            <a:pPr marL="571500" indent="-514350"/>
            <a:r>
              <a:rPr lang="en-US" b="1" dirty="0"/>
              <a:t>Definition:</a:t>
            </a:r>
          </a:p>
          <a:p>
            <a:pPr marL="971550" lvl="1" indent="-514350"/>
            <a:r>
              <a:rPr lang="en-US" i="1" dirty="0"/>
              <a:t>“free market” – </a:t>
            </a:r>
            <a:r>
              <a:rPr lang="en-US" dirty="0"/>
              <a:t>market where:</a:t>
            </a:r>
          </a:p>
          <a:p>
            <a:pPr marL="1371600" lvl="2" indent="-514350">
              <a:buFont typeface="+mj-lt"/>
              <a:buAutoNum type="arabicPeriod"/>
            </a:pPr>
            <a:r>
              <a:rPr lang="en-US" dirty="0"/>
              <a:t> consumers and producers are free to choose their own consumption/production behavior given prices,</a:t>
            </a:r>
          </a:p>
          <a:p>
            <a:pPr marL="1371600" lvl="2" indent="-514350">
              <a:buFont typeface="+mj-lt"/>
              <a:buAutoNum type="arabicPeriod"/>
            </a:pPr>
            <a:r>
              <a:rPr lang="en-US" dirty="0"/>
              <a:t>prices are market prices, not altered by taxes, subsidies, or other regulations</a:t>
            </a:r>
          </a:p>
          <a:p>
            <a:pPr marL="971550" lvl="1" indent="-514350"/>
            <a:r>
              <a:rPr lang="en-US" dirty="0"/>
              <a:t>When market is efficient,</a:t>
            </a:r>
          </a:p>
          <a:p>
            <a:pPr marL="1371600" lvl="2" indent="-514350"/>
            <a:r>
              <a:rPr lang="en-US" dirty="0"/>
              <a:t>Taxes  and subsidies distort decisions leading to too little of something (taxes) or too much (subsidies)</a:t>
            </a:r>
          </a:p>
          <a:p>
            <a:pPr marL="1371600" lvl="2" indent="-514350"/>
            <a:r>
              <a:rPr lang="en-US" dirty="0"/>
              <a:t>Direct restrictions create surpluses or shortages (recall supply and demand, from last lecture)</a:t>
            </a:r>
          </a:p>
          <a:p>
            <a:pPr marL="1371600" lvl="2" indent="-514350"/>
            <a:endParaRPr lang="en-US" dirty="0"/>
          </a:p>
          <a:p>
            <a:pPr marL="1371600" lvl="2" indent="-514350">
              <a:buFont typeface="+mj-lt"/>
              <a:buAutoNum type="arabicPeriod"/>
            </a:pPr>
            <a:endParaRPr lang="en-US" dirty="0"/>
          </a:p>
          <a:p>
            <a:pPr marL="571500" indent="-514350"/>
            <a:endParaRPr lang="en-US" dirty="0"/>
          </a:p>
          <a:p>
            <a:pPr marL="971550" lvl="1" indent="-51435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250759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Scarcity is not always obvious today</a:t>
            </a:r>
          </a:p>
        </p:txBody>
      </p:sp>
      <p:sp>
        <p:nvSpPr>
          <p:cNvPr id="3" name="Content Placeholder 2"/>
          <p:cNvSpPr>
            <a:spLocks noGrp="1"/>
          </p:cNvSpPr>
          <p:nvPr>
            <p:ph idx="1"/>
          </p:nvPr>
        </p:nvSpPr>
        <p:spPr/>
        <p:txBody>
          <a:bodyPr>
            <a:normAutofit fontScale="92500" lnSpcReduction="20000"/>
          </a:bodyPr>
          <a:lstStyle/>
          <a:p>
            <a:r>
              <a:rPr lang="en-US" dirty="0">
                <a:solidFill>
                  <a:srgbClr val="00B0F0"/>
                </a:solidFill>
              </a:rPr>
              <a:t>Why?</a:t>
            </a:r>
          </a:p>
          <a:p>
            <a:pPr lvl="1"/>
            <a:r>
              <a:rPr lang="en-US" dirty="0">
                <a:solidFill>
                  <a:srgbClr val="00B0F0"/>
                </a:solidFill>
              </a:rPr>
              <a:t>Wealth makes it difficult to understand tradeoffs that the poor face</a:t>
            </a:r>
          </a:p>
          <a:p>
            <a:pPr lvl="1"/>
            <a:r>
              <a:rPr lang="en-US" dirty="0">
                <a:solidFill>
                  <a:srgbClr val="00B0F0"/>
                </a:solidFill>
              </a:rPr>
              <a:t>In complex economy, production and consumption are generally indirect</a:t>
            </a:r>
          </a:p>
          <a:p>
            <a:r>
              <a:rPr lang="en-US" dirty="0">
                <a:solidFill>
                  <a:srgbClr val="00B0F0"/>
                </a:solidFill>
              </a:rPr>
              <a:t>Examples</a:t>
            </a:r>
          </a:p>
          <a:p>
            <a:pPr lvl="1">
              <a:buNone/>
            </a:pPr>
            <a:r>
              <a:rPr lang="en-US" dirty="0">
                <a:solidFill>
                  <a:srgbClr val="00B0F0"/>
                </a:solidFill>
              </a:rPr>
              <a:t>1) 6 year-old Joe took tour of mint:  Why not just print more money so that everyone could be rich? (financial and nominal vs. real wealth)</a:t>
            </a:r>
          </a:p>
          <a:p>
            <a:pPr lvl="1">
              <a:buNone/>
            </a:pPr>
            <a:r>
              <a:rPr lang="en-US" dirty="0">
                <a:solidFill>
                  <a:srgbClr val="00B0F0"/>
                </a:solidFill>
              </a:rPr>
              <a:t>2) health care debate – 40 million new patients, but doctors, hospitals, etc. are fully utilized (demand vs. resources)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51644</TotalTime>
  <Words>6147</Words>
  <Application>Microsoft Macintosh PowerPoint</Application>
  <PresentationFormat>On-screen Show (4:3)</PresentationFormat>
  <Paragraphs>756</Paragraphs>
  <Slides>86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86</vt:i4>
      </vt:variant>
    </vt:vector>
  </HeadingPairs>
  <TitlesOfParts>
    <vt:vector size="89" baseType="lpstr">
      <vt:lpstr>Arial</vt:lpstr>
      <vt:lpstr>Calibri</vt:lpstr>
      <vt:lpstr>Office Theme</vt:lpstr>
      <vt:lpstr>Essentials of Economics</vt:lpstr>
      <vt:lpstr>Agenda: Review Economics in Light of Christian view of life </vt:lpstr>
      <vt:lpstr>Economists’ Three Big Ideas</vt:lpstr>
      <vt:lpstr>I. Scarcity</vt:lpstr>
      <vt:lpstr>Scarcity and Opportunity Costs</vt:lpstr>
      <vt:lpstr>I) A. Does scarcity imply God’s bounty is insufficient?</vt:lpstr>
      <vt:lpstr>I) A. Does scarcity imply God’s bounty is insufficient?</vt:lpstr>
      <vt:lpstr>I) B. Given God’s bounty, why does true human poverty exist?</vt:lpstr>
      <vt:lpstr>Scarcity is not always obvious today</vt:lpstr>
      <vt:lpstr>II. Economic Modeling</vt:lpstr>
      <vt:lpstr>Importance of Economic Modeling</vt:lpstr>
      <vt:lpstr>Overview of Models</vt:lpstr>
      <vt:lpstr>II) A. Is Simplicity of Economic Models Problematic?</vt:lpstr>
      <vt:lpstr>Simplicity as a necessary strength</vt:lpstr>
      <vt:lpstr>Danger of Reductionism</vt:lpstr>
      <vt:lpstr>II) B. Is Mathematics in Economic Models Problematic?</vt:lpstr>
      <vt:lpstr>III. Utility Theory and Utilitarianism</vt:lpstr>
      <vt:lpstr>III) A. Overview of Utility Theory</vt:lpstr>
      <vt:lpstr>Necessary assumptions for utility theory</vt:lpstr>
      <vt:lpstr>Other assumptions </vt:lpstr>
      <vt:lpstr>III) B. Philosophical Problems and Utilitarianism</vt:lpstr>
      <vt:lpstr>What is Utilitarianism?</vt:lpstr>
      <vt:lpstr>Cardinalism</vt:lpstr>
      <vt:lpstr>Overview of Christian ethics</vt:lpstr>
      <vt:lpstr>Utilitarianism conflicts with Christian anthropology and ethics</vt:lpstr>
      <vt:lpstr>End of Lecture 6</vt:lpstr>
      <vt:lpstr>What is the difference between ordinal and cardinal utility?</vt:lpstr>
      <vt:lpstr>What is the difference between ordinal and cardinal utility?</vt:lpstr>
      <vt:lpstr>Ordinal Utility Theory</vt:lpstr>
      <vt:lpstr>Ordinal Utility Theory  and Economic Value</vt:lpstr>
      <vt:lpstr>III) C. Practical Critiques of Utility Theory</vt:lpstr>
      <vt:lpstr>III) C. Practical Critiques of Utility Theory</vt:lpstr>
      <vt:lpstr>III) C. Practical Critiques of Utility Theory</vt:lpstr>
      <vt:lpstr>III) D. Utility Theory and Christian Anthropology</vt:lpstr>
      <vt:lpstr>III) D. Utility Theory and Christian Anthropology</vt:lpstr>
      <vt:lpstr>End of Lecture 7</vt:lpstr>
      <vt:lpstr>Utility Theory Useful for Modeling Tradeoffs</vt:lpstr>
      <vt:lpstr>IV. Markets</vt:lpstr>
      <vt:lpstr>IV) A. Supply and Demad Review</vt:lpstr>
      <vt:lpstr>Supply and Demand of Apartments</vt:lpstr>
      <vt:lpstr>What if prices are too low?</vt:lpstr>
      <vt:lpstr>What if Rent Control?</vt:lpstr>
      <vt:lpstr>What if Rent Control?</vt:lpstr>
      <vt:lpstr>Outward Shifts in Demand Raise Equilibrium Prices and Quantities </vt:lpstr>
      <vt:lpstr>Outward Shifts in Supply Lower Equil. Prices and Raise Equil. Quantities </vt:lpstr>
      <vt:lpstr>Elasticities Matter:  e.g., Drug Prevention, Inelastic Demand</vt:lpstr>
      <vt:lpstr>Penalties on Users, Education</vt:lpstr>
      <vt:lpstr>Elasticities Matter:  E.g., Drug Prevention, Inelastic Demand</vt:lpstr>
      <vt:lpstr>Penalties on Dealers Shift Supply Backward</vt:lpstr>
      <vt:lpstr>Long and short run elasticities both supply and demand are typically more elastic in the long run</vt:lpstr>
      <vt:lpstr>Short and long run effect of rent control</vt:lpstr>
      <vt:lpstr>B. Benefits of Exchange/Specialization</vt:lpstr>
      <vt:lpstr>Specialization</vt:lpstr>
      <vt:lpstr>Specialization has benefits</vt:lpstr>
      <vt:lpstr>Comparative Advantage Example</vt:lpstr>
      <vt:lpstr>Economic Insight</vt:lpstr>
      <vt:lpstr>Economic Insight</vt:lpstr>
      <vt:lpstr>Economic Insight</vt:lpstr>
      <vt:lpstr>Example 2: Labor Markets</vt:lpstr>
      <vt:lpstr>IV) C. Benefits of Markets:  1st Welfare Theorem</vt:lpstr>
      <vt:lpstr>First Welfare Theorem</vt:lpstr>
      <vt:lpstr>Pareto Efficiency</vt:lpstr>
      <vt:lpstr>Pareto Efficiency</vt:lpstr>
      <vt:lpstr>Is Pareto Efficiency a good thing?</vt:lpstr>
      <vt:lpstr>Pareto efficiency is not a complete measure of “a good society”</vt:lpstr>
      <vt:lpstr>IV) D. Other Consideration of Markets</vt:lpstr>
      <vt:lpstr>Moral neutrality of markets</vt:lpstr>
      <vt:lpstr>Equity and Markets</vt:lpstr>
      <vt:lpstr>Pope Francis on Markets</vt:lpstr>
      <vt:lpstr>End of Lecture 8</vt:lpstr>
      <vt:lpstr>IV) E. Sources of Market Failure</vt:lpstr>
      <vt:lpstr>IV) E. Sources of Market Failure</vt:lpstr>
      <vt:lpstr>IV) E. Sources of Market Failure</vt:lpstr>
      <vt:lpstr>IV) E. Sources of Market Failure</vt:lpstr>
      <vt:lpstr>1. “Competitive Economy”</vt:lpstr>
      <vt:lpstr>Non-competitive markets</vt:lpstr>
      <vt:lpstr>Nuanced Role of Profits</vt:lpstr>
      <vt:lpstr>How important is non-competitive behavior in real world?</vt:lpstr>
      <vt:lpstr>2. “Each Good has a Market”</vt:lpstr>
      <vt:lpstr>Economists’ solutions for missing markets</vt:lpstr>
      <vt:lpstr>Public goods</vt:lpstr>
      <vt:lpstr>3. “Prices and Goods are well known”</vt:lpstr>
      <vt:lpstr>“Asymmetric” Information and Insurance</vt:lpstr>
      <vt:lpstr>Caveat: Information problems often larger without markets</vt:lpstr>
      <vt:lpstr>Government and Asymmetric Information</vt:lpstr>
      <vt:lpstr>“Free 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Economics and  Catholic Social Thought</dc:title>
  <dc:creator>jkaboski</dc:creator>
  <cp:lastModifiedBy>Microsoft Office User</cp:lastModifiedBy>
  <cp:revision>271</cp:revision>
  <cp:lastPrinted>2017-09-12T21:19:16Z</cp:lastPrinted>
  <dcterms:created xsi:type="dcterms:W3CDTF">2010-08-25T20:45:47Z</dcterms:created>
  <dcterms:modified xsi:type="dcterms:W3CDTF">2022-02-10T20:49:02Z</dcterms:modified>
</cp:coreProperties>
</file>