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78" r:id="rId4"/>
    <p:sldId id="279" r:id="rId5"/>
    <p:sldId id="280" r:id="rId6"/>
    <p:sldId id="281" r:id="rId7"/>
    <p:sldId id="295" r:id="rId8"/>
    <p:sldId id="296" r:id="rId9"/>
    <p:sldId id="336" r:id="rId10"/>
    <p:sldId id="337" r:id="rId11"/>
    <p:sldId id="273" r:id="rId12"/>
    <p:sldId id="274" r:id="rId13"/>
    <p:sldId id="275" r:id="rId14"/>
    <p:sldId id="276" r:id="rId15"/>
    <p:sldId id="277" r:id="rId16"/>
    <p:sldId id="334" r:id="rId17"/>
    <p:sldId id="335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6BE8-C08D-4683-B741-355B6F7E0777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9CF3-B5D8-42B9-BB15-F9814625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6BE8-C08D-4683-B741-355B6F7E0777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9CF3-B5D8-42B9-BB15-F9814625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6BE8-C08D-4683-B741-355B6F7E0777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9CF3-B5D8-42B9-BB15-F9814625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6BE8-C08D-4683-B741-355B6F7E0777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9CF3-B5D8-42B9-BB15-F9814625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6BE8-C08D-4683-B741-355B6F7E0777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9CF3-B5D8-42B9-BB15-F9814625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6BE8-C08D-4683-B741-355B6F7E0777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9CF3-B5D8-42B9-BB15-F9814625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6BE8-C08D-4683-B741-355B6F7E0777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9CF3-B5D8-42B9-BB15-F9814625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6BE8-C08D-4683-B741-355B6F7E0777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9CF3-B5D8-42B9-BB15-F9814625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6BE8-C08D-4683-B741-355B6F7E0777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9CF3-B5D8-42B9-BB15-F9814625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6BE8-C08D-4683-B741-355B6F7E0777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9CF3-B5D8-42B9-BB15-F9814625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6BE8-C08D-4683-B741-355B6F7E0777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9CF3-B5D8-42B9-BB15-F9814625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6BE8-C08D-4683-B741-355B6F7E0777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39CF3-B5D8-42B9-BB15-F9814625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Economics and </a:t>
            </a:r>
            <a:br>
              <a:rPr lang="en-US" dirty="0"/>
            </a:br>
            <a:r>
              <a:rPr lang="en-US" dirty="0"/>
              <a:t>Catholic Social Thought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Pope Benedict XVI on suffering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“The true measure of humanity is essentially determined in relationship to suffering and to the sufferer. This holds true both for the individual and for society. A society unable to accept its suffering members and incapable of helping to share their suffering and to bear it inwardly through “com-passion” is a cruel and inhuman society. Yet society cannot accept its suffering members and support them in their trials unless individuals are capable of doing so themselves; moreover, the individual cannot accept another's suffering unless he personally is able to find meaning in suffering, a path of purification and growth in maturity, a journey of hope.” (SS, 38)</a:t>
            </a:r>
          </a:p>
        </p:txBody>
      </p:sp>
    </p:spTree>
    <p:extLst>
      <p:ext uri="{BB962C8B-B14F-4D97-AF65-F5344CB8AC3E}">
        <p14:creationId xmlns:p14="http://schemas.microsoft.com/office/powerpoint/2010/main" val="127901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II. Relationship between Econ &amp; CST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Two separate spheres:</a:t>
            </a:r>
          </a:p>
          <a:p>
            <a:r>
              <a:rPr lang="en-US" dirty="0"/>
              <a:t>Church sphere</a:t>
            </a:r>
          </a:p>
          <a:p>
            <a:pPr lvl="1"/>
            <a:r>
              <a:rPr lang="en-US" dirty="0"/>
              <a:t>The “Church” side of society: people interested in God and justice with little knowledge of economics</a:t>
            </a:r>
          </a:p>
          <a:p>
            <a:pPr lvl="1"/>
            <a:r>
              <a:rPr lang="en-US" dirty="0"/>
              <a:t>the “Church” side of our brains</a:t>
            </a:r>
          </a:p>
          <a:p>
            <a:r>
              <a:rPr lang="en-US" dirty="0"/>
              <a:t>Economic sphere</a:t>
            </a:r>
          </a:p>
          <a:p>
            <a:pPr lvl="1"/>
            <a:r>
              <a:rPr lang="en-US" dirty="0"/>
              <a:t>The “Economic” side of society: people in business and economics with little knowledge of CST</a:t>
            </a:r>
          </a:p>
          <a:p>
            <a:pPr lvl="1"/>
            <a:r>
              <a:rPr lang="en-US" dirty="0"/>
              <a:t>The “Economics” side of our brains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is to Integrate the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Learn from both fields</a:t>
            </a:r>
          </a:p>
          <a:p>
            <a:pPr lvl="1"/>
            <a:r>
              <a:rPr lang="en-US" dirty="0"/>
              <a:t>Foster critical thinking</a:t>
            </a:r>
          </a:p>
          <a:p>
            <a:pPr lvl="1"/>
            <a:r>
              <a:rPr lang="en-US" dirty="0"/>
              <a:t>Foster informed conversations</a:t>
            </a:r>
          </a:p>
          <a:p>
            <a:r>
              <a:rPr lang="en-US" dirty="0"/>
              <a:t>Not an attempt to defend or rationalize economics</a:t>
            </a:r>
          </a:p>
          <a:p>
            <a:pPr lvl="1"/>
            <a:r>
              <a:rPr lang="en-US" dirty="0"/>
              <a:t>Common approach of Catholicism in confronting outside schools of thought</a:t>
            </a:r>
          </a:p>
          <a:p>
            <a:pPr lvl="1"/>
            <a:r>
              <a:rPr lang="en-US" dirty="0"/>
              <a:t>“Test all things. Hold fast to what is good” </a:t>
            </a:r>
          </a:p>
          <a:p>
            <a:pPr lvl="1">
              <a:buNone/>
            </a:pPr>
            <a:r>
              <a:rPr lang="en-US" dirty="0"/>
              <a:t>		1 Thessalonians 5:21</a:t>
            </a:r>
          </a:p>
          <a:p>
            <a:r>
              <a:rPr lang="en-US" dirty="0"/>
              <a:t>Mutual obligations: </a:t>
            </a:r>
          </a:p>
          <a:p>
            <a:pPr lvl="1"/>
            <a:r>
              <a:rPr lang="en-US" dirty="0"/>
              <a:t>Church needs good economists, business people (“noble vocation”) with knowledge of business, finance, etc. </a:t>
            </a:r>
          </a:p>
          <a:p>
            <a:pPr lvl="1"/>
            <a:r>
              <a:rPr lang="en-US" dirty="0"/>
              <a:t>Church needs ethicists, theologians with understanding of the economy</a:t>
            </a:r>
          </a:p>
          <a:p>
            <a:pPr lvl="1"/>
            <a:r>
              <a:rPr lang="en-US" dirty="0"/>
              <a:t>All need have duty to the moral order: no human act is ethically neutral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III. Distinguishing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hear words like: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Social justice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Catholic social principles/doctrine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Catholic social thought/tradition (CST/CST)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Catholic social teaching (CST)</a:t>
            </a:r>
          </a:p>
          <a:p>
            <a:r>
              <a:rPr lang="en-US" dirty="0"/>
              <a:t>Are they all synonyms?  No</a:t>
            </a:r>
          </a:p>
          <a:p>
            <a:r>
              <a:rPr lang="en-US" dirty="0"/>
              <a:t>In approaching this course, it is important to first understand the distinction and meaning of each</a:t>
            </a:r>
          </a:p>
        </p:txBody>
      </p:sp>
    </p:spTree>
    <p:extLst>
      <p:ext uri="{BB962C8B-B14F-4D97-AF65-F5344CB8AC3E}">
        <p14:creationId xmlns:p14="http://schemas.microsoft.com/office/powerpoint/2010/main" val="288730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dirty="0"/>
              <a:t>Social doctrine vs. social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Catholic social principles/doctrine</a:t>
            </a:r>
          </a:p>
          <a:p>
            <a:pPr lvl="1"/>
            <a:r>
              <a:rPr lang="en-US" sz="7200" dirty="0"/>
              <a:t>Eternal part of our understanding of Christianity</a:t>
            </a:r>
          </a:p>
          <a:p>
            <a:pPr lvl="1"/>
            <a:r>
              <a:rPr lang="en-US" sz="7200" dirty="0"/>
              <a:t>Christian principles addressing our relations with other people, societies</a:t>
            </a:r>
          </a:p>
          <a:p>
            <a:pPr lvl="1"/>
            <a:r>
              <a:rPr lang="en-US" sz="7200" dirty="0"/>
              <a:t>Virtues of love and justice are at its core</a:t>
            </a:r>
          </a:p>
          <a:p>
            <a:pPr lvl="1"/>
            <a:r>
              <a:rPr lang="en-US" sz="7200" dirty="0"/>
              <a:t>Crucial part of the Christian life </a:t>
            </a:r>
          </a:p>
          <a:p>
            <a:r>
              <a:rPr lang="en-US" sz="11200" dirty="0"/>
              <a:t>Catholic social thought</a:t>
            </a:r>
          </a:p>
          <a:p>
            <a:pPr lvl="1"/>
            <a:r>
              <a:rPr lang="en-US" sz="7200" dirty="0"/>
              <a:t>Reflections on applying eternal principles to particular circumstances of our time</a:t>
            </a:r>
          </a:p>
          <a:p>
            <a:pPr lvl="1"/>
            <a:r>
              <a:rPr lang="en-US" sz="7200" dirty="0"/>
              <a:t>Much more fluid than the social doctrine, and so also much less authoritative </a:t>
            </a:r>
          </a:p>
          <a:p>
            <a:r>
              <a:rPr lang="en-US" sz="11200" dirty="0"/>
              <a:t>Interaction closely related to Revelation in the life of the Church:</a:t>
            </a:r>
          </a:p>
          <a:p>
            <a:pPr lvl="1"/>
            <a:r>
              <a:rPr lang="en-US" sz="7200" dirty="0"/>
              <a:t>Revelation of Christ cherished as “deposit of faith”, faithfully passed on in Scripture and Tradition  </a:t>
            </a:r>
          </a:p>
          <a:p>
            <a:pPr lvl="1"/>
            <a:r>
              <a:rPr lang="en-US" sz="7200" dirty="0"/>
              <a:t>The importance of this Revelation is continually renewed in the heart of the Church by “pondering these things in her heart”, and interpreting/proclaiming their relevance to the current times</a:t>
            </a:r>
          </a:p>
          <a:p>
            <a:pPr lvl="1"/>
            <a:r>
              <a:rPr lang="en-US" sz="7200" i="1" dirty="0"/>
              <a:t>Accidents</a:t>
            </a:r>
            <a:r>
              <a:rPr lang="en-US" sz="7200" dirty="0"/>
              <a:t> change over time, the </a:t>
            </a:r>
            <a:r>
              <a:rPr lang="en-US" sz="7200" i="1" dirty="0"/>
              <a:t>essence</a:t>
            </a:r>
            <a:r>
              <a:rPr lang="en-US" sz="7200" dirty="0"/>
              <a:t> remains eternal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0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Catholic social teaching?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Catholic social teachings </a:t>
            </a:r>
            <a:r>
              <a:rPr lang="en-US" dirty="0"/>
              <a:t>are the magisterial writings of the Pope, bishops, etc. (council documents, encyclicals, pastoral letters), etc.</a:t>
            </a:r>
          </a:p>
          <a:p>
            <a:r>
              <a:rPr lang="en-US" dirty="0"/>
              <a:t>Modern Catholic social teaching dates back to 1891, in response to industrial revolution</a:t>
            </a:r>
          </a:p>
          <a:p>
            <a:r>
              <a:rPr lang="en-US" dirty="0"/>
              <a:t>The </a:t>
            </a:r>
            <a:r>
              <a:rPr lang="en-US" i="1" dirty="0"/>
              <a:t>essence</a:t>
            </a:r>
            <a:r>
              <a:rPr lang="en-US" dirty="0"/>
              <a:t> or nature is primarily theological, teaching us about God and man/woman’s relation to God and one another</a:t>
            </a:r>
          </a:p>
          <a:p>
            <a:pPr lvl="1"/>
            <a:r>
              <a:rPr lang="en-US" dirty="0"/>
              <a:t>Proclaiming Christian truths</a:t>
            </a:r>
          </a:p>
          <a:p>
            <a:pPr lvl="1"/>
            <a:r>
              <a:rPr lang="en-US" dirty="0"/>
              <a:t>Correcting errors in understanding these truths</a:t>
            </a:r>
          </a:p>
          <a:p>
            <a:pPr lvl="1"/>
            <a:r>
              <a:rPr lang="en-US" dirty="0"/>
              <a:t>Applying these truths to current times</a:t>
            </a:r>
          </a:p>
          <a:p>
            <a:r>
              <a:rPr lang="en-US" dirty="0"/>
              <a:t>CST does not espouse any sort of economic system or ideology for that matter:</a:t>
            </a:r>
          </a:p>
          <a:p>
            <a:pPr lvl="1"/>
            <a:r>
              <a:rPr lang="en-US" dirty="0"/>
              <a:t>Church has criticized communism and unbridled capitalism, but does not espouse a third way either</a:t>
            </a:r>
          </a:p>
          <a:p>
            <a:pPr lvl="1"/>
            <a:r>
              <a:rPr lang="en-US" dirty="0"/>
              <a:t>Catholic social thinkers have espoused many different schools, </a:t>
            </a:r>
            <a:r>
              <a:rPr lang="en-US" dirty="0" err="1"/>
              <a:t>e.g</a:t>
            </a:r>
            <a:r>
              <a:rPr lang="en-US" dirty="0"/>
              <a:t>, corporatism, communitarianism, distributism, </a:t>
            </a:r>
            <a:r>
              <a:rPr lang="en-US" dirty="0" err="1"/>
              <a:t>ordoliberalism</a:t>
            </a:r>
            <a:r>
              <a:rPr lang="en-US" dirty="0"/>
              <a:t>, etc.</a:t>
            </a:r>
          </a:p>
          <a:p>
            <a:r>
              <a:rPr lang="en-US" dirty="0"/>
              <a:t>Again, accidents vs. essence</a:t>
            </a:r>
          </a:p>
          <a:p>
            <a:pPr lvl="1"/>
            <a:r>
              <a:rPr lang="en-US" dirty="0"/>
              <a:t>If you are reading these writings as political, economic, or social policy briefs, you are missing the essence of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9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Overview of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Key (Recent) Magisterial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i="1" dirty="0" err="1">
                <a:solidFill>
                  <a:srgbClr val="00B0F0"/>
                </a:solidFill>
              </a:rPr>
              <a:t>Rerum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Novarum</a:t>
            </a:r>
            <a:r>
              <a:rPr lang="en-US" i="1" dirty="0">
                <a:solidFill>
                  <a:srgbClr val="00B0F0"/>
                </a:solidFill>
              </a:rPr>
              <a:t> (“On the Condition of Workers”), 1891, Leo XIII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Addressed social problems of newly industrialized countries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Big innovation, showed the Church and its members must be concerned about temporal order</a:t>
            </a:r>
          </a:p>
          <a:p>
            <a:r>
              <a:rPr lang="en-US" i="1" dirty="0">
                <a:solidFill>
                  <a:srgbClr val="00B0F0"/>
                </a:solidFill>
              </a:rPr>
              <a:t>Other encyclicals released in commemorative years of </a:t>
            </a:r>
            <a:r>
              <a:rPr lang="en-US" i="1" dirty="0" err="1">
                <a:solidFill>
                  <a:srgbClr val="00B0F0"/>
                </a:solidFill>
              </a:rPr>
              <a:t>Rerum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Novarum</a:t>
            </a:r>
            <a:endParaRPr lang="en-US" i="1" dirty="0">
              <a:solidFill>
                <a:srgbClr val="00B0F0"/>
              </a:solidFill>
            </a:endParaRPr>
          </a:p>
          <a:p>
            <a:pPr lvl="1"/>
            <a:r>
              <a:rPr lang="en-US" i="1" dirty="0" err="1">
                <a:solidFill>
                  <a:srgbClr val="00B0F0"/>
                </a:solidFill>
              </a:rPr>
              <a:t>Quadragessimo</a:t>
            </a:r>
            <a:r>
              <a:rPr lang="en-US" i="1" dirty="0">
                <a:solidFill>
                  <a:srgbClr val="00B0F0"/>
                </a:solidFill>
              </a:rPr>
              <a:t> Anno (“On Reconstruction of the Social Order”), 1931, Pius XI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Mater et </a:t>
            </a:r>
            <a:r>
              <a:rPr lang="en-US" i="1" dirty="0" err="1">
                <a:solidFill>
                  <a:srgbClr val="00B0F0"/>
                </a:solidFill>
              </a:rPr>
              <a:t>Magistra</a:t>
            </a:r>
            <a:r>
              <a:rPr lang="en-US" i="1" dirty="0">
                <a:solidFill>
                  <a:srgbClr val="00B0F0"/>
                </a:solidFill>
              </a:rPr>
              <a:t> (“Mother and Teacher”), 1961, John XXIII</a:t>
            </a:r>
          </a:p>
          <a:p>
            <a:pPr lvl="1"/>
            <a:r>
              <a:rPr lang="en-US" i="1" dirty="0" err="1">
                <a:solidFill>
                  <a:srgbClr val="00B0F0"/>
                </a:solidFill>
              </a:rPr>
              <a:t>Laborem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Exercens</a:t>
            </a:r>
            <a:r>
              <a:rPr lang="en-US" i="1" dirty="0">
                <a:solidFill>
                  <a:srgbClr val="00B0F0"/>
                </a:solidFill>
              </a:rPr>
              <a:t> (“On Human Work”), 1981, John Paul II</a:t>
            </a:r>
          </a:p>
          <a:p>
            <a:pPr lvl="1"/>
            <a:r>
              <a:rPr lang="en-US" i="1" dirty="0" err="1">
                <a:solidFill>
                  <a:srgbClr val="00B0F0"/>
                </a:solidFill>
              </a:rPr>
              <a:t>Centesimus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Annus</a:t>
            </a:r>
            <a:r>
              <a:rPr lang="en-US" i="1" dirty="0">
                <a:solidFill>
                  <a:srgbClr val="00B0F0"/>
                </a:solidFill>
              </a:rPr>
              <a:t> (“The Hundredth Year”, 1991, John Paul II</a:t>
            </a:r>
          </a:p>
          <a:p>
            <a:r>
              <a:rPr lang="en-US" dirty="0" err="1">
                <a:solidFill>
                  <a:srgbClr val="00B0F0"/>
                </a:solidFill>
              </a:rPr>
              <a:t>Populorum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Progressio</a:t>
            </a:r>
            <a:r>
              <a:rPr lang="en-US" dirty="0">
                <a:solidFill>
                  <a:srgbClr val="00B0F0"/>
                </a:solidFill>
              </a:rPr>
              <a:t> (“On the Development of Peoples”), 1967, Paul VI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Addressed global disparities, called on people to build just social order on the international level</a:t>
            </a:r>
          </a:p>
          <a:p>
            <a:r>
              <a:rPr lang="en-US" dirty="0">
                <a:solidFill>
                  <a:srgbClr val="00B0F0"/>
                </a:solidFill>
              </a:rPr>
              <a:t>Others have commemorated </a:t>
            </a:r>
            <a:r>
              <a:rPr lang="en-US" i="1" dirty="0" err="1">
                <a:solidFill>
                  <a:srgbClr val="00B0F0"/>
                </a:solidFill>
              </a:rPr>
              <a:t>Populorum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Progressio</a:t>
            </a:r>
            <a:endParaRPr lang="en-US" i="1" dirty="0">
              <a:solidFill>
                <a:srgbClr val="00B0F0"/>
              </a:solidFill>
            </a:endParaRPr>
          </a:p>
          <a:p>
            <a:pPr lvl="1"/>
            <a:r>
              <a:rPr lang="en-US" i="1" dirty="0" err="1">
                <a:solidFill>
                  <a:srgbClr val="00B0F0"/>
                </a:solidFill>
              </a:rPr>
              <a:t>Solicitudo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Rei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Socialis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, 1987, John Paul II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Caritas en </a:t>
            </a:r>
            <a:r>
              <a:rPr lang="en-US" i="1" dirty="0" err="1">
                <a:solidFill>
                  <a:srgbClr val="00B0F0"/>
                </a:solidFill>
              </a:rPr>
              <a:t>Veritate</a:t>
            </a:r>
            <a:r>
              <a:rPr lang="en-US" dirty="0">
                <a:solidFill>
                  <a:srgbClr val="00B0F0"/>
                </a:solidFill>
              </a:rPr>
              <a:t>, 2009, Benedict XVI (a bit late)</a:t>
            </a:r>
          </a:p>
          <a:p>
            <a:r>
              <a:rPr lang="en-US" i="1" dirty="0" err="1">
                <a:solidFill>
                  <a:srgbClr val="00B0F0"/>
                </a:solidFill>
              </a:rPr>
              <a:t>Laudato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si</a:t>
            </a:r>
            <a:r>
              <a:rPr lang="en-US" i="1" dirty="0">
                <a:solidFill>
                  <a:srgbClr val="00B0F0"/>
                </a:solidFill>
              </a:rPr>
              <a:t>’, (“On Care for our Common Home”), 2015, Francis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Emphasizes property attitude toward creation, the environment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New in many ways (Italian name, year), but anticipated in the writings of Benedict XVI and JPII</a:t>
            </a:r>
          </a:p>
          <a:p>
            <a:r>
              <a:rPr lang="en-US" i="1" dirty="0">
                <a:solidFill>
                  <a:srgbClr val="00B0F0"/>
                </a:solidFill>
              </a:rPr>
              <a:t>Fratelli Tutti (“On Fraternity and Social Friendship”), 2020, Francis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37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Additional influential writings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i="1" dirty="0" err="1">
                <a:solidFill>
                  <a:srgbClr val="00B0F0"/>
                </a:solidFill>
              </a:rPr>
              <a:t>Immortale</a:t>
            </a:r>
            <a:r>
              <a:rPr lang="en-US" sz="1600" i="1" dirty="0">
                <a:solidFill>
                  <a:srgbClr val="00B0F0"/>
                </a:solidFill>
              </a:rPr>
              <a:t> Dei, </a:t>
            </a:r>
            <a:r>
              <a:rPr lang="en-US" sz="1600" dirty="0">
                <a:solidFill>
                  <a:srgbClr val="00B0F0"/>
                </a:solidFill>
              </a:rPr>
              <a:t>1885, Leo XIII,  -- Social encyclical on proper understanding of the State, Church and State relations</a:t>
            </a:r>
          </a:p>
          <a:p>
            <a:r>
              <a:rPr lang="en-US" sz="1600" i="1" dirty="0" err="1">
                <a:solidFill>
                  <a:srgbClr val="00B0F0"/>
                </a:solidFill>
              </a:rPr>
              <a:t>Mit</a:t>
            </a:r>
            <a:r>
              <a:rPr lang="en-US" sz="1600" i="1" dirty="0">
                <a:solidFill>
                  <a:srgbClr val="00B0F0"/>
                </a:solidFill>
              </a:rPr>
              <a:t> </a:t>
            </a:r>
            <a:r>
              <a:rPr lang="en-US" sz="1600" i="1" dirty="0" err="1">
                <a:solidFill>
                  <a:srgbClr val="00B0F0"/>
                </a:solidFill>
              </a:rPr>
              <a:t>Brennender</a:t>
            </a:r>
            <a:r>
              <a:rPr lang="en-US" sz="1600" i="1" dirty="0">
                <a:solidFill>
                  <a:srgbClr val="00B0F0"/>
                </a:solidFill>
              </a:rPr>
              <a:t> Sorge</a:t>
            </a:r>
            <a:r>
              <a:rPr lang="en-US" sz="1600" dirty="0">
                <a:solidFill>
                  <a:srgbClr val="00B0F0"/>
                </a:solidFill>
              </a:rPr>
              <a:t>, March 10, 1937 , Pius XI – denounced Nazism</a:t>
            </a:r>
          </a:p>
          <a:p>
            <a:r>
              <a:rPr lang="en-US" sz="1600" i="1" dirty="0" err="1">
                <a:solidFill>
                  <a:srgbClr val="00B0F0"/>
                </a:solidFill>
              </a:rPr>
              <a:t>Divini</a:t>
            </a:r>
            <a:r>
              <a:rPr lang="en-US" sz="1600" i="1" dirty="0">
                <a:solidFill>
                  <a:srgbClr val="00B0F0"/>
                </a:solidFill>
              </a:rPr>
              <a:t> </a:t>
            </a:r>
            <a:r>
              <a:rPr lang="en-US" sz="1600" i="1" dirty="0" err="1">
                <a:solidFill>
                  <a:srgbClr val="00B0F0"/>
                </a:solidFill>
              </a:rPr>
              <a:t>Redemptoris</a:t>
            </a:r>
            <a:r>
              <a:rPr lang="en-US" sz="1600" i="1" dirty="0">
                <a:solidFill>
                  <a:srgbClr val="00B0F0"/>
                </a:solidFill>
              </a:rPr>
              <a:t>, </a:t>
            </a:r>
            <a:r>
              <a:rPr lang="en-US" sz="1600" dirty="0">
                <a:solidFill>
                  <a:srgbClr val="00B0F0"/>
                </a:solidFill>
              </a:rPr>
              <a:t>March 19, </a:t>
            </a:r>
            <a:r>
              <a:rPr lang="en-US" sz="1600" i="1" dirty="0">
                <a:solidFill>
                  <a:srgbClr val="00B0F0"/>
                </a:solidFill>
              </a:rPr>
              <a:t>1937, </a:t>
            </a:r>
            <a:r>
              <a:rPr lang="en-US" sz="1600" dirty="0">
                <a:solidFill>
                  <a:srgbClr val="00B0F0"/>
                </a:solidFill>
              </a:rPr>
              <a:t>Pius XI – denouncing atheistic communism, Bolshevism</a:t>
            </a:r>
          </a:p>
          <a:p>
            <a:r>
              <a:rPr lang="en-US" sz="1600" dirty="0">
                <a:solidFill>
                  <a:srgbClr val="00B0F0"/>
                </a:solidFill>
              </a:rPr>
              <a:t>Christmas Radio Address, 1942, Pius XII - Social teaching radio address, now controversial because of the Holocaust</a:t>
            </a:r>
          </a:p>
          <a:p>
            <a:r>
              <a:rPr lang="en-US" sz="1600" i="1" dirty="0" err="1">
                <a:solidFill>
                  <a:srgbClr val="00B0F0"/>
                </a:solidFill>
              </a:rPr>
              <a:t>Pacem</a:t>
            </a:r>
            <a:r>
              <a:rPr lang="en-US" sz="1600" i="1" dirty="0">
                <a:solidFill>
                  <a:srgbClr val="00B0F0"/>
                </a:solidFill>
              </a:rPr>
              <a:t> in </a:t>
            </a:r>
            <a:r>
              <a:rPr lang="en-US" sz="1600" i="1" dirty="0" err="1">
                <a:solidFill>
                  <a:srgbClr val="00B0F0"/>
                </a:solidFill>
              </a:rPr>
              <a:t>Terris</a:t>
            </a:r>
            <a:r>
              <a:rPr lang="en-US" sz="1600" i="1" dirty="0">
                <a:solidFill>
                  <a:srgbClr val="00B0F0"/>
                </a:solidFill>
              </a:rPr>
              <a:t>, </a:t>
            </a:r>
            <a:r>
              <a:rPr lang="en-US" sz="1600" dirty="0">
                <a:solidFill>
                  <a:srgbClr val="00B0F0"/>
                </a:solidFill>
              </a:rPr>
              <a:t>1963</a:t>
            </a:r>
            <a:r>
              <a:rPr lang="en-US" sz="1600" i="1" dirty="0">
                <a:solidFill>
                  <a:srgbClr val="00B0F0"/>
                </a:solidFill>
              </a:rPr>
              <a:t>, </a:t>
            </a:r>
            <a:r>
              <a:rPr lang="en-US" sz="1600" dirty="0">
                <a:solidFill>
                  <a:srgbClr val="00B0F0"/>
                </a:solidFill>
              </a:rPr>
              <a:t>John XXIII - social encyclical on peace in the cold war, but not very “economics-related”</a:t>
            </a:r>
          </a:p>
          <a:p>
            <a:r>
              <a:rPr lang="en-US" sz="1600" i="1" dirty="0" err="1">
                <a:solidFill>
                  <a:srgbClr val="00B0F0"/>
                </a:solidFill>
              </a:rPr>
              <a:t>Gaudium</a:t>
            </a:r>
            <a:r>
              <a:rPr lang="en-US" sz="1600" i="1" dirty="0">
                <a:solidFill>
                  <a:srgbClr val="00B0F0"/>
                </a:solidFill>
              </a:rPr>
              <a:t> et </a:t>
            </a:r>
            <a:r>
              <a:rPr lang="en-US" sz="1600" i="1" dirty="0" err="1">
                <a:solidFill>
                  <a:srgbClr val="00B0F0"/>
                </a:solidFill>
              </a:rPr>
              <a:t>Spes</a:t>
            </a:r>
            <a:r>
              <a:rPr lang="en-US" sz="1600" i="1" dirty="0">
                <a:solidFill>
                  <a:srgbClr val="00B0F0"/>
                </a:solidFill>
              </a:rPr>
              <a:t>, </a:t>
            </a:r>
            <a:r>
              <a:rPr lang="en-US" sz="1600" dirty="0">
                <a:solidFill>
                  <a:srgbClr val="00B0F0"/>
                </a:solidFill>
              </a:rPr>
              <a:t>1965, major Vatican II document,  “Pastoral Constitution on the Church in the Modern World”</a:t>
            </a:r>
          </a:p>
          <a:p>
            <a:r>
              <a:rPr lang="en-US" sz="1600" i="1" dirty="0" err="1">
                <a:solidFill>
                  <a:srgbClr val="00B0F0"/>
                </a:solidFill>
              </a:rPr>
              <a:t>Octogesima</a:t>
            </a:r>
            <a:r>
              <a:rPr lang="en-US" sz="1600" i="1" dirty="0">
                <a:solidFill>
                  <a:srgbClr val="00B0F0"/>
                </a:solidFill>
              </a:rPr>
              <a:t> </a:t>
            </a:r>
            <a:r>
              <a:rPr lang="en-US" sz="1600" i="1" dirty="0" err="1">
                <a:solidFill>
                  <a:srgbClr val="00B0F0"/>
                </a:solidFill>
              </a:rPr>
              <a:t>Adveniens</a:t>
            </a:r>
            <a:r>
              <a:rPr lang="en-US" sz="1600" i="1" dirty="0">
                <a:solidFill>
                  <a:srgbClr val="00B0F0"/>
                </a:solidFill>
              </a:rPr>
              <a:t>, </a:t>
            </a:r>
            <a:r>
              <a:rPr lang="en-US" sz="1600" dirty="0">
                <a:solidFill>
                  <a:srgbClr val="00B0F0"/>
                </a:solidFill>
              </a:rPr>
              <a:t>1971, Pope Paul VI - Apostolic letter celebrating 80 years since </a:t>
            </a:r>
            <a:r>
              <a:rPr lang="en-US" sz="1600" i="1" dirty="0">
                <a:solidFill>
                  <a:srgbClr val="00B0F0"/>
                </a:solidFill>
              </a:rPr>
              <a:t>Rerum Novarum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“Economic Justice for All”, 1986, U.S. Catholic Bishops - more detailed, interventionist policy prescriptions, accused of left-leaning partisanship</a:t>
            </a:r>
          </a:p>
          <a:p>
            <a:r>
              <a:rPr lang="en-US" sz="1600" i="1" dirty="0" err="1">
                <a:solidFill>
                  <a:srgbClr val="00B0F0"/>
                </a:solidFill>
              </a:rPr>
              <a:t>Evangelii</a:t>
            </a:r>
            <a:r>
              <a:rPr lang="en-US" sz="1600" i="1" dirty="0">
                <a:solidFill>
                  <a:srgbClr val="00B0F0"/>
                </a:solidFill>
              </a:rPr>
              <a:t> </a:t>
            </a:r>
            <a:r>
              <a:rPr lang="en-US" sz="1600" i="1" dirty="0" err="1">
                <a:solidFill>
                  <a:srgbClr val="00B0F0"/>
                </a:solidFill>
              </a:rPr>
              <a:t>Gaudium</a:t>
            </a:r>
            <a:r>
              <a:rPr lang="en-US" sz="1600" dirty="0">
                <a:solidFill>
                  <a:srgbClr val="00B0F0"/>
                </a:solidFill>
              </a:rPr>
              <a:t>, 2013, Pope Francis,  “Joy of the Gospel” -  emphasizes care for the poor, derides greed and “trickle down” economics</a:t>
            </a:r>
          </a:p>
        </p:txBody>
      </p:sp>
    </p:spTree>
    <p:extLst>
      <p:ext uri="{BB962C8B-B14F-4D97-AF65-F5344CB8AC3E}">
        <p14:creationId xmlns:p14="http://schemas.microsoft.com/office/powerpoint/2010/main" val="343920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Course logistics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Meaning of life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Relationship between economics and CST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Distinguishing terminology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I. The Meaning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“The true measure of the economy is man, and the measure of man is his relationship with God.”  – </a:t>
            </a:r>
            <a:r>
              <a:rPr lang="en-US" sz="2800" dirty="0" err="1"/>
              <a:t>Konrad</a:t>
            </a:r>
            <a:r>
              <a:rPr lang="en-US" sz="2800" dirty="0"/>
              <a:t> Adenauer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“God made me to know Him, to love Him, and to serve Him in this world, and to be happy with Him for ever in heaven.” – Baltimore Catechism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“Our hearts are made for God, and they do not rest until they rest in him.” – St. Augustine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 “In perfect love this law holds: that the lover become like the one he loves.” – St. John of the Cross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“To live a virtuous life is to become like God.” - St. Gregory of Nyssa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6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I. The Meaning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“The true measure of the economy is man, and the measure of man is his relationship with God.”  – </a:t>
            </a:r>
            <a:r>
              <a:rPr lang="en-US" sz="2800" dirty="0" err="1"/>
              <a:t>Konrad</a:t>
            </a:r>
            <a:r>
              <a:rPr lang="en-US" sz="2800" dirty="0"/>
              <a:t> Adenauer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“God made me to know Him, to love Him, and to serve Him in this world, and to be happy with Him for ever in heaven.” – Baltimore Catechism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rgbClr val="FFFFFF"/>
                </a:solidFill>
              </a:rPr>
              <a:t>“Our hearts are made for God, and they do not rest until they rest in him.” – St. Augustine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rgbClr val="FFFFFF"/>
                </a:solidFill>
              </a:rPr>
              <a:t> “In perfect love this law holds: that the lover become like the one he loves.” – St. John of the Cross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rgbClr val="FFFFFF"/>
                </a:solidFill>
              </a:rPr>
              <a:t>“To live a virtuous life is to become like God.” - St. Gregory of Nyssa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I. The Meaning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“The true measure of the economy is man, and the measure of man is his relationship with God.”  – </a:t>
            </a:r>
            <a:r>
              <a:rPr lang="en-US" sz="2800" dirty="0" err="1"/>
              <a:t>Konrad</a:t>
            </a:r>
            <a:r>
              <a:rPr lang="en-US" sz="2800" dirty="0"/>
              <a:t> Adenauer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“God made me to know Him, to love Him, and to serve Him in this world, and to be happy with Him for ever in heaven.” – Baltimore Catechism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“Our hearts are made for God, and they do not rest until they rest in him.” – St. Augustine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rgbClr val="FFFFFF"/>
                </a:solidFill>
              </a:rPr>
              <a:t> “In perfect love this law holds: that the lover become like the one he loves.” – St. John of the Cross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rgbClr val="FFFFFF"/>
                </a:solidFill>
              </a:rPr>
              <a:t>“To live a virtuous life is to become like God.” - St. Gregory of Nyssa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3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I. The Meaning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“The true measure of the economy is man, and the measure of man is his relationship with God.”  – </a:t>
            </a:r>
            <a:r>
              <a:rPr lang="en-US" sz="2800" dirty="0" err="1"/>
              <a:t>Konrad</a:t>
            </a:r>
            <a:r>
              <a:rPr lang="en-US" sz="2800" dirty="0"/>
              <a:t> Adenauer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“God made me to know Him, to love Him, and to serve Him in this world, and to be happy with Him for ever in heaven.” – Baltimore Catechism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“Our hearts are made for God, and they do not rest until they rest in him.” – St. Augustine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 “In perfect love this law holds: that the lover become like the one he loves.” – St. John of the Cross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rgbClr val="FFFFFF"/>
                </a:solidFill>
              </a:rPr>
              <a:t>“To live a virtuous life is to become like God.” - St. Gregory of Nyssa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9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communion?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Communion is the effect of love.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Def: </a:t>
            </a:r>
            <a:r>
              <a:rPr lang="en-US" b="1" i="1" dirty="0"/>
              <a:t>communion</a:t>
            </a:r>
            <a:r>
              <a:rPr lang="en-US" i="1" dirty="0"/>
              <a:t> – </a:t>
            </a:r>
            <a:r>
              <a:rPr lang="en-US" dirty="0"/>
              <a:t>intimate sharing of life with other person(s); unity while still retaining one’s own identity.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2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I. The Meaning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“The true measure of the economy is man, and the measure of man is his relationship with God.”  – </a:t>
            </a:r>
            <a:r>
              <a:rPr lang="en-US" sz="2800" dirty="0" err="1"/>
              <a:t>Konrad</a:t>
            </a:r>
            <a:r>
              <a:rPr lang="en-US" sz="2800" dirty="0"/>
              <a:t> Adenauer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“God made me to know Him, to love Him, and to serve Him in this world, and to be happy with Him for ever in heaven.” – Baltimore Catechism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“Our hearts are made for God, and they do not rest until they rest in him.” – St. Augustine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 “In perfect love this law holds: that the lover become like the one he loves.” – St. John of the Cross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“To live a virtuous life is to become like God.” - St. Gregory of Nyssa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1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(Competing) World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St. Augustine’s </a:t>
            </a:r>
            <a:r>
              <a:rPr lang="en-US" i="1" dirty="0"/>
              <a:t>City of God </a:t>
            </a:r>
            <a:r>
              <a:rPr lang="en-US" dirty="0"/>
              <a:t>vs. City of Man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Christian view: This life is important… but primarily as a preparation for the next life.</a:t>
            </a:r>
          </a:p>
          <a:p>
            <a:pPr marL="914400" lvl="1" indent="-514350"/>
            <a:r>
              <a:rPr lang="en-US" dirty="0"/>
              <a:t>Virtue connected with God.</a:t>
            </a:r>
          </a:p>
          <a:p>
            <a:pPr marL="914400" lvl="1" indent="-514350"/>
            <a:r>
              <a:rPr lang="en-US" dirty="0"/>
              <a:t>Suffering has meaning.</a:t>
            </a:r>
          </a:p>
          <a:p>
            <a:pPr marL="914400" lvl="1" indent="-514350"/>
            <a:r>
              <a:rPr lang="en-US" dirty="0"/>
              <a:t>Sacrifice as reaction to love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Secular view: This life is all we have.</a:t>
            </a:r>
          </a:p>
          <a:p>
            <a:pPr marL="914400" lvl="1" indent="-514350"/>
            <a:r>
              <a:rPr lang="en-US" dirty="0"/>
              <a:t>“Eat, drink, and be merry, for tomorrow we die.”</a:t>
            </a:r>
          </a:p>
          <a:p>
            <a:pPr marL="914400" lvl="1" indent="-514350"/>
            <a:r>
              <a:rPr lang="en-US" dirty="0"/>
              <a:t>Virtue connected purely with worldly outcomes</a:t>
            </a:r>
          </a:p>
          <a:p>
            <a:pPr marL="914400" lvl="1" indent="-514350"/>
            <a:r>
              <a:rPr lang="en-US" dirty="0"/>
              <a:t>True sacrifice hard to justify</a:t>
            </a:r>
          </a:p>
          <a:p>
            <a:pPr marL="914400" lvl="1" indent="-514350"/>
            <a:r>
              <a:rPr lang="en-US" dirty="0"/>
              <a:t>Suffering only to be avoided.</a:t>
            </a:r>
          </a:p>
          <a:p>
            <a:pPr marL="914400" lvl="1" indent="-514350"/>
            <a:r>
              <a:rPr lang="en-US" dirty="0"/>
              <a:t>Practical atheism, self-love</a:t>
            </a:r>
          </a:p>
          <a:p>
            <a:pPr marL="914400" lvl="1" indent="-514350"/>
            <a:endParaRPr lang="en-US" dirty="0"/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1870</Words>
  <Application>Microsoft Macintosh PowerPoint</Application>
  <PresentationFormat>On-screen Show (4:3)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Introduction to  Economics and  Catholic Social Thought</vt:lpstr>
      <vt:lpstr>Outline</vt:lpstr>
      <vt:lpstr>I. The Meaning of Life</vt:lpstr>
      <vt:lpstr>I. The Meaning of Life</vt:lpstr>
      <vt:lpstr>I. The Meaning of Life</vt:lpstr>
      <vt:lpstr>I. The Meaning of Life</vt:lpstr>
      <vt:lpstr>What is communion?</vt:lpstr>
      <vt:lpstr>I. The Meaning of Life</vt:lpstr>
      <vt:lpstr>Two (Competing) World Views</vt:lpstr>
      <vt:lpstr>Pope Benedict XVI on suffering</vt:lpstr>
      <vt:lpstr>II. Relationship between Econ &amp; CST</vt:lpstr>
      <vt:lpstr>Our Goal is to Integrate the Two</vt:lpstr>
      <vt:lpstr>III. Distinguishing Terminology</vt:lpstr>
      <vt:lpstr>Social doctrine vs. social thought</vt:lpstr>
      <vt:lpstr>What is Catholic social teaching?</vt:lpstr>
      <vt:lpstr>Overview of  Key (Recent) Magisterial Documents</vt:lpstr>
      <vt:lpstr>Additional influential writings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Economics and  Catholic Social Thought</dc:title>
  <dc:creator>jkaboski</dc:creator>
  <cp:lastModifiedBy>Microsoft Office User</cp:lastModifiedBy>
  <cp:revision>18</cp:revision>
  <dcterms:created xsi:type="dcterms:W3CDTF">2012-01-18T17:53:45Z</dcterms:created>
  <dcterms:modified xsi:type="dcterms:W3CDTF">2022-01-11T03:41:21Z</dcterms:modified>
</cp:coreProperties>
</file>