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2" r:id="rId7"/>
    <p:sldId id="263" r:id="rId8"/>
    <p:sldId id="265" r:id="rId9"/>
    <p:sldId id="264" r:id="rId10"/>
    <p:sldId id="267" r:id="rId11"/>
    <p:sldId id="266" r:id="rId12"/>
    <p:sldId id="269" r:id="rId13"/>
    <p:sldId id="258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1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8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80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1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85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30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46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1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DDF1-2734-4C95-8CBA-68F894B217CB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014D-E78B-4528-AB78-CED921715F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08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8869" y="303757"/>
            <a:ext cx="9144000" cy="2387600"/>
          </a:xfrm>
        </p:spPr>
        <p:txBody>
          <a:bodyPr/>
          <a:lstStyle/>
          <a:p>
            <a:r>
              <a:rPr lang="fr-FR" dirty="0" smtClean="0"/>
              <a:t>Atelier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8537" y="306210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/>
              <a:t>CAO </a:t>
            </a:r>
            <a:r>
              <a:rPr lang="fr-FR" sz="3600" dirty="0" err="1" smtClean="0"/>
              <a:t>Freecad</a:t>
            </a:r>
            <a:endParaRPr lang="fr-FR" sz="3600" dirty="0" smtClean="0"/>
          </a:p>
          <a:p>
            <a:endParaRPr lang="fr-FR" sz="3600" dirty="0" smtClean="0"/>
          </a:p>
          <a:p>
            <a:r>
              <a:rPr lang="fr-FR" sz="2800" dirty="0" smtClean="0"/>
              <a:t>20 novembre 2021</a:t>
            </a:r>
            <a:endParaRPr lang="fr-FR" sz="2800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41275" y="5205853"/>
            <a:ext cx="1340531" cy="1130074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76153" y="658450"/>
            <a:ext cx="1191986" cy="101219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60095" y="2808005"/>
            <a:ext cx="1196884" cy="114609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25" y="5205853"/>
            <a:ext cx="1067287" cy="1146098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6"/>
          <a:stretch>
            <a:fillRect/>
          </a:stretch>
        </p:blipFill>
        <p:spPr>
          <a:xfrm>
            <a:off x="9976211" y="658450"/>
            <a:ext cx="1205595" cy="993696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7"/>
          <a:stretch>
            <a:fillRect/>
          </a:stretch>
        </p:blipFill>
        <p:spPr>
          <a:xfrm>
            <a:off x="9915547" y="2691357"/>
            <a:ext cx="1191986" cy="11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9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296" y="241552"/>
            <a:ext cx="115998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4) Sujets pratiques du jours : </a:t>
            </a:r>
            <a:r>
              <a:rPr lang="fr-FR" dirty="0" smtClean="0"/>
              <a:t>c) L’atelier </a:t>
            </a:r>
            <a:r>
              <a:rPr lang="fr-FR" dirty="0" err="1"/>
              <a:t>Sketcher</a:t>
            </a:r>
            <a:r>
              <a:rPr lang="fr-FR" dirty="0"/>
              <a:t> et les esquisses </a:t>
            </a:r>
            <a:r>
              <a:rPr lang="fr-FR" dirty="0" smtClean="0"/>
              <a:t>(suite)</a:t>
            </a:r>
          </a:p>
          <a:p>
            <a:endParaRPr lang="fr-FR" dirty="0"/>
          </a:p>
          <a:p>
            <a:r>
              <a:rPr lang="fr-FR" dirty="0" smtClean="0"/>
              <a:t>Règles d’utilisation :</a:t>
            </a:r>
          </a:p>
          <a:p>
            <a:endParaRPr lang="fr-FR" dirty="0"/>
          </a:p>
          <a:p>
            <a:pPr marL="342900" indent="-342900">
              <a:buAutoNum type="alphaLcParenR"/>
            </a:pPr>
            <a:r>
              <a:rPr lang="fr-FR" dirty="0" smtClean="0"/>
              <a:t>Un contours de l’esquisse doit </a:t>
            </a:r>
            <a:r>
              <a:rPr lang="fr-FR" b="1" dirty="0" smtClean="0"/>
              <a:t>toujours</a:t>
            </a:r>
            <a:r>
              <a:rPr lang="fr-FR" dirty="0" smtClean="0"/>
              <a:t> être </a:t>
            </a:r>
            <a:r>
              <a:rPr lang="fr-FR" b="1" dirty="0" smtClean="0"/>
              <a:t>fermé</a:t>
            </a:r>
            <a:r>
              <a:rPr lang="fr-FR" dirty="0" smtClean="0"/>
              <a:t> pour être utilisé dans </a:t>
            </a:r>
            <a:r>
              <a:rPr lang="fr-FR" dirty="0" err="1" smtClean="0"/>
              <a:t>PartDesign</a:t>
            </a:r>
            <a:r>
              <a:rPr lang="fr-FR" dirty="0" smtClean="0"/>
              <a:t> (protrusion, révolution, …)</a:t>
            </a:r>
          </a:p>
          <a:p>
            <a:pPr marL="342900" indent="-342900">
              <a:buAutoNum type="alphaLcParenR"/>
            </a:pP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L’esquisse doit être positionné dans le plan qui convient à la construction d’ensemble de la géométrie (XY,YZ,XZ) et, dans le cas d’une révolution, aux bonnes coordonnées en regard de l’axe de révolution</a:t>
            </a:r>
          </a:p>
          <a:p>
            <a:pPr marL="342900" indent="-342900">
              <a:buAutoNum type="alphaLcParenR"/>
            </a:pPr>
            <a:endParaRPr lang="fr-FR" dirty="0"/>
          </a:p>
          <a:p>
            <a:pPr marL="342900" indent="-342900">
              <a:buAutoNum type="alphaLcParenR"/>
            </a:pPr>
            <a:r>
              <a:rPr lang="fr-FR" dirty="0" smtClean="0"/>
              <a:t>Une esquisse doit être « contrainte » pour obtenir la géométrie finale mais pas forcement avec 0 degrés de liberté. (Pour moi, c’est un indicateur de la qualité de l’esquisse mais des degrés de liberté restants n’empêchent pas la réalisation de l’opération dans </a:t>
            </a:r>
            <a:r>
              <a:rPr lang="fr-FR" dirty="0" err="1" smtClean="0"/>
              <a:t>PartDesign</a:t>
            </a:r>
            <a:r>
              <a:rPr lang="fr-FR" dirty="0" smtClean="0"/>
              <a:t>) =&gt; à partager avec autre expérience</a:t>
            </a:r>
          </a:p>
          <a:p>
            <a:pPr marL="342900" indent="-342900">
              <a:buAutoNum type="alphaLcParenR"/>
            </a:pPr>
            <a:endParaRPr lang="fr-FR" dirty="0"/>
          </a:p>
          <a:p>
            <a:pPr marL="342900" indent="-342900">
              <a:buAutoNum type="alphaLcParenR"/>
            </a:pPr>
            <a:r>
              <a:rPr lang="fr-FR" dirty="0" smtClean="0"/>
              <a:t>Dans </a:t>
            </a:r>
            <a:r>
              <a:rPr lang="fr-FR" dirty="0" err="1" smtClean="0"/>
              <a:t>PartDesign</a:t>
            </a:r>
            <a:r>
              <a:rPr lang="fr-FR" dirty="0" smtClean="0"/>
              <a:t> une esquisse doit être obligatoirement être sous un « corps » : si vous créer votre esquisse depuis </a:t>
            </a:r>
            <a:r>
              <a:rPr lang="fr-FR" dirty="0" err="1" smtClean="0"/>
              <a:t>PartDesign</a:t>
            </a:r>
            <a:r>
              <a:rPr lang="fr-FR" dirty="0" smtClean="0"/>
              <a:t>, elle est automatiquement déclinée sous un « corps », ce qui n’est pas le cas en sélectionnant l’atelier </a:t>
            </a:r>
            <a:r>
              <a:rPr lang="fr-FR" dirty="0" err="1" smtClean="0"/>
              <a:t>sketcher</a:t>
            </a:r>
            <a:r>
              <a:rPr lang="fr-FR" dirty="0" smtClean="0"/>
              <a:t>. En ajoutant un nouveau corps, l’attachement est automatique</a:t>
            </a:r>
          </a:p>
          <a:p>
            <a:pPr marL="342900" indent="-342900">
              <a:buAutoNum type="alphaLcParenR"/>
            </a:pPr>
            <a:endParaRPr lang="fr-FR" dirty="0"/>
          </a:p>
          <a:p>
            <a:pPr marL="342900" indent="-342900">
              <a:buAutoNum type="alphaLcParenR"/>
            </a:pPr>
            <a:r>
              <a:rPr lang="fr-FR" dirty="0" smtClean="0"/>
              <a:t>Autre règle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38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78972" y="339635"/>
            <a:ext cx="111208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4) Sujets pratiques du jours : </a:t>
            </a:r>
            <a:r>
              <a:rPr lang="fr-FR" dirty="0" smtClean="0"/>
              <a:t>Environnement </a:t>
            </a:r>
            <a:r>
              <a:rPr lang="fr-FR" dirty="0"/>
              <a:t>zone de travail de </a:t>
            </a:r>
            <a:r>
              <a:rPr lang="fr-FR" dirty="0" err="1"/>
              <a:t>FreeCad</a:t>
            </a:r>
            <a:r>
              <a:rPr lang="fr-FR" dirty="0"/>
              <a:t>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=&gt; perte </a:t>
            </a:r>
            <a:r>
              <a:rPr lang="fr-FR" dirty="0"/>
              <a:t>de la configuration standard de la zone de travail </a:t>
            </a:r>
            <a:r>
              <a:rPr lang="fr-FR" dirty="0" smtClean="0"/>
              <a:t>: menu</a:t>
            </a:r>
            <a:r>
              <a:rPr lang="fr-FR" dirty="0"/>
              <a:t>, vue </a:t>
            </a:r>
            <a:r>
              <a:rPr lang="fr-FR" dirty="0" smtClean="0"/>
              <a:t>combinée</a:t>
            </a:r>
            <a:endParaRPr lang="fr-FR" dirty="0"/>
          </a:p>
          <a:p>
            <a:pPr lvl="1"/>
            <a:endParaRPr lang="fr-FR" dirty="0" smtClean="0"/>
          </a:p>
          <a:p>
            <a:pPr marL="800100" lvl="1" indent="-342900">
              <a:buAutoNum type="alphaLcParenR"/>
            </a:pPr>
            <a:r>
              <a:rPr lang="fr-FR" dirty="0" smtClean="0"/>
              <a:t>Cas des menus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dirty="0" smtClean="0"/>
              <a:t>Bien vérifier que toutes les lignes de barres d’outils sont bien cochées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/>
            <a:r>
              <a:rPr lang="fr-FR" dirty="0" smtClean="0"/>
              <a:t>b) Cas de la vue combinée : (voir avec Patrice)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284" y="1464217"/>
            <a:ext cx="3194161" cy="40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6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056" y="475515"/>
            <a:ext cx="112253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5) </a:t>
            </a:r>
            <a:r>
              <a:rPr lang="fr-FR" dirty="0"/>
              <a:t>O</a:t>
            </a:r>
            <a:r>
              <a:rPr lang="fr-FR" dirty="0" smtClean="0"/>
              <a:t>rganisation </a:t>
            </a:r>
            <a:r>
              <a:rPr lang="fr-FR" dirty="0"/>
              <a:t>de la suite pour entrer dans la pratique de la conception (proposition</a:t>
            </a:r>
            <a:r>
              <a:rPr lang="fr-FR" dirty="0" smtClean="0"/>
              <a:t>):</a:t>
            </a:r>
          </a:p>
          <a:p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Attentes des participants pour la suite (des objets perso à faire </a:t>
            </a:r>
            <a:r>
              <a:rPr lang="fr-FR" dirty="0" smtClean="0"/>
              <a:t>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Quelques exercices sur les sujets des tutos à venir (détaillés ci-après</a:t>
            </a:r>
            <a:r>
              <a:rPr lang="fr-FR" dirty="0" smtClean="0"/>
              <a:t>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Refaire la conception d’un objet jusqu’à sa mise en plan, et ceci à partir d’un objet imprimé (pour ceux qui n’ont pas d’imprimante (sinon envoie d’un fichier STL pour les autres</a:t>
            </a:r>
            <a:r>
              <a:rPr lang="fr-F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Faire la conception d’une pièce en interface d’une ou plusieurs pièces dont les fichiers </a:t>
            </a:r>
            <a:r>
              <a:rPr lang="fr-FR" dirty="0" err="1"/>
              <a:t>FreeCad</a:t>
            </a:r>
            <a:r>
              <a:rPr lang="fr-FR" dirty="0"/>
              <a:t> sont fournis</a:t>
            </a:r>
          </a:p>
        </p:txBody>
      </p:sp>
    </p:spTree>
    <p:extLst>
      <p:ext uri="{BB962C8B-B14F-4D97-AF65-F5344CB8AC3E}">
        <p14:creationId xmlns:p14="http://schemas.microsoft.com/office/powerpoint/2010/main" val="313055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9303" y="618309"/>
            <a:ext cx="1132996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autres Tutos à venir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L‘utilisation de référence secondaire d’accroche (point, droite, plan, autre référentiel)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protrusion d’une esquisse le long d’une ligne elle-même esquisse (exemple d’un tuyau)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protrusion à partir de plusieurs esquisses dans différents plans (exemple d’une </a:t>
            </a:r>
            <a:r>
              <a:rPr lang="fr-FR" dirty="0" smtClean="0"/>
              <a:t>hélice, d’une carène de bateau,…)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réalisation d’un filetage interne/externe (focus sur filet iso)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engrenages autres que ceux à </a:t>
            </a:r>
            <a:r>
              <a:rPr lang="fr-FR" dirty="0" smtClean="0"/>
              <a:t>dentures droites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conception avec l’utilisation de plusieurs corps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L’utilisation d’une feuille de calcul pour paramétrer les formes/dimensions (exemple des filetages)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dirty="0" err="1" smtClean="0"/>
              <a:t>adones</a:t>
            </a:r>
            <a:r>
              <a:rPr lang="fr-FR" dirty="0" smtClean="0"/>
              <a:t> et les macros disponibles dans l’environnement de </a:t>
            </a:r>
            <a:r>
              <a:rPr lang="fr-FR" dirty="0" err="1" smtClean="0"/>
              <a:t>FreeCad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49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389" y="599441"/>
            <a:ext cx="11129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6) Proposition </a:t>
            </a:r>
            <a:r>
              <a:rPr lang="fr-FR" dirty="0"/>
              <a:t>Atelier du 11 décembre :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faire </a:t>
            </a:r>
            <a:r>
              <a:rPr lang="fr-FR" dirty="0"/>
              <a:t>en séance toute la chaine de la conception à la mise en plan sur un objet </a:t>
            </a:r>
            <a:r>
              <a:rPr lang="fr-FR" dirty="0" smtClean="0"/>
              <a:t>distribué (physiquement) </a:t>
            </a:r>
            <a:r>
              <a:rPr lang="fr-FR" dirty="0"/>
              <a:t>en séance dans le but </a:t>
            </a:r>
            <a:r>
              <a:rPr lang="fr-FR" dirty="0" smtClean="0"/>
              <a:t>de me permettre d’adapter </a:t>
            </a:r>
            <a:r>
              <a:rPr lang="fr-FR" dirty="0"/>
              <a:t>les exercices pour la </a:t>
            </a:r>
            <a:r>
              <a:rPr lang="fr-FR" dirty="0" smtClean="0"/>
              <a:t>suite.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Nécessite de disposer de moyen de mesure pour chaque participant (pied à coulisse et réglet)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Votre avis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99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8011" y="210026"/>
            <a:ext cx="113385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Ordre du jour de l’atelier du 20 novembre :</a:t>
            </a:r>
          </a:p>
          <a:p>
            <a:endParaRPr lang="fr-FR" dirty="0" smtClean="0"/>
          </a:p>
          <a:p>
            <a:pPr marL="342900" indent="-342900">
              <a:buFontTx/>
              <a:buAutoNum type="arabicParenR"/>
            </a:pPr>
            <a:r>
              <a:rPr lang="fr-FR" dirty="0"/>
              <a:t>L’espace commun </a:t>
            </a:r>
            <a:r>
              <a:rPr lang="fr-FR" dirty="0" err="1"/>
              <a:t>FreeCad</a:t>
            </a:r>
            <a:r>
              <a:rPr lang="fr-FR" dirty="0"/>
              <a:t> : accès, organisation, usage (qui, quoi, comment</a:t>
            </a:r>
            <a:r>
              <a:rPr lang="fr-FR" dirty="0" smtClean="0"/>
              <a:t>)</a:t>
            </a:r>
          </a:p>
          <a:p>
            <a:pPr marL="342900" indent="-342900">
              <a:buFontTx/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r>
              <a:rPr lang="fr-FR" dirty="0" smtClean="0"/>
              <a:t>Bilan </a:t>
            </a:r>
            <a:r>
              <a:rPr lang="fr-FR" dirty="0" smtClean="0"/>
              <a:t>des 6 semaines passées sur </a:t>
            </a:r>
            <a:r>
              <a:rPr lang="fr-FR" dirty="0" err="1" smtClean="0"/>
              <a:t>FreeCad</a:t>
            </a:r>
            <a:r>
              <a:rPr lang="fr-FR" dirty="0" smtClean="0"/>
              <a:t>  sur les 6 exercices proposés</a:t>
            </a:r>
          </a:p>
          <a:p>
            <a:pPr marL="342900" indent="-342900">
              <a:buAutoNum type="arabicParenR"/>
            </a:pPr>
            <a:endParaRPr lang="fr-FR" sz="1000" dirty="0"/>
          </a:p>
          <a:p>
            <a:pPr marL="342900" indent="-342900">
              <a:buAutoNum type="arabicParenR"/>
            </a:pPr>
            <a:r>
              <a:rPr lang="fr-FR" dirty="0" smtClean="0"/>
              <a:t>Synthèses </a:t>
            </a:r>
            <a:r>
              <a:rPr lang="fr-FR" dirty="0" smtClean="0"/>
              <a:t>des </a:t>
            </a:r>
            <a:r>
              <a:rPr lang="fr-FR" dirty="0" smtClean="0"/>
              <a:t>retours </a:t>
            </a:r>
            <a:r>
              <a:rPr lang="fr-FR" dirty="0"/>
              <a:t>et échanges sur </a:t>
            </a:r>
            <a:r>
              <a:rPr lang="fr-FR" dirty="0" smtClean="0"/>
              <a:t>les </a:t>
            </a:r>
            <a:r>
              <a:rPr lang="fr-FR" dirty="0" smtClean="0"/>
              <a:t>principales </a:t>
            </a:r>
            <a:r>
              <a:rPr lang="fr-FR" dirty="0" smtClean="0"/>
              <a:t>difficultés </a:t>
            </a:r>
            <a:r>
              <a:rPr lang="fr-FR" dirty="0" smtClean="0"/>
              <a:t>rencontrées</a:t>
            </a:r>
            <a:endParaRPr lang="fr-FR" sz="1000" dirty="0"/>
          </a:p>
          <a:p>
            <a:pPr marL="342900" indent="-342900">
              <a:buAutoNum type="arabicParenR"/>
            </a:pPr>
            <a:endParaRPr lang="fr-FR" sz="1000" dirty="0"/>
          </a:p>
          <a:p>
            <a:pPr marL="342900" indent="-342900">
              <a:buAutoNum type="arabicParenR"/>
            </a:pPr>
            <a:r>
              <a:rPr lang="fr-FR" dirty="0" smtClean="0"/>
              <a:t>Les sujets pratiques du jour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Les congés et chanfreins dans </a:t>
            </a:r>
            <a:r>
              <a:rPr lang="fr-FR" dirty="0" err="1" smtClean="0"/>
              <a:t>FreeCad</a:t>
            </a:r>
            <a:r>
              <a:rPr lang="fr-FR" dirty="0" smtClean="0"/>
              <a:t> (limites, </a:t>
            </a:r>
            <a:r>
              <a:rPr lang="fr-FR" dirty="0" err="1" smtClean="0"/>
              <a:t>contraintes,bugs</a:t>
            </a:r>
            <a:r>
              <a:rPr lang="fr-FR" dirty="0" smtClean="0"/>
              <a:t>)</a:t>
            </a:r>
            <a:endParaRPr lang="fr-F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L’atelier </a:t>
            </a:r>
            <a:r>
              <a:rPr lang="fr-FR" dirty="0" smtClean="0"/>
              <a:t>« </a:t>
            </a:r>
            <a:r>
              <a:rPr lang="fr-FR" dirty="0" err="1" smtClean="0"/>
              <a:t>Sketcher</a:t>
            </a:r>
            <a:r>
              <a:rPr lang="fr-FR" dirty="0" smtClean="0"/>
              <a:t> </a:t>
            </a:r>
            <a:r>
              <a:rPr lang="fr-FR" dirty="0" smtClean="0"/>
              <a:t>» : vue générale  et cas d’</a:t>
            </a:r>
            <a:r>
              <a:rPr lang="fr-FR" dirty="0" err="1" smtClean="0"/>
              <a:t>aplication</a:t>
            </a:r>
            <a:endParaRPr lang="fr-F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L’atelier </a:t>
            </a:r>
            <a:r>
              <a:rPr lang="fr-FR" dirty="0" smtClean="0"/>
              <a:t>« </a:t>
            </a:r>
            <a:r>
              <a:rPr lang="fr-FR" dirty="0" err="1" smtClean="0"/>
              <a:t>TechDraw</a:t>
            </a:r>
            <a:r>
              <a:rPr lang="fr-FR" dirty="0" smtClean="0"/>
              <a:t> </a:t>
            </a:r>
            <a:r>
              <a:rPr lang="fr-FR" dirty="0" smtClean="0"/>
              <a:t>» : besoin de revenir sur le Tuto ?</a:t>
            </a:r>
          </a:p>
          <a:p>
            <a:pPr marL="342900" indent="-342900">
              <a:buFont typeface="+mj-lt"/>
              <a:buAutoNum type="arabicParenR"/>
            </a:pPr>
            <a:endParaRPr lang="fr-FR" dirty="0"/>
          </a:p>
          <a:p>
            <a:pPr marL="342900" indent="-342900">
              <a:buFont typeface="+mj-lt"/>
              <a:buAutoNum type="arabicParenR"/>
            </a:pPr>
            <a:r>
              <a:rPr lang="fr-FR" dirty="0" smtClean="0"/>
              <a:t> </a:t>
            </a:r>
            <a:r>
              <a:rPr lang="fr-FR" dirty="0" smtClean="0"/>
              <a:t>l’organisation de la suite pour entrer dans la pratique de la conception (proposition):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Attentes des participants pour la suite (des objets perso à faire 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Quelques </a:t>
            </a:r>
            <a:r>
              <a:rPr lang="fr-FR" dirty="0" smtClean="0"/>
              <a:t>exercices sur les sujets des tutos à venir (détaillés </a:t>
            </a:r>
            <a:r>
              <a:rPr lang="fr-FR" dirty="0" smtClean="0"/>
              <a:t>ci-après),</a:t>
            </a:r>
            <a:endParaRPr lang="fr-F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Refaire la conception d’un objet jusqu’à sa mise en plan, et ceci à partir d’un objet imprimé (pour ceux qui n’ont pas d’imprimante (sinon envoie d’un fichier STL pour les </a:t>
            </a:r>
            <a:r>
              <a:rPr lang="fr-FR" dirty="0" smtClean="0"/>
              <a:t>autres)</a:t>
            </a:r>
            <a:endParaRPr lang="fr-F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/>
              <a:t>Faire la conception d’une pièce en interface d’une ou plusieurs pièces dont les fichiers </a:t>
            </a:r>
            <a:r>
              <a:rPr lang="fr-FR" dirty="0" err="1" smtClean="0"/>
              <a:t>FreeCad</a:t>
            </a:r>
            <a:r>
              <a:rPr lang="fr-FR" dirty="0" smtClean="0"/>
              <a:t> sont fournis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342900" indent="-342900">
              <a:buAutoNum type="arabicParenR"/>
            </a:pPr>
            <a:r>
              <a:rPr lang="fr-FR" dirty="0" smtClean="0"/>
              <a:t>Proposition Atelier </a:t>
            </a:r>
            <a:r>
              <a:rPr lang="fr-FR" dirty="0" smtClean="0"/>
              <a:t>du 11 décembre : </a:t>
            </a:r>
            <a:r>
              <a:rPr lang="fr-FR" dirty="0" smtClean="0"/>
              <a:t>faire en </a:t>
            </a:r>
            <a:r>
              <a:rPr lang="fr-FR" dirty="0" smtClean="0"/>
              <a:t>séance toute la chaine de la conception à la mise en plan sur un objet distribué en séance dans le but </a:t>
            </a:r>
            <a:r>
              <a:rPr lang="fr-FR" dirty="0" smtClean="0"/>
              <a:t>d’adapter les exercices pour la suite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26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7646" y="661851"/>
            <a:ext cx="495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1) Espace partagé CREPP/</a:t>
            </a:r>
            <a:r>
              <a:rPr lang="fr-FR" dirty="0" err="1" smtClean="0"/>
              <a:t>FreeCad</a:t>
            </a:r>
            <a:r>
              <a:rPr lang="fr-FR" dirty="0" smtClean="0"/>
              <a:t> =&gt; Patrick </a:t>
            </a:r>
            <a:r>
              <a:rPr lang="fr-FR" dirty="0" err="1" smtClean="0"/>
              <a:t>Pastor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3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79268" y="200296"/>
            <a:ext cx="1107730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2) Bilan </a:t>
            </a:r>
            <a:r>
              <a:rPr lang="fr-FR" dirty="0" smtClean="0"/>
              <a:t>des 6 semaines :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dirty="0" smtClean="0"/>
              <a:t>Exercice 1 : utilisation des primitives additives et soustractives avec une transformation de répétition circulaire et un congé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dirty="0" smtClean="0"/>
              <a:t>Exercice 2 : </a:t>
            </a:r>
            <a:r>
              <a:rPr lang="fr-FR" dirty="0"/>
              <a:t>utilisation des primitives </a:t>
            </a:r>
            <a:r>
              <a:rPr lang="fr-FR" dirty="0" smtClean="0"/>
              <a:t>additives </a:t>
            </a:r>
            <a:r>
              <a:rPr lang="fr-FR" dirty="0"/>
              <a:t>et </a:t>
            </a:r>
            <a:r>
              <a:rPr lang="fr-FR" dirty="0" smtClean="0"/>
              <a:t>soustractives (suite), placement de ces primitives dans l’espace 3D et </a:t>
            </a:r>
            <a:r>
              <a:rPr lang="fr-FR" dirty="0" smtClean="0"/>
              <a:t>congés/chanfreins</a:t>
            </a:r>
            <a:r>
              <a:rPr lang="fr-FR" dirty="0" smtClean="0"/>
              <a:t>. Cet exercice a été accompagné d’un tuto sur l’utilisation de l’atelier « </a:t>
            </a:r>
            <a:r>
              <a:rPr lang="fr-FR" dirty="0" err="1" smtClean="0"/>
              <a:t>TechDraw</a:t>
            </a:r>
            <a:r>
              <a:rPr lang="fr-FR" dirty="0" smtClean="0"/>
              <a:t> » pour la mise en plan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dirty="0" smtClean="0"/>
              <a:t>Exercice 3 : utilisation de l’atelier </a:t>
            </a:r>
            <a:r>
              <a:rPr lang="fr-FR" dirty="0" err="1" smtClean="0"/>
              <a:t>Sketcher</a:t>
            </a:r>
            <a:r>
              <a:rPr lang="fr-FR" dirty="0" smtClean="0"/>
              <a:t> à partir d’une image pour réaliser le corps du support. A noter que la réalisation finale de la pièce n’a pas fait l’objet de tuto, seule la mise en plan est fournie pour ceux qui sont plus à l’aise avec les exercices précédents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dirty="0" smtClean="0"/>
              <a:t>Exercice 4 : </a:t>
            </a:r>
            <a:r>
              <a:rPr lang="fr-FR" dirty="0"/>
              <a:t>utilisation des primitives additives et </a:t>
            </a:r>
            <a:r>
              <a:rPr lang="fr-FR" dirty="0" smtClean="0"/>
              <a:t>soustractives </a:t>
            </a:r>
            <a:r>
              <a:rPr lang="fr-FR" dirty="0"/>
              <a:t>(suite), placement de ces primitives dans l’espace 3D et des </a:t>
            </a:r>
            <a:r>
              <a:rPr lang="fr-FR" dirty="0" smtClean="0"/>
              <a:t>congés/chanfreins (la difficulté porte sur la complexité du positionnement de l’aspiration)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dirty="0" smtClean="0"/>
              <a:t>Exercice 5 : </a:t>
            </a:r>
            <a:r>
              <a:rPr lang="fr-FR" dirty="0"/>
              <a:t>utilisation de l’atelier </a:t>
            </a:r>
            <a:r>
              <a:rPr lang="fr-FR" dirty="0" err="1"/>
              <a:t>Sketcher</a:t>
            </a:r>
            <a:r>
              <a:rPr lang="fr-FR" dirty="0"/>
              <a:t> à partir d’une </a:t>
            </a:r>
            <a:r>
              <a:rPr lang="fr-FR" dirty="0" smtClean="0"/>
              <a:t>esquisse de construction pour réaliser la poulie de Patrice.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fr-FR" dirty="0"/>
              <a:t>Exercice 6 : utilisation des primitives additives et soustractives (suite), placement de ces primitives dans l’espace 3D et des congés/chanfreins et initiation à la conception d’une roue </a:t>
            </a:r>
            <a:r>
              <a:rPr lang="fr-FR" dirty="0" smtClean="0"/>
              <a:t>dentée</a:t>
            </a: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76153" y="658450"/>
            <a:ext cx="974270" cy="750886"/>
          </a:xfrm>
          <a:prstGeom prst="rect">
            <a:avLst/>
          </a:prstGeom>
        </p:spPr>
      </p:pic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76153" y="1555511"/>
            <a:ext cx="974270" cy="8132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53" y="2583491"/>
            <a:ext cx="974270" cy="1046212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5"/>
          <a:stretch>
            <a:fillRect/>
          </a:stretch>
        </p:blipFill>
        <p:spPr>
          <a:xfrm>
            <a:off x="776153" y="3844482"/>
            <a:ext cx="974270" cy="63599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76153" y="4695256"/>
            <a:ext cx="974270" cy="838337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7"/>
          <a:stretch>
            <a:fillRect/>
          </a:stretch>
        </p:blipFill>
        <p:spPr>
          <a:xfrm>
            <a:off x="736714" y="5748373"/>
            <a:ext cx="1013709" cy="8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70555" y="252548"/>
            <a:ext cx="112414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3) </a:t>
            </a:r>
            <a:r>
              <a:rPr lang="fr-FR" dirty="0" smtClean="0"/>
              <a:t>Difficultés que vous m’avez remontées (et que j’ai </a:t>
            </a:r>
            <a:r>
              <a:rPr lang="fr-FR" dirty="0" smtClean="0"/>
              <a:t>aussi constaté </a:t>
            </a:r>
            <a:r>
              <a:rPr lang="fr-FR" dirty="0" smtClean="0"/>
              <a:t>le mardi)</a:t>
            </a:r>
          </a:p>
          <a:p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congés et chanfreins  +++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Valeur du tuto non acceptée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Construction impossible (</a:t>
            </a:r>
            <a:r>
              <a:rPr lang="fr-FR" dirty="0" err="1"/>
              <a:t>F</a:t>
            </a:r>
            <a:r>
              <a:rPr lang="fr-FR" dirty="0" err="1" smtClean="0"/>
              <a:t>reeCad</a:t>
            </a:r>
            <a:r>
              <a:rPr lang="fr-FR" dirty="0" smtClean="0"/>
              <a:t> ne veut pas </a:t>
            </a:r>
            <a:r>
              <a:rPr lang="fr-FR" dirty="0" smtClean="0">
                <a:sym typeface="Wingdings" panose="05000000000000000000" pitchFamily="2" charset="2"/>
              </a:rPr>
              <a:t></a:t>
            </a:r>
            <a:r>
              <a:rPr lang="fr-F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positionnement d’une image dans le référentiel de l’esquisse ++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Pas accès à la modification du placement dans la vue combinée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La maitrise de la construction d’une esquisse ++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Primitives </a:t>
            </a:r>
            <a:r>
              <a:rPr lang="fr-FR" dirty="0" smtClean="0"/>
              <a:t>pas encore</a:t>
            </a:r>
            <a:r>
              <a:rPr lang="fr-FR" dirty="0" smtClean="0"/>
              <a:t> </a:t>
            </a:r>
            <a:r>
              <a:rPr lang="fr-FR" dirty="0" smtClean="0"/>
              <a:t>maitrisées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Contraintes </a:t>
            </a:r>
            <a:r>
              <a:rPr lang="fr-FR" dirty="0" smtClean="0"/>
              <a:t>pas encore</a:t>
            </a:r>
            <a:r>
              <a:rPr lang="fr-FR" dirty="0" smtClean="0"/>
              <a:t> </a:t>
            </a:r>
            <a:r>
              <a:rPr lang="fr-FR" dirty="0" smtClean="0"/>
              <a:t>maitrisées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Contour non fermé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Positionnement de l’esquisse dans son </a:t>
            </a:r>
            <a:r>
              <a:rPr lang="fr-FR" dirty="0" smtClean="0"/>
              <a:t>référentiel pour réussir sa transformation dans </a:t>
            </a:r>
            <a:r>
              <a:rPr lang="fr-FR" dirty="0" err="1" smtClean="0"/>
              <a:t>PartDesign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protrusion à partir d’une esquisse ++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Esquisse non rattachée à un corps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L’environnement zone de travail de </a:t>
            </a:r>
            <a:r>
              <a:rPr lang="fr-FR" dirty="0" err="1" smtClean="0"/>
              <a:t>FreeCad</a:t>
            </a:r>
            <a:r>
              <a:rPr lang="fr-FR" dirty="0" smtClean="0"/>
              <a:t> +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Perte de la configuration standard de la zone de travail (menu, vue combinée)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31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8308" y="383177"/>
            <a:ext cx="8760823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4) Sujets pratiques du jours : a) </a:t>
            </a:r>
            <a:r>
              <a:rPr lang="fr-FR" dirty="0" smtClean="0"/>
              <a:t>Les congés </a:t>
            </a:r>
          </a:p>
          <a:p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Deux cylindres A et B de même diamètre et en intersection à 90°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« coutures » s’</a:t>
            </a:r>
            <a:r>
              <a:rPr lang="fr-FR" dirty="0" err="1" smtClean="0"/>
              <a:t>intersectent</a:t>
            </a:r>
            <a:r>
              <a:rPr lang="fr-FR" dirty="0" smtClean="0"/>
              <a:t> =&gt; une tentative de congé sur la trace d’intersection provoque le plantage de </a:t>
            </a:r>
            <a:r>
              <a:rPr lang="fr-FR" dirty="0" err="1" smtClean="0"/>
              <a:t>FreeCad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Je diminue le diamètre du cylindre B de 0,01 mm =&gt; aucun </a:t>
            </a:r>
            <a:r>
              <a:rPr lang="fr-FR" dirty="0" err="1" smtClean="0"/>
              <a:t>pb</a:t>
            </a:r>
            <a:r>
              <a:rPr lang="fr-FR" dirty="0" smtClean="0"/>
              <a:t> (R=5 mm)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« coutures » sont dans un même plan : le rayon du congé sera limité à 3mm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Je diminue le diamètre du cylindre B de 0,01 </a:t>
            </a:r>
            <a:r>
              <a:rPr lang="fr-FR" dirty="0" smtClean="0"/>
              <a:t>mm =&gt; aucun </a:t>
            </a:r>
            <a:r>
              <a:rPr lang="fr-FR" dirty="0" err="1" smtClean="0"/>
              <a:t>pb</a:t>
            </a:r>
            <a:r>
              <a:rPr lang="fr-FR" dirty="0" smtClean="0"/>
              <a:t> avec R=5 mm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coutures sont dans des plans perpendiculaires (ou quelconque)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Congé de 5 mm </a:t>
            </a:r>
            <a:r>
              <a:rPr lang="fr-FR" dirty="0" smtClean="0"/>
              <a:t>ok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592" y="1108426"/>
            <a:ext cx="1888260" cy="11124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592" y="4015825"/>
            <a:ext cx="1888260" cy="11044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592" y="2397631"/>
            <a:ext cx="1888260" cy="1214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592" y="5297060"/>
            <a:ext cx="1888260" cy="12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2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217" y="383177"/>
            <a:ext cx="1480005" cy="137245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216" y="1862373"/>
            <a:ext cx="1480006" cy="147545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39116" y="226423"/>
            <a:ext cx="911839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4) Sujets pratiques du jours : a) Les congés </a:t>
            </a:r>
            <a:r>
              <a:rPr lang="fr-FR" dirty="0" smtClean="0"/>
              <a:t>(</a:t>
            </a:r>
            <a:r>
              <a:rPr lang="fr-FR" dirty="0" smtClean="0"/>
              <a:t>suite)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cube de 40x40x40 et un cylindre R10x40 en intersection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FreeCad</a:t>
            </a:r>
            <a:r>
              <a:rPr lang="fr-FR" dirty="0" smtClean="0"/>
              <a:t> refuse les 2 congés d’intersection du fait de la coïncidence parfaite des faces latérales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Je modifie la hauteur du cylindre à 39,98mm =&gt; congés toujours refusés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Je déplace le cylindre selon son axe de 0,01 mm (pour que les faces du cylindre soit de 0,01 mm en retrait de part et d’autre =&gt; congés de 5 mm 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Je répète l’opération de telle manière que les faces du cylindre soient au-delà du cube de 2,5 mm de part et d’autre en mettant la couture dans le plan de la face du cube =&gt; seul le congé qui n’est pas au niveau de la couture est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Je tourne le cylindre de 90° pour avoir la couture en haut =&gt; les congés 5 mm se font des 2 cotés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217" y="5135621"/>
            <a:ext cx="1480006" cy="15838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125" y="3465270"/>
            <a:ext cx="1494188" cy="15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4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83177" y="436033"/>
            <a:ext cx="113908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4) Sujets pratiques du jours : </a:t>
            </a:r>
            <a:r>
              <a:rPr lang="fr-FR" dirty="0" smtClean="0"/>
              <a:t>b) </a:t>
            </a:r>
            <a:r>
              <a:rPr lang="fr-FR" dirty="0" smtClean="0"/>
              <a:t>Le </a:t>
            </a:r>
            <a:r>
              <a:rPr lang="fr-FR" dirty="0"/>
              <a:t>positionnement d’une image dans le référentiel de </a:t>
            </a:r>
            <a:r>
              <a:rPr lang="fr-FR" dirty="0" smtClean="0"/>
              <a:t>l’esquisse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fois insérée l’image dans </a:t>
            </a:r>
            <a:r>
              <a:rPr lang="fr-FR" dirty="0" err="1" smtClean="0"/>
              <a:t>FreeCad</a:t>
            </a:r>
            <a:r>
              <a:rPr lang="fr-FR" dirty="0" smtClean="0"/>
              <a:t> dans le plan XY, passer dans l’atelier </a:t>
            </a:r>
            <a:r>
              <a:rPr lang="fr-FR" dirty="0" err="1" smtClean="0"/>
              <a:t>PartDesign</a:t>
            </a:r>
            <a:r>
              <a:rPr lang="fr-FR" dirty="0" smtClean="0"/>
              <a:t>, créer un corps, passer dans l’atelier </a:t>
            </a:r>
            <a:r>
              <a:rPr lang="fr-FR" dirty="0" err="1" smtClean="0"/>
              <a:t>Sketcher</a:t>
            </a:r>
            <a:r>
              <a:rPr lang="fr-FR" dirty="0" smtClean="0"/>
              <a:t> toujours en XY et ensuite revenez sur « Modèle » </a:t>
            </a:r>
            <a:r>
              <a:rPr lang="fr-FR" b="1" dirty="0" smtClean="0"/>
              <a:t>sans fermer </a:t>
            </a:r>
            <a:r>
              <a:rPr lang="fr-FR" dirty="0" smtClean="0"/>
              <a:t>« Tâches »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Vous devez sélectionner « </a:t>
            </a:r>
            <a:r>
              <a:rPr lang="fr-FR" dirty="0" err="1" smtClean="0"/>
              <a:t>imageplane</a:t>
            </a:r>
            <a:r>
              <a:rPr lang="fr-FR" dirty="0" smtClean="0"/>
              <a:t> » et dans les propriétés sélectionner placement&gt;position&gt;X et entrer la valeur et idem en 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Puis revenir sur « Tâche » pour construire votre esquisse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6" y="968536"/>
            <a:ext cx="7437133" cy="33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3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22811" y="531223"/>
            <a:ext cx="1112084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4) Sujets pratiques du jours : </a:t>
            </a:r>
            <a:r>
              <a:rPr lang="fr-FR" dirty="0" smtClean="0"/>
              <a:t>c) </a:t>
            </a:r>
            <a:r>
              <a:rPr lang="fr-FR" dirty="0" smtClean="0"/>
              <a:t>L’atelier </a:t>
            </a:r>
            <a:r>
              <a:rPr lang="fr-FR" dirty="0" err="1" smtClean="0"/>
              <a:t>Sketcher</a:t>
            </a:r>
            <a:r>
              <a:rPr lang="fr-FR" dirty="0" smtClean="0"/>
              <a:t> et les </a:t>
            </a:r>
            <a:r>
              <a:rPr lang="fr-FR" dirty="0" smtClean="0"/>
              <a:t>esquisses</a:t>
            </a:r>
          </a:p>
          <a:p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Les primitives de construction 2D (les traits sont </a:t>
            </a:r>
            <a:r>
              <a:rPr lang="fr-FR" b="1" dirty="0" smtClean="0"/>
              <a:t>blancs</a:t>
            </a:r>
            <a:r>
              <a:rPr lang="fr-FR" dirty="0" smtClean="0"/>
              <a:t>) et les transformations associées : </a:t>
            </a:r>
            <a:endParaRPr lang="fr-F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AutoNum type="alphaLcParenR"/>
            </a:pP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Les </a:t>
            </a:r>
            <a:r>
              <a:rPr lang="fr-FR" dirty="0" smtClean="0"/>
              <a:t>transformations sur les primitives (congé, limite de segment en intersection, prolongation d’un segment)</a:t>
            </a:r>
          </a:p>
          <a:p>
            <a:pPr marL="342900" indent="-342900">
              <a:buAutoNum type="alphaLcParenR"/>
            </a:pPr>
            <a:endParaRPr lang="fr-FR" dirty="0" smtClean="0"/>
          </a:p>
          <a:p>
            <a:pPr marL="342900" indent="-342900">
              <a:buAutoNum type="alphaLcParenR"/>
            </a:pPr>
            <a:endParaRPr lang="fr-FR" sz="1000" dirty="0" smtClean="0"/>
          </a:p>
          <a:p>
            <a:pPr marL="342900" indent="-342900">
              <a:buAutoNum type="alphaLcParenR"/>
            </a:pPr>
            <a:endParaRPr lang="fr-FR" dirty="0"/>
          </a:p>
          <a:p>
            <a:pPr marL="342900" indent="-342900">
              <a:buAutoNum type="alphaLcParenR"/>
            </a:pPr>
            <a:r>
              <a:rPr lang="fr-FR" dirty="0" smtClean="0"/>
              <a:t>Les contraintes</a:t>
            </a:r>
          </a:p>
          <a:p>
            <a:pPr marL="342900" indent="-342900">
              <a:buAutoNum type="alphaLcParenR"/>
            </a:pPr>
            <a:endParaRPr lang="fr-FR" sz="1000" dirty="0" smtClean="0"/>
          </a:p>
          <a:p>
            <a:pPr marL="342900" indent="-342900">
              <a:buAutoNum type="alphaLcParenR"/>
            </a:pPr>
            <a:endParaRPr lang="fr-FR" dirty="0"/>
          </a:p>
          <a:p>
            <a:pPr marL="342900" indent="-342900">
              <a:buAutoNum type="alphaLcParenR"/>
            </a:pPr>
            <a:endParaRPr lang="fr-FR" dirty="0"/>
          </a:p>
          <a:p>
            <a:pPr marL="342900" indent="-342900">
              <a:buAutoNum type="alphaLcParenR"/>
            </a:pPr>
            <a:r>
              <a:rPr lang="fr-FR" dirty="0" smtClean="0"/>
              <a:t>La construction d’une épure (les traits sont </a:t>
            </a:r>
            <a:r>
              <a:rPr lang="fr-FR" b="1" dirty="0" smtClean="0"/>
              <a:t>bleus</a:t>
            </a:r>
            <a:r>
              <a:rPr lang="fr-FR" dirty="0" smtClean="0"/>
              <a:t>) : bascule </a:t>
            </a:r>
            <a:r>
              <a:rPr lang="fr-FR" dirty="0" smtClean="0"/>
              <a:t>en contexte de construction par l’icone : </a:t>
            </a:r>
          </a:p>
          <a:p>
            <a:endParaRPr lang="fr-FR" dirty="0"/>
          </a:p>
          <a:p>
            <a:r>
              <a:rPr lang="fr-FR" dirty="0" smtClean="0"/>
              <a:t>Ce mode permet de construire une géométrie qui sera </a:t>
            </a:r>
            <a:r>
              <a:rPr lang="fr-FR" dirty="0" smtClean="0"/>
              <a:t>réutilisée, </a:t>
            </a:r>
            <a:r>
              <a:rPr lang="fr-FR" dirty="0"/>
              <a:t>tout ou </a:t>
            </a:r>
            <a:r>
              <a:rPr lang="fr-FR" dirty="0" smtClean="0"/>
              <a:t>partie, </a:t>
            </a:r>
            <a:r>
              <a:rPr lang="fr-FR" dirty="0"/>
              <a:t>pour </a:t>
            </a:r>
            <a:r>
              <a:rPr lang="fr-FR" dirty="0" smtClean="0"/>
              <a:t>la construction de l’esquisse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e)  Possibilité de créer des traits « externes » par sélection de parties de géométrie 3D en AR plan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09" y="1457333"/>
            <a:ext cx="5416734" cy="4417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09" y="2613178"/>
            <a:ext cx="2002974" cy="577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09" y="3618314"/>
            <a:ext cx="6104709" cy="3863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09" y="5057800"/>
            <a:ext cx="5799911" cy="4542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8769" y="3899227"/>
            <a:ext cx="1094425" cy="8208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664" y="809542"/>
            <a:ext cx="1562318" cy="129558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0806" y="5512074"/>
            <a:ext cx="865175" cy="83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6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998</Words>
  <Application>Microsoft Office PowerPoint</Application>
  <PresentationFormat>Grand écran</PresentationFormat>
  <Paragraphs>199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Atelier 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2</dc:title>
  <dc:creator>michel tanguy</dc:creator>
  <cp:lastModifiedBy>michel tanguy</cp:lastModifiedBy>
  <cp:revision>60</cp:revision>
  <dcterms:created xsi:type="dcterms:W3CDTF">2021-11-10T21:10:49Z</dcterms:created>
  <dcterms:modified xsi:type="dcterms:W3CDTF">2021-11-18T14:09:06Z</dcterms:modified>
</cp:coreProperties>
</file>