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2" r:id="rId6"/>
    <p:sldId id="263" r:id="rId7"/>
    <p:sldId id="264" r:id="rId8"/>
    <p:sldId id="265" r:id="rId9"/>
    <p:sldId id="266" r:id="rId10"/>
    <p:sldId id="267" r:id="rId11"/>
    <p:sldId id="261"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8" d="100"/>
          <a:sy n="88" d="100"/>
        </p:scale>
        <p:origin x="494" y="6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F42517E-32D2-49E2-92C2-671E3CB4F994}" type="datetimeFigureOut">
              <a:rPr lang="fr-FR" smtClean="0"/>
              <a:t>14/10/2023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311165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42517E-32D2-49E2-92C2-671E3CB4F994}" type="datetimeFigureOut">
              <a:rPr lang="fr-FR" smtClean="0"/>
              <a:t>14/10/2023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62712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42517E-32D2-49E2-92C2-671E3CB4F994}" type="datetimeFigureOut">
              <a:rPr lang="fr-FR" smtClean="0"/>
              <a:t>14/10/2023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25280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42517E-32D2-49E2-92C2-671E3CB4F994}" type="datetimeFigureOut">
              <a:rPr lang="fr-FR" smtClean="0"/>
              <a:t>14/10/2023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66325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F42517E-32D2-49E2-92C2-671E3CB4F994}" type="datetimeFigureOut">
              <a:rPr lang="fr-FR" smtClean="0"/>
              <a:t>14/10/2023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110038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F42517E-32D2-49E2-92C2-671E3CB4F994}" type="datetimeFigureOut">
              <a:rPr lang="fr-FR" smtClean="0"/>
              <a:t>14/10/2023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427351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F42517E-32D2-49E2-92C2-671E3CB4F994}" type="datetimeFigureOut">
              <a:rPr lang="fr-FR" smtClean="0"/>
              <a:t>14/10/2023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60864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F42517E-32D2-49E2-92C2-671E3CB4F994}" type="datetimeFigureOut">
              <a:rPr lang="fr-FR" smtClean="0"/>
              <a:t>14/10/2023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251234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F42517E-32D2-49E2-92C2-671E3CB4F994}" type="datetimeFigureOut">
              <a:rPr lang="fr-FR" smtClean="0"/>
              <a:t>14/10/2023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350526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F42517E-32D2-49E2-92C2-671E3CB4F994}" type="datetimeFigureOut">
              <a:rPr lang="fr-FR" smtClean="0"/>
              <a:t>14/10/2023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63476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F42517E-32D2-49E2-92C2-671E3CB4F994}" type="datetimeFigureOut">
              <a:rPr lang="fr-FR" smtClean="0"/>
              <a:t>14/10/2023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DA0913-313A-4584-9941-6125BCC3CCF6}" type="slidenum">
              <a:rPr lang="fr-FR" smtClean="0"/>
              <a:t>‹N°›</a:t>
            </a:fld>
            <a:endParaRPr lang="fr-FR"/>
          </a:p>
        </p:txBody>
      </p:sp>
    </p:spTree>
    <p:extLst>
      <p:ext uri="{BB962C8B-B14F-4D97-AF65-F5344CB8AC3E}">
        <p14:creationId xmlns:p14="http://schemas.microsoft.com/office/powerpoint/2010/main" val="30572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2517E-32D2-49E2-92C2-671E3CB4F994}" type="datetimeFigureOut">
              <a:rPr lang="fr-FR" smtClean="0"/>
              <a:t>14/10/2023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A0913-313A-4584-9941-6125BCC3CCF6}" type="slidenum">
              <a:rPr lang="fr-FR" smtClean="0"/>
              <a:t>‹N°›</a:t>
            </a:fld>
            <a:endParaRPr lang="fr-FR"/>
          </a:p>
        </p:txBody>
      </p:sp>
    </p:spTree>
    <p:extLst>
      <p:ext uri="{BB962C8B-B14F-4D97-AF65-F5344CB8AC3E}">
        <p14:creationId xmlns:p14="http://schemas.microsoft.com/office/powerpoint/2010/main" val="379961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Atelier n°1 </a:t>
            </a:r>
            <a:br>
              <a:rPr lang="fr-FR" dirty="0" smtClean="0"/>
            </a:br>
            <a:r>
              <a:rPr lang="fr-FR" dirty="0" smtClean="0"/>
              <a:t>CAO conception</a:t>
            </a:r>
            <a:endParaRPr lang="fr-FR" dirty="0"/>
          </a:p>
        </p:txBody>
      </p:sp>
      <p:sp>
        <p:nvSpPr>
          <p:cNvPr id="3" name="Sous-titre 2"/>
          <p:cNvSpPr>
            <a:spLocks noGrp="1"/>
          </p:cNvSpPr>
          <p:nvPr>
            <p:ph type="subTitle" idx="1"/>
          </p:nvPr>
        </p:nvSpPr>
        <p:spPr/>
        <p:txBody>
          <a:bodyPr/>
          <a:lstStyle/>
          <a:p>
            <a:pPr marL="342900" indent="-342900" algn="l">
              <a:buFontTx/>
              <a:buChar char="-"/>
            </a:pPr>
            <a:r>
              <a:rPr lang="fr-FR" dirty="0" smtClean="0"/>
              <a:t>Notion de l’approche fonctionnelle sur exemple MTG2.0</a:t>
            </a:r>
          </a:p>
          <a:p>
            <a:pPr marL="342900" indent="-342900" algn="l">
              <a:buFontTx/>
              <a:buChar char="-"/>
            </a:pPr>
            <a:r>
              <a:rPr lang="fr-FR" dirty="0" smtClean="0"/>
              <a:t>Rappel des bonnes pratiques de la démarche de conception</a:t>
            </a:r>
          </a:p>
          <a:p>
            <a:pPr marL="342900" indent="-342900" algn="l">
              <a:buFontTx/>
              <a:buChar char="-"/>
            </a:pPr>
            <a:r>
              <a:rPr lang="fr-FR" dirty="0" smtClean="0"/>
              <a:t>Choix d’un projet à mener ensemble sur T4 2023</a:t>
            </a:r>
          </a:p>
          <a:p>
            <a:pPr marL="342900" indent="-342900" algn="l">
              <a:buFontTx/>
              <a:buChar char="-"/>
            </a:pPr>
            <a:endParaRPr lang="fr-FR" dirty="0"/>
          </a:p>
        </p:txBody>
      </p:sp>
    </p:spTree>
    <p:extLst>
      <p:ext uri="{BB962C8B-B14F-4D97-AF65-F5344CB8AC3E}">
        <p14:creationId xmlns:p14="http://schemas.microsoft.com/office/powerpoint/2010/main" val="4099604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679904"/>
          </a:xfrm>
        </p:spPr>
        <p:txBody>
          <a:bodyPr>
            <a:normAutofit fontScale="90000"/>
          </a:bodyPr>
          <a:lstStyle/>
          <a:p>
            <a:r>
              <a:rPr lang="fr-FR" dirty="0" smtClean="0"/>
              <a:t>Les binômes - trinômes</a:t>
            </a:r>
            <a:endParaRPr lang="fr-FR" dirty="0"/>
          </a:p>
        </p:txBody>
      </p:sp>
      <p:sp>
        <p:nvSpPr>
          <p:cNvPr id="3" name="Espace réservé du contenu 2"/>
          <p:cNvSpPr>
            <a:spLocks noGrp="1"/>
          </p:cNvSpPr>
          <p:nvPr>
            <p:ph idx="1"/>
          </p:nvPr>
        </p:nvSpPr>
        <p:spPr>
          <a:xfrm>
            <a:off x="838200" y="1181190"/>
            <a:ext cx="10515600" cy="5367655"/>
          </a:xfrm>
        </p:spPr>
        <p:txBody>
          <a:bodyPr>
            <a:normAutofit fontScale="92500" lnSpcReduction="10000"/>
          </a:bodyPr>
          <a:lstStyle/>
          <a:p>
            <a:r>
              <a:rPr lang="fr-FR" sz="1600" dirty="0" smtClean="0"/>
              <a:t>DRAN Guy</a:t>
            </a:r>
          </a:p>
          <a:p>
            <a:endParaRPr lang="fr-FR" sz="1600" dirty="0" smtClean="0"/>
          </a:p>
          <a:p>
            <a:r>
              <a:rPr lang="fr-FR" sz="1600" dirty="0" smtClean="0"/>
              <a:t>ZEO Patrick</a:t>
            </a:r>
          </a:p>
          <a:p>
            <a:endParaRPr lang="fr-FR" sz="1600" dirty="0" smtClean="0"/>
          </a:p>
          <a:p>
            <a:r>
              <a:rPr lang="fr-FR" sz="1600" dirty="0" smtClean="0"/>
              <a:t>PASTOR Patrick</a:t>
            </a:r>
          </a:p>
          <a:p>
            <a:endParaRPr lang="fr-FR" sz="1600" dirty="0" smtClean="0"/>
          </a:p>
          <a:p>
            <a:r>
              <a:rPr lang="fr-FR" sz="1600" dirty="0" smtClean="0"/>
              <a:t>DIARD Olivier</a:t>
            </a:r>
          </a:p>
          <a:p>
            <a:endParaRPr lang="fr-FR" sz="1600" dirty="0" smtClean="0"/>
          </a:p>
          <a:p>
            <a:r>
              <a:rPr lang="fr-FR" sz="1600" dirty="0" smtClean="0"/>
              <a:t>JACOB Éric</a:t>
            </a:r>
          </a:p>
          <a:p>
            <a:endParaRPr lang="fr-FR" sz="1600" dirty="0" smtClean="0"/>
          </a:p>
          <a:p>
            <a:r>
              <a:rPr lang="fr-FR" sz="1600" dirty="0" smtClean="0"/>
              <a:t>FROMONT Thierry</a:t>
            </a:r>
          </a:p>
          <a:p>
            <a:endParaRPr lang="fr-FR" sz="1600" dirty="0" smtClean="0"/>
          </a:p>
          <a:p>
            <a:r>
              <a:rPr lang="fr-FR" sz="1600" dirty="0" smtClean="0"/>
              <a:t>CHANDAT Philippe</a:t>
            </a:r>
          </a:p>
          <a:p>
            <a:endParaRPr lang="fr-FR" sz="1600" dirty="0" smtClean="0"/>
          </a:p>
          <a:p>
            <a:r>
              <a:rPr lang="fr-FR" sz="1600" dirty="0" smtClean="0"/>
              <a:t>GYONVARCH Patrice</a:t>
            </a:r>
          </a:p>
          <a:p>
            <a:endParaRPr lang="fr-FR" sz="1600" dirty="0" smtClean="0"/>
          </a:p>
          <a:p>
            <a:r>
              <a:rPr lang="fr-FR" sz="1600" dirty="0" smtClean="0"/>
              <a:t>PUJOL André</a:t>
            </a:r>
            <a:endParaRPr lang="fr-FR" sz="1600" dirty="0"/>
          </a:p>
        </p:txBody>
      </p:sp>
    </p:spTree>
    <p:extLst>
      <p:ext uri="{BB962C8B-B14F-4D97-AF65-F5344CB8AC3E}">
        <p14:creationId xmlns:p14="http://schemas.microsoft.com/office/powerpoint/2010/main" val="1570991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428841"/>
          </a:xfrm>
        </p:spPr>
        <p:txBody>
          <a:bodyPr>
            <a:normAutofit fontScale="90000"/>
          </a:bodyPr>
          <a:lstStyle/>
          <a:p>
            <a:r>
              <a:rPr lang="fr-FR" sz="3600" b="1" dirty="0" smtClean="0"/>
              <a:t>Rappel de quelques bonnes pratiques de la conception en 3D : </a:t>
            </a:r>
            <a:br>
              <a:rPr lang="fr-FR" sz="3600" b="1" dirty="0" smtClean="0"/>
            </a:br>
            <a:endParaRPr lang="fr-FR" sz="3600" b="1" dirty="0"/>
          </a:p>
        </p:txBody>
      </p:sp>
      <p:sp>
        <p:nvSpPr>
          <p:cNvPr id="3" name="Espace réservé du contenu 2"/>
          <p:cNvSpPr>
            <a:spLocks noGrp="1"/>
          </p:cNvSpPr>
          <p:nvPr>
            <p:ph idx="1"/>
          </p:nvPr>
        </p:nvSpPr>
        <p:spPr>
          <a:xfrm>
            <a:off x="838200" y="1419497"/>
            <a:ext cx="10515600" cy="5364480"/>
          </a:xfrm>
        </p:spPr>
        <p:txBody>
          <a:bodyPr>
            <a:normAutofit fontScale="70000" lnSpcReduction="20000"/>
          </a:bodyPr>
          <a:lstStyle/>
          <a:p>
            <a:r>
              <a:rPr lang="fr-FR" dirty="0" smtClean="0"/>
              <a:t>Règle </a:t>
            </a:r>
            <a:r>
              <a:rPr lang="fr-FR" dirty="0"/>
              <a:t>N°1 : dans le cas où il s’agit de concevoir une ou plusieurs pièces qui viennent interagir avec un environnement existant, il faut impérativement disposer de la géométrie des pièces en interface au préalable sous </a:t>
            </a:r>
            <a:r>
              <a:rPr lang="fr-FR" dirty="0" err="1"/>
              <a:t>FreeCad</a:t>
            </a:r>
            <a:r>
              <a:rPr lang="fr-FR" dirty="0"/>
              <a:t>=&gt; ça prend du temps de modéliser mais cela garanti un résultat juste du premier coup.</a:t>
            </a:r>
          </a:p>
          <a:p>
            <a:r>
              <a:rPr lang="fr-FR" dirty="0"/>
              <a:t>Règle N°2 : </a:t>
            </a:r>
            <a:r>
              <a:rPr lang="fr-FR" dirty="0" smtClean="0"/>
              <a:t>Si </a:t>
            </a:r>
            <a:r>
              <a:rPr lang="fr-FR" dirty="0"/>
              <a:t>c’est une pièce qu’il faudra imprimer et qui devra résister au mieux aux efforts induit, il faut projeter la manière de réaliser l’impression (avec le moins de support si possible et une orientation du filament déposé qui s’accorde avec les objectifs de résistance de la pièce).</a:t>
            </a:r>
          </a:p>
          <a:p>
            <a:r>
              <a:rPr lang="fr-FR" dirty="0"/>
              <a:t>Règle N°3 : ne pas hésiter à faire plusieurs pièces à assembler pour respecter la règle N°2.</a:t>
            </a:r>
          </a:p>
          <a:p>
            <a:r>
              <a:rPr lang="fr-FR" dirty="0"/>
              <a:t>Règle N°4 : toujours prévoir au préalable les éléments de fixation (vis, écrous) aux pièces d’interface avec un choix définitif des dimensions (longueur, type de tête, diamètre) pour garantir la faisabilité du montage. </a:t>
            </a:r>
          </a:p>
          <a:p>
            <a:r>
              <a:rPr lang="fr-FR" dirty="0"/>
              <a:t>Règle N°5 : avoir en tête que des pièces massives coûtent en temps d’impression et en matière et n’apportent pas forcément plus de résistance =&gt; veillez à optimiser les formes pour avoir le juste nécessaire de matière.</a:t>
            </a:r>
          </a:p>
          <a:p>
            <a:r>
              <a:rPr lang="fr-FR" dirty="0"/>
              <a:t>Règle N°6 : sauf cas d’exception très simple, pour une conception 3D à partir d’une </a:t>
            </a:r>
            <a:r>
              <a:rPr lang="fr-FR" dirty="0" smtClean="0"/>
              <a:t>« feuille </a:t>
            </a:r>
            <a:r>
              <a:rPr lang="fr-FR" dirty="0"/>
              <a:t>vraiment </a:t>
            </a:r>
            <a:r>
              <a:rPr lang="fr-FR" dirty="0" smtClean="0"/>
              <a:t>blanche » </a:t>
            </a:r>
            <a:r>
              <a:rPr lang="fr-FR" dirty="0"/>
              <a:t>il est impératif de faire quelques croquis </a:t>
            </a:r>
            <a:r>
              <a:rPr lang="fr-FR" dirty="0" smtClean="0"/>
              <a:t>« cotés » sur </a:t>
            </a:r>
            <a:r>
              <a:rPr lang="fr-FR" dirty="0"/>
              <a:t>papier pour pouvoir entrer dans la modélisation 3D </a:t>
            </a:r>
            <a:endParaRPr lang="fr-FR" dirty="0" smtClean="0"/>
          </a:p>
          <a:p>
            <a:r>
              <a:rPr lang="fr-FR" dirty="0" smtClean="0"/>
              <a:t>Règle N°7 : réaliser de préférence les objets élémentaires dans leur référentiel initial et les déplacer ensuite dans leur position définitive dans le cas d’une cinématique ou d’objets éloignés entre eux ou tout simplement pour faciliter les transformations (circulaire, linéaire,…)</a:t>
            </a:r>
            <a:endParaRPr lang="fr-FR" dirty="0"/>
          </a:p>
        </p:txBody>
      </p:sp>
    </p:spTree>
    <p:extLst>
      <p:ext uri="{BB962C8B-B14F-4D97-AF65-F5344CB8AC3E}">
        <p14:creationId xmlns:p14="http://schemas.microsoft.com/office/powerpoint/2010/main" val="97850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l’approche fonctionnelle</a:t>
            </a:r>
            <a:endParaRPr lang="fr-FR" dirty="0"/>
          </a:p>
        </p:txBody>
      </p:sp>
      <p:sp>
        <p:nvSpPr>
          <p:cNvPr id="3" name="Espace réservé du contenu 2"/>
          <p:cNvSpPr>
            <a:spLocks noGrp="1"/>
          </p:cNvSpPr>
          <p:nvPr>
            <p:ph idx="1"/>
          </p:nvPr>
        </p:nvSpPr>
        <p:spPr/>
        <p:txBody>
          <a:bodyPr/>
          <a:lstStyle/>
          <a:p>
            <a:r>
              <a:rPr lang="fr-FR" dirty="0" smtClean="0"/>
              <a:t>Pourquoi une approche fonctionnelle ?</a:t>
            </a:r>
          </a:p>
          <a:p>
            <a:endParaRPr lang="fr-FR" dirty="0" smtClean="0"/>
          </a:p>
          <a:p>
            <a:pPr lvl="1"/>
            <a:r>
              <a:rPr lang="fr-FR" dirty="0" smtClean="0"/>
              <a:t>Ne pas s’enfermer dans la solution tout de suite =&gt; favorise l’innovation</a:t>
            </a:r>
          </a:p>
          <a:p>
            <a:pPr lvl="1"/>
            <a:endParaRPr lang="fr-FR" dirty="0" smtClean="0"/>
          </a:p>
          <a:p>
            <a:pPr lvl="1"/>
            <a:r>
              <a:rPr lang="fr-FR" dirty="0" smtClean="0"/>
              <a:t>Réfléchir à tous les fonctions/contraintes avant de commencer la conception du projet pour être certain de répondre au besoin : c’est pas simple de reprendre la conception sous FreeCad</a:t>
            </a:r>
          </a:p>
          <a:p>
            <a:pPr lvl="1"/>
            <a:endParaRPr lang="fr-FR" dirty="0" smtClean="0"/>
          </a:p>
          <a:p>
            <a:pPr lvl="1"/>
            <a:r>
              <a:rPr lang="fr-FR" dirty="0" smtClean="0"/>
              <a:t>Constituer un « cahier des charges » de ce à quoi on doit arriver au final: c’est bien de rien oublier en route</a:t>
            </a:r>
            <a:endParaRPr lang="fr-FR" dirty="0"/>
          </a:p>
        </p:txBody>
      </p:sp>
    </p:spTree>
    <p:extLst>
      <p:ext uri="{BB962C8B-B14F-4D97-AF65-F5344CB8AC3E}">
        <p14:creationId xmlns:p14="http://schemas.microsoft.com/office/powerpoint/2010/main" val="1846096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l’approche fonctionnelle (suite)</a:t>
            </a:r>
            <a:endParaRPr lang="fr-FR" dirty="0"/>
          </a:p>
        </p:txBody>
      </p:sp>
      <p:sp>
        <p:nvSpPr>
          <p:cNvPr id="3" name="Espace réservé du contenu 2"/>
          <p:cNvSpPr>
            <a:spLocks noGrp="1"/>
          </p:cNvSpPr>
          <p:nvPr>
            <p:ph idx="1"/>
          </p:nvPr>
        </p:nvSpPr>
        <p:spPr>
          <a:xfrm>
            <a:off x="838199" y="1532710"/>
            <a:ext cx="10822577" cy="5138056"/>
          </a:xfrm>
        </p:spPr>
        <p:txBody>
          <a:bodyPr>
            <a:normAutofit fontScale="85000" lnSpcReduction="20000"/>
          </a:bodyPr>
          <a:lstStyle/>
          <a:p>
            <a:r>
              <a:rPr lang="fr-FR" dirty="0" smtClean="0"/>
              <a:t>comment ?</a:t>
            </a:r>
          </a:p>
          <a:p>
            <a:pPr lvl="1"/>
            <a:r>
              <a:rPr lang="fr-FR" dirty="0" smtClean="0"/>
              <a:t>Du général au particulier :</a:t>
            </a:r>
          </a:p>
          <a:p>
            <a:pPr lvl="2"/>
            <a:r>
              <a:rPr lang="fr-FR" dirty="0" smtClean="0"/>
              <a:t>Fonction (*) =&gt; exemple MTG2.0 : propulser une annexe entre le rivage et mon voilier</a:t>
            </a:r>
          </a:p>
          <a:p>
            <a:pPr lvl="3"/>
            <a:r>
              <a:rPr lang="fr-FR" dirty="0" smtClean="0"/>
              <a:t>Sous fonction : rejoindre le bateau ou le rivage par 20 nœuds de vent et 1 m de clapot sur une distance maxi de 500m en moins de 5 mn</a:t>
            </a:r>
          </a:p>
          <a:p>
            <a:pPr lvl="3"/>
            <a:r>
              <a:rPr lang="fr-FR" dirty="0" smtClean="0"/>
              <a:t>Sous fonction : Fixer la propulsion au tableau AR de manière sécurisé</a:t>
            </a:r>
          </a:p>
          <a:p>
            <a:pPr lvl="3"/>
            <a:r>
              <a:rPr lang="fr-FR" dirty="0" smtClean="0"/>
              <a:t>Sous fonction : manœuvrer simplement en AV/AR et autour du mouillage</a:t>
            </a:r>
          </a:p>
          <a:p>
            <a:pPr lvl="3"/>
            <a:r>
              <a:rPr lang="fr-FR" dirty="0" smtClean="0"/>
              <a:t>Sous fonction : installer et désinstaller facilement la partie mobile au mouillage/rivage à chaque utilisation</a:t>
            </a:r>
          </a:p>
          <a:p>
            <a:pPr lvl="3"/>
            <a:r>
              <a:rPr lang="fr-FR" dirty="0" smtClean="0"/>
              <a:t>Sous fonction : relever le moteur pour éviter le « </a:t>
            </a:r>
            <a:r>
              <a:rPr lang="fr-FR" dirty="0" err="1" smtClean="0"/>
              <a:t>beachage</a:t>
            </a:r>
            <a:r>
              <a:rPr lang="fr-FR" dirty="0" smtClean="0"/>
              <a:t> » sur le rivage</a:t>
            </a:r>
          </a:p>
          <a:p>
            <a:pPr lvl="3"/>
            <a:r>
              <a:rPr lang="fr-FR" dirty="0" smtClean="0"/>
              <a:t>Sous fonction : s’adapter à tout type d’embarcation disposant d’un tableau AR</a:t>
            </a:r>
          </a:p>
          <a:p>
            <a:pPr lvl="3"/>
            <a:r>
              <a:rPr lang="fr-FR" dirty="0" smtClean="0"/>
              <a:t>…</a:t>
            </a:r>
          </a:p>
          <a:p>
            <a:pPr lvl="2"/>
            <a:r>
              <a:rPr lang="fr-FR" dirty="0" smtClean="0"/>
              <a:t>Contrainte :</a:t>
            </a:r>
          </a:p>
          <a:p>
            <a:pPr lvl="3"/>
            <a:r>
              <a:rPr lang="fr-FR" dirty="0" smtClean="0"/>
              <a:t>Rester dans une fourchette de 15 kg +/- 1 kg pour un transport à terre de la partie mobile,</a:t>
            </a:r>
          </a:p>
          <a:p>
            <a:pPr lvl="3"/>
            <a:r>
              <a:rPr lang="fr-FR" dirty="0" smtClean="0"/>
              <a:t>Réutiliser le moteur et les éléments de batterie de la MTG1,</a:t>
            </a:r>
          </a:p>
          <a:p>
            <a:pPr lvl="3"/>
            <a:r>
              <a:rPr lang="fr-FR" dirty="0" smtClean="0"/>
              <a:t>la disponibilité de la propulsion doit être au minimum de 5 km au régime nominal (5 sorties consécutives),</a:t>
            </a:r>
          </a:p>
          <a:p>
            <a:pPr lvl="3"/>
            <a:r>
              <a:rPr lang="fr-FR" dirty="0" smtClean="0"/>
              <a:t>L’indisponibilité de la propulsion est de 12h maximum entre deux sorties,</a:t>
            </a:r>
          </a:p>
          <a:p>
            <a:pPr lvl="3"/>
            <a:r>
              <a:rPr lang="fr-FR" dirty="0" smtClean="0"/>
              <a:t>Le rayon de rotation de l’embarcation doit être de 2 m maxi pour les manœuvres,</a:t>
            </a:r>
          </a:p>
          <a:p>
            <a:pPr lvl="3"/>
            <a:r>
              <a:rPr lang="fr-FR" dirty="0" smtClean="0"/>
              <a:t>La flottabilité de l’ensemble doit être garantie pendant 5 mn en cas de chute dans l’eau et un redémarrage doit être possible ensuite,</a:t>
            </a:r>
          </a:p>
          <a:p>
            <a:pPr lvl="3"/>
            <a:r>
              <a:rPr lang="fr-FR" dirty="0" smtClean="0"/>
              <a:t>…</a:t>
            </a:r>
          </a:p>
          <a:p>
            <a:pPr marL="914400" lvl="2" indent="0">
              <a:buNone/>
            </a:pPr>
            <a:r>
              <a:rPr lang="fr-FR" dirty="0" smtClean="0"/>
              <a:t> </a:t>
            </a:r>
          </a:p>
          <a:p>
            <a:pPr marL="457200" lvl="1" indent="0">
              <a:buNone/>
            </a:pPr>
            <a:r>
              <a:rPr lang="fr-FR" dirty="0" smtClean="0"/>
              <a:t>(*)La formulation de la fonction : verbe d’action + complément.</a:t>
            </a:r>
          </a:p>
        </p:txBody>
      </p:sp>
    </p:spTree>
    <p:extLst>
      <p:ext uri="{BB962C8B-B14F-4D97-AF65-F5344CB8AC3E}">
        <p14:creationId xmlns:p14="http://schemas.microsoft.com/office/powerpoint/2010/main" val="818503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l’approche fonctionnelle (suite)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Hiérarchisation des fonctions/sous fonctions/contraintes</a:t>
            </a:r>
          </a:p>
          <a:p>
            <a:pPr lvl="1"/>
            <a:r>
              <a:rPr lang="fr-FR" dirty="0" smtClean="0"/>
              <a:t>Les fonctions/contraintes ont un prix =&gt; prioriser ce qui est indispensable, nécessaire, souhaité /prix</a:t>
            </a:r>
          </a:p>
          <a:p>
            <a:pPr lvl="1"/>
            <a:endParaRPr lang="fr-FR" dirty="0"/>
          </a:p>
          <a:p>
            <a:r>
              <a:rPr lang="fr-FR" dirty="0" smtClean="0"/>
              <a:t>Déclinaison en solution</a:t>
            </a:r>
          </a:p>
          <a:p>
            <a:pPr lvl="1"/>
            <a:r>
              <a:rPr lang="fr-FR" dirty="0" smtClean="0"/>
              <a:t>A une fonction/sous fonction ou  regroupement de fonctions/sous fonctions correspond n solutions techniques :</a:t>
            </a:r>
          </a:p>
          <a:p>
            <a:pPr lvl="1">
              <a:buFont typeface="Symbol" panose="05050102010706020507" pitchFamily="18" charset="2"/>
              <a:buChar char="Þ"/>
            </a:pPr>
            <a:r>
              <a:rPr lang="fr-FR" dirty="0" smtClean="0"/>
              <a:t>l’analyse des solutions doit se faire en ayant à l’esprit l’ensemble des fonctions/sous fonctions et également les contraintes qui permettent de converger vers la solution pertinente</a:t>
            </a:r>
          </a:p>
          <a:p>
            <a:pPr lvl="1">
              <a:buFont typeface="Symbol" panose="05050102010706020507" pitchFamily="18" charset="2"/>
              <a:buChar char="Þ"/>
            </a:pPr>
            <a:endParaRPr lang="fr-FR" dirty="0" smtClean="0"/>
          </a:p>
          <a:p>
            <a:pPr marL="457200" lvl="1" indent="0">
              <a:buNone/>
            </a:pPr>
            <a:r>
              <a:rPr lang="fr-FR" sz="2000" dirty="0" smtClean="0">
                <a:solidFill>
                  <a:srgbClr val="FF0000"/>
                </a:solidFill>
              </a:rPr>
              <a:t>Nota : Si cette réflexion avait été menée en amont de la MTG1.0 …, il n’y aurait eu de MTG1.0</a:t>
            </a:r>
            <a:endParaRPr lang="fr-FR" sz="2000" dirty="0">
              <a:solidFill>
                <a:srgbClr val="FF0000"/>
              </a:solidFill>
            </a:endParaRPr>
          </a:p>
        </p:txBody>
      </p:sp>
    </p:spTree>
    <p:extLst>
      <p:ext uri="{BB962C8B-B14F-4D97-AF65-F5344CB8AC3E}">
        <p14:creationId xmlns:p14="http://schemas.microsoft.com/office/powerpoint/2010/main" val="3762900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09007"/>
            <a:ext cx="10515600" cy="1088569"/>
          </a:xfrm>
        </p:spPr>
        <p:txBody>
          <a:bodyPr>
            <a:normAutofit/>
          </a:bodyPr>
          <a:lstStyle/>
          <a:p>
            <a:r>
              <a:rPr lang="fr-FR" sz="3200" b="1" dirty="0" smtClean="0"/>
              <a:t>Comment passer de l’approche fonctionnelle à la pratique</a:t>
            </a:r>
            <a:endParaRPr lang="fr-FR" sz="3200" b="1" dirty="0"/>
          </a:p>
        </p:txBody>
      </p:sp>
      <p:sp>
        <p:nvSpPr>
          <p:cNvPr id="3" name="Espace réservé du contenu 2"/>
          <p:cNvSpPr>
            <a:spLocks noGrp="1"/>
          </p:cNvSpPr>
          <p:nvPr>
            <p:ph idx="1"/>
          </p:nvPr>
        </p:nvSpPr>
        <p:spPr>
          <a:xfrm>
            <a:off x="838200" y="1297576"/>
            <a:ext cx="10515600" cy="5373189"/>
          </a:xfrm>
        </p:spPr>
        <p:txBody>
          <a:bodyPr>
            <a:normAutofit/>
          </a:bodyPr>
          <a:lstStyle/>
          <a:p>
            <a:r>
              <a:rPr lang="fr-FR" sz="2000" dirty="0" smtClean="0"/>
              <a:t>Une fois déclinée au niveau élémentaire la hiérarchie fonctionnelle, il faut passer au concret des solutions =&gt; donc faire des choix</a:t>
            </a:r>
          </a:p>
          <a:p>
            <a:r>
              <a:rPr lang="fr-FR" sz="2000" dirty="0" smtClean="0"/>
              <a:t>Les choix sont guidés par :</a:t>
            </a:r>
          </a:p>
          <a:p>
            <a:pPr lvl="1"/>
            <a:r>
              <a:rPr lang="fr-FR" sz="1600" dirty="0" smtClean="0"/>
              <a:t>les coûts (les meilleurs bien sur)</a:t>
            </a:r>
          </a:p>
          <a:p>
            <a:pPr lvl="1"/>
            <a:r>
              <a:rPr lang="fr-FR" sz="1600" dirty="0" smtClean="0"/>
              <a:t>la capacité à mettre en œuvre (compétence, moyens de mise en œuvre,… )</a:t>
            </a:r>
          </a:p>
          <a:p>
            <a:pPr lvl="1"/>
            <a:r>
              <a:rPr lang="fr-FR" sz="1600" dirty="0" smtClean="0"/>
              <a:t>le disponible (récupération, éléments des catalogues fournisseurs,…) </a:t>
            </a:r>
          </a:p>
          <a:p>
            <a:pPr lvl="1"/>
            <a:r>
              <a:rPr lang="fr-FR" sz="1600" dirty="0" smtClean="0"/>
              <a:t>Les contraintes (et aussi les performances attendues)</a:t>
            </a:r>
          </a:p>
          <a:p>
            <a:pPr lvl="1"/>
            <a:r>
              <a:rPr lang="fr-FR" sz="1600" dirty="0" smtClean="0"/>
              <a:t>…</a:t>
            </a:r>
          </a:p>
          <a:p>
            <a:r>
              <a:rPr lang="fr-FR" sz="2000" dirty="0" smtClean="0"/>
              <a:t>Quel contexte pour cette démarche ?</a:t>
            </a:r>
          </a:p>
          <a:p>
            <a:pPr lvl="1"/>
            <a:r>
              <a:rPr lang="fr-FR" sz="1600" dirty="0" smtClean="0"/>
              <a:t>Adapté aux projets complexes =&gt; la MTG2 aurait été éligible pour cette démarche (voir dossier de conception)</a:t>
            </a:r>
          </a:p>
          <a:p>
            <a:pPr lvl="1"/>
            <a:endParaRPr lang="fr-FR" sz="1600" dirty="0"/>
          </a:p>
          <a:p>
            <a:r>
              <a:rPr lang="fr-FR" sz="2000" dirty="0" smtClean="0"/>
              <a:t>Difficultés de la démarche :</a:t>
            </a:r>
          </a:p>
          <a:p>
            <a:pPr lvl="1"/>
            <a:r>
              <a:rPr lang="fr-FR" sz="1600" dirty="0" smtClean="0"/>
              <a:t>Gourmand en réflexion =&gt; prise de tête</a:t>
            </a:r>
          </a:p>
          <a:p>
            <a:pPr lvl="1"/>
            <a:endParaRPr lang="fr-FR" sz="1600" dirty="0"/>
          </a:p>
          <a:p>
            <a:r>
              <a:rPr lang="fr-FR" sz="2000" dirty="0" smtClean="0"/>
              <a:t>Intérêt de la démarche : </a:t>
            </a:r>
          </a:p>
          <a:p>
            <a:pPr lvl="1"/>
            <a:r>
              <a:rPr lang="fr-FR" sz="1600" dirty="0" smtClean="0"/>
              <a:t>On fait un choix de solution sur la base d’une réflexion solide et non pas en fonction de « la direction du vent »</a:t>
            </a:r>
            <a:endParaRPr lang="fr-FR" sz="1600" dirty="0"/>
          </a:p>
          <a:p>
            <a:pPr marL="0" indent="0">
              <a:buNone/>
            </a:pPr>
            <a:endParaRPr lang="fr-FR" sz="2000" dirty="0"/>
          </a:p>
        </p:txBody>
      </p:sp>
    </p:spTree>
    <p:extLst>
      <p:ext uri="{BB962C8B-B14F-4D97-AF65-F5344CB8AC3E}">
        <p14:creationId xmlns:p14="http://schemas.microsoft.com/office/powerpoint/2010/main" val="122160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t>Notre projet de T4 2023 ?</a:t>
            </a:r>
            <a:endParaRPr lang="fr-FR" sz="3600" b="1" dirty="0"/>
          </a:p>
        </p:txBody>
      </p:sp>
      <p:sp>
        <p:nvSpPr>
          <p:cNvPr id="3" name="Espace réservé du contenu 2"/>
          <p:cNvSpPr>
            <a:spLocks noGrp="1"/>
          </p:cNvSpPr>
          <p:nvPr>
            <p:ph idx="1"/>
          </p:nvPr>
        </p:nvSpPr>
        <p:spPr/>
        <p:txBody>
          <a:bodyPr>
            <a:normAutofit/>
          </a:bodyPr>
          <a:lstStyle/>
          <a:p>
            <a:r>
              <a:rPr lang="fr-FR" sz="2000" dirty="0" smtClean="0"/>
              <a:t>Un premier projet pas trop complexe pour pouvoir le terminer avant le 25 décembre</a:t>
            </a:r>
          </a:p>
          <a:p>
            <a:endParaRPr lang="fr-FR" sz="2000" dirty="0"/>
          </a:p>
          <a:p>
            <a:r>
              <a:rPr lang="fr-FR" sz="2000" dirty="0" smtClean="0"/>
              <a:t>Un projet comportant plusieurs objets en interaction à modéliser pour pouvoir travailler en </a:t>
            </a:r>
            <a:r>
              <a:rPr lang="fr-FR" sz="2000" dirty="0" err="1" smtClean="0"/>
              <a:t>co</a:t>
            </a:r>
            <a:r>
              <a:rPr lang="fr-FR" sz="2000" dirty="0" smtClean="0"/>
              <a:t>-conception en bi-trinômes avec partage régulier du modèle pour constituer une référence de travail pour les autres</a:t>
            </a:r>
          </a:p>
          <a:p>
            <a:endParaRPr lang="fr-FR" sz="2000" dirty="0" smtClean="0"/>
          </a:p>
          <a:p>
            <a:r>
              <a:rPr lang="fr-FR" sz="2000" dirty="0" smtClean="0"/>
              <a:t>Disposer de la capacité à utiliser le mardi soir pour avancer</a:t>
            </a:r>
          </a:p>
          <a:p>
            <a:endParaRPr lang="fr-FR" sz="2000" dirty="0"/>
          </a:p>
          <a:p>
            <a:r>
              <a:rPr lang="fr-FR" sz="2000" dirty="0" smtClean="0"/>
              <a:t>Réaliser concrètement le projet et le faire fonctionner pour le mettre sous le sapin</a:t>
            </a:r>
            <a:endParaRPr lang="fr-FR" sz="2000" dirty="0"/>
          </a:p>
          <a:p>
            <a:endParaRPr lang="fr-FR" sz="2000" dirty="0" smtClean="0"/>
          </a:p>
          <a:p>
            <a:r>
              <a:rPr lang="fr-FR" sz="2000" dirty="0" smtClean="0"/>
              <a:t>Ma proposition d’un premier projet : une aspiration efficace pour la CN du CREPP</a:t>
            </a:r>
            <a:endParaRPr lang="fr-FR" sz="2000" dirty="0"/>
          </a:p>
        </p:txBody>
      </p:sp>
    </p:spTree>
    <p:extLst>
      <p:ext uri="{BB962C8B-B14F-4D97-AF65-F5344CB8AC3E}">
        <p14:creationId xmlns:p14="http://schemas.microsoft.com/office/powerpoint/2010/main" val="96848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984704"/>
          </a:xfrm>
        </p:spPr>
        <p:txBody>
          <a:bodyPr>
            <a:normAutofit/>
          </a:bodyPr>
          <a:lstStyle/>
          <a:p>
            <a:r>
              <a:rPr lang="fr-FR" sz="3600" dirty="0" smtClean="0"/>
              <a:t>Fonctionnement de l’atelier T4 2023 :</a:t>
            </a:r>
            <a:endParaRPr lang="fr-FR" sz="3600" dirty="0"/>
          </a:p>
        </p:txBody>
      </p:sp>
      <p:sp>
        <p:nvSpPr>
          <p:cNvPr id="3" name="Espace réservé du contenu 2"/>
          <p:cNvSpPr>
            <a:spLocks noGrp="1"/>
          </p:cNvSpPr>
          <p:nvPr>
            <p:ph idx="1"/>
          </p:nvPr>
        </p:nvSpPr>
        <p:spPr>
          <a:xfrm>
            <a:off x="838200" y="1349830"/>
            <a:ext cx="10515600" cy="5320936"/>
          </a:xfrm>
        </p:spPr>
        <p:txBody>
          <a:bodyPr>
            <a:normAutofit/>
          </a:bodyPr>
          <a:lstStyle/>
          <a:p>
            <a:r>
              <a:rPr lang="fr-FR" sz="2000" dirty="0" smtClean="0"/>
              <a:t>Les samedi sont réservés pour la mise en commun de l’avancement et analyse des solutions prises (je ferais en // ma propre solution que l’on partagera à l’atelier de décembre)</a:t>
            </a:r>
          </a:p>
          <a:p>
            <a:endParaRPr lang="fr-FR" sz="2000" dirty="0" smtClean="0"/>
          </a:p>
          <a:p>
            <a:r>
              <a:rPr lang="fr-FR" sz="2000" dirty="0" smtClean="0"/>
              <a:t>Les mardi sont utilisés pour orienter les solutions/réalisations en cas de difficulté des binômes/trinômes</a:t>
            </a:r>
          </a:p>
          <a:p>
            <a:endParaRPr lang="fr-FR" sz="2000" dirty="0"/>
          </a:p>
          <a:p>
            <a:r>
              <a:rPr lang="fr-FR" sz="2000" dirty="0" smtClean="0"/>
              <a:t>Chaque binôme/trinôme réalise son objet dans un fichier qu’il partage avec les autres régulièrement (en particulier si modification d’interface)</a:t>
            </a:r>
          </a:p>
          <a:p>
            <a:endParaRPr lang="fr-FR" sz="2000" dirty="0" smtClean="0"/>
          </a:p>
          <a:p>
            <a:r>
              <a:rPr lang="fr-FR" sz="2000" dirty="0" smtClean="0"/>
              <a:t>J’assure la coordination d’ensemble et je vous remonte les difficultés/incompatibilités/erreurs d’utilisation des fonctions de </a:t>
            </a:r>
            <a:r>
              <a:rPr lang="fr-FR" sz="2000" dirty="0" err="1" smtClean="0"/>
              <a:t>FreeCad</a:t>
            </a:r>
            <a:r>
              <a:rPr lang="fr-FR" sz="2000" dirty="0" smtClean="0"/>
              <a:t> ou de solutions techniques sur chacun des modèles produits</a:t>
            </a:r>
          </a:p>
          <a:p>
            <a:endParaRPr lang="fr-FR" sz="2000" dirty="0"/>
          </a:p>
          <a:p>
            <a:endParaRPr lang="fr-FR" sz="2000" dirty="0"/>
          </a:p>
        </p:txBody>
      </p:sp>
    </p:spTree>
    <p:extLst>
      <p:ext uri="{BB962C8B-B14F-4D97-AF65-F5344CB8AC3E}">
        <p14:creationId xmlns:p14="http://schemas.microsoft.com/office/powerpoint/2010/main" val="807552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48640" y="1149533"/>
            <a:ext cx="4715393" cy="5123456"/>
          </a:xfrm>
          <a:prstGeom prst="rect">
            <a:avLst/>
          </a:prstGeom>
        </p:spPr>
      </p:pic>
      <p:pic>
        <p:nvPicPr>
          <p:cNvPr id="6" name="Image 5"/>
          <p:cNvPicPr>
            <a:picLocks noChangeAspect="1"/>
          </p:cNvPicPr>
          <p:nvPr/>
        </p:nvPicPr>
        <p:blipFill>
          <a:blip r:embed="rId3"/>
          <a:stretch>
            <a:fillRect/>
          </a:stretch>
        </p:blipFill>
        <p:spPr>
          <a:xfrm>
            <a:off x="8717279" y="1149533"/>
            <a:ext cx="2917004" cy="5123456"/>
          </a:xfrm>
          <a:prstGeom prst="rect">
            <a:avLst/>
          </a:prstGeom>
        </p:spPr>
      </p:pic>
      <p:sp>
        <p:nvSpPr>
          <p:cNvPr id="7" name="ZoneTexte 6"/>
          <p:cNvSpPr txBox="1"/>
          <p:nvPr/>
        </p:nvSpPr>
        <p:spPr>
          <a:xfrm>
            <a:off x="1187638" y="592183"/>
            <a:ext cx="2539350" cy="369332"/>
          </a:xfrm>
          <a:prstGeom prst="rect">
            <a:avLst/>
          </a:prstGeom>
          <a:noFill/>
        </p:spPr>
        <p:txBody>
          <a:bodyPr wrap="none" rtlCol="0">
            <a:spAutoFit/>
          </a:bodyPr>
          <a:lstStyle/>
          <a:p>
            <a:r>
              <a:rPr lang="fr-FR" dirty="0" smtClean="0"/>
              <a:t>L’aspiration de la CNC 1.0</a:t>
            </a:r>
            <a:endParaRPr lang="fr-FR" dirty="0"/>
          </a:p>
        </p:txBody>
      </p:sp>
      <p:pic>
        <p:nvPicPr>
          <p:cNvPr id="8" name="Image 7"/>
          <p:cNvPicPr>
            <a:picLocks noChangeAspect="1"/>
          </p:cNvPicPr>
          <p:nvPr/>
        </p:nvPicPr>
        <p:blipFill>
          <a:blip r:embed="rId4"/>
          <a:stretch>
            <a:fillRect/>
          </a:stretch>
        </p:blipFill>
        <p:spPr>
          <a:xfrm>
            <a:off x="5645107" y="1149533"/>
            <a:ext cx="2640309" cy="5123456"/>
          </a:xfrm>
          <a:prstGeom prst="rect">
            <a:avLst/>
          </a:prstGeom>
        </p:spPr>
      </p:pic>
      <p:sp>
        <p:nvSpPr>
          <p:cNvPr id="9" name="ZoneTexte 8"/>
          <p:cNvSpPr txBox="1"/>
          <p:nvPr/>
        </p:nvSpPr>
        <p:spPr>
          <a:xfrm>
            <a:off x="5645107" y="592183"/>
            <a:ext cx="2539350" cy="369332"/>
          </a:xfrm>
          <a:prstGeom prst="rect">
            <a:avLst/>
          </a:prstGeom>
          <a:noFill/>
        </p:spPr>
        <p:txBody>
          <a:bodyPr wrap="none" rtlCol="0">
            <a:spAutoFit/>
          </a:bodyPr>
          <a:lstStyle/>
          <a:p>
            <a:r>
              <a:rPr lang="fr-FR" dirty="0" smtClean="0"/>
              <a:t>L’aspiration de la CNC 2.0</a:t>
            </a:r>
            <a:endParaRPr lang="fr-FR" dirty="0"/>
          </a:p>
        </p:txBody>
      </p:sp>
      <p:sp>
        <p:nvSpPr>
          <p:cNvPr id="10" name="ZoneTexte 9"/>
          <p:cNvSpPr txBox="1"/>
          <p:nvPr/>
        </p:nvSpPr>
        <p:spPr>
          <a:xfrm>
            <a:off x="9214977" y="592183"/>
            <a:ext cx="2193101" cy="369332"/>
          </a:xfrm>
          <a:prstGeom prst="rect">
            <a:avLst/>
          </a:prstGeom>
          <a:noFill/>
        </p:spPr>
        <p:txBody>
          <a:bodyPr wrap="none" rtlCol="0">
            <a:spAutoFit/>
          </a:bodyPr>
          <a:lstStyle/>
          <a:p>
            <a:r>
              <a:rPr lang="fr-FR" dirty="0" smtClean="0"/>
              <a:t>L’aspiration CNC 3.0 ?</a:t>
            </a:r>
            <a:endParaRPr lang="fr-FR" dirty="0"/>
          </a:p>
        </p:txBody>
      </p:sp>
    </p:spTree>
    <p:extLst>
      <p:ext uri="{BB962C8B-B14F-4D97-AF65-F5344CB8AC3E}">
        <p14:creationId xmlns:p14="http://schemas.microsoft.com/office/powerpoint/2010/main" val="3343463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793115"/>
          </a:xfrm>
        </p:spPr>
        <p:txBody>
          <a:bodyPr>
            <a:normAutofit/>
          </a:bodyPr>
          <a:lstStyle/>
          <a:p>
            <a:r>
              <a:rPr lang="fr-FR" sz="3600" dirty="0" smtClean="0"/>
              <a:t>A faire :</a:t>
            </a:r>
            <a:endParaRPr lang="fr-FR" sz="3600" dirty="0"/>
          </a:p>
        </p:txBody>
      </p:sp>
      <p:sp>
        <p:nvSpPr>
          <p:cNvPr id="3" name="Espace réservé du contenu 2"/>
          <p:cNvSpPr>
            <a:spLocks noGrp="1"/>
          </p:cNvSpPr>
          <p:nvPr>
            <p:ph idx="1"/>
          </p:nvPr>
        </p:nvSpPr>
        <p:spPr>
          <a:xfrm>
            <a:off x="838200" y="1158240"/>
            <a:ext cx="10515600" cy="5166769"/>
          </a:xfrm>
        </p:spPr>
        <p:txBody>
          <a:bodyPr>
            <a:normAutofit lnSpcReduction="10000"/>
          </a:bodyPr>
          <a:lstStyle/>
          <a:p>
            <a:r>
              <a:rPr lang="fr-FR" sz="2000" dirty="0" smtClean="0"/>
              <a:t>S’appuyer sur la description du filtre cyclonique (fichier FreeCad fourni)</a:t>
            </a:r>
          </a:p>
          <a:p>
            <a:endParaRPr lang="fr-FR" sz="2000" dirty="0"/>
          </a:p>
          <a:p>
            <a:r>
              <a:rPr lang="fr-FR" sz="2000" dirty="0" smtClean="0"/>
              <a:t>Modéliser l’interface CNC de fixation d’ensemble du système de filtration</a:t>
            </a:r>
          </a:p>
          <a:p>
            <a:endParaRPr lang="fr-FR" sz="2000" dirty="0"/>
          </a:p>
          <a:p>
            <a:r>
              <a:rPr lang="fr-FR" sz="2000" dirty="0" smtClean="0"/>
              <a:t>Modéliser le moteur d’entrainement choisi                                                          exemple : </a:t>
            </a:r>
          </a:p>
          <a:p>
            <a:endParaRPr lang="fr-FR" sz="2000" dirty="0"/>
          </a:p>
          <a:p>
            <a:r>
              <a:rPr lang="fr-FR" sz="2000" dirty="0" smtClean="0"/>
              <a:t>Modéliser la partie mobile de l’aspiration (rotor)</a:t>
            </a:r>
          </a:p>
          <a:p>
            <a:endParaRPr lang="fr-FR" sz="2000" dirty="0"/>
          </a:p>
          <a:p>
            <a:r>
              <a:rPr lang="fr-FR" sz="2000" dirty="0" smtClean="0"/>
              <a:t>Modéliser la partie fixe de l’aspiration (carter intégrant le moteur et la turbine)</a:t>
            </a:r>
          </a:p>
          <a:p>
            <a:endParaRPr lang="fr-FR" sz="2000" dirty="0"/>
          </a:p>
          <a:p>
            <a:r>
              <a:rPr lang="fr-FR" sz="2000" dirty="0" smtClean="0"/>
              <a:t>Modéliser l’interface cyclone/carter</a:t>
            </a:r>
          </a:p>
          <a:p>
            <a:endParaRPr lang="fr-FR" sz="2000" dirty="0"/>
          </a:p>
          <a:p>
            <a:r>
              <a:rPr lang="fr-FR" sz="2000" dirty="0" smtClean="0"/>
              <a:t>Modéliser le filtre de sortie et sa fixation au carter</a:t>
            </a:r>
            <a:endParaRPr lang="fr-FR" sz="2000" dirty="0"/>
          </a:p>
        </p:txBody>
      </p:sp>
      <p:pic>
        <p:nvPicPr>
          <p:cNvPr id="4" name="Image 3"/>
          <p:cNvPicPr>
            <a:picLocks noChangeAspect="1"/>
          </p:cNvPicPr>
          <p:nvPr/>
        </p:nvPicPr>
        <p:blipFill>
          <a:blip r:embed="rId2"/>
          <a:stretch>
            <a:fillRect/>
          </a:stretch>
        </p:blipFill>
        <p:spPr>
          <a:xfrm>
            <a:off x="10059616" y="2508814"/>
            <a:ext cx="1798249" cy="818606"/>
          </a:xfrm>
          <a:prstGeom prst="rect">
            <a:avLst/>
          </a:prstGeom>
        </p:spPr>
      </p:pic>
      <p:pic>
        <p:nvPicPr>
          <p:cNvPr id="5" name="Image 4"/>
          <p:cNvPicPr>
            <a:picLocks noChangeAspect="1"/>
          </p:cNvPicPr>
          <p:nvPr/>
        </p:nvPicPr>
        <p:blipFill>
          <a:blip r:embed="rId3"/>
          <a:stretch>
            <a:fillRect/>
          </a:stretch>
        </p:blipFill>
        <p:spPr>
          <a:xfrm flipH="1">
            <a:off x="10123225" y="246467"/>
            <a:ext cx="586668" cy="1030429"/>
          </a:xfrm>
          <a:prstGeom prst="rect">
            <a:avLst/>
          </a:prstGeom>
        </p:spPr>
      </p:pic>
      <p:pic>
        <p:nvPicPr>
          <p:cNvPr id="6" name="Image 5"/>
          <p:cNvPicPr>
            <a:picLocks noChangeAspect="1"/>
          </p:cNvPicPr>
          <p:nvPr/>
        </p:nvPicPr>
        <p:blipFill>
          <a:blip r:embed="rId4"/>
          <a:stretch>
            <a:fillRect/>
          </a:stretch>
        </p:blipFill>
        <p:spPr>
          <a:xfrm>
            <a:off x="10123225" y="1512224"/>
            <a:ext cx="1734640" cy="761262"/>
          </a:xfrm>
          <a:prstGeom prst="rect">
            <a:avLst/>
          </a:prstGeom>
        </p:spPr>
      </p:pic>
      <p:pic>
        <p:nvPicPr>
          <p:cNvPr id="7" name="Image 6"/>
          <p:cNvPicPr>
            <a:picLocks noChangeAspect="1"/>
          </p:cNvPicPr>
          <p:nvPr/>
        </p:nvPicPr>
        <p:blipFill>
          <a:blip r:embed="rId5"/>
          <a:stretch>
            <a:fillRect/>
          </a:stretch>
        </p:blipFill>
        <p:spPr>
          <a:xfrm>
            <a:off x="6932559" y="2939620"/>
            <a:ext cx="1044494" cy="952872"/>
          </a:xfrm>
          <a:prstGeom prst="rect">
            <a:avLst/>
          </a:prstGeom>
        </p:spPr>
      </p:pic>
      <p:pic>
        <p:nvPicPr>
          <p:cNvPr id="9" name="Image 8"/>
          <p:cNvPicPr>
            <a:picLocks noChangeAspect="1"/>
          </p:cNvPicPr>
          <p:nvPr/>
        </p:nvPicPr>
        <p:blipFill>
          <a:blip r:embed="rId6"/>
          <a:stretch>
            <a:fillRect/>
          </a:stretch>
        </p:blipFill>
        <p:spPr>
          <a:xfrm>
            <a:off x="9726842" y="3892492"/>
            <a:ext cx="1156064" cy="982049"/>
          </a:xfrm>
          <a:prstGeom prst="rect">
            <a:avLst/>
          </a:prstGeom>
        </p:spPr>
      </p:pic>
    </p:spTree>
    <p:extLst>
      <p:ext uri="{BB962C8B-B14F-4D97-AF65-F5344CB8AC3E}">
        <p14:creationId xmlns:p14="http://schemas.microsoft.com/office/powerpoint/2010/main" val="1844748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4586</TotalTime>
  <Words>723</Words>
  <Application>Microsoft Office PowerPoint</Application>
  <PresentationFormat>Grand écran</PresentationFormat>
  <Paragraphs>119</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Symbol</vt:lpstr>
      <vt:lpstr>Thème Office</vt:lpstr>
      <vt:lpstr>Atelier n°1  CAO conception</vt:lpstr>
      <vt:lpstr>Notion de l’approche fonctionnelle</vt:lpstr>
      <vt:lpstr>Notion de l’approche fonctionnelle (suite)</vt:lpstr>
      <vt:lpstr>Notion de l’approche fonctionnelle (suite)</vt:lpstr>
      <vt:lpstr>Comment passer de l’approche fonctionnelle à la pratique</vt:lpstr>
      <vt:lpstr>Notre projet de T4 2023 ?</vt:lpstr>
      <vt:lpstr>Fonctionnement de l’atelier T4 2023 :</vt:lpstr>
      <vt:lpstr>Présentation PowerPoint</vt:lpstr>
      <vt:lpstr>A faire :</vt:lpstr>
      <vt:lpstr>Les binômes - trinômes</vt:lpstr>
      <vt:lpstr>Rappel de quelques bonnes pratiques de la conception en 3D :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n°1  CAO conception</dc:title>
  <dc:creator>michel tanguy</dc:creator>
  <cp:lastModifiedBy>michel tanguy</cp:lastModifiedBy>
  <cp:revision>37</cp:revision>
  <dcterms:created xsi:type="dcterms:W3CDTF">2023-10-10T10:46:40Z</dcterms:created>
  <dcterms:modified xsi:type="dcterms:W3CDTF">2023-10-14T08:54:03Z</dcterms:modified>
</cp:coreProperties>
</file>