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93" r:id="rId4"/>
    <p:sldMasterId id="2147483794" r:id="rId5"/>
    <p:sldMasterId id="2147483795" r:id="rId6"/>
    <p:sldMasterId id="2147483796" r:id="rId7"/>
    <p:sldMasterId id="2147483797" r:id="rId8"/>
    <p:sldMasterId id="2147483798" r:id="rId9"/>
    <p:sldMasterId id="2147483799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y="6858000" cx="12192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 Thin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Pacifico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9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1.xml"/><Relationship Id="rId44" Type="http://schemas.openxmlformats.org/officeDocument/2006/relationships/font" Target="fonts/Pacifico-regular.fntdata"/><Relationship Id="rId21" Type="http://schemas.openxmlformats.org/officeDocument/2006/relationships/slide" Target="slides/slide10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font" Target="fonts/Raleway-regular.fntdata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RobotoThin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RobotoThin-regular.fntdata"/><Relationship Id="rId13" Type="http://schemas.openxmlformats.org/officeDocument/2006/relationships/slide" Target="slides/slide2.xml"/><Relationship Id="rId35" Type="http://schemas.openxmlformats.org/officeDocument/2006/relationships/font" Target="fonts/RobotoThin-boldItalic.fntdata"/><Relationship Id="rId12" Type="http://schemas.openxmlformats.org/officeDocument/2006/relationships/slide" Target="slides/slide1.xml"/><Relationship Id="rId34" Type="http://schemas.openxmlformats.org/officeDocument/2006/relationships/font" Target="fonts/RobotoThin-italic.fntdata"/><Relationship Id="rId15" Type="http://schemas.openxmlformats.org/officeDocument/2006/relationships/slide" Target="slides/slide4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3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6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5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Colleen</a:t>
            </a:r>
            <a:endParaRPr/>
          </a:p>
        </p:txBody>
      </p:sp>
      <p:sp>
        <p:nvSpPr>
          <p:cNvPr id="695" name="Google Shape;6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83c5ee608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2483c5ee608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492c197a82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Josie</a:t>
            </a:r>
            <a:endParaRPr/>
          </a:p>
        </p:txBody>
      </p:sp>
      <p:sp>
        <p:nvSpPr>
          <p:cNvPr id="840" name="Google Shape;840;g2492c197a82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483c5ee60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Josie</a:t>
            </a:r>
            <a:endParaRPr/>
          </a:p>
        </p:txBody>
      </p:sp>
      <p:sp>
        <p:nvSpPr>
          <p:cNvPr id="860" name="Google Shape;860;g2483c5ee608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Josie</a:t>
            </a:r>
            <a:endParaRPr/>
          </a:p>
        </p:txBody>
      </p:sp>
      <p:sp>
        <p:nvSpPr>
          <p:cNvPr id="878" name="Google Shape;8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483c5ee60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Yemi: </a:t>
            </a:r>
            <a:r>
              <a:rPr b="1" lang="en-GB" sz="1000"/>
              <a:t>The random forest model can help us predict customer prediction pretty accurately!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-GB" sz="1000"/>
              <a:t>Gender and seat class don’t influence satisfaction. 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-GB" sz="1000"/>
              <a:t>The two main features that influence satisfaction are online boarding and inflight wifi service.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98" name="Google Shape;898;g2483c5ee60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483c5ee608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Yemi *where/when is the dataset from? What airline?</a:t>
            </a:r>
            <a:endParaRPr/>
          </a:p>
        </p:txBody>
      </p:sp>
      <p:sp>
        <p:nvSpPr>
          <p:cNvPr id="928" name="Google Shape;928;g2483c5ee608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83c5ee608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Yemi</a:t>
            </a:r>
            <a:endParaRPr/>
          </a:p>
        </p:txBody>
      </p:sp>
      <p:sp>
        <p:nvSpPr>
          <p:cNvPr id="951" name="Google Shape;951;g2483c5ee608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Colleen</a:t>
            </a:r>
            <a:endParaRPr/>
          </a:p>
        </p:txBody>
      </p:sp>
      <p:sp>
        <p:nvSpPr>
          <p:cNvPr id="704" name="Google Shape;7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83c5ee608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2483c5ee608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Colleen</a:t>
            </a:r>
            <a:endParaRPr/>
          </a:p>
        </p:txBody>
      </p:sp>
      <p:sp>
        <p:nvSpPr>
          <p:cNvPr id="728" name="Google Shape;7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Colleen</a:t>
            </a:r>
            <a:endParaRPr/>
          </a:p>
        </p:txBody>
      </p:sp>
      <p:sp>
        <p:nvSpPr>
          <p:cNvPr id="738" name="Google Shape;7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483c5ee608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Colleen hand-off to MK</a:t>
            </a:r>
            <a:endParaRPr/>
          </a:p>
        </p:txBody>
      </p:sp>
      <p:sp>
        <p:nvSpPr>
          <p:cNvPr id="750" name="Google Shape;750;g2483c5ee608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step: dropped the unnecessary variables that would create noise in the data and confuse the model. One of the first ones to drop: identification and index </a:t>
            </a:r>
            <a:r>
              <a:rPr lang="en-GB"/>
              <a:t>variables.</a:t>
            </a:r>
            <a:br>
              <a:rPr lang="en-GB"/>
            </a:br>
            <a:r>
              <a:rPr lang="en-GB"/>
              <a:t>Second key step: lots of categorical variables, e.g. flight class. Want to convert categorical variables to numerical values using get_dummies.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Correlate the feature variables to see if we could find a group that was particularly well correlated with satisfaction, and see if we could drop those with low correlation.</a:t>
            </a:r>
            <a:br>
              <a:rPr lang="en-GB"/>
            </a:br>
            <a:r>
              <a:rPr lang="en-GB"/>
              <a:t>No variables were particularly strongly correlated with satisfaction - most of them were at around the middle.</a:t>
            </a:r>
            <a:endParaRPr/>
          </a:p>
        </p:txBody>
      </p:sp>
      <p:sp>
        <p:nvSpPr>
          <p:cNvPr id="773" name="Google Shape;7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83c5ee60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2483c5ee6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MK + Josie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Trained on five different supervised learning models. Description of model used + characteristics to help see the differences between models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24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0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0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" name="Google Shape;485;p10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6" name="Google Shape;486;p10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2" name="Google Shape;502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3" name="Google Shape;503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6" name="Google Shape;516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2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7" name="Google Shape;527;p112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112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13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1" name="Google Shape;531;p113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113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14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114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114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5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16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7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8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118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9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2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556" name="Google Shape;556;p122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557" name="Google Shape;557;p1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3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560" name="Google Shape;560;p1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12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1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p125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568" name="Google Shape;568;p12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569" name="Google Shape;569;p1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2" name="Google Shape;572;p1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7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575" name="Google Shape;575;p127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576" name="Google Shape;576;p1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28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579" name="Google Shape;579;p1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2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2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583" name="Google Shape;583;p129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584" name="Google Shape;584;p129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5" name="Google Shape;585;p1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30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8" name="Google Shape;588;p1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1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591" name="Google Shape;591;p131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2" name="Google Shape;592;p1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3"/>
          <p:cNvSpPr/>
          <p:nvPr>
            <p:ph idx="2" type="pic"/>
          </p:nvPr>
        </p:nvSpPr>
        <p:spPr>
          <a:xfrm rot="263267">
            <a:off x="6401076" y="707958"/>
            <a:ext cx="5209212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1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4" name="Google Shape;604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6" name="Google Shape;616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Blank">
  <p:cSld name="28_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>
            <p:ph idx="2" type="pic"/>
          </p:nvPr>
        </p:nvSpPr>
        <p:spPr>
          <a:xfrm>
            <a:off x="7155543" y="1094392"/>
            <a:ext cx="5036457" cy="4669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2" name="Google Shape;622;p1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3" name="Google Shape;623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1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9" name="Google Shape;629;p1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0" name="Google Shape;630;p1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1" name="Google Shape;631;p1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1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7" name="Google Shape;647;p1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8" name="Google Shape;648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1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4" name="Google Shape;654;p1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5" name="Google Shape;655;p1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p1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1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1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7" name="Google Shape;667;p1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1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1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5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2" name="Google Shape;672;p145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3" name="Google Shape;673;p145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46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6" name="Google Shape;676;p146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7" name="Google Shape;677;p146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>
            <p:ph idx="2" type="pic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47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0" name="Google Shape;680;p147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147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48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49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50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1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0" name="Google Shape;690;p151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52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>
            <p:ph idx="2" type="pic"/>
          </p:nvPr>
        </p:nvSpPr>
        <p:spPr>
          <a:xfrm>
            <a:off x="0" y="0"/>
            <a:ext cx="7200900" cy="6858000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>
            <p:ph idx="2" type="pic"/>
          </p:nvPr>
        </p:nvSpPr>
        <p:spPr>
          <a:xfrm>
            <a:off x="152400" y="142875"/>
            <a:ext cx="11868150" cy="467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>
            <p:ph idx="2" type="pic"/>
          </p:nvPr>
        </p:nvSpPr>
        <p:spPr>
          <a:xfrm>
            <a:off x="6007099" y="596900"/>
            <a:ext cx="5565423" cy="6261100"/>
          </a:xfrm>
          <a:prstGeom prst="round2SameRect">
            <a:avLst>
              <a:gd fmla="val 3041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Blank">
  <p:cSld name="19_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>
            <p:ph idx="2" type="pic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Blank">
  <p:cSld name="22_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Blank">
  <p:cSld name="27_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>
            <p:ph idx="2" type="pic"/>
          </p:nvPr>
        </p:nvSpPr>
        <p:spPr>
          <a:xfrm>
            <a:off x="609601" y="159657"/>
            <a:ext cx="4180114" cy="387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Blank">
  <p:cSld name="21_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>
            <p:ph idx="2" type="pic"/>
          </p:nvPr>
        </p:nvSpPr>
        <p:spPr>
          <a:xfrm>
            <a:off x="177800" y="100012"/>
            <a:ext cx="11836400" cy="6657976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Blank">
  <p:cSld name="26_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>
            <p:ph idx="2" type="pic"/>
          </p:nvPr>
        </p:nvSpPr>
        <p:spPr>
          <a:xfrm>
            <a:off x="1756229" y="987879"/>
            <a:ext cx="8679542" cy="4882242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Blank">
  <p:cSld name="20_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/>
          <p:nvPr>
            <p:ph idx="2" type="pic"/>
          </p:nvPr>
        </p:nvSpPr>
        <p:spPr>
          <a:xfrm>
            <a:off x="952500" y="0"/>
            <a:ext cx="7620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Blank">
  <p:cSld name="18_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>
            <p:ph idx="2" type="pic"/>
          </p:nvPr>
        </p:nvSpPr>
        <p:spPr>
          <a:xfrm>
            <a:off x="0" y="1638300"/>
            <a:ext cx="12192000" cy="5219700"/>
          </a:xfrm>
          <a:prstGeom prst="flowChartManualInpu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">
  <p:cSld name="16_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flowChartPunchedCard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Blank">
  <p:cSld name="17_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/>
          <p:nvPr>
            <p:ph idx="2" type="pic"/>
          </p:nvPr>
        </p:nvSpPr>
        <p:spPr>
          <a:xfrm>
            <a:off x="6845300" y="-754600"/>
            <a:ext cx="4864100" cy="4864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5"/>
          <p:cNvSpPr/>
          <p:nvPr>
            <p:ph idx="3" type="pic"/>
          </p:nvPr>
        </p:nvSpPr>
        <p:spPr>
          <a:xfrm flipH="1">
            <a:off x="286801" y="-476250"/>
            <a:ext cx="5898100" cy="561975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Blank">
  <p:cSld name="15_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>
            <p:ph idx="2" type="pic"/>
          </p:nvPr>
        </p:nvSpPr>
        <p:spPr>
          <a:xfrm>
            <a:off x="-3441290" y="-7300451"/>
            <a:ext cx="19074580" cy="21458902"/>
          </a:xfrm>
          <a:prstGeom prst="mathMultiply">
            <a:avLst>
              <a:gd fmla="val 23520" name="adj1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Blank">
  <p:cSld name="14_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>
            <p:ph idx="2" type="pic"/>
          </p:nvPr>
        </p:nvSpPr>
        <p:spPr>
          <a:xfrm>
            <a:off x="266700" y="0"/>
            <a:ext cx="6096000" cy="6858000"/>
          </a:xfrm>
          <a:prstGeom prst="irregularSeal1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>
            <p:ph idx="2" type="pic"/>
          </p:nvPr>
        </p:nvSpPr>
        <p:spPr>
          <a:xfrm>
            <a:off x="1019175" y="0"/>
            <a:ext cx="6096000" cy="6858000"/>
          </a:xfrm>
          <a:prstGeom prst="flowChartInputOutpu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>
            <p:ph idx="2" type="pic"/>
          </p:nvPr>
        </p:nvSpPr>
        <p:spPr>
          <a:xfrm>
            <a:off x="0" y="0"/>
            <a:ext cx="6840000" cy="68400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>
            <p:ph idx="2" type="pic"/>
          </p:nvPr>
        </p:nvSpPr>
        <p:spPr>
          <a:xfrm>
            <a:off x="504825" y="685800"/>
            <a:ext cx="5591175" cy="5486400"/>
          </a:xfrm>
          <a:prstGeom prst="flowChartMagneticTap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>
            <p:ph idx="2" type="pic"/>
          </p:nvPr>
        </p:nvSpPr>
        <p:spPr>
          <a:xfrm>
            <a:off x="1641915" y="495766"/>
            <a:ext cx="9168960" cy="389525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/>
          <p:nvPr>
            <p:ph idx="2" type="pic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/>
          <p:nvPr>
            <p:ph idx="2" type="pic"/>
          </p:nvPr>
        </p:nvSpPr>
        <p:spPr>
          <a:xfrm>
            <a:off x="3048000" y="0"/>
            <a:ext cx="6096000" cy="6858000"/>
          </a:xfrm>
          <a:prstGeom prst="star6">
            <a:avLst>
              <a:gd fmla="val 28868" name="adj"/>
              <a:gd fmla="val 115470" name="h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/>
          <p:nvPr>
            <p:ph idx="2" type="pic"/>
          </p:nvPr>
        </p:nvSpPr>
        <p:spPr>
          <a:xfrm>
            <a:off x="304800" y="189000"/>
            <a:ext cx="6480000" cy="6480000"/>
          </a:xfrm>
          <a:prstGeom prst="star16">
            <a:avLst>
              <a:gd fmla="val 375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/>
          <p:nvPr>
            <p:ph idx="2" type="pic"/>
          </p:nvPr>
        </p:nvSpPr>
        <p:spPr>
          <a:xfrm>
            <a:off x="0" y="285750"/>
            <a:ext cx="6096000" cy="6286500"/>
          </a:xfrm>
          <a:prstGeom prst="flowChartDecis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24_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Blank">
  <p:cSld name="25_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>
            <p:ph idx="2" type="pic"/>
          </p:nvPr>
        </p:nvSpPr>
        <p:spPr>
          <a:xfrm>
            <a:off x="0" y="0"/>
            <a:ext cx="92601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1" name="Google Shape;19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Blank" type="blank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>
            <p:ph idx="2" type="pic"/>
          </p:nvPr>
        </p:nvSpPr>
        <p:spPr>
          <a:xfrm>
            <a:off x="275840" y="1842453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55"/>
          <p:cNvSpPr/>
          <p:nvPr>
            <p:ph idx="3" type="pic"/>
          </p:nvPr>
        </p:nvSpPr>
        <p:spPr>
          <a:xfrm>
            <a:off x="3254372" y="1842449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55"/>
          <p:cNvSpPr/>
          <p:nvPr>
            <p:ph idx="4" type="pic"/>
          </p:nvPr>
        </p:nvSpPr>
        <p:spPr>
          <a:xfrm>
            <a:off x="6232904" y="1842450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55"/>
          <p:cNvSpPr/>
          <p:nvPr>
            <p:ph idx="5" type="pic"/>
          </p:nvPr>
        </p:nvSpPr>
        <p:spPr>
          <a:xfrm>
            <a:off x="9211436" y="1842451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3" name="Google Shape;253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6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6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8" name="Google Shape;268;p6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5" name="Google Shape;275;p6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6" name="Google Shape;276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3" name="Google Shape;283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67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67"/>
          <p:cNvSpPr txBox="1"/>
          <p:nvPr>
            <p:ph idx="1" type="body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67"/>
          <p:cNvSpPr txBox="1"/>
          <p:nvPr>
            <p:ph idx="4" type="body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8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68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68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68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68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68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68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69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69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0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70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70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1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71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71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4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5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75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7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77"/>
          <p:cNvSpPr/>
          <p:nvPr>
            <p:ph idx="3" type="pic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77"/>
          <p:cNvSpPr/>
          <p:nvPr>
            <p:ph idx="4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77"/>
          <p:cNvSpPr/>
          <p:nvPr>
            <p:ph idx="5" type="pic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0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80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1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3" name="Google Shape;363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5" name="Google Shape;375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8" name="Google Shape;388;p8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8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" name="Google Shape;390;p8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7" name="Google Shape;397;p8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8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8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5" name="Google Shape;405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9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9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2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92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92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93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93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4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5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6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96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7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9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99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99"/>
          <p:cNvSpPr txBox="1"/>
          <p:nvPr>
            <p:ph idx="1" type="body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99"/>
          <p:cNvSpPr txBox="1"/>
          <p:nvPr>
            <p:ph idx="4" type="body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0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100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100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100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100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100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100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9" name="Google Shape;459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0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1" name="Google Shape;471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7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2.xml"/><Relationship Id="rId24" Type="http://schemas.openxmlformats.org/officeDocument/2006/relationships/theme" Target="../theme/theme5.xml"/><Relationship Id="rId23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6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2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3.xml"/><Relationship Id="rId22" Type="http://schemas.openxmlformats.org/officeDocument/2006/relationships/theme" Target="../theme/theme3.xml"/><Relationship Id="rId21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5.xml"/><Relationship Id="rId21" Type="http://schemas.openxmlformats.org/officeDocument/2006/relationships/theme" Target="../theme/theme1.xml"/><Relationship Id="rId1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9" name="Google Shape;439;p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12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1" name="Google Shape;551;p1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5" name="Google Shape;595;p1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teejmahal20/airline-passenger-satisfaction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32.png"/><Relationship Id="rId7" Type="http://schemas.openxmlformats.org/officeDocument/2006/relationships/image" Target="../media/image11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6.jp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plane, sitting, airplane&#10;&#10;Description automatically generated" id="697" name="Google Shape;697;p1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153"/>
          <p:cNvSpPr/>
          <p:nvPr/>
        </p:nvSpPr>
        <p:spPr>
          <a:xfrm>
            <a:off x="5088061" y="4514282"/>
            <a:ext cx="6551489" cy="2032000"/>
          </a:xfrm>
          <a:prstGeom prst="roundRect">
            <a:avLst>
              <a:gd fmla="val 16667" name="adj"/>
            </a:avLst>
          </a:prstGeom>
          <a:solidFill>
            <a:schemeClr val="dk1">
              <a:alpha val="49803"/>
            </a:schemeClr>
          </a:solidFill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53"/>
          <p:cNvSpPr txBox="1"/>
          <p:nvPr/>
        </p:nvSpPr>
        <p:spPr>
          <a:xfrm>
            <a:off x="5968868" y="5005614"/>
            <a:ext cx="68843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Flight Satisfaction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53"/>
          <p:cNvSpPr txBox="1"/>
          <p:nvPr/>
        </p:nvSpPr>
        <p:spPr>
          <a:xfrm>
            <a:off x="5968868" y="5530282"/>
            <a:ext cx="47507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Akinyemi Adetunji, Josie Jin,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Minkyong Kim, Colleen Fitzgerald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53"/>
          <p:cNvSpPr/>
          <p:nvPr/>
        </p:nvSpPr>
        <p:spPr>
          <a:xfrm>
            <a:off x="5868204" y="5154046"/>
            <a:ext cx="100664" cy="7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62"/>
          <p:cNvSpPr/>
          <p:nvPr/>
        </p:nvSpPr>
        <p:spPr>
          <a:xfrm>
            <a:off x="4036819" y="2060983"/>
            <a:ext cx="4118400" cy="2736000"/>
          </a:xfrm>
          <a:prstGeom prst="rect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haroni"/>
              <a:buNone/>
            </a:pPr>
            <a:r>
              <a:rPr lang="en-GB" sz="6000">
                <a:solidFill>
                  <a:srgbClr val="FFC000"/>
                </a:solidFill>
                <a:latin typeface="Aharoni"/>
                <a:ea typeface="Aharoni"/>
                <a:cs typeface="Aharoni"/>
                <a:sym typeface="Aharoni"/>
              </a:rPr>
              <a:t>Results</a:t>
            </a:r>
            <a:endParaRPr b="0" i="0" sz="1800" u="none" cap="none" strike="noStrike">
              <a:solidFill>
                <a:srgbClr val="FFC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30" name="Google Shape;830;p162"/>
          <p:cNvSpPr/>
          <p:nvPr/>
        </p:nvSpPr>
        <p:spPr>
          <a:xfrm>
            <a:off x="0" y="3014661"/>
            <a:ext cx="40368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62"/>
          <p:cNvSpPr/>
          <p:nvPr/>
        </p:nvSpPr>
        <p:spPr>
          <a:xfrm>
            <a:off x="8167881" y="3014661"/>
            <a:ext cx="40242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2" name="Google Shape;832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8300" y="5247493"/>
            <a:ext cx="1809751" cy="5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692" y="953100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683" y="129897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162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6" name="Google Shape;836;p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9553576" y="75891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6725" y="4956424"/>
            <a:ext cx="1165925" cy="1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63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63"/>
          <p:cNvSpPr txBox="1"/>
          <p:nvPr/>
        </p:nvSpPr>
        <p:spPr>
          <a:xfrm>
            <a:off x="899498" y="547725"/>
            <a:ext cx="8738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Accuracy Stats: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844" name="Google Shape;844;p163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" id="846" name="Google Shape;846;p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2860" y="5075647"/>
            <a:ext cx="1167490" cy="11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63"/>
          <p:cNvSpPr/>
          <p:nvPr/>
        </p:nvSpPr>
        <p:spPr>
          <a:xfrm>
            <a:off x="1783225" y="1912675"/>
            <a:ext cx="3492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63"/>
          <p:cNvSpPr txBox="1"/>
          <p:nvPr/>
        </p:nvSpPr>
        <p:spPr>
          <a:xfrm>
            <a:off x="1877575" y="2036275"/>
            <a:ext cx="330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************Random Forest Test************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Classification accuracy: 0.9405877069164635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63"/>
          <p:cNvSpPr/>
          <p:nvPr/>
        </p:nvSpPr>
        <p:spPr>
          <a:xfrm>
            <a:off x="1783225" y="3475625"/>
            <a:ext cx="3492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63"/>
          <p:cNvSpPr txBox="1"/>
          <p:nvPr/>
        </p:nvSpPr>
        <p:spPr>
          <a:xfrm>
            <a:off x="1877575" y="3599225"/>
            <a:ext cx="330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************Logistic Regression Test************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Classification accuracy: 0.85993840626203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63"/>
          <p:cNvSpPr/>
          <p:nvPr/>
        </p:nvSpPr>
        <p:spPr>
          <a:xfrm>
            <a:off x="4313700" y="4812925"/>
            <a:ext cx="3492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63"/>
          <p:cNvSpPr txBox="1"/>
          <p:nvPr/>
        </p:nvSpPr>
        <p:spPr>
          <a:xfrm>
            <a:off x="4408050" y="4936525"/>
            <a:ext cx="330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************Naive Bayes Test************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Classification accuracy: 0.8424868471705377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63"/>
          <p:cNvSpPr/>
          <p:nvPr/>
        </p:nvSpPr>
        <p:spPr>
          <a:xfrm>
            <a:off x="6693700" y="3452863"/>
            <a:ext cx="3492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63"/>
          <p:cNvSpPr txBox="1"/>
          <p:nvPr/>
        </p:nvSpPr>
        <p:spPr>
          <a:xfrm>
            <a:off x="6788050" y="3576463"/>
            <a:ext cx="330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************KNN Test************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Classification accuracy: 0.9074489926857436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63"/>
          <p:cNvSpPr/>
          <p:nvPr/>
        </p:nvSpPr>
        <p:spPr>
          <a:xfrm>
            <a:off x="6693700" y="1893625"/>
            <a:ext cx="34920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63"/>
          <p:cNvSpPr txBox="1"/>
          <p:nvPr/>
        </p:nvSpPr>
        <p:spPr>
          <a:xfrm>
            <a:off x="6788050" y="2017225"/>
            <a:ext cx="3303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************Decision Tree Test************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Classification accuracy: 0.9360644167842936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872475" y="4751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64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64"/>
          <p:cNvSpPr txBox="1"/>
          <p:nvPr/>
        </p:nvSpPr>
        <p:spPr>
          <a:xfrm>
            <a:off x="899498" y="547725"/>
            <a:ext cx="8738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Confusion Matrix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864" name="Google Shape;864;p164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5" name="Google Shape;865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25" y="1356525"/>
            <a:ext cx="2675600" cy="2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75" y="1356550"/>
            <a:ext cx="2675600" cy="218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625" y="1356550"/>
            <a:ext cx="2675599" cy="21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64"/>
          <p:cNvSpPr txBox="1"/>
          <p:nvPr/>
        </p:nvSpPr>
        <p:spPr>
          <a:xfrm>
            <a:off x="1469925" y="3542250"/>
            <a:ext cx="1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64"/>
          <p:cNvSpPr txBox="1"/>
          <p:nvPr/>
        </p:nvSpPr>
        <p:spPr>
          <a:xfrm>
            <a:off x="4642550" y="3542250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Regression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64"/>
          <p:cNvSpPr txBox="1"/>
          <p:nvPr/>
        </p:nvSpPr>
        <p:spPr>
          <a:xfrm>
            <a:off x="8779150" y="3542250"/>
            <a:ext cx="1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1" name="Google Shape;871;p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425" y="4019850"/>
            <a:ext cx="2951550" cy="24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1113" y="4019850"/>
            <a:ext cx="2951550" cy="2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164"/>
          <p:cNvSpPr txBox="1"/>
          <p:nvPr/>
        </p:nvSpPr>
        <p:spPr>
          <a:xfrm>
            <a:off x="1346025" y="5025325"/>
            <a:ext cx="1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164"/>
          <p:cNvSpPr txBox="1"/>
          <p:nvPr/>
        </p:nvSpPr>
        <p:spPr>
          <a:xfrm>
            <a:off x="9272650" y="502532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5" name="Google Shape;875;p1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0872475" y="4751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65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65"/>
          <p:cNvSpPr txBox="1"/>
          <p:nvPr/>
        </p:nvSpPr>
        <p:spPr>
          <a:xfrm>
            <a:off x="899498" y="547725"/>
            <a:ext cx="8738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ROC Curve: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882" name="Google Shape;882;p165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p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799" y="5568014"/>
            <a:ext cx="1486201" cy="862956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65"/>
          <p:cNvSpPr txBox="1"/>
          <p:nvPr/>
        </p:nvSpPr>
        <p:spPr>
          <a:xfrm>
            <a:off x="839250" y="1296350"/>
            <a:ext cx="51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rPr>
              <a:t>– higher AUC(Area Under the Curve) indicates better classifier</a:t>
            </a:r>
            <a:endParaRPr>
              <a:solidFill>
                <a:srgbClr val="E5E5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5" name="Google Shape;885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75" y="1834488"/>
            <a:ext cx="2292791" cy="174255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86" name="Google Shape;886;p165"/>
          <p:cNvSpPr txBox="1"/>
          <p:nvPr/>
        </p:nvSpPr>
        <p:spPr>
          <a:xfrm>
            <a:off x="989875" y="3715000"/>
            <a:ext cx="263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 AUC: 0.9552061542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7" name="Google Shape;887;p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300" y="1834475"/>
            <a:ext cx="2446296" cy="174255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88" name="Google Shape;888;p165"/>
          <p:cNvSpPr txBox="1"/>
          <p:nvPr/>
        </p:nvSpPr>
        <p:spPr>
          <a:xfrm>
            <a:off x="4656300" y="3693750"/>
            <a:ext cx="30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Bayes AUC: 0.9090453819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9" name="Google Shape;889;p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5875" y="1835250"/>
            <a:ext cx="2446300" cy="1741025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90" name="Google Shape;890;p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4150" y="4376425"/>
            <a:ext cx="2391249" cy="174255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91" name="Google Shape;891;p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7050" y="4310450"/>
            <a:ext cx="2446299" cy="182476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92" name="Google Shape;892;p165"/>
          <p:cNvSpPr txBox="1"/>
          <p:nvPr/>
        </p:nvSpPr>
        <p:spPr>
          <a:xfrm>
            <a:off x="8212250" y="3668988"/>
            <a:ext cx="31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Logistic Regression AUC: 0.9162432329</a:t>
            </a:r>
            <a:endParaRPr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165"/>
          <p:cNvSpPr txBox="1"/>
          <p:nvPr/>
        </p:nvSpPr>
        <p:spPr>
          <a:xfrm>
            <a:off x="1784700" y="6242400"/>
            <a:ext cx="28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 AUC: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0.9809018538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165"/>
          <p:cNvSpPr txBox="1"/>
          <p:nvPr/>
        </p:nvSpPr>
        <p:spPr>
          <a:xfrm>
            <a:off x="6149050" y="6242400"/>
            <a:ext cx="31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Random Forest AUC: 0.9863605356</a:t>
            </a:r>
            <a:endParaRPr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5" name="Google Shape;895;p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0872475" y="4751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66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66"/>
          <p:cNvSpPr txBox="1"/>
          <p:nvPr/>
        </p:nvSpPr>
        <p:spPr>
          <a:xfrm>
            <a:off x="978325" y="1939000"/>
            <a:ext cx="39864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 of all the models trained, the 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model performed the best.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 of the key benefits of Random Forest is that it is easy to evaluate </a:t>
            </a: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 importance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(or contribution) to the model. →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 boarding experience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Inflight wifi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contribute the most in determining satisfaction. </a:t>
            </a: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Gender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contributes the least.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166"/>
          <p:cNvSpPr txBox="1"/>
          <p:nvPr/>
        </p:nvSpPr>
        <p:spPr>
          <a:xfrm>
            <a:off x="825923" y="792033"/>
            <a:ext cx="1023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Key Takeaways</a:t>
            </a:r>
            <a:endParaRPr/>
          </a:p>
        </p:txBody>
      </p:sp>
      <p:sp>
        <p:nvSpPr>
          <p:cNvPr id="903" name="Google Shape;903;p166"/>
          <p:cNvSpPr txBox="1"/>
          <p:nvPr/>
        </p:nvSpPr>
        <p:spPr>
          <a:xfrm>
            <a:off x="6782223" y="2319990"/>
            <a:ext cx="47112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904" name="Google Shape;904;p166"/>
          <p:cNvSpPr/>
          <p:nvPr/>
        </p:nvSpPr>
        <p:spPr>
          <a:xfrm rot="-5400000">
            <a:off x="-580357" y="2299664"/>
            <a:ext cx="1296000" cy="276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66"/>
          <p:cNvSpPr/>
          <p:nvPr/>
        </p:nvSpPr>
        <p:spPr>
          <a:xfrm>
            <a:off x="8927561" y="5799267"/>
            <a:ext cx="266700" cy="2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66"/>
          <p:cNvSpPr/>
          <p:nvPr/>
        </p:nvSpPr>
        <p:spPr>
          <a:xfrm>
            <a:off x="9296847" y="5799267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66"/>
          <p:cNvSpPr/>
          <p:nvPr/>
        </p:nvSpPr>
        <p:spPr>
          <a:xfrm>
            <a:off x="9661189" y="5799267"/>
            <a:ext cx="266700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p166"/>
          <p:cNvPicPr preferRelativeResize="0"/>
          <p:nvPr/>
        </p:nvPicPr>
        <p:blipFill rotWithShape="1">
          <a:blip r:embed="rId3">
            <a:alphaModFix/>
          </a:blip>
          <a:srcRect b="0" l="7287" r="0" t="0"/>
          <a:stretch/>
        </p:blipFill>
        <p:spPr>
          <a:xfrm>
            <a:off x="5081475" y="1843100"/>
            <a:ext cx="6615249" cy="3644837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66"/>
          <p:cNvSpPr/>
          <p:nvPr/>
        </p:nvSpPr>
        <p:spPr>
          <a:xfrm>
            <a:off x="5805114" y="4743011"/>
            <a:ext cx="1149600" cy="247500"/>
          </a:xfrm>
          <a:prstGeom prst="ellipse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66"/>
          <p:cNvSpPr/>
          <p:nvPr/>
        </p:nvSpPr>
        <p:spPr>
          <a:xfrm>
            <a:off x="5876738" y="4389499"/>
            <a:ext cx="1149600" cy="247500"/>
          </a:xfrm>
          <a:prstGeom prst="ellipse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66"/>
          <p:cNvSpPr/>
          <p:nvPr/>
        </p:nvSpPr>
        <p:spPr>
          <a:xfrm>
            <a:off x="5876738" y="2763343"/>
            <a:ext cx="1149600" cy="407400"/>
          </a:xfrm>
          <a:prstGeom prst="ellipse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2" name="Google Shape;912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325" y="5799275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Google Shape;913;p166"/>
          <p:cNvGrpSpPr/>
          <p:nvPr/>
        </p:nvGrpSpPr>
        <p:grpSpPr>
          <a:xfrm>
            <a:off x="10513445" y="293308"/>
            <a:ext cx="1054554" cy="1198104"/>
            <a:chOff x="9876910" y="158289"/>
            <a:chExt cx="1972974" cy="2282103"/>
          </a:xfrm>
        </p:grpSpPr>
        <p:sp>
          <p:nvSpPr>
            <p:cNvPr id="914" name="Google Shape;914;p166"/>
            <p:cNvSpPr/>
            <p:nvPr/>
          </p:nvSpPr>
          <p:spPr>
            <a:xfrm>
              <a:off x="10704286" y="1920186"/>
              <a:ext cx="90920" cy="454602"/>
            </a:xfrm>
            <a:custGeom>
              <a:rect b="b" l="l" r="r" t="t"/>
              <a:pathLst>
                <a:path extrusionOk="0" h="454602" w="90920">
                  <a:moveTo>
                    <a:pt x="127289" y="20144"/>
                  </a:moveTo>
                  <a:cubicBezTo>
                    <a:pt x="54552" y="-61684"/>
                    <a:pt x="0" y="129249"/>
                    <a:pt x="0" y="174709"/>
                  </a:cubicBezTo>
                  <a:cubicBezTo>
                    <a:pt x="0" y="256537"/>
                    <a:pt x="136381" y="365642"/>
                    <a:pt x="145473" y="256537"/>
                  </a:cubicBezTo>
                  <a:cubicBezTo>
                    <a:pt x="154565" y="174709"/>
                    <a:pt x="72736" y="247445"/>
                    <a:pt x="63644" y="274721"/>
                  </a:cubicBezTo>
                  <a:cubicBezTo>
                    <a:pt x="27276" y="365642"/>
                    <a:pt x="72736" y="483838"/>
                    <a:pt x="154565" y="529299"/>
                  </a:cubicBez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66"/>
            <p:cNvSpPr/>
            <p:nvPr/>
          </p:nvSpPr>
          <p:spPr>
            <a:xfrm>
              <a:off x="10974614" y="1894870"/>
              <a:ext cx="272761" cy="545522"/>
            </a:xfrm>
            <a:custGeom>
              <a:rect b="b" l="l" r="r" t="t"/>
              <a:pathLst>
                <a:path extrusionOk="0" h="545522" w="272761">
                  <a:moveTo>
                    <a:pt x="56986" y="0"/>
                  </a:moveTo>
                  <a:cubicBezTo>
                    <a:pt x="29710" y="81828"/>
                    <a:pt x="-61210" y="254577"/>
                    <a:pt x="66078" y="300038"/>
                  </a:cubicBezTo>
                  <a:cubicBezTo>
                    <a:pt x="202459" y="345498"/>
                    <a:pt x="147907" y="154565"/>
                    <a:pt x="84262" y="300038"/>
                  </a:cubicBezTo>
                  <a:cubicBezTo>
                    <a:pt x="75170" y="327314"/>
                    <a:pt x="66078" y="409142"/>
                    <a:pt x="84262" y="436418"/>
                  </a:cubicBezTo>
                  <a:cubicBezTo>
                    <a:pt x="120630" y="481879"/>
                    <a:pt x="166091" y="445510"/>
                    <a:pt x="202459" y="454602"/>
                  </a:cubicBezTo>
                  <a:cubicBezTo>
                    <a:pt x="102446" y="427326"/>
                    <a:pt x="138815" y="627351"/>
                    <a:pt x="302471" y="590983"/>
                  </a:cubicBez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66"/>
            <p:cNvSpPr/>
            <p:nvPr/>
          </p:nvSpPr>
          <p:spPr>
            <a:xfrm>
              <a:off x="10422433" y="649260"/>
              <a:ext cx="909204" cy="1181966"/>
            </a:xfrm>
            <a:custGeom>
              <a:rect b="b" l="l" r="r" t="t"/>
              <a:pathLst>
                <a:path extrusionOk="0" h="1181966" w="909204">
                  <a:moveTo>
                    <a:pt x="936481" y="472786"/>
                  </a:moveTo>
                  <a:cubicBezTo>
                    <a:pt x="936481" y="663719"/>
                    <a:pt x="827376" y="818284"/>
                    <a:pt x="672811" y="900113"/>
                  </a:cubicBezTo>
                  <a:lnTo>
                    <a:pt x="672811" y="1100138"/>
                  </a:lnTo>
                  <a:cubicBezTo>
                    <a:pt x="672811" y="1172874"/>
                    <a:pt x="618259" y="1227426"/>
                    <a:pt x="545523" y="1227426"/>
                  </a:cubicBezTo>
                  <a:lnTo>
                    <a:pt x="390958" y="1227426"/>
                  </a:lnTo>
                  <a:cubicBezTo>
                    <a:pt x="318222" y="1227426"/>
                    <a:pt x="263669" y="1172874"/>
                    <a:pt x="263669" y="1100138"/>
                  </a:cubicBezTo>
                  <a:lnTo>
                    <a:pt x="263669" y="900113"/>
                  </a:lnTo>
                  <a:cubicBezTo>
                    <a:pt x="109105" y="827376"/>
                    <a:pt x="0" y="663719"/>
                    <a:pt x="0" y="472786"/>
                  </a:cubicBezTo>
                  <a:cubicBezTo>
                    <a:pt x="0" y="209117"/>
                    <a:pt x="209117" y="0"/>
                    <a:pt x="463694" y="0"/>
                  </a:cubicBezTo>
                  <a:cubicBezTo>
                    <a:pt x="718272" y="0"/>
                    <a:pt x="936481" y="209117"/>
                    <a:pt x="936481" y="47278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66"/>
            <p:cNvSpPr/>
            <p:nvPr/>
          </p:nvSpPr>
          <p:spPr>
            <a:xfrm>
              <a:off x="10595182" y="1694845"/>
              <a:ext cx="545522" cy="272761"/>
            </a:xfrm>
            <a:custGeom>
              <a:rect b="b" l="l" r="r" t="t"/>
              <a:pathLst>
                <a:path extrusionOk="0" h="272761" w="545522">
                  <a:moveTo>
                    <a:pt x="0" y="0"/>
                  </a:moveTo>
                  <a:lnTo>
                    <a:pt x="600075" y="0"/>
                  </a:lnTo>
                  <a:lnTo>
                    <a:pt x="600075" y="309130"/>
                  </a:lnTo>
                  <a:lnTo>
                    <a:pt x="0" y="309130"/>
                  </a:lnTo>
                  <a:close/>
                </a:path>
              </a:pathLst>
            </a:custGeom>
            <a:solidFill>
              <a:schemeClr val="dk1"/>
            </a:solidFill>
            <a:ln cap="rnd" cmpd="sng" w="993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66"/>
            <p:cNvSpPr/>
            <p:nvPr/>
          </p:nvSpPr>
          <p:spPr>
            <a:xfrm>
              <a:off x="10595182" y="1849410"/>
              <a:ext cx="545522" cy="90900"/>
            </a:xfrm>
            <a:custGeom>
              <a:rect b="b" l="l" r="r" t="t"/>
              <a:pathLst>
                <a:path extrusionOk="0" h="120000" w="545522">
                  <a:moveTo>
                    <a:pt x="0" y="0"/>
                  </a:moveTo>
                  <a:lnTo>
                    <a:pt x="600075" y="0"/>
                  </a:ln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66"/>
            <p:cNvSpPr/>
            <p:nvPr/>
          </p:nvSpPr>
          <p:spPr>
            <a:xfrm>
              <a:off x="9940554" y="1549372"/>
              <a:ext cx="363681" cy="90920"/>
            </a:xfrm>
            <a:custGeom>
              <a:rect b="b" l="l" r="r" t="t"/>
              <a:pathLst>
                <a:path extrusionOk="0" h="90920" w="363681">
                  <a:moveTo>
                    <a:pt x="436418" y="0"/>
                  </a:moveTo>
                  <a:cubicBezTo>
                    <a:pt x="400050" y="9092"/>
                    <a:pt x="0" y="109104"/>
                    <a:pt x="0" y="109104"/>
                  </a:cubicBez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66"/>
            <p:cNvSpPr/>
            <p:nvPr/>
          </p:nvSpPr>
          <p:spPr>
            <a:xfrm>
              <a:off x="9876910" y="994757"/>
              <a:ext cx="272761" cy="90900"/>
            </a:xfrm>
            <a:custGeom>
              <a:rect b="b" l="l" r="r" t="t"/>
              <a:pathLst>
                <a:path extrusionOk="0" h="120000" w="272761">
                  <a:moveTo>
                    <a:pt x="300038" y="72000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66"/>
            <p:cNvSpPr/>
            <p:nvPr/>
          </p:nvSpPr>
          <p:spPr>
            <a:xfrm>
              <a:off x="10095119" y="403774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336406" y="218209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66"/>
            <p:cNvSpPr/>
            <p:nvPr/>
          </p:nvSpPr>
          <p:spPr>
            <a:xfrm>
              <a:off x="10858851" y="158289"/>
              <a:ext cx="90900" cy="181840"/>
            </a:xfrm>
            <a:custGeom>
              <a:rect b="b" l="l" r="r" t="t"/>
              <a:pathLst>
                <a:path extrusionOk="0" h="181840" w="120000">
                  <a:moveTo>
                    <a:pt x="0" y="263669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66"/>
            <p:cNvSpPr/>
            <p:nvPr/>
          </p:nvSpPr>
          <p:spPr>
            <a:xfrm>
              <a:off x="11358914" y="394682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0" y="245485"/>
                  </a:moveTo>
                  <a:lnTo>
                    <a:pt x="327314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66"/>
            <p:cNvSpPr/>
            <p:nvPr/>
          </p:nvSpPr>
          <p:spPr>
            <a:xfrm>
              <a:off x="11577123" y="1085678"/>
              <a:ext cx="272761" cy="90900"/>
            </a:xfrm>
            <a:custGeom>
              <a:rect b="b" l="l" r="r" t="t"/>
              <a:pathLst>
                <a:path extrusionOk="0" h="120000" w="272761">
                  <a:moveTo>
                    <a:pt x="0" y="0"/>
                  </a:moveTo>
                  <a:cubicBezTo>
                    <a:pt x="18184" y="12000"/>
                    <a:pt x="281853" y="0"/>
                    <a:pt x="281853" y="0"/>
                  </a:cubicBez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66"/>
            <p:cNvSpPr/>
            <p:nvPr/>
          </p:nvSpPr>
          <p:spPr>
            <a:xfrm>
              <a:off x="11404374" y="1476636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0" y="0"/>
                  </a:moveTo>
                  <a:lnTo>
                    <a:pt x="345498" y="181841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67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>
                <a:solidFill>
                  <a:schemeClr val="lt1"/>
                </a:solidFill>
              </a:rPr>
              <a:t>Finding direct correlation with such a large dataset (100k rows)</a:t>
            </a:r>
            <a:r>
              <a:rPr lang="en-GB" sz="2200">
                <a:solidFill>
                  <a:schemeClr val="lt1"/>
                </a:solidFill>
              </a:rPr>
              <a:t>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>
                <a:solidFill>
                  <a:schemeClr val="lt1"/>
                </a:solidFill>
              </a:rPr>
              <a:t>Dataset needs to be pruned to get useable visualizations.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>
                <a:solidFill>
                  <a:schemeClr val="lt1"/>
                </a:solidFill>
              </a:rPr>
              <a:t>The source of the dataset is ambiguous.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GB" sz="2200">
                <a:solidFill>
                  <a:schemeClr val="lt1"/>
                </a:solidFill>
              </a:rPr>
              <a:t>Challenging to test accuracy.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67"/>
          <p:cNvSpPr/>
          <p:nvPr/>
        </p:nvSpPr>
        <p:spPr>
          <a:xfrm>
            <a:off x="1776000" y="-2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67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4" name="Google Shape;934;p167"/>
          <p:cNvGrpSpPr/>
          <p:nvPr/>
        </p:nvGrpSpPr>
        <p:grpSpPr>
          <a:xfrm>
            <a:off x="10513445" y="293308"/>
            <a:ext cx="1054554" cy="1198104"/>
            <a:chOff x="9876910" y="158289"/>
            <a:chExt cx="1972974" cy="2282103"/>
          </a:xfrm>
        </p:grpSpPr>
        <p:sp>
          <p:nvSpPr>
            <p:cNvPr id="935" name="Google Shape;935;p167"/>
            <p:cNvSpPr/>
            <p:nvPr/>
          </p:nvSpPr>
          <p:spPr>
            <a:xfrm>
              <a:off x="10704286" y="1920186"/>
              <a:ext cx="90920" cy="454602"/>
            </a:xfrm>
            <a:custGeom>
              <a:rect b="b" l="l" r="r" t="t"/>
              <a:pathLst>
                <a:path extrusionOk="0" h="454602" w="90920">
                  <a:moveTo>
                    <a:pt x="127289" y="20144"/>
                  </a:moveTo>
                  <a:cubicBezTo>
                    <a:pt x="54552" y="-61684"/>
                    <a:pt x="0" y="129249"/>
                    <a:pt x="0" y="174709"/>
                  </a:cubicBezTo>
                  <a:cubicBezTo>
                    <a:pt x="0" y="256537"/>
                    <a:pt x="136381" y="365642"/>
                    <a:pt x="145473" y="256537"/>
                  </a:cubicBezTo>
                  <a:cubicBezTo>
                    <a:pt x="154565" y="174709"/>
                    <a:pt x="72736" y="247445"/>
                    <a:pt x="63644" y="274721"/>
                  </a:cubicBezTo>
                  <a:cubicBezTo>
                    <a:pt x="27276" y="365642"/>
                    <a:pt x="72736" y="483838"/>
                    <a:pt x="154565" y="529299"/>
                  </a:cubicBez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67"/>
            <p:cNvSpPr/>
            <p:nvPr/>
          </p:nvSpPr>
          <p:spPr>
            <a:xfrm>
              <a:off x="10974614" y="1894870"/>
              <a:ext cx="272761" cy="545522"/>
            </a:xfrm>
            <a:custGeom>
              <a:rect b="b" l="l" r="r" t="t"/>
              <a:pathLst>
                <a:path extrusionOk="0" h="545522" w="272761">
                  <a:moveTo>
                    <a:pt x="56986" y="0"/>
                  </a:moveTo>
                  <a:cubicBezTo>
                    <a:pt x="29710" y="81828"/>
                    <a:pt x="-61210" y="254577"/>
                    <a:pt x="66078" y="300038"/>
                  </a:cubicBezTo>
                  <a:cubicBezTo>
                    <a:pt x="202459" y="345498"/>
                    <a:pt x="147907" y="154565"/>
                    <a:pt x="84262" y="300038"/>
                  </a:cubicBezTo>
                  <a:cubicBezTo>
                    <a:pt x="75170" y="327314"/>
                    <a:pt x="66078" y="409142"/>
                    <a:pt x="84262" y="436418"/>
                  </a:cubicBezTo>
                  <a:cubicBezTo>
                    <a:pt x="120630" y="481879"/>
                    <a:pt x="166091" y="445510"/>
                    <a:pt x="202459" y="454602"/>
                  </a:cubicBezTo>
                  <a:cubicBezTo>
                    <a:pt x="102446" y="427326"/>
                    <a:pt x="138815" y="627351"/>
                    <a:pt x="302471" y="590983"/>
                  </a:cubicBez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67"/>
            <p:cNvSpPr/>
            <p:nvPr/>
          </p:nvSpPr>
          <p:spPr>
            <a:xfrm>
              <a:off x="10422433" y="649260"/>
              <a:ext cx="909204" cy="1181966"/>
            </a:xfrm>
            <a:custGeom>
              <a:rect b="b" l="l" r="r" t="t"/>
              <a:pathLst>
                <a:path extrusionOk="0" h="1181966" w="909204">
                  <a:moveTo>
                    <a:pt x="936481" y="472786"/>
                  </a:moveTo>
                  <a:cubicBezTo>
                    <a:pt x="936481" y="663719"/>
                    <a:pt x="827376" y="818284"/>
                    <a:pt x="672811" y="900113"/>
                  </a:cubicBezTo>
                  <a:lnTo>
                    <a:pt x="672811" y="1100138"/>
                  </a:lnTo>
                  <a:cubicBezTo>
                    <a:pt x="672811" y="1172874"/>
                    <a:pt x="618259" y="1227426"/>
                    <a:pt x="545523" y="1227426"/>
                  </a:cubicBezTo>
                  <a:lnTo>
                    <a:pt x="390958" y="1227426"/>
                  </a:lnTo>
                  <a:cubicBezTo>
                    <a:pt x="318222" y="1227426"/>
                    <a:pt x="263669" y="1172874"/>
                    <a:pt x="263669" y="1100138"/>
                  </a:cubicBezTo>
                  <a:lnTo>
                    <a:pt x="263669" y="900113"/>
                  </a:lnTo>
                  <a:cubicBezTo>
                    <a:pt x="109105" y="827376"/>
                    <a:pt x="0" y="663719"/>
                    <a:pt x="0" y="472786"/>
                  </a:cubicBezTo>
                  <a:cubicBezTo>
                    <a:pt x="0" y="209117"/>
                    <a:pt x="209117" y="0"/>
                    <a:pt x="463694" y="0"/>
                  </a:cubicBezTo>
                  <a:cubicBezTo>
                    <a:pt x="718272" y="0"/>
                    <a:pt x="936481" y="209117"/>
                    <a:pt x="936481" y="47278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67"/>
            <p:cNvSpPr/>
            <p:nvPr/>
          </p:nvSpPr>
          <p:spPr>
            <a:xfrm>
              <a:off x="10595182" y="1694845"/>
              <a:ext cx="545522" cy="272761"/>
            </a:xfrm>
            <a:custGeom>
              <a:rect b="b" l="l" r="r" t="t"/>
              <a:pathLst>
                <a:path extrusionOk="0" h="272761" w="545522">
                  <a:moveTo>
                    <a:pt x="0" y="0"/>
                  </a:moveTo>
                  <a:lnTo>
                    <a:pt x="600075" y="0"/>
                  </a:lnTo>
                  <a:lnTo>
                    <a:pt x="600075" y="309130"/>
                  </a:lnTo>
                  <a:lnTo>
                    <a:pt x="0" y="309130"/>
                  </a:lnTo>
                  <a:close/>
                </a:path>
              </a:pathLst>
            </a:custGeom>
            <a:solidFill>
              <a:schemeClr val="dk1"/>
            </a:solidFill>
            <a:ln cap="rnd" cmpd="sng" w="993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67"/>
            <p:cNvSpPr/>
            <p:nvPr/>
          </p:nvSpPr>
          <p:spPr>
            <a:xfrm>
              <a:off x="10595182" y="1849410"/>
              <a:ext cx="545522" cy="90900"/>
            </a:xfrm>
            <a:custGeom>
              <a:rect b="b" l="l" r="r" t="t"/>
              <a:pathLst>
                <a:path extrusionOk="0" h="120000" w="545522">
                  <a:moveTo>
                    <a:pt x="0" y="0"/>
                  </a:moveTo>
                  <a:lnTo>
                    <a:pt x="600075" y="0"/>
                  </a:lnTo>
                </a:path>
              </a:pathLst>
            </a:custGeom>
            <a:noFill/>
            <a:ln cap="rnd" cmpd="sng" w="545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67"/>
            <p:cNvSpPr/>
            <p:nvPr/>
          </p:nvSpPr>
          <p:spPr>
            <a:xfrm>
              <a:off x="9940554" y="1549372"/>
              <a:ext cx="363681" cy="90920"/>
            </a:xfrm>
            <a:custGeom>
              <a:rect b="b" l="l" r="r" t="t"/>
              <a:pathLst>
                <a:path extrusionOk="0" h="90920" w="363681">
                  <a:moveTo>
                    <a:pt x="436418" y="0"/>
                  </a:moveTo>
                  <a:cubicBezTo>
                    <a:pt x="400050" y="9092"/>
                    <a:pt x="0" y="109104"/>
                    <a:pt x="0" y="109104"/>
                  </a:cubicBez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7"/>
            <p:cNvSpPr/>
            <p:nvPr/>
          </p:nvSpPr>
          <p:spPr>
            <a:xfrm>
              <a:off x="9876910" y="994757"/>
              <a:ext cx="272761" cy="90900"/>
            </a:xfrm>
            <a:custGeom>
              <a:rect b="b" l="l" r="r" t="t"/>
              <a:pathLst>
                <a:path extrusionOk="0" h="120000" w="272761">
                  <a:moveTo>
                    <a:pt x="300038" y="72000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7"/>
            <p:cNvSpPr/>
            <p:nvPr/>
          </p:nvSpPr>
          <p:spPr>
            <a:xfrm>
              <a:off x="10095119" y="403774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336406" y="218209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67"/>
            <p:cNvSpPr/>
            <p:nvPr/>
          </p:nvSpPr>
          <p:spPr>
            <a:xfrm>
              <a:off x="10858851" y="158289"/>
              <a:ext cx="90900" cy="181840"/>
            </a:xfrm>
            <a:custGeom>
              <a:rect b="b" l="l" r="r" t="t"/>
              <a:pathLst>
                <a:path extrusionOk="0" h="181840" w="120000">
                  <a:moveTo>
                    <a:pt x="0" y="263669"/>
                  </a:moveTo>
                  <a:lnTo>
                    <a:pt x="0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67"/>
            <p:cNvSpPr/>
            <p:nvPr/>
          </p:nvSpPr>
          <p:spPr>
            <a:xfrm>
              <a:off x="11358914" y="394682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0" y="245485"/>
                  </a:moveTo>
                  <a:lnTo>
                    <a:pt x="327314" y="0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67"/>
            <p:cNvSpPr/>
            <p:nvPr/>
          </p:nvSpPr>
          <p:spPr>
            <a:xfrm>
              <a:off x="11577123" y="1085678"/>
              <a:ext cx="272761" cy="90900"/>
            </a:xfrm>
            <a:custGeom>
              <a:rect b="b" l="l" r="r" t="t"/>
              <a:pathLst>
                <a:path extrusionOk="0" h="120000" w="272761">
                  <a:moveTo>
                    <a:pt x="0" y="0"/>
                  </a:moveTo>
                  <a:cubicBezTo>
                    <a:pt x="18184" y="12000"/>
                    <a:pt x="281853" y="0"/>
                    <a:pt x="281853" y="0"/>
                  </a:cubicBez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67"/>
            <p:cNvSpPr/>
            <p:nvPr/>
          </p:nvSpPr>
          <p:spPr>
            <a:xfrm>
              <a:off x="11404374" y="1476636"/>
              <a:ext cx="272761" cy="181840"/>
            </a:xfrm>
            <a:custGeom>
              <a:rect b="b" l="l" r="r" t="t"/>
              <a:pathLst>
                <a:path extrusionOk="0" h="181840" w="272761">
                  <a:moveTo>
                    <a:pt x="0" y="0"/>
                  </a:moveTo>
                  <a:lnTo>
                    <a:pt x="345498" y="181841"/>
                  </a:lnTo>
                </a:path>
              </a:pathLst>
            </a:custGeom>
            <a:noFill/>
            <a:ln cap="rnd" cmpd="sng" w="545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7" name="Google Shape;947;p167"/>
          <p:cNvSpPr txBox="1"/>
          <p:nvPr>
            <p:ph type="title"/>
          </p:nvPr>
        </p:nvSpPr>
        <p:spPr>
          <a:xfrm>
            <a:off x="838200" y="365125"/>
            <a:ext cx="988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Arial"/>
              <a:buNone/>
            </a:pPr>
            <a:r>
              <a:rPr lang="en-GB" sz="5400">
                <a:solidFill>
                  <a:srgbClr val="FFC000"/>
                </a:solidFill>
              </a:rPr>
              <a:t>Limitations</a:t>
            </a:r>
            <a:endParaRPr/>
          </a:p>
        </p:txBody>
      </p:sp>
      <p:pic>
        <p:nvPicPr>
          <p:cNvPr id="948" name="Google Shape;948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50" y="4957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618" y="4817359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638" y="1021107"/>
            <a:ext cx="1491528" cy="866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68"/>
          <p:cNvSpPr/>
          <p:nvPr/>
        </p:nvSpPr>
        <p:spPr>
          <a:xfrm>
            <a:off x="0" y="0"/>
            <a:ext cx="6171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68"/>
          <p:cNvSpPr/>
          <p:nvPr/>
        </p:nvSpPr>
        <p:spPr>
          <a:xfrm>
            <a:off x="11422743" y="6036936"/>
            <a:ext cx="769200" cy="821100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68"/>
          <p:cNvSpPr/>
          <p:nvPr/>
        </p:nvSpPr>
        <p:spPr>
          <a:xfrm rot="-5400000">
            <a:off x="11396887" y="-25892"/>
            <a:ext cx="769200" cy="821100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8" name="Google Shape;958;p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8240" y="2244237"/>
            <a:ext cx="2453184" cy="245318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68"/>
          <p:cNvSpPr/>
          <p:nvPr/>
        </p:nvSpPr>
        <p:spPr>
          <a:xfrm>
            <a:off x="160205" y="1887156"/>
            <a:ext cx="296700" cy="296700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68"/>
          <p:cNvSpPr/>
          <p:nvPr/>
        </p:nvSpPr>
        <p:spPr>
          <a:xfrm>
            <a:off x="160205" y="4738559"/>
            <a:ext cx="296700" cy="296700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1" name="Google Shape;961;p168"/>
          <p:cNvCxnSpPr/>
          <p:nvPr/>
        </p:nvCxnSpPr>
        <p:spPr>
          <a:xfrm>
            <a:off x="308538" y="2149023"/>
            <a:ext cx="0" cy="2643600"/>
          </a:xfrm>
          <a:prstGeom prst="straightConnector1">
            <a:avLst/>
          </a:prstGeom>
          <a:noFill/>
          <a:ln cap="rnd" cmpd="sng" w="136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2" name="Google Shape;962;p168"/>
          <p:cNvSpPr txBox="1"/>
          <p:nvPr/>
        </p:nvSpPr>
        <p:spPr>
          <a:xfrm>
            <a:off x="4761400" y="1887150"/>
            <a:ext cx="4829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 you! </a:t>
            </a:r>
            <a:endParaRPr sz="58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63" name="Google Shape;963;p168"/>
          <p:cNvSpPr txBox="1"/>
          <p:nvPr/>
        </p:nvSpPr>
        <p:spPr>
          <a:xfrm>
            <a:off x="6188750" y="3238350"/>
            <a:ext cx="416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Questions?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4" name="Google Shape;964;p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62725" y="515139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2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2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4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54"/>
          <p:cNvSpPr txBox="1"/>
          <p:nvPr/>
        </p:nvSpPr>
        <p:spPr>
          <a:xfrm>
            <a:off x="5324576" y="2657475"/>
            <a:ext cx="625387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80"/>
              <a:buFont typeface="Raleway"/>
              <a:buNone/>
            </a:pPr>
            <a:r>
              <a:rPr b="1" lang="en-GB" sz="648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708" name="Google Shape;708;p154"/>
          <p:cNvSpPr txBox="1"/>
          <p:nvPr/>
        </p:nvSpPr>
        <p:spPr>
          <a:xfrm>
            <a:off x="1400381" y="1551685"/>
            <a:ext cx="440055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1" i="0" lang="en-GB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Introduction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1" i="0" lang="en-GB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-GB"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Background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1" i="0" lang="en-GB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-GB"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1" i="0" lang="en-GB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-GB"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154"/>
          <p:cNvSpPr/>
          <p:nvPr/>
        </p:nvSpPr>
        <p:spPr>
          <a:xfrm>
            <a:off x="7451186" y="4643437"/>
            <a:ext cx="266700" cy="2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54"/>
          <p:cNvSpPr/>
          <p:nvPr/>
        </p:nvSpPr>
        <p:spPr>
          <a:xfrm>
            <a:off x="7820472" y="4643437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54"/>
          <p:cNvSpPr/>
          <p:nvPr/>
        </p:nvSpPr>
        <p:spPr>
          <a:xfrm>
            <a:off x="8184814" y="4643437"/>
            <a:ext cx="266700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950" y="4910125"/>
            <a:ext cx="15430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5"/>
          <p:cNvSpPr/>
          <p:nvPr/>
        </p:nvSpPr>
        <p:spPr>
          <a:xfrm>
            <a:off x="4036819" y="2060983"/>
            <a:ext cx="4118400" cy="2736000"/>
          </a:xfrm>
          <a:prstGeom prst="rect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haroni"/>
              <a:buNone/>
            </a:pPr>
            <a:r>
              <a:rPr lang="en-GB" sz="6000">
                <a:solidFill>
                  <a:srgbClr val="FFC000"/>
                </a:solidFill>
                <a:latin typeface="Aharoni"/>
                <a:ea typeface="Aharoni"/>
                <a:cs typeface="Aharoni"/>
                <a:sym typeface="Aharoni"/>
              </a:rPr>
              <a:t>Background</a:t>
            </a:r>
            <a:endParaRPr b="0" i="0" sz="1800" u="none" cap="none" strike="noStrike">
              <a:solidFill>
                <a:srgbClr val="FFC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18" name="Google Shape;718;p155"/>
          <p:cNvSpPr/>
          <p:nvPr/>
        </p:nvSpPr>
        <p:spPr>
          <a:xfrm>
            <a:off x="0" y="3014661"/>
            <a:ext cx="40368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55"/>
          <p:cNvSpPr/>
          <p:nvPr/>
        </p:nvSpPr>
        <p:spPr>
          <a:xfrm>
            <a:off x="8167881" y="3014661"/>
            <a:ext cx="40242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8300" y="5247493"/>
            <a:ext cx="1809751" cy="5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692" y="953100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683" y="129897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155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4325" y="785541"/>
            <a:ext cx="1165934" cy="116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775" y="4956424"/>
            <a:ext cx="1165925" cy="1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56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solidFill>
            <a:srgbClr val="0C0C0C"/>
          </a:solidFill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1" name="Google Shape;731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367" y="5995049"/>
            <a:ext cx="1486201" cy="86295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56"/>
          <p:cNvSpPr txBox="1"/>
          <p:nvPr/>
        </p:nvSpPr>
        <p:spPr>
          <a:xfrm>
            <a:off x="621100" y="1777075"/>
            <a:ext cx="3958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Flights can be rough, from flight delays to uncomfortable seating. How can we make the flight experience more satisfying?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t/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Using a dataset containing customer ratings of various factors related to flights, e.g. inflight service, and their overall satisfaction with the flight, we sought to test </a:t>
            </a:r>
            <a:r>
              <a:rPr b="1"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whether we could train a machine learning model to predict customer satisfaction/dissatisfaction.</a:t>
            </a:r>
            <a:endParaRPr b="1"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3" name="Google Shape;733;p156"/>
          <p:cNvSpPr txBox="1"/>
          <p:nvPr/>
        </p:nvSpPr>
        <p:spPr>
          <a:xfrm>
            <a:off x="710989" y="961382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b="1" lang="en-GB" sz="4995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 b="1" i="0" sz="4995" u="none" cap="none" strike="noStrike">
              <a:solidFill>
                <a:srgbClr val="FFC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4" name="Google Shape;734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675" y="1264262"/>
            <a:ext cx="6741051" cy="440405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35" name="Google Shape;735;p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5600" y="297925"/>
            <a:ext cx="655800" cy="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57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1" name="Google Shape;741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57"/>
          <p:cNvSpPr txBox="1"/>
          <p:nvPr/>
        </p:nvSpPr>
        <p:spPr>
          <a:xfrm>
            <a:off x="518275" y="1762875"/>
            <a:ext cx="36834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Source: </a:t>
            </a: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Kaggle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Over 100k rows!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t/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Feature variables: 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Class, Flight Distance, Inflight wifi service, etc. (21 total)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All </a:t>
            </a: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discrete</a:t>
            </a: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 values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None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Target</a:t>
            </a: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 variable: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Char char="-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Satisfied/Not Satisfied - binary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Google Shape;743;p157"/>
          <p:cNvSpPr txBox="1"/>
          <p:nvPr/>
        </p:nvSpPr>
        <p:spPr>
          <a:xfrm>
            <a:off x="518269" y="727816"/>
            <a:ext cx="8682214" cy="103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Description of the dataset</a:t>
            </a:r>
            <a:endParaRPr b="1" i="0" sz="5000" u="none" cap="none" strike="noStrike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4" name="Google Shape;744;p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0450103" y="3319691"/>
            <a:ext cx="447080" cy="16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1722" y="1899812"/>
            <a:ext cx="7669777" cy="38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0475" y="1207663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925" y="55267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58"/>
          <p:cNvSpPr/>
          <p:nvPr/>
        </p:nvSpPr>
        <p:spPr>
          <a:xfrm>
            <a:off x="4036819" y="2060983"/>
            <a:ext cx="4118400" cy="2736000"/>
          </a:xfrm>
          <a:prstGeom prst="rect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haroni"/>
              <a:buNone/>
            </a:pPr>
            <a:r>
              <a:rPr lang="en-GB" sz="6000">
                <a:solidFill>
                  <a:srgbClr val="FFC000"/>
                </a:solidFill>
                <a:latin typeface="Aharoni"/>
                <a:ea typeface="Aharoni"/>
                <a:cs typeface="Aharoni"/>
                <a:sym typeface="Aharoni"/>
              </a:rPr>
              <a:t>Process</a:t>
            </a:r>
            <a:endParaRPr b="0" i="0" sz="1800" u="none" cap="none" strike="noStrike">
              <a:solidFill>
                <a:srgbClr val="FFC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53" name="Google Shape;753;p158"/>
          <p:cNvSpPr/>
          <p:nvPr/>
        </p:nvSpPr>
        <p:spPr>
          <a:xfrm>
            <a:off x="0" y="3014661"/>
            <a:ext cx="40368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58"/>
          <p:cNvSpPr/>
          <p:nvPr/>
        </p:nvSpPr>
        <p:spPr>
          <a:xfrm>
            <a:off x="8167881" y="3014661"/>
            <a:ext cx="4024200" cy="8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5" name="Google Shape;755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8300" y="5247493"/>
            <a:ext cx="1809751" cy="5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692" y="953100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683" y="129897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58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9" name="Google Shape;759;p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37200" y="953100"/>
            <a:ext cx="1430850" cy="14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5775" y="4956424"/>
            <a:ext cx="1165925" cy="1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59"/>
          <p:cNvSpPr txBox="1"/>
          <p:nvPr/>
        </p:nvSpPr>
        <p:spPr>
          <a:xfrm>
            <a:off x="715435" y="714150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Data Cleaning</a:t>
            </a:r>
            <a:endParaRPr b="1" i="0" sz="5000" u="none" cap="none" strike="noStrike">
              <a:solidFill>
                <a:srgbClr val="FFC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6" name="Google Shape;766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59"/>
          <p:cNvSpPr txBox="1"/>
          <p:nvPr/>
        </p:nvSpPr>
        <p:spPr>
          <a:xfrm>
            <a:off x="830997" y="1871013"/>
            <a:ext cx="5577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We dropped unnecessary variables that would create noise in the data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AutoNum type="alphaLcPeriod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E.g. identification and index variables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Because many of our variables </a:t>
            </a: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were also categorical, e.g. flight class: economy, business, etc. we used </a:t>
            </a:r>
            <a:r>
              <a:rPr b="1"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get_dummies </a:t>
            </a:r>
            <a:r>
              <a:rPr lang="en-GB" sz="1800">
                <a:solidFill>
                  <a:srgbClr val="E5E5E5"/>
                </a:solidFill>
                <a:latin typeface="Raleway"/>
                <a:ea typeface="Raleway"/>
                <a:cs typeface="Raleway"/>
                <a:sym typeface="Raleway"/>
              </a:rPr>
              <a:t>to convert them into numerical values.</a:t>
            </a:r>
            <a:endParaRPr sz="180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8" name="Google Shape;768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300" y="1871021"/>
            <a:ext cx="5302374" cy="366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937225" y="833625"/>
            <a:ext cx="888525" cy="8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000" y="4881825"/>
            <a:ext cx="888525" cy="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0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60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60"/>
          <p:cNvSpPr txBox="1"/>
          <p:nvPr/>
        </p:nvSpPr>
        <p:spPr>
          <a:xfrm>
            <a:off x="346975" y="686150"/>
            <a:ext cx="1111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4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Correlation of feature variables</a:t>
            </a:r>
            <a:endParaRPr sz="4000">
              <a:solidFill>
                <a:srgbClr val="FFC000"/>
              </a:solidFill>
            </a:endParaRPr>
          </a:p>
        </p:txBody>
      </p:sp>
      <p:cxnSp>
        <p:nvCxnSpPr>
          <p:cNvPr id="778" name="Google Shape;778;p160"/>
          <p:cNvCxnSpPr/>
          <p:nvPr/>
        </p:nvCxnSpPr>
        <p:spPr>
          <a:xfrm>
            <a:off x="587864" y="1548046"/>
            <a:ext cx="1806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79" name="Google Shape;779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856" y="1548050"/>
            <a:ext cx="5523396" cy="488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75" y="58202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1214" y="4355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231625" y="93845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1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8" name="Google Shape;788;p161"/>
          <p:cNvGrpSpPr/>
          <p:nvPr/>
        </p:nvGrpSpPr>
        <p:grpSpPr>
          <a:xfrm>
            <a:off x="931224" y="2191589"/>
            <a:ext cx="10575188" cy="951466"/>
            <a:chOff x="1593000" y="2322566"/>
            <a:chExt cx="6199548" cy="643491"/>
          </a:xfrm>
        </p:grpSpPr>
        <p:sp>
          <p:nvSpPr>
            <p:cNvPr id="789" name="Google Shape;789;p16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1"/>
            <p:cNvSpPr/>
            <p:nvPr/>
          </p:nvSpPr>
          <p:spPr>
            <a:xfrm rot="-5400000">
              <a:off x="3501574" y="1934670"/>
              <a:ext cx="643356" cy="1419149"/>
            </a:xfrm>
            <a:prstGeom prst="flowChartOffpageConnector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 Medium"/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Naive Bayes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16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 Thin"/>
                <a:buNone/>
              </a:pPr>
              <a:r>
                <a:rPr b="0" i="0" lang="en-GB" sz="4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94" name="Google Shape;794;p161"/>
            <p:cNvSpPr/>
            <p:nvPr/>
          </p:nvSpPr>
          <p:spPr>
            <a:xfrm>
              <a:off x="4387848" y="2323758"/>
              <a:ext cx="3404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Also used for classification problems, calculates probability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Good with categorical input variables in particular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Assumes independent features (unrealistic)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161"/>
          <p:cNvGrpSpPr/>
          <p:nvPr/>
        </p:nvGrpSpPr>
        <p:grpSpPr>
          <a:xfrm>
            <a:off x="931224" y="1239072"/>
            <a:ext cx="10895026" cy="951458"/>
            <a:chOff x="1593000" y="2322567"/>
            <a:chExt cx="6387048" cy="643486"/>
          </a:xfrm>
        </p:grpSpPr>
        <p:sp>
          <p:nvSpPr>
            <p:cNvPr id="796" name="Google Shape;796;p16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 Medium"/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K-Nearest Neighbors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16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 Thin"/>
                <a:buNone/>
              </a:pPr>
              <a:r>
                <a:rPr b="0" i="0" lang="en-GB" sz="4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4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01" name="Google Shape;801;p161"/>
            <p:cNvSpPr/>
            <p:nvPr/>
          </p:nvSpPr>
          <p:spPr>
            <a:xfrm>
              <a:off x="4387848" y="2323753"/>
              <a:ext cx="3592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Uses proximity to make classifications, i.e. how are the “nearest neighbors” classified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Typically used for classification problems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Simple and easy to use, but struggles with high-dimensional data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2" name="Google Shape;802;p161"/>
          <p:cNvGrpSpPr/>
          <p:nvPr/>
        </p:nvGrpSpPr>
        <p:grpSpPr>
          <a:xfrm>
            <a:off x="931224" y="3129416"/>
            <a:ext cx="10895026" cy="951464"/>
            <a:chOff x="1593000" y="2322567"/>
            <a:chExt cx="6387048" cy="643490"/>
          </a:xfrm>
        </p:grpSpPr>
        <p:sp>
          <p:nvSpPr>
            <p:cNvPr id="803" name="Google Shape;803;p16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 Medium"/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Logistic Regression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16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 Thin"/>
                <a:buNone/>
              </a:pPr>
              <a:r>
                <a:rPr b="0" i="0" lang="en-GB" sz="4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08" name="Google Shape;808;p161"/>
            <p:cNvSpPr/>
            <p:nvPr/>
          </p:nvSpPr>
          <p:spPr>
            <a:xfrm>
              <a:off x="4387848" y="2323757"/>
              <a:ext cx="3592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of best fit to describe the </a:t>
              </a: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relationship</a:t>
              </a: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between dependent and independent variable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Assumes response variable is binary, features are independent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Doesn’t work well with small datasets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9" name="Google Shape;809;p161"/>
          <p:cNvGrpSpPr/>
          <p:nvPr/>
        </p:nvGrpSpPr>
        <p:grpSpPr>
          <a:xfrm>
            <a:off x="931224" y="4056895"/>
            <a:ext cx="10895025" cy="951459"/>
            <a:chOff x="1593000" y="2322567"/>
            <a:chExt cx="6387047" cy="643487"/>
          </a:xfrm>
        </p:grpSpPr>
        <p:sp>
          <p:nvSpPr>
            <p:cNvPr id="810" name="Google Shape;810;p16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 Medium"/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Decision</a:t>
              </a: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Tree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16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 Thin"/>
                <a:buNone/>
              </a:pPr>
              <a:r>
                <a:rPr b="0" i="0" lang="en-GB" sz="4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b="0" i="0" sz="4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5" name="Google Shape;815;p161"/>
            <p:cNvSpPr/>
            <p:nvPr/>
          </p:nvSpPr>
          <p:spPr>
            <a:xfrm>
              <a:off x="4387847" y="2323754"/>
              <a:ext cx="3592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Tree structure classifier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Splits based on importance of feature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Prone to overfitting, struggles with high-dimensionality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6" name="Google Shape;816;p161"/>
          <p:cNvSpPr txBox="1"/>
          <p:nvPr/>
        </p:nvSpPr>
        <p:spPr>
          <a:xfrm>
            <a:off x="404200" y="316975"/>
            <a:ext cx="91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Supervised Learning Models Used</a:t>
            </a:r>
            <a:endParaRPr b="1" sz="4000">
              <a:solidFill>
                <a:srgbClr val="FFC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17" name="Google Shape;817;p161"/>
          <p:cNvGrpSpPr/>
          <p:nvPr/>
        </p:nvGrpSpPr>
        <p:grpSpPr>
          <a:xfrm>
            <a:off x="931224" y="4997970"/>
            <a:ext cx="10262515" cy="951459"/>
            <a:chOff x="1593000" y="2322567"/>
            <a:chExt cx="6016247" cy="643487"/>
          </a:xfrm>
        </p:grpSpPr>
        <p:sp>
          <p:nvSpPr>
            <p:cNvPr id="818" name="Google Shape;818;p16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 Medium"/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Random Forest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1" name="Google Shape;821;p16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 Thin"/>
                <a:buNone/>
              </a:pPr>
              <a:r>
                <a:rPr b="0" i="0" lang="en-GB" sz="4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</a:t>
              </a:r>
              <a:r>
                <a:rPr lang="en-GB" sz="4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5</a:t>
              </a:r>
              <a:endParaRPr b="0" i="0" sz="4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23" name="Google Shape;823;p161"/>
            <p:cNvSpPr/>
            <p:nvPr/>
          </p:nvSpPr>
          <p:spPr>
            <a:xfrm>
              <a:off x="4387847" y="2323754"/>
              <a:ext cx="3221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Essentially a collection of decision trees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Learns from a random sample and random set of features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2524" lvl="0" marL="609584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Reduces overfitting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24" name="Google Shape;824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96800" y="3169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u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