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2"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AD0D-8FEB-4529-86AB-682C53AA0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68544E-0927-4E05-A4F8-B02671682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C36DC44-21F8-49EC-A404-71BD5C19BD84}"/>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5" name="Footer Placeholder 4">
            <a:extLst>
              <a:ext uri="{FF2B5EF4-FFF2-40B4-BE49-F238E27FC236}">
                <a16:creationId xmlns:a16="http://schemas.microsoft.com/office/drawing/2014/main" id="{455B788D-08AC-4CB1-8D75-DB70FA5E02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0310B5-12B9-4A8D-9C7E-A2604966FE95}"/>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5033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3F02-2F08-4F49-9B38-7EA1CFDE328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915B07-EEF7-48A3-87E5-DF79BA534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D74AFB-6369-4815-A38C-2C5722F7549C}"/>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5" name="Footer Placeholder 4">
            <a:extLst>
              <a:ext uri="{FF2B5EF4-FFF2-40B4-BE49-F238E27FC236}">
                <a16:creationId xmlns:a16="http://schemas.microsoft.com/office/drawing/2014/main" id="{3C0FCB61-481F-4526-98D7-9EFBB11BC5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5DAEB8-36F9-4410-9760-6AEB33702709}"/>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270483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32391-F64A-4AC8-B183-50CD057E68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A57F18-7C55-47C4-BBC6-382835297D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AB458C-3914-431C-B28D-99600214AEE2}"/>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5" name="Footer Placeholder 4">
            <a:extLst>
              <a:ext uri="{FF2B5EF4-FFF2-40B4-BE49-F238E27FC236}">
                <a16:creationId xmlns:a16="http://schemas.microsoft.com/office/drawing/2014/main" id="{F6B93377-4778-467A-83CC-B70A53332D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9C239-0F21-423C-9286-FAE326592381}"/>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119517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0BED-45E4-4E22-AFFE-BAC2929FF2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88B3BB-5881-4DFF-ACCD-942700903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CDF81-2D07-4446-AE2C-15296FA66073}"/>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5" name="Footer Placeholder 4">
            <a:extLst>
              <a:ext uri="{FF2B5EF4-FFF2-40B4-BE49-F238E27FC236}">
                <a16:creationId xmlns:a16="http://schemas.microsoft.com/office/drawing/2014/main" id="{32355AF9-BCE2-429C-84C2-AE17364209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FE9149-54CA-4D4C-B11C-E1CAC0CE086E}"/>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379815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23F9-0A38-4B76-B673-F69F1FEA9C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26CE90-6A40-4949-87F2-3DB16B612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992887-1F6E-4C8E-A017-D43AB69C4748}"/>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5" name="Footer Placeholder 4">
            <a:extLst>
              <a:ext uri="{FF2B5EF4-FFF2-40B4-BE49-F238E27FC236}">
                <a16:creationId xmlns:a16="http://schemas.microsoft.com/office/drawing/2014/main" id="{FEFF8C27-F52C-4386-8F5D-C2081BA533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A5365F-78A8-4B2E-BFA6-BB7BC79FA385}"/>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163809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ABFB-368D-4844-BB3F-0301F42CF1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CAA60B-133E-485A-BE50-7FE43E7914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73A773B-CDE7-48DA-83EC-4C38303805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FA38E2-9501-4B4A-9376-8D7871039636}"/>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6" name="Footer Placeholder 5">
            <a:extLst>
              <a:ext uri="{FF2B5EF4-FFF2-40B4-BE49-F238E27FC236}">
                <a16:creationId xmlns:a16="http://schemas.microsoft.com/office/drawing/2014/main" id="{670BB4EC-9057-4976-A7E4-18A9C99160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2C2977-D62D-4264-8A8B-5B8EFC197957}"/>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528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9BAF-FCE2-45B6-828F-BB3A311FA3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9000FE-C933-4184-BD9C-287644818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CA1E8-A5A0-434C-A07F-21D8BCD52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B1CEEC-2843-49C7-B9E2-4DA1CED11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F1A40-8AFA-41E9-8864-39FBB3BCF6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DBEDAE-FFCE-4782-9358-F7E16BB81994}"/>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8" name="Footer Placeholder 7">
            <a:extLst>
              <a:ext uri="{FF2B5EF4-FFF2-40B4-BE49-F238E27FC236}">
                <a16:creationId xmlns:a16="http://schemas.microsoft.com/office/drawing/2014/main" id="{86A6D5E8-12B8-4130-9C79-7D662A864F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BB87AB1-29A6-4B15-9D7C-35BEBAD64F41}"/>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351354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2552-7489-4B9C-AAA3-61484F57E4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2FA8BB-F3B3-4844-8AAB-A127D61C62A3}"/>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4" name="Footer Placeholder 3">
            <a:extLst>
              <a:ext uri="{FF2B5EF4-FFF2-40B4-BE49-F238E27FC236}">
                <a16:creationId xmlns:a16="http://schemas.microsoft.com/office/drawing/2014/main" id="{802D4949-D111-4708-B724-AE6704D66A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D4AAF6-E08A-481D-8BF9-BF7B62A04FA3}"/>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4512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5D3AC-5028-4CFD-8A3D-3B6721B97C6C}"/>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3" name="Footer Placeholder 2">
            <a:extLst>
              <a:ext uri="{FF2B5EF4-FFF2-40B4-BE49-F238E27FC236}">
                <a16:creationId xmlns:a16="http://schemas.microsoft.com/office/drawing/2014/main" id="{206D6270-2DEC-44A5-B521-CD6CD6910C0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CF12BE-B683-4BEB-B38E-7D5F7045DB82}"/>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73335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E9B3-B9C3-4ECF-938B-8B96B6ABD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D07A35-8F19-44D5-9A5D-DA7C2C308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029A3-D5DF-4D88-AD77-484300FE3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4726C-0C46-469E-8AF9-AABA3B3E88CC}"/>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6" name="Footer Placeholder 5">
            <a:extLst>
              <a:ext uri="{FF2B5EF4-FFF2-40B4-BE49-F238E27FC236}">
                <a16:creationId xmlns:a16="http://schemas.microsoft.com/office/drawing/2014/main" id="{B62ECD25-EBAF-4F41-AE89-29EF269BF7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04DBD1-A6CB-48DE-BDFE-2E08E4FA49E6}"/>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27619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A34D-2996-4D19-89D7-6A45F187F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C28829-7171-485B-B053-7F03AF675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4BDEAD-82F5-41C8-8CE9-3F3609127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C3558-BF62-4135-8D84-7C6384CF86BA}"/>
              </a:ext>
            </a:extLst>
          </p:cNvPr>
          <p:cNvSpPr>
            <a:spLocks noGrp="1"/>
          </p:cNvSpPr>
          <p:nvPr>
            <p:ph type="dt" sz="half" idx="10"/>
          </p:nvPr>
        </p:nvSpPr>
        <p:spPr/>
        <p:txBody>
          <a:bodyPr/>
          <a:lstStyle/>
          <a:p>
            <a:fld id="{3089DC96-2118-468E-9085-6071E395C42B}" type="datetimeFigureOut">
              <a:rPr lang="en-GB" smtClean="0"/>
              <a:t>10/12/2020</a:t>
            </a:fld>
            <a:endParaRPr lang="en-GB"/>
          </a:p>
        </p:txBody>
      </p:sp>
      <p:sp>
        <p:nvSpPr>
          <p:cNvPr id="6" name="Footer Placeholder 5">
            <a:extLst>
              <a:ext uri="{FF2B5EF4-FFF2-40B4-BE49-F238E27FC236}">
                <a16:creationId xmlns:a16="http://schemas.microsoft.com/office/drawing/2014/main" id="{9B291D5D-2FD7-48E4-87BB-EDF08E45FA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9E07C-6E6F-4516-B5E8-74EA77C4C672}"/>
              </a:ext>
            </a:extLst>
          </p:cNvPr>
          <p:cNvSpPr>
            <a:spLocks noGrp="1"/>
          </p:cNvSpPr>
          <p:nvPr>
            <p:ph type="sldNum" sz="quarter" idx="12"/>
          </p:nvPr>
        </p:nvSpPr>
        <p:spPr/>
        <p:txBody>
          <a:bodyPr/>
          <a:lstStyle/>
          <a:p>
            <a:fld id="{AE9D26B5-38E1-4F3D-92D3-BC56A32995F3}" type="slidenum">
              <a:rPr lang="en-GB" smtClean="0"/>
              <a:t>‹#›</a:t>
            </a:fld>
            <a:endParaRPr lang="en-GB"/>
          </a:p>
        </p:txBody>
      </p:sp>
    </p:spTree>
    <p:extLst>
      <p:ext uri="{BB962C8B-B14F-4D97-AF65-F5344CB8AC3E}">
        <p14:creationId xmlns:p14="http://schemas.microsoft.com/office/powerpoint/2010/main" val="317062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107AA-281B-4610-A6CB-FE58D3329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C191B4-18D4-497C-B4F6-DEADEC5219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A13FA6-006A-4123-86CB-8847A0D07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9DC96-2118-468E-9085-6071E395C42B}" type="datetimeFigureOut">
              <a:rPr lang="en-GB" smtClean="0"/>
              <a:t>10/12/2020</a:t>
            </a:fld>
            <a:endParaRPr lang="en-GB"/>
          </a:p>
        </p:txBody>
      </p:sp>
      <p:sp>
        <p:nvSpPr>
          <p:cNvPr id="5" name="Footer Placeholder 4">
            <a:extLst>
              <a:ext uri="{FF2B5EF4-FFF2-40B4-BE49-F238E27FC236}">
                <a16:creationId xmlns:a16="http://schemas.microsoft.com/office/drawing/2014/main" id="{1526F93A-A8FD-4896-86E3-59CCB4875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D11159F-EA18-4562-833E-AC283DF9D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D26B5-38E1-4F3D-92D3-BC56A32995F3}" type="slidenum">
              <a:rPr lang="en-GB" smtClean="0"/>
              <a:t>‹#›</a:t>
            </a:fld>
            <a:endParaRPr lang="en-GB"/>
          </a:p>
        </p:txBody>
      </p:sp>
    </p:spTree>
    <p:extLst>
      <p:ext uri="{BB962C8B-B14F-4D97-AF65-F5344CB8AC3E}">
        <p14:creationId xmlns:p14="http://schemas.microsoft.com/office/powerpoint/2010/main" val="86339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rfrostmaths.com/resource.php?rid=26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F1034-6648-4A6A-8D92-00354268CC66}"/>
              </a:ext>
            </a:extLst>
          </p:cNvPr>
          <p:cNvSpPr txBox="1"/>
          <p:nvPr/>
        </p:nvSpPr>
        <p:spPr>
          <a:xfrm>
            <a:off x="276615" y="320456"/>
            <a:ext cx="12150247" cy="6217087"/>
          </a:xfrm>
          <a:prstGeom prst="rect">
            <a:avLst/>
          </a:prstGeom>
          <a:noFill/>
        </p:spPr>
        <p:txBody>
          <a:bodyPr wrap="square" rtlCol="0">
            <a:spAutoFit/>
          </a:bodyPr>
          <a:lstStyle/>
          <a:p>
            <a:r>
              <a:rPr lang="en-GB" sz="19900" dirty="0"/>
              <a:t>University admissions</a:t>
            </a:r>
          </a:p>
        </p:txBody>
      </p:sp>
    </p:spTree>
    <p:extLst>
      <p:ext uri="{BB962C8B-B14F-4D97-AF65-F5344CB8AC3E}">
        <p14:creationId xmlns:p14="http://schemas.microsoft.com/office/powerpoint/2010/main" val="17495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D03B5-6115-42E9-9F3E-BD588A73626E}"/>
              </a:ext>
            </a:extLst>
          </p:cNvPr>
          <p:cNvSpPr>
            <a:spLocks noGrp="1"/>
          </p:cNvSpPr>
          <p:nvPr>
            <p:ph idx="1"/>
          </p:nvPr>
        </p:nvSpPr>
        <p:spPr>
          <a:xfrm>
            <a:off x="312106" y="485340"/>
            <a:ext cx="11524989" cy="5902934"/>
          </a:xfrm>
        </p:spPr>
        <p:txBody>
          <a:bodyPr>
            <a:normAutofit/>
          </a:bodyPr>
          <a:lstStyle/>
          <a:p>
            <a:pPr marL="514350" indent="-514350">
              <a:buAutoNum type="arabicPeriod"/>
            </a:pPr>
            <a:r>
              <a:rPr lang="en-GB" dirty="0"/>
              <a:t>I don’t really know much about exact dates because with </a:t>
            </a:r>
            <a:r>
              <a:rPr lang="en-GB" dirty="0" err="1"/>
              <a:t>Covid</a:t>
            </a:r>
            <a:r>
              <a:rPr lang="en-GB" dirty="0"/>
              <a:t> it could change</a:t>
            </a:r>
          </a:p>
          <a:p>
            <a:pPr marL="514350" indent="-514350">
              <a:buAutoNum type="arabicPeriod"/>
            </a:pPr>
            <a:r>
              <a:rPr lang="en-GB" dirty="0"/>
              <a:t>I’m going to talk more about what the admissions process entails and what you could be doing now, rather than giving advice on what to do in your interview since I haven’t got in (yet), so I’m not really qualified for that.</a:t>
            </a:r>
          </a:p>
          <a:p>
            <a:pPr marL="514350" indent="-514350">
              <a:buAutoNum type="arabicPeriod"/>
            </a:pPr>
            <a:r>
              <a:rPr lang="en-GB" dirty="0"/>
              <a:t>This is aimed at Comp Sci, since I want to be somewhat specific with the sort of stuff you could be doing. If you want a more general explanation for the process the school will provide that</a:t>
            </a:r>
          </a:p>
          <a:p>
            <a:pPr marL="514350" indent="-514350">
              <a:buAutoNum type="arabicPeriod"/>
            </a:pPr>
            <a:r>
              <a:rPr lang="en-GB" dirty="0"/>
              <a:t>Nothing here is official. If you want information about this, you should go to Miss Baker, or another teacher. I’m just doing this to give a student's perspective.</a:t>
            </a:r>
          </a:p>
        </p:txBody>
      </p:sp>
    </p:spTree>
    <p:extLst>
      <p:ext uri="{BB962C8B-B14F-4D97-AF65-F5344CB8AC3E}">
        <p14:creationId xmlns:p14="http://schemas.microsoft.com/office/powerpoint/2010/main" val="96368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64B8-C537-41F2-B16F-1A4518F45AAC}"/>
              </a:ext>
            </a:extLst>
          </p:cNvPr>
          <p:cNvSpPr>
            <a:spLocks noGrp="1"/>
          </p:cNvSpPr>
          <p:nvPr>
            <p:ph type="title"/>
          </p:nvPr>
        </p:nvSpPr>
        <p:spPr/>
        <p:txBody>
          <a:bodyPr/>
          <a:lstStyle/>
          <a:p>
            <a:r>
              <a:rPr lang="en-GB" dirty="0"/>
              <a:t>General timeline</a:t>
            </a:r>
          </a:p>
        </p:txBody>
      </p:sp>
      <p:sp>
        <p:nvSpPr>
          <p:cNvPr id="3" name="Content Placeholder 2">
            <a:extLst>
              <a:ext uri="{FF2B5EF4-FFF2-40B4-BE49-F238E27FC236}">
                <a16:creationId xmlns:a16="http://schemas.microsoft.com/office/drawing/2014/main" id="{FE7A96A8-5DBD-410B-9428-8BC6D800B537}"/>
              </a:ext>
            </a:extLst>
          </p:cNvPr>
          <p:cNvSpPr>
            <a:spLocks noGrp="1"/>
          </p:cNvSpPr>
          <p:nvPr>
            <p:ph idx="1"/>
          </p:nvPr>
        </p:nvSpPr>
        <p:spPr/>
        <p:txBody>
          <a:bodyPr/>
          <a:lstStyle/>
          <a:p>
            <a:r>
              <a:rPr lang="en-GB" dirty="0"/>
              <a:t>Fast track (Cambridge/Other one)</a:t>
            </a:r>
          </a:p>
          <a:p>
            <a:pPr marL="0" indent="0">
              <a:buNone/>
            </a:pPr>
            <a:endParaRPr lang="en-GB" dirty="0"/>
          </a:p>
          <a:p>
            <a:pPr marL="0" indent="0">
              <a:buNone/>
            </a:pPr>
            <a:endParaRPr lang="en-GB" dirty="0"/>
          </a:p>
          <a:p>
            <a:pPr marL="0" indent="0">
              <a:buNone/>
            </a:pPr>
            <a:endParaRPr lang="en-GB" dirty="0"/>
          </a:p>
          <a:p>
            <a:endParaRPr lang="en-GB" dirty="0"/>
          </a:p>
          <a:p>
            <a:r>
              <a:rPr lang="en-GB" dirty="0"/>
              <a:t>Not fast track</a:t>
            </a:r>
          </a:p>
        </p:txBody>
      </p:sp>
      <p:cxnSp>
        <p:nvCxnSpPr>
          <p:cNvPr id="5" name="Straight Connector 4">
            <a:extLst>
              <a:ext uri="{FF2B5EF4-FFF2-40B4-BE49-F238E27FC236}">
                <a16:creationId xmlns:a16="http://schemas.microsoft.com/office/drawing/2014/main" id="{0C078125-CB79-4F8F-B85B-B1ADBBB8921A}"/>
              </a:ext>
            </a:extLst>
          </p:cNvPr>
          <p:cNvCxnSpPr/>
          <p:nvPr/>
        </p:nvCxnSpPr>
        <p:spPr>
          <a:xfrm>
            <a:off x="838200" y="3344449"/>
            <a:ext cx="96700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7185D-3A7B-4EDA-861C-57AEE3999571}"/>
              </a:ext>
            </a:extLst>
          </p:cNvPr>
          <p:cNvCxnSpPr>
            <a:cxnSpLocks/>
          </p:cNvCxnSpPr>
          <p:nvPr/>
        </p:nvCxnSpPr>
        <p:spPr>
          <a:xfrm>
            <a:off x="838200"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3A9997-2FD8-4B18-A335-C44699B452FF}"/>
              </a:ext>
            </a:extLst>
          </p:cNvPr>
          <p:cNvCxnSpPr>
            <a:cxnSpLocks/>
          </p:cNvCxnSpPr>
          <p:nvPr/>
        </p:nvCxnSpPr>
        <p:spPr>
          <a:xfrm>
            <a:off x="10508293"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F814B1-3DA1-471B-AE4F-15DD6F6CF728}"/>
              </a:ext>
            </a:extLst>
          </p:cNvPr>
          <p:cNvCxnSpPr>
            <a:cxnSpLocks/>
          </p:cNvCxnSpPr>
          <p:nvPr/>
        </p:nvCxnSpPr>
        <p:spPr>
          <a:xfrm>
            <a:off x="1644041"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E2662E-8360-420B-9A6E-67E0847FB4FF}"/>
              </a:ext>
            </a:extLst>
          </p:cNvPr>
          <p:cNvCxnSpPr>
            <a:cxnSpLocks/>
          </p:cNvCxnSpPr>
          <p:nvPr/>
        </p:nvCxnSpPr>
        <p:spPr>
          <a:xfrm>
            <a:off x="2449882"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026285-FB77-4B74-A0EE-D744E415FD28}"/>
              </a:ext>
            </a:extLst>
          </p:cNvPr>
          <p:cNvCxnSpPr>
            <a:cxnSpLocks/>
          </p:cNvCxnSpPr>
          <p:nvPr/>
        </p:nvCxnSpPr>
        <p:spPr>
          <a:xfrm>
            <a:off x="3255723"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455DF5-61E3-4C58-A626-9E221530A4B8}"/>
              </a:ext>
            </a:extLst>
          </p:cNvPr>
          <p:cNvCxnSpPr>
            <a:cxnSpLocks/>
          </p:cNvCxnSpPr>
          <p:nvPr/>
        </p:nvCxnSpPr>
        <p:spPr>
          <a:xfrm>
            <a:off x="4061564"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D259BE-414B-4847-8050-78015CED9425}"/>
              </a:ext>
            </a:extLst>
          </p:cNvPr>
          <p:cNvCxnSpPr>
            <a:cxnSpLocks/>
          </p:cNvCxnSpPr>
          <p:nvPr/>
        </p:nvCxnSpPr>
        <p:spPr>
          <a:xfrm>
            <a:off x="4867405"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92E6AEA-D44D-41FA-AA3F-30890496C289}"/>
              </a:ext>
            </a:extLst>
          </p:cNvPr>
          <p:cNvCxnSpPr>
            <a:cxnSpLocks/>
          </p:cNvCxnSpPr>
          <p:nvPr/>
        </p:nvCxnSpPr>
        <p:spPr>
          <a:xfrm>
            <a:off x="5673246"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938F9E-A516-4923-B423-0EF11855E625}"/>
              </a:ext>
            </a:extLst>
          </p:cNvPr>
          <p:cNvCxnSpPr>
            <a:cxnSpLocks/>
          </p:cNvCxnSpPr>
          <p:nvPr/>
        </p:nvCxnSpPr>
        <p:spPr>
          <a:xfrm>
            <a:off x="6479087"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7142CE1-A8B2-4A85-AD4B-00E98595E9EC}"/>
              </a:ext>
            </a:extLst>
          </p:cNvPr>
          <p:cNvCxnSpPr>
            <a:cxnSpLocks/>
          </p:cNvCxnSpPr>
          <p:nvPr/>
        </p:nvCxnSpPr>
        <p:spPr>
          <a:xfrm>
            <a:off x="7284928"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DC065B-B733-42A3-9350-51C15BE2DC0B}"/>
              </a:ext>
            </a:extLst>
          </p:cNvPr>
          <p:cNvCxnSpPr>
            <a:cxnSpLocks/>
          </p:cNvCxnSpPr>
          <p:nvPr/>
        </p:nvCxnSpPr>
        <p:spPr>
          <a:xfrm>
            <a:off x="8090769"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23EFC7-04B7-4CC2-8DDD-20915D560F50}"/>
              </a:ext>
            </a:extLst>
          </p:cNvPr>
          <p:cNvCxnSpPr>
            <a:cxnSpLocks/>
          </p:cNvCxnSpPr>
          <p:nvPr/>
        </p:nvCxnSpPr>
        <p:spPr>
          <a:xfrm>
            <a:off x="8896610"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0B9DF88-577B-4FAC-8323-04F1BC651DCE}"/>
              </a:ext>
            </a:extLst>
          </p:cNvPr>
          <p:cNvSpPr txBox="1"/>
          <p:nvPr/>
        </p:nvSpPr>
        <p:spPr>
          <a:xfrm rot="16200000">
            <a:off x="528307" y="2761759"/>
            <a:ext cx="619785" cy="369332"/>
          </a:xfrm>
          <a:prstGeom prst="rect">
            <a:avLst/>
          </a:prstGeom>
          <a:noFill/>
        </p:spPr>
        <p:txBody>
          <a:bodyPr wrap="none" rtlCol="0">
            <a:spAutoFit/>
          </a:bodyPr>
          <a:lstStyle/>
          <a:p>
            <a:r>
              <a:rPr lang="en-GB" dirty="0"/>
              <a:t>Now</a:t>
            </a:r>
          </a:p>
        </p:txBody>
      </p:sp>
      <p:sp>
        <p:nvSpPr>
          <p:cNvPr id="24" name="TextBox 23">
            <a:extLst>
              <a:ext uri="{FF2B5EF4-FFF2-40B4-BE49-F238E27FC236}">
                <a16:creationId xmlns:a16="http://schemas.microsoft.com/office/drawing/2014/main" id="{C294FE9E-EF5B-4292-9886-D3B4CBAF0221}"/>
              </a:ext>
            </a:extLst>
          </p:cNvPr>
          <p:cNvSpPr txBox="1"/>
          <p:nvPr/>
        </p:nvSpPr>
        <p:spPr>
          <a:xfrm rot="16200000">
            <a:off x="9972954" y="2472425"/>
            <a:ext cx="1070678" cy="369332"/>
          </a:xfrm>
          <a:prstGeom prst="rect">
            <a:avLst/>
          </a:prstGeom>
          <a:noFill/>
        </p:spPr>
        <p:txBody>
          <a:bodyPr wrap="none" rtlCol="0">
            <a:spAutoFit/>
          </a:bodyPr>
          <a:lstStyle/>
          <a:p>
            <a:r>
              <a:rPr lang="en-GB" dirty="0"/>
              <a:t>Interview</a:t>
            </a:r>
          </a:p>
        </p:txBody>
      </p:sp>
      <p:cxnSp>
        <p:nvCxnSpPr>
          <p:cNvPr id="25" name="Straight Connector 24">
            <a:extLst>
              <a:ext uri="{FF2B5EF4-FFF2-40B4-BE49-F238E27FC236}">
                <a16:creationId xmlns:a16="http://schemas.microsoft.com/office/drawing/2014/main" id="{29883071-5F8D-462E-B2AE-72D06FA60BE7}"/>
              </a:ext>
            </a:extLst>
          </p:cNvPr>
          <p:cNvCxnSpPr>
            <a:cxnSpLocks/>
          </p:cNvCxnSpPr>
          <p:nvPr/>
        </p:nvCxnSpPr>
        <p:spPr>
          <a:xfrm>
            <a:off x="9702451" y="3259898"/>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013E846-EE6D-49B2-9B0C-573957F362B3}"/>
              </a:ext>
            </a:extLst>
          </p:cNvPr>
          <p:cNvSpPr txBox="1"/>
          <p:nvPr/>
        </p:nvSpPr>
        <p:spPr>
          <a:xfrm rot="16200000">
            <a:off x="7029861" y="2291032"/>
            <a:ext cx="1156464" cy="646331"/>
          </a:xfrm>
          <a:prstGeom prst="rect">
            <a:avLst/>
          </a:prstGeom>
          <a:noFill/>
        </p:spPr>
        <p:txBody>
          <a:bodyPr wrap="square" rtlCol="0">
            <a:spAutoFit/>
          </a:bodyPr>
          <a:lstStyle/>
          <a:p>
            <a:r>
              <a:rPr lang="en-GB" dirty="0"/>
              <a:t>Personal statement</a:t>
            </a:r>
          </a:p>
        </p:txBody>
      </p:sp>
      <p:sp>
        <p:nvSpPr>
          <p:cNvPr id="27" name="TextBox 26">
            <a:extLst>
              <a:ext uri="{FF2B5EF4-FFF2-40B4-BE49-F238E27FC236}">
                <a16:creationId xmlns:a16="http://schemas.microsoft.com/office/drawing/2014/main" id="{6EAF8483-C7D2-4C2D-BF8A-D48C643016B9}"/>
              </a:ext>
            </a:extLst>
          </p:cNvPr>
          <p:cNvSpPr txBox="1"/>
          <p:nvPr/>
        </p:nvSpPr>
        <p:spPr>
          <a:xfrm rot="16200000">
            <a:off x="8225528" y="2256892"/>
            <a:ext cx="1501742" cy="369332"/>
          </a:xfrm>
          <a:prstGeom prst="rect">
            <a:avLst/>
          </a:prstGeom>
          <a:noFill/>
        </p:spPr>
        <p:txBody>
          <a:bodyPr wrap="square" rtlCol="0">
            <a:spAutoFit/>
          </a:bodyPr>
          <a:lstStyle/>
          <a:p>
            <a:r>
              <a:rPr lang="en-GB" dirty="0"/>
              <a:t>CTMUA/MAT</a:t>
            </a:r>
          </a:p>
        </p:txBody>
      </p:sp>
      <p:sp>
        <p:nvSpPr>
          <p:cNvPr id="28" name="TextBox 27">
            <a:extLst>
              <a:ext uri="{FF2B5EF4-FFF2-40B4-BE49-F238E27FC236}">
                <a16:creationId xmlns:a16="http://schemas.microsoft.com/office/drawing/2014/main" id="{B9473EFC-F327-4B8C-8C62-DF6615ADAB49}"/>
              </a:ext>
            </a:extLst>
          </p:cNvPr>
          <p:cNvSpPr txBox="1"/>
          <p:nvPr/>
        </p:nvSpPr>
        <p:spPr>
          <a:xfrm rot="16200000">
            <a:off x="8998267" y="2429531"/>
            <a:ext cx="1156464" cy="369332"/>
          </a:xfrm>
          <a:prstGeom prst="rect">
            <a:avLst/>
          </a:prstGeom>
          <a:noFill/>
        </p:spPr>
        <p:txBody>
          <a:bodyPr wrap="square" rtlCol="0">
            <a:spAutoFit/>
          </a:bodyPr>
          <a:lstStyle/>
          <a:p>
            <a:r>
              <a:rPr lang="en-GB" dirty="0"/>
              <a:t>CSAT</a:t>
            </a:r>
          </a:p>
        </p:txBody>
      </p:sp>
      <p:sp>
        <p:nvSpPr>
          <p:cNvPr id="30" name="Right Bracket 29">
            <a:extLst>
              <a:ext uri="{FF2B5EF4-FFF2-40B4-BE49-F238E27FC236}">
                <a16:creationId xmlns:a16="http://schemas.microsoft.com/office/drawing/2014/main" id="{419A3C33-C954-45DD-AB53-DA6763083FE8}"/>
              </a:ext>
            </a:extLst>
          </p:cNvPr>
          <p:cNvSpPr/>
          <p:nvPr/>
        </p:nvSpPr>
        <p:spPr>
          <a:xfrm rot="5400000">
            <a:off x="3995061" y="370657"/>
            <a:ext cx="132996" cy="6446719"/>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TextBox 30">
            <a:extLst>
              <a:ext uri="{FF2B5EF4-FFF2-40B4-BE49-F238E27FC236}">
                <a16:creationId xmlns:a16="http://schemas.microsoft.com/office/drawing/2014/main" id="{3E20382B-E13F-406E-9B75-2C33C401BA8E}"/>
              </a:ext>
            </a:extLst>
          </p:cNvPr>
          <p:cNvSpPr txBox="1"/>
          <p:nvPr/>
        </p:nvSpPr>
        <p:spPr>
          <a:xfrm>
            <a:off x="2896020" y="3660516"/>
            <a:ext cx="2331087" cy="369332"/>
          </a:xfrm>
          <a:prstGeom prst="rect">
            <a:avLst/>
          </a:prstGeom>
          <a:noFill/>
        </p:spPr>
        <p:txBody>
          <a:bodyPr wrap="none" rtlCol="0">
            <a:spAutoFit/>
          </a:bodyPr>
          <a:lstStyle/>
          <a:p>
            <a:r>
              <a:rPr lang="en-GB" dirty="0"/>
              <a:t>DO SOMETHING HERE!</a:t>
            </a:r>
          </a:p>
        </p:txBody>
      </p:sp>
      <p:cxnSp>
        <p:nvCxnSpPr>
          <p:cNvPr id="33" name="Straight Connector 32">
            <a:extLst>
              <a:ext uri="{FF2B5EF4-FFF2-40B4-BE49-F238E27FC236}">
                <a16:creationId xmlns:a16="http://schemas.microsoft.com/office/drawing/2014/main" id="{EC70D72E-CAD5-4DA6-83A2-270CA4E781EA}"/>
              </a:ext>
            </a:extLst>
          </p:cNvPr>
          <p:cNvCxnSpPr>
            <a:cxnSpLocks/>
          </p:cNvCxnSpPr>
          <p:nvPr/>
        </p:nvCxnSpPr>
        <p:spPr>
          <a:xfrm>
            <a:off x="838199" y="5703021"/>
            <a:ext cx="10515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3E2910-E086-4DA6-BBDC-567A57EC3E7F}"/>
              </a:ext>
            </a:extLst>
          </p:cNvPr>
          <p:cNvCxnSpPr>
            <a:cxnSpLocks/>
          </p:cNvCxnSpPr>
          <p:nvPr/>
        </p:nvCxnSpPr>
        <p:spPr>
          <a:xfrm>
            <a:off x="838199"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8E97B9-5A88-49B4-A1BF-1E0D544BDA66}"/>
              </a:ext>
            </a:extLst>
          </p:cNvPr>
          <p:cNvCxnSpPr>
            <a:cxnSpLocks/>
          </p:cNvCxnSpPr>
          <p:nvPr/>
        </p:nvCxnSpPr>
        <p:spPr>
          <a:xfrm>
            <a:off x="10508292"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15DFED5-6FFE-42D1-9A3E-185D874DB5FB}"/>
              </a:ext>
            </a:extLst>
          </p:cNvPr>
          <p:cNvCxnSpPr>
            <a:cxnSpLocks/>
          </p:cNvCxnSpPr>
          <p:nvPr/>
        </p:nvCxnSpPr>
        <p:spPr>
          <a:xfrm>
            <a:off x="1644040"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6F655-300C-4216-9623-A0A73A0C0464}"/>
              </a:ext>
            </a:extLst>
          </p:cNvPr>
          <p:cNvCxnSpPr>
            <a:cxnSpLocks/>
          </p:cNvCxnSpPr>
          <p:nvPr/>
        </p:nvCxnSpPr>
        <p:spPr>
          <a:xfrm>
            <a:off x="2449881"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493EC06-453D-4B7A-8165-D205FA372786}"/>
              </a:ext>
            </a:extLst>
          </p:cNvPr>
          <p:cNvCxnSpPr>
            <a:cxnSpLocks/>
          </p:cNvCxnSpPr>
          <p:nvPr/>
        </p:nvCxnSpPr>
        <p:spPr>
          <a:xfrm>
            <a:off x="3255722"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16203E-93BE-4408-8A2F-5C94BD633565}"/>
              </a:ext>
            </a:extLst>
          </p:cNvPr>
          <p:cNvCxnSpPr>
            <a:cxnSpLocks/>
          </p:cNvCxnSpPr>
          <p:nvPr/>
        </p:nvCxnSpPr>
        <p:spPr>
          <a:xfrm>
            <a:off x="4061563"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B434ED-24D9-46A4-88E2-29AAAF6D8FFA}"/>
              </a:ext>
            </a:extLst>
          </p:cNvPr>
          <p:cNvCxnSpPr>
            <a:cxnSpLocks/>
          </p:cNvCxnSpPr>
          <p:nvPr/>
        </p:nvCxnSpPr>
        <p:spPr>
          <a:xfrm>
            <a:off x="4867404"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11E9CEF-C370-4353-9B35-D18384A3E9DE}"/>
              </a:ext>
            </a:extLst>
          </p:cNvPr>
          <p:cNvCxnSpPr>
            <a:cxnSpLocks/>
          </p:cNvCxnSpPr>
          <p:nvPr/>
        </p:nvCxnSpPr>
        <p:spPr>
          <a:xfrm>
            <a:off x="5673245"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C1BBFB5-B8BD-4D90-979D-4CD9D46EA173}"/>
              </a:ext>
            </a:extLst>
          </p:cNvPr>
          <p:cNvCxnSpPr>
            <a:cxnSpLocks/>
          </p:cNvCxnSpPr>
          <p:nvPr/>
        </p:nvCxnSpPr>
        <p:spPr>
          <a:xfrm>
            <a:off x="6479086"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427026-0507-4767-A689-41F707F5CCA2}"/>
              </a:ext>
            </a:extLst>
          </p:cNvPr>
          <p:cNvCxnSpPr>
            <a:cxnSpLocks/>
          </p:cNvCxnSpPr>
          <p:nvPr/>
        </p:nvCxnSpPr>
        <p:spPr>
          <a:xfrm>
            <a:off x="7284927"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0D8D621-6232-4151-B4DB-594DBF09BFE4}"/>
              </a:ext>
            </a:extLst>
          </p:cNvPr>
          <p:cNvCxnSpPr>
            <a:cxnSpLocks/>
          </p:cNvCxnSpPr>
          <p:nvPr/>
        </p:nvCxnSpPr>
        <p:spPr>
          <a:xfrm>
            <a:off x="8090768"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450A251-AE5A-4655-9844-1254E4B8019F}"/>
              </a:ext>
            </a:extLst>
          </p:cNvPr>
          <p:cNvCxnSpPr>
            <a:cxnSpLocks/>
          </p:cNvCxnSpPr>
          <p:nvPr/>
        </p:nvCxnSpPr>
        <p:spPr>
          <a:xfrm>
            <a:off x="8896609"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3B5BCEC-44E5-47D5-862D-55ED43E3FB97}"/>
              </a:ext>
            </a:extLst>
          </p:cNvPr>
          <p:cNvCxnSpPr>
            <a:cxnSpLocks/>
          </p:cNvCxnSpPr>
          <p:nvPr/>
        </p:nvCxnSpPr>
        <p:spPr>
          <a:xfrm>
            <a:off x="9702450"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9D5FE7F-463C-4367-8AAB-4B8698BAA321}"/>
              </a:ext>
            </a:extLst>
          </p:cNvPr>
          <p:cNvSpPr txBox="1"/>
          <p:nvPr/>
        </p:nvSpPr>
        <p:spPr>
          <a:xfrm rot="16200000">
            <a:off x="10764763" y="4874618"/>
            <a:ext cx="1178079" cy="369332"/>
          </a:xfrm>
          <a:prstGeom prst="rect">
            <a:avLst/>
          </a:prstGeom>
          <a:noFill/>
        </p:spPr>
        <p:txBody>
          <a:bodyPr wrap="none" rtlCol="0">
            <a:spAutoFit/>
          </a:bodyPr>
          <a:lstStyle/>
          <a:p>
            <a:r>
              <a:rPr lang="en-GB" dirty="0"/>
              <a:t>Interview?</a:t>
            </a:r>
          </a:p>
        </p:txBody>
      </p:sp>
      <p:cxnSp>
        <p:nvCxnSpPr>
          <p:cNvPr id="49" name="Straight Connector 48">
            <a:extLst>
              <a:ext uri="{FF2B5EF4-FFF2-40B4-BE49-F238E27FC236}">
                <a16:creationId xmlns:a16="http://schemas.microsoft.com/office/drawing/2014/main" id="{D74DDDD3-D9AB-4A59-A5D4-0F7909B6B9C1}"/>
              </a:ext>
            </a:extLst>
          </p:cNvPr>
          <p:cNvCxnSpPr>
            <a:cxnSpLocks/>
          </p:cNvCxnSpPr>
          <p:nvPr/>
        </p:nvCxnSpPr>
        <p:spPr>
          <a:xfrm>
            <a:off x="11353800" y="5618470"/>
            <a:ext cx="0" cy="1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CCE50F2-065E-4464-B205-B8D1780095BA}"/>
              </a:ext>
            </a:extLst>
          </p:cNvPr>
          <p:cNvSpPr txBox="1"/>
          <p:nvPr/>
        </p:nvSpPr>
        <p:spPr>
          <a:xfrm rot="16200000">
            <a:off x="8153694" y="4458718"/>
            <a:ext cx="1678062" cy="646331"/>
          </a:xfrm>
          <a:prstGeom prst="rect">
            <a:avLst/>
          </a:prstGeom>
          <a:noFill/>
        </p:spPr>
        <p:txBody>
          <a:bodyPr wrap="square" rtlCol="0">
            <a:spAutoFit/>
          </a:bodyPr>
          <a:lstStyle/>
          <a:p>
            <a:r>
              <a:rPr lang="en-GB" dirty="0"/>
              <a:t>Admissions test(s)?</a:t>
            </a:r>
          </a:p>
        </p:txBody>
      </p:sp>
      <p:sp>
        <p:nvSpPr>
          <p:cNvPr id="54" name="TextBox 53">
            <a:extLst>
              <a:ext uri="{FF2B5EF4-FFF2-40B4-BE49-F238E27FC236}">
                <a16:creationId xmlns:a16="http://schemas.microsoft.com/office/drawing/2014/main" id="{47CC1551-853F-4680-BD30-120DB7A342DA}"/>
              </a:ext>
            </a:extLst>
          </p:cNvPr>
          <p:cNvSpPr txBox="1"/>
          <p:nvPr/>
        </p:nvSpPr>
        <p:spPr>
          <a:xfrm rot="16200000">
            <a:off x="528307" y="5153248"/>
            <a:ext cx="619785" cy="369332"/>
          </a:xfrm>
          <a:prstGeom prst="rect">
            <a:avLst/>
          </a:prstGeom>
          <a:noFill/>
        </p:spPr>
        <p:txBody>
          <a:bodyPr wrap="none" rtlCol="0">
            <a:spAutoFit/>
          </a:bodyPr>
          <a:lstStyle/>
          <a:p>
            <a:r>
              <a:rPr lang="en-GB" dirty="0"/>
              <a:t>Now</a:t>
            </a:r>
          </a:p>
        </p:txBody>
      </p:sp>
      <p:sp>
        <p:nvSpPr>
          <p:cNvPr id="55" name="TextBox 54">
            <a:extLst>
              <a:ext uri="{FF2B5EF4-FFF2-40B4-BE49-F238E27FC236}">
                <a16:creationId xmlns:a16="http://schemas.microsoft.com/office/drawing/2014/main" id="{717195C5-F031-424B-AFC1-99BBA88D0AC8}"/>
              </a:ext>
            </a:extLst>
          </p:cNvPr>
          <p:cNvSpPr txBox="1"/>
          <p:nvPr/>
        </p:nvSpPr>
        <p:spPr>
          <a:xfrm rot="16200000">
            <a:off x="9881177" y="4718889"/>
            <a:ext cx="1156464" cy="646331"/>
          </a:xfrm>
          <a:prstGeom prst="rect">
            <a:avLst/>
          </a:prstGeom>
          <a:noFill/>
        </p:spPr>
        <p:txBody>
          <a:bodyPr wrap="square" rtlCol="0">
            <a:spAutoFit/>
          </a:bodyPr>
          <a:lstStyle/>
          <a:p>
            <a:r>
              <a:rPr lang="en-GB" dirty="0"/>
              <a:t>Personal statement</a:t>
            </a:r>
          </a:p>
        </p:txBody>
      </p:sp>
    </p:spTree>
    <p:extLst>
      <p:ext uri="{BB962C8B-B14F-4D97-AF65-F5344CB8AC3E}">
        <p14:creationId xmlns:p14="http://schemas.microsoft.com/office/powerpoint/2010/main" val="298750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EF05-DF9B-4452-8AFF-78DA042E366B}"/>
              </a:ext>
            </a:extLst>
          </p:cNvPr>
          <p:cNvSpPr>
            <a:spLocks noGrp="1"/>
          </p:cNvSpPr>
          <p:nvPr>
            <p:ph type="title"/>
          </p:nvPr>
        </p:nvSpPr>
        <p:spPr/>
        <p:txBody>
          <a:bodyPr/>
          <a:lstStyle/>
          <a:p>
            <a:r>
              <a:rPr lang="en-GB" dirty="0"/>
              <a:t>Personal statement</a:t>
            </a:r>
          </a:p>
        </p:txBody>
      </p:sp>
      <p:sp>
        <p:nvSpPr>
          <p:cNvPr id="3" name="Content Placeholder 2">
            <a:extLst>
              <a:ext uri="{FF2B5EF4-FFF2-40B4-BE49-F238E27FC236}">
                <a16:creationId xmlns:a16="http://schemas.microsoft.com/office/drawing/2014/main" id="{36DF7954-6576-4EE8-909C-F159BC89E487}"/>
              </a:ext>
            </a:extLst>
          </p:cNvPr>
          <p:cNvSpPr>
            <a:spLocks noGrp="1"/>
          </p:cNvSpPr>
          <p:nvPr>
            <p:ph idx="1"/>
          </p:nvPr>
        </p:nvSpPr>
        <p:spPr/>
        <p:txBody>
          <a:bodyPr>
            <a:normAutofit fontScale="85000" lnSpcReduction="20000"/>
          </a:bodyPr>
          <a:lstStyle/>
          <a:p>
            <a:pPr marL="0" indent="0">
              <a:buNone/>
            </a:pPr>
            <a:r>
              <a:rPr lang="en-GB" dirty="0"/>
              <a:t>Personal statement is a chance to show the interviewers that you are enthusiastic about Comp Sci. How do you do that? Do lots of stuff. Doesn’t matter what it is, so long as it is substantial.</a:t>
            </a:r>
          </a:p>
          <a:p>
            <a:pPr marL="0" indent="0">
              <a:buNone/>
            </a:pPr>
            <a:endParaRPr lang="en-GB" dirty="0"/>
          </a:p>
          <a:p>
            <a:pPr marL="0" indent="0">
              <a:buNone/>
            </a:pPr>
            <a:r>
              <a:rPr lang="en-GB" dirty="0"/>
              <a:t>You want to show that you can also do stuff to a sufficiently high level. IMO it’s better to go into one area in lots of detail than to go into a little in lots of topics: it means you can get really specific about that in your personal statement. That’s my opinion though, so don’t take it as fact.</a:t>
            </a:r>
          </a:p>
          <a:p>
            <a:pPr marL="0" indent="0">
              <a:buNone/>
            </a:pPr>
            <a:endParaRPr lang="en-GB" dirty="0"/>
          </a:p>
          <a:p>
            <a:pPr marL="0" indent="0">
              <a:buNone/>
            </a:pPr>
            <a:r>
              <a:rPr lang="en-GB" dirty="0"/>
              <a:t>Implementing things in code is always a useful thing to do as it shows you properly understand things. Reading books is also good because the interviewers may well know about the books you have read. E.g. in my case the book </a:t>
            </a:r>
            <a:r>
              <a:rPr lang="en-GB" i="1" dirty="0"/>
              <a:t>Reinforcement Learning</a:t>
            </a:r>
            <a:r>
              <a:rPr lang="en-GB" dirty="0"/>
              <a:t> by Sutton and </a:t>
            </a:r>
            <a:r>
              <a:rPr lang="en-GB" dirty="0" err="1"/>
              <a:t>Barto</a:t>
            </a:r>
            <a:r>
              <a:rPr lang="en-GB" dirty="0"/>
              <a:t> would be a book that pretty much everyone who has done any RL would know about</a:t>
            </a:r>
          </a:p>
        </p:txBody>
      </p:sp>
    </p:spTree>
    <p:extLst>
      <p:ext uri="{BB962C8B-B14F-4D97-AF65-F5344CB8AC3E}">
        <p14:creationId xmlns:p14="http://schemas.microsoft.com/office/powerpoint/2010/main" val="410083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B8CD-90E4-455B-881D-C6DC622D5DE3}"/>
              </a:ext>
            </a:extLst>
          </p:cNvPr>
          <p:cNvSpPr>
            <a:spLocks noGrp="1"/>
          </p:cNvSpPr>
          <p:nvPr>
            <p:ph type="title"/>
          </p:nvPr>
        </p:nvSpPr>
        <p:spPr/>
        <p:txBody>
          <a:bodyPr/>
          <a:lstStyle/>
          <a:p>
            <a:r>
              <a:rPr lang="en-GB" dirty="0"/>
              <a:t>Admissions tests</a:t>
            </a:r>
          </a:p>
        </p:txBody>
      </p:sp>
      <p:sp>
        <p:nvSpPr>
          <p:cNvPr id="3" name="Content Placeholder 2">
            <a:extLst>
              <a:ext uri="{FF2B5EF4-FFF2-40B4-BE49-F238E27FC236}">
                <a16:creationId xmlns:a16="http://schemas.microsoft.com/office/drawing/2014/main" id="{BFDE6ADF-90BC-4AEA-87D7-B6E080979EDD}"/>
              </a:ext>
            </a:extLst>
          </p:cNvPr>
          <p:cNvSpPr>
            <a:spLocks noGrp="1"/>
          </p:cNvSpPr>
          <p:nvPr>
            <p:ph idx="1"/>
          </p:nvPr>
        </p:nvSpPr>
        <p:spPr>
          <a:xfrm>
            <a:off x="824630" y="1788047"/>
            <a:ext cx="10515600" cy="4351338"/>
          </a:xfrm>
        </p:spPr>
        <p:txBody>
          <a:bodyPr>
            <a:normAutofit fontScale="85000" lnSpcReduction="20000"/>
          </a:bodyPr>
          <a:lstStyle/>
          <a:p>
            <a:r>
              <a:rPr lang="en-GB" dirty="0"/>
              <a:t>DO PRACTICE QUESTIONS</a:t>
            </a:r>
          </a:p>
          <a:p>
            <a:r>
              <a:rPr lang="en-GB" dirty="0"/>
              <a:t>DO PRACTICE QUESTIONS</a:t>
            </a:r>
          </a:p>
          <a:p>
            <a:r>
              <a:rPr lang="en-GB" dirty="0"/>
              <a:t>DO PRACTICE QUESTIONS</a:t>
            </a:r>
          </a:p>
          <a:p>
            <a:r>
              <a:rPr lang="en-GB" dirty="0"/>
              <a:t>DO PRACTICE QUESTIONS</a:t>
            </a:r>
          </a:p>
          <a:p>
            <a:r>
              <a:rPr lang="en-GB" dirty="0"/>
              <a:t>CTMUA -&gt; make sure you do every test under time. Questions should realistically all be doable, but you need to go quickly and not make silly errors. (Multi choice)</a:t>
            </a:r>
          </a:p>
          <a:p>
            <a:r>
              <a:rPr lang="en-GB" dirty="0"/>
              <a:t>CSAT -&gt; About showing how you think: the questions are </a:t>
            </a:r>
            <a:r>
              <a:rPr lang="en-GB" i="1" dirty="0"/>
              <a:t>really </a:t>
            </a:r>
            <a:r>
              <a:rPr lang="en-GB" dirty="0"/>
              <a:t>hard. Doing problem solving practice will help. Need to show working.</a:t>
            </a:r>
          </a:p>
          <a:p>
            <a:r>
              <a:rPr lang="en-GB" dirty="0"/>
              <a:t>MAT </a:t>
            </a:r>
            <a:r>
              <a:rPr lang="en-GB"/>
              <a:t>-&gt; do different </a:t>
            </a:r>
            <a:r>
              <a:rPr lang="en-GB" dirty="0"/>
              <a:t>questions depending on course. Only AS pure. Section 1 more like CTMUA. Section 2 more like CSAT. They like questions on sequences and series.</a:t>
            </a:r>
          </a:p>
          <a:p>
            <a:r>
              <a:rPr lang="en-GB" dirty="0"/>
              <a:t>Imperial online test -&gt; I wouldn’t worry about this one so much because its harder to revise for, but its algorithms, pseudocode and a little bit of maths.</a:t>
            </a:r>
          </a:p>
        </p:txBody>
      </p:sp>
    </p:spTree>
    <p:extLst>
      <p:ext uri="{BB962C8B-B14F-4D97-AF65-F5344CB8AC3E}">
        <p14:creationId xmlns:p14="http://schemas.microsoft.com/office/powerpoint/2010/main" val="137569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8B17-0CAB-47F3-B0BD-F7F7B2A10791}"/>
              </a:ext>
            </a:extLst>
          </p:cNvPr>
          <p:cNvSpPr>
            <a:spLocks noGrp="1"/>
          </p:cNvSpPr>
          <p:nvPr>
            <p:ph type="title"/>
          </p:nvPr>
        </p:nvSpPr>
        <p:spPr/>
        <p:txBody>
          <a:bodyPr/>
          <a:lstStyle/>
          <a:p>
            <a:r>
              <a:rPr lang="en-GB" dirty="0"/>
              <a:t>interviews</a:t>
            </a:r>
          </a:p>
        </p:txBody>
      </p:sp>
      <p:sp>
        <p:nvSpPr>
          <p:cNvPr id="3" name="Content Placeholder 2">
            <a:extLst>
              <a:ext uri="{FF2B5EF4-FFF2-40B4-BE49-F238E27FC236}">
                <a16:creationId xmlns:a16="http://schemas.microsoft.com/office/drawing/2014/main" id="{F54D8161-7F6D-4846-AD15-0795B285D32E}"/>
              </a:ext>
            </a:extLst>
          </p:cNvPr>
          <p:cNvSpPr>
            <a:spLocks noGrp="1"/>
          </p:cNvSpPr>
          <p:nvPr>
            <p:ph idx="1"/>
          </p:nvPr>
        </p:nvSpPr>
        <p:spPr/>
        <p:txBody>
          <a:bodyPr>
            <a:normAutofit fontScale="92500" lnSpcReduction="10000"/>
          </a:bodyPr>
          <a:lstStyle/>
          <a:p>
            <a:r>
              <a:rPr lang="en-GB" dirty="0"/>
              <a:t>All about teachability</a:t>
            </a:r>
          </a:p>
          <a:p>
            <a:r>
              <a:rPr lang="en-GB" dirty="0"/>
              <a:t>Practise talking through answers</a:t>
            </a:r>
          </a:p>
          <a:p>
            <a:r>
              <a:rPr lang="en-GB" dirty="0"/>
              <a:t>TBO: </a:t>
            </a:r>
            <a:r>
              <a:rPr lang="en-GB" dirty="0">
                <a:hlinkClick r:id="rId2"/>
              </a:rPr>
              <a:t>https://www.drfrostmaths.com/resource.php?rid=261</a:t>
            </a:r>
            <a:endParaRPr lang="en-GB" dirty="0"/>
          </a:p>
          <a:p>
            <a:r>
              <a:rPr lang="en-GB" dirty="0"/>
              <a:t>(seriously. You are against people who will do this entire booklet. You should do as much of these as possible)</a:t>
            </a:r>
          </a:p>
          <a:p>
            <a:endParaRPr lang="en-GB" dirty="0"/>
          </a:p>
          <a:p>
            <a:r>
              <a:rPr lang="en-GB" dirty="0"/>
              <a:t>Will usually be 2 interviews of ~1/2 hour for Cambridge</a:t>
            </a:r>
          </a:p>
          <a:p>
            <a:r>
              <a:rPr lang="en-GB" dirty="0"/>
              <a:t>You have interviews with 2 different colleges if you apply to somewhere starting with O and ending in </a:t>
            </a:r>
            <a:r>
              <a:rPr lang="en-GB"/>
              <a:t>xford.</a:t>
            </a:r>
            <a:endParaRPr lang="en-GB" dirty="0"/>
          </a:p>
          <a:p>
            <a:r>
              <a:rPr lang="en-GB" dirty="0"/>
              <a:t>I haven’t done imperial interview yet so can’t comment on that</a:t>
            </a:r>
          </a:p>
        </p:txBody>
      </p:sp>
    </p:spTree>
    <p:extLst>
      <p:ext uri="{BB962C8B-B14F-4D97-AF65-F5344CB8AC3E}">
        <p14:creationId xmlns:p14="http://schemas.microsoft.com/office/powerpoint/2010/main" val="26732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2DBC-D850-4012-9606-1F774B22ECB8}"/>
              </a:ext>
            </a:extLst>
          </p:cNvPr>
          <p:cNvSpPr>
            <a:spLocks noGrp="1"/>
          </p:cNvSpPr>
          <p:nvPr>
            <p:ph type="title"/>
          </p:nvPr>
        </p:nvSpPr>
        <p:spPr/>
        <p:txBody>
          <a:bodyPr/>
          <a:lstStyle/>
          <a:p>
            <a:r>
              <a:rPr lang="en-GB" dirty="0"/>
              <a:t>How to pick colleges (only for Cambridge / other one)</a:t>
            </a:r>
          </a:p>
        </p:txBody>
      </p:sp>
      <p:sp>
        <p:nvSpPr>
          <p:cNvPr id="3" name="Content Placeholder 2">
            <a:extLst>
              <a:ext uri="{FF2B5EF4-FFF2-40B4-BE49-F238E27FC236}">
                <a16:creationId xmlns:a16="http://schemas.microsoft.com/office/drawing/2014/main" id="{6FB50D4F-05B1-449F-A1D9-032EFA7F55E8}"/>
              </a:ext>
            </a:extLst>
          </p:cNvPr>
          <p:cNvSpPr>
            <a:spLocks noGrp="1"/>
          </p:cNvSpPr>
          <p:nvPr>
            <p:ph idx="1"/>
          </p:nvPr>
        </p:nvSpPr>
        <p:spPr/>
        <p:txBody>
          <a:bodyPr>
            <a:normAutofit/>
          </a:bodyPr>
          <a:lstStyle/>
          <a:p>
            <a:r>
              <a:rPr lang="en-GB" dirty="0"/>
              <a:t>Location</a:t>
            </a:r>
          </a:p>
          <a:p>
            <a:r>
              <a:rPr lang="en-GB" dirty="0"/>
              <a:t>CSAT</a:t>
            </a:r>
          </a:p>
          <a:p>
            <a:r>
              <a:rPr lang="en-GB" dirty="0"/>
              <a:t>Some are easier? (no)</a:t>
            </a:r>
          </a:p>
          <a:p>
            <a:r>
              <a:rPr lang="en-GB" dirty="0"/>
              <a:t>Director of Studies? (wouldn’t worry too much about this)</a:t>
            </a:r>
          </a:p>
        </p:txBody>
      </p:sp>
    </p:spTree>
    <p:extLst>
      <p:ext uri="{BB962C8B-B14F-4D97-AF65-F5344CB8AC3E}">
        <p14:creationId xmlns:p14="http://schemas.microsoft.com/office/powerpoint/2010/main" val="134916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1D2D-6FCA-4AE9-974F-3ACBE5E2088A}"/>
              </a:ext>
            </a:extLst>
          </p:cNvPr>
          <p:cNvSpPr>
            <a:spLocks noGrp="1"/>
          </p:cNvSpPr>
          <p:nvPr>
            <p:ph type="title"/>
          </p:nvPr>
        </p:nvSpPr>
        <p:spPr/>
        <p:txBody>
          <a:bodyPr/>
          <a:lstStyle/>
          <a:p>
            <a:r>
              <a:rPr lang="en-GB" dirty="0"/>
              <a:t>What can you be doing now?</a:t>
            </a:r>
          </a:p>
        </p:txBody>
      </p:sp>
      <p:sp>
        <p:nvSpPr>
          <p:cNvPr id="3" name="Content Placeholder 2">
            <a:extLst>
              <a:ext uri="{FF2B5EF4-FFF2-40B4-BE49-F238E27FC236}">
                <a16:creationId xmlns:a16="http://schemas.microsoft.com/office/drawing/2014/main" id="{7EC1956B-4226-4ECB-BE1A-9779BE269646}"/>
              </a:ext>
            </a:extLst>
          </p:cNvPr>
          <p:cNvSpPr>
            <a:spLocks noGrp="1"/>
          </p:cNvSpPr>
          <p:nvPr>
            <p:ph idx="1"/>
          </p:nvPr>
        </p:nvSpPr>
        <p:spPr/>
        <p:txBody>
          <a:bodyPr>
            <a:normAutofit lnSpcReduction="10000"/>
          </a:bodyPr>
          <a:lstStyle/>
          <a:p>
            <a:pPr marL="0" indent="0">
              <a:buNone/>
            </a:pPr>
            <a:r>
              <a:rPr lang="en-GB" dirty="0"/>
              <a:t>If there are admissions tests and/or interviews:</a:t>
            </a:r>
          </a:p>
          <a:p>
            <a:r>
              <a:rPr lang="en-GB" dirty="0"/>
              <a:t>Maths</a:t>
            </a:r>
          </a:p>
          <a:p>
            <a:r>
              <a:rPr lang="en-GB" dirty="0"/>
              <a:t>Maths</a:t>
            </a:r>
          </a:p>
          <a:p>
            <a:r>
              <a:rPr lang="en-GB" dirty="0"/>
              <a:t>Maths (specifically problem solving)</a:t>
            </a:r>
          </a:p>
          <a:p>
            <a:pPr marL="0" indent="0">
              <a:buNone/>
            </a:pPr>
            <a:endParaRPr lang="en-GB" dirty="0"/>
          </a:p>
          <a:p>
            <a:pPr marL="0" indent="0">
              <a:buNone/>
            </a:pPr>
            <a:r>
              <a:rPr lang="en-GB" dirty="0"/>
              <a:t>Otherwise:</a:t>
            </a:r>
          </a:p>
          <a:p>
            <a:r>
              <a:rPr lang="en-GB" dirty="0"/>
              <a:t>Computing projects</a:t>
            </a:r>
          </a:p>
          <a:p>
            <a:endParaRPr lang="en-GB" dirty="0"/>
          </a:p>
          <a:p>
            <a:pPr marL="0" indent="0">
              <a:buNone/>
            </a:pPr>
            <a:r>
              <a:rPr lang="en-GB" dirty="0"/>
              <a:t>(and of course, most importantly, you </a:t>
            </a:r>
            <a:r>
              <a:rPr lang="en-GB" dirty="0" err="1"/>
              <a:t>gotta</a:t>
            </a:r>
            <a:r>
              <a:rPr lang="en-GB" dirty="0"/>
              <a:t> have good predictions)</a:t>
            </a:r>
          </a:p>
        </p:txBody>
      </p:sp>
    </p:spTree>
    <p:extLst>
      <p:ext uri="{BB962C8B-B14F-4D97-AF65-F5344CB8AC3E}">
        <p14:creationId xmlns:p14="http://schemas.microsoft.com/office/powerpoint/2010/main" val="67530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95B-0E28-413A-9615-7B9DD7F5A110}"/>
              </a:ext>
            </a:extLst>
          </p:cNvPr>
          <p:cNvSpPr>
            <a:spLocks noGrp="1"/>
          </p:cNvSpPr>
          <p:nvPr>
            <p:ph type="title"/>
          </p:nvPr>
        </p:nvSpPr>
        <p:spPr>
          <a:xfrm>
            <a:off x="2930047" y="2766218"/>
            <a:ext cx="10515600" cy="1325563"/>
          </a:xfrm>
        </p:spPr>
        <p:txBody>
          <a:bodyPr>
            <a:normAutofit fontScale="90000"/>
          </a:bodyPr>
          <a:lstStyle/>
          <a:p>
            <a:r>
              <a:rPr lang="en-GB" sz="9600" dirty="0"/>
              <a:t>Questions?</a:t>
            </a:r>
          </a:p>
        </p:txBody>
      </p:sp>
    </p:spTree>
    <p:extLst>
      <p:ext uri="{BB962C8B-B14F-4D97-AF65-F5344CB8AC3E}">
        <p14:creationId xmlns:p14="http://schemas.microsoft.com/office/powerpoint/2010/main" val="343796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652</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General timeline</vt:lpstr>
      <vt:lpstr>Personal statement</vt:lpstr>
      <vt:lpstr>Admissions tests</vt:lpstr>
      <vt:lpstr>interviews</vt:lpstr>
      <vt:lpstr>How to pick colleges (only for Cambridge / other one)</vt:lpstr>
      <vt:lpstr>What can you be doing now?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dc:creator>
  <cp:lastModifiedBy>Joseph</cp:lastModifiedBy>
  <cp:revision>14</cp:revision>
  <dcterms:created xsi:type="dcterms:W3CDTF">2020-12-10T08:49:40Z</dcterms:created>
  <dcterms:modified xsi:type="dcterms:W3CDTF">2020-12-10T10:31:08Z</dcterms:modified>
</cp:coreProperties>
</file>