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70" r:id="rId5"/>
    <p:sldId id="271" r:id="rId6"/>
    <p:sldId id="268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B2472D2D-334E-49E6-A3A3-6CEE8E5288DE}" type="datetime1">
              <a:rPr lang="en-GB"/>
              <a:pPr>
                <a:defRPr/>
              </a:pPr>
              <a:t>01/10/2015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4B8ABC70-7D0B-4505-B743-74343B1280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321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8DC6C-36AB-48BC-A775-DCC2A372CBAB}" type="datetime1">
              <a:rPr lang="en-GB"/>
              <a:pPr>
                <a:defRPr/>
              </a:pPr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9B6AE-74B4-4346-8F41-680EBE5AC4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87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C7BF2-3A1F-4E00-91CB-94D098FA18E0}" type="datetime1">
              <a:rPr lang="en-GB"/>
              <a:pPr>
                <a:defRPr/>
              </a:pPr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435A8-0FF8-41D3-9AC7-4C66F50E41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56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8B1E5-C2D5-449E-B5CD-06625F7E091D}" type="datetime1">
              <a:rPr lang="en-GB"/>
              <a:pPr>
                <a:defRPr/>
              </a:pPr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ABBAF-6F67-491E-8E5C-78B40F2B731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35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6A739-BE6B-4F1B-B8C3-41CC46C250E6}" type="datetime1">
              <a:rPr lang="en-GB"/>
              <a:pPr>
                <a:defRPr/>
              </a:pPr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35256-79BE-4FC9-B276-008B310233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55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AD419-7A11-4864-9A66-784E3E9BF6B2}" type="datetime1">
              <a:rPr lang="en-GB"/>
              <a:pPr>
                <a:defRPr/>
              </a:pPr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ADE68-0EE0-45AD-A7E6-5BA3DEAEDA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71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42BDF-F323-489D-89CD-D200B196129E}" type="datetime1">
              <a:rPr lang="en-GB"/>
              <a:pPr>
                <a:defRPr/>
              </a:pPr>
              <a:t>01/10/2015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CB6EA-A2FF-45FC-A475-604B6B39CD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51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62BCC-D37D-45C8-95ED-AD51FED88D16}" type="datetime1">
              <a:rPr lang="en-GB"/>
              <a:pPr>
                <a:defRPr/>
              </a:pPr>
              <a:t>01/10/2015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5A766-412A-484A-8967-5AED110CD3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82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547C2-B4E9-45A7-87ED-5E2708FD619B}" type="datetime1">
              <a:rPr lang="en-GB"/>
              <a:pPr>
                <a:defRPr/>
              </a:pPr>
              <a:t>01/10/2015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78653-F606-45CE-8DD0-917CE40F0D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44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ADC61-4774-417C-8B81-43535EB28EE2}" type="datetime1">
              <a:rPr lang="en-GB"/>
              <a:pPr>
                <a:defRPr/>
              </a:pPr>
              <a:t>01/10/2015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7C2BF-6274-441E-8E07-3FABD3CC4D8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84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BF601-A1FC-4599-B61D-90DF837C109D}" type="datetime1">
              <a:rPr lang="en-GB"/>
              <a:pPr>
                <a:defRPr/>
              </a:pPr>
              <a:t>01/10/2015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6B149-BE7D-44F7-A1BE-933F3C87A5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78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A0A9F-790B-4012-A736-8D7777C182E5}" type="datetime1">
              <a:rPr lang="en-GB"/>
              <a:pPr>
                <a:defRPr/>
              </a:pPr>
              <a:t>01/10/2015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63AB6-C89B-4563-B28D-88EA22EA907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17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D9D718CC-42DD-4F65-A08D-D5C8CBF95609}" type="datetime1">
              <a:rPr lang="en-GB"/>
              <a:pPr>
                <a:defRPr/>
              </a:pPr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5A431EF4-15C6-4548-BE48-71D3546E7E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businessinsider.com/ken-coleman-on-racial-diversity-2014-12?utm_source=feedburner&amp;utm_medium=feed&amp;utm_campaign=Feed:+businessinsider+(Business+Insider)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m/pin/315392780128768788/" TargetMode="External"/><Relationship Id="rId2" Type="http://schemas.openxmlformats.org/officeDocument/2006/relationships/hyperlink" Target="http://www.proheadshots.ca/corporate-headshots-2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304800" y="460375"/>
            <a:ext cx="3657600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3200" dirty="0" smtClean="0">
                <a:solidFill>
                  <a:schemeClr val="bg1"/>
                </a:solidFill>
                <a:latin typeface="Calibri" pitchFamily="34" charset="0"/>
              </a:rPr>
              <a:t>Pat Smith</a:t>
            </a:r>
            <a:endParaRPr lang="en-GB" sz="3200" dirty="0">
              <a:solidFill>
                <a:schemeClr val="bg1"/>
              </a:solidFill>
              <a:latin typeface="Calibri" pitchFamily="34" charset="0"/>
            </a:endParaRPr>
          </a:p>
          <a:p>
            <a:pPr eaLnBrk="1" hangingPunct="1"/>
            <a:r>
              <a:rPr lang="en-GB" sz="1400" dirty="0">
                <a:latin typeface="Calibri" pitchFamily="34" charset="0"/>
              </a:rPr>
              <a:t/>
            </a:r>
            <a:br>
              <a:rPr lang="en-GB" sz="1400" dirty="0">
                <a:latin typeface="Calibri" pitchFamily="34" charset="0"/>
              </a:rPr>
            </a:br>
            <a:r>
              <a:rPr lang="en-GB" sz="1400" dirty="0" smtClean="0">
                <a:latin typeface="Calibri" pitchFamily="34" charset="0"/>
              </a:rPr>
              <a:t>Profile</a:t>
            </a:r>
            <a:r>
              <a:rPr lang="en-GB" sz="1400" dirty="0">
                <a:latin typeface="Calibri" pitchFamily="34" charset="0"/>
              </a:rPr>
              <a:t>	</a:t>
            </a:r>
            <a:r>
              <a:rPr lang="en-GB" sz="1400" dirty="0" smtClean="0">
                <a:latin typeface="Calibri" pitchFamily="34" charset="0"/>
              </a:rPr>
              <a:t>   </a:t>
            </a:r>
            <a:r>
              <a:rPr lang="en-GB" sz="1400" dirty="0">
                <a:solidFill>
                  <a:srgbClr val="7F7F7F"/>
                </a:solidFill>
                <a:latin typeface="Calibri" pitchFamily="34" charset="0"/>
              </a:rPr>
              <a:t>Regional Training Administrator</a:t>
            </a:r>
          </a:p>
          <a:p>
            <a:pPr eaLnBrk="1" hangingPunct="1"/>
            <a:r>
              <a:rPr lang="en-GB" sz="1400" dirty="0">
                <a:latin typeface="Calibri" pitchFamily="34" charset="0"/>
              </a:rPr>
              <a:t>Gender</a:t>
            </a:r>
            <a:r>
              <a:rPr lang="en-GB" sz="1400" dirty="0">
                <a:solidFill>
                  <a:srgbClr val="7F7F7F"/>
                </a:solidFill>
                <a:latin typeface="Calibri" pitchFamily="34" charset="0"/>
              </a:rPr>
              <a:t>	   Male</a:t>
            </a:r>
          </a:p>
          <a:p>
            <a:pPr eaLnBrk="1" hangingPunct="1"/>
            <a:r>
              <a:rPr lang="en-GB" sz="1400" dirty="0">
                <a:latin typeface="Calibri" pitchFamily="34" charset="0"/>
              </a:rPr>
              <a:t>Age</a:t>
            </a:r>
            <a:r>
              <a:rPr lang="en-GB" sz="1400" dirty="0">
                <a:solidFill>
                  <a:srgbClr val="7F7F7F"/>
                </a:solidFill>
                <a:latin typeface="Calibri" pitchFamily="34" charset="0"/>
              </a:rPr>
              <a:t>  	   </a:t>
            </a:r>
            <a:r>
              <a:rPr lang="en-GB" sz="1400" dirty="0" smtClean="0">
                <a:solidFill>
                  <a:srgbClr val="7F7F7F"/>
                </a:solidFill>
                <a:latin typeface="Calibri" pitchFamily="34" charset="0"/>
              </a:rPr>
              <a:t>58</a:t>
            </a:r>
            <a:endParaRPr lang="en-GB" sz="1400" dirty="0">
              <a:solidFill>
                <a:srgbClr val="7F7F7F"/>
              </a:solidFill>
              <a:latin typeface="Calibri" pitchFamily="34" charset="0"/>
            </a:endParaRPr>
          </a:p>
          <a:p>
            <a:pPr eaLnBrk="1" hangingPunct="1"/>
            <a:r>
              <a:rPr lang="en-GB" sz="1400" dirty="0">
                <a:latin typeface="Calibri" pitchFamily="34" charset="0"/>
              </a:rPr>
              <a:t>Occupation </a:t>
            </a:r>
            <a:r>
              <a:rPr lang="en-GB" sz="1400" dirty="0">
                <a:solidFill>
                  <a:srgbClr val="7F7F7F"/>
                </a:solidFill>
                <a:latin typeface="Calibri" pitchFamily="34" charset="0"/>
              </a:rPr>
              <a:t>    </a:t>
            </a:r>
            <a:r>
              <a:rPr lang="en-GB" sz="1400" dirty="0">
                <a:solidFill>
                  <a:srgbClr val="FF0000"/>
                </a:solidFill>
                <a:latin typeface="Calibri" pitchFamily="34" charset="0"/>
              </a:rPr>
              <a:t>GPO </a:t>
            </a:r>
            <a:r>
              <a:rPr lang="en-GB" sz="1400" dirty="0" smtClean="0">
                <a:solidFill>
                  <a:srgbClr val="FF0000"/>
                </a:solidFill>
                <a:latin typeface="Calibri" pitchFamily="34" charset="0"/>
              </a:rPr>
              <a:t>Regional Accounts Manager</a:t>
            </a:r>
            <a:r>
              <a:rPr lang="en-GB" sz="1400" dirty="0">
                <a:solidFill>
                  <a:srgbClr val="7F7F7F"/>
                </a:solidFill>
                <a:latin typeface="Calibri" pitchFamily="34" charset="0"/>
              </a:rPr>
              <a:t>, </a:t>
            </a:r>
            <a:r>
              <a:rPr lang="en-GB" sz="1400" dirty="0" smtClean="0">
                <a:solidFill>
                  <a:srgbClr val="7F7F7F"/>
                </a:solidFill>
                <a:latin typeface="Calibri" pitchFamily="34" charset="0"/>
              </a:rPr>
              <a:t>	   </a:t>
            </a:r>
            <a:r>
              <a:rPr lang="en-US" sz="1400" dirty="0" smtClean="0">
                <a:solidFill>
                  <a:srgbClr val="7F7F7F"/>
                </a:solidFill>
                <a:latin typeface="Calibri" pitchFamily="34" charset="0"/>
              </a:rPr>
              <a:t>D.C</a:t>
            </a:r>
            <a:r>
              <a:rPr lang="en-US" sz="1400" dirty="0">
                <a:solidFill>
                  <a:srgbClr val="7F7F7F"/>
                </a:solidFill>
                <a:latin typeface="Calibri" pitchFamily="34" charset="0"/>
              </a:rPr>
              <a:t>. Metro Area</a:t>
            </a:r>
            <a:endParaRPr lang="en-GB" sz="1400" dirty="0">
              <a:solidFill>
                <a:srgbClr val="7F7F7F"/>
              </a:solidFill>
              <a:latin typeface="Calibri" pitchFamily="34" charset="0"/>
            </a:endParaRPr>
          </a:p>
          <a:p>
            <a:pPr eaLnBrk="1" hangingPunct="1"/>
            <a:endParaRPr lang="en-GB" dirty="0">
              <a:latin typeface="Calibri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654969" y="3680619"/>
            <a:ext cx="48244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3" name="TextBox 12"/>
          <p:cNvSpPr txBox="1">
            <a:spLocks noChangeArrowheads="1"/>
          </p:cNvSpPr>
          <p:nvPr/>
        </p:nvSpPr>
        <p:spPr bwMode="auto">
          <a:xfrm>
            <a:off x="4427538" y="1150938"/>
            <a:ext cx="4248150" cy="5586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sz="1200" dirty="0">
                <a:latin typeface="Calibri" pitchFamily="34" charset="0"/>
                <a:cs typeface="+mn-cs"/>
              </a:rPr>
              <a:t>Character</a:t>
            </a:r>
            <a:r>
              <a:rPr lang="en-GB" sz="1200" dirty="0">
                <a:solidFill>
                  <a:srgbClr val="7F7F7F"/>
                </a:solidFill>
                <a:latin typeface="Calibri" pitchFamily="34" charset="0"/>
                <a:cs typeface="+mn-cs"/>
              </a:rPr>
              <a:t/>
            </a:r>
            <a:br>
              <a:rPr lang="en-GB" sz="1200" dirty="0">
                <a:solidFill>
                  <a:srgbClr val="7F7F7F"/>
                </a:solidFill>
                <a:latin typeface="Calibri" pitchFamily="34" charset="0"/>
                <a:cs typeface="+mn-cs"/>
              </a:rPr>
            </a:b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Intelligent, enthusiastic, bold, persevering, 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achiever, leader, candid</a:t>
            </a:r>
            <a:endParaRPr lang="en-GB" sz="100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  <a:p>
            <a:pPr>
              <a:defRPr/>
            </a:pPr>
            <a:r>
              <a:rPr lang="en-GB" sz="1400" dirty="0">
                <a:latin typeface="Calibri" pitchFamily="34" charset="0"/>
                <a:cs typeface="+mn-cs"/>
              </a:rPr>
              <a:t/>
            </a:r>
            <a:br>
              <a:rPr lang="en-GB" sz="1400" dirty="0">
                <a:latin typeface="Calibri" pitchFamily="34" charset="0"/>
                <a:cs typeface="+mn-cs"/>
              </a:rPr>
            </a:br>
            <a:r>
              <a:rPr lang="en-GB" sz="1200" dirty="0">
                <a:latin typeface="Calibri" pitchFamily="34" charset="0"/>
                <a:cs typeface="+mn-cs"/>
              </a:rPr>
              <a:t>Description</a:t>
            </a:r>
          </a:p>
          <a:p>
            <a:pPr>
              <a:defRPr/>
            </a:pPr>
            <a:r>
              <a:rPr lang="en-US" sz="1000" dirty="0">
                <a:solidFill>
                  <a:srgbClr val="7F7F7F"/>
                </a:solidFill>
                <a:latin typeface="Calibri" pitchFamily="34" charset="0"/>
                <a:cs typeface="+mn-cs"/>
              </a:rPr>
              <a:t>Pat Smith has worked at GPO since 1975. For over 20 years, Pat first worked in plant operations as a proofreader and </a:t>
            </a:r>
            <a:r>
              <a:rPr lang="en-US" sz="1000" dirty="0" smtClean="0">
                <a:solidFill>
                  <a:srgbClr val="7F7F7F"/>
                </a:solidFill>
                <a:latin typeface="Calibri" pitchFamily="34" charset="0"/>
                <a:cs typeface="+mn-cs"/>
              </a:rPr>
              <a:t>bookbinder, </a:t>
            </a:r>
            <a:r>
              <a:rPr lang="en-US" sz="1000" dirty="0">
                <a:solidFill>
                  <a:srgbClr val="7F7F7F"/>
                </a:solidFill>
                <a:latin typeface="Calibri" pitchFamily="34" charset="0"/>
                <a:cs typeface="+mn-cs"/>
              </a:rPr>
              <a:t>responsible for printing for Congress and many government agencies. In </a:t>
            </a:r>
            <a:r>
              <a:rPr lang="en-US" sz="1000" dirty="0" smtClean="0">
                <a:solidFill>
                  <a:srgbClr val="7F7F7F"/>
                </a:solidFill>
                <a:latin typeface="Calibri" pitchFamily="34" charset="0"/>
                <a:cs typeface="+mn-cs"/>
              </a:rPr>
              <a:t>1990, </a:t>
            </a:r>
            <a:r>
              <a:rPr lang="en-US" sz="1000" dirty="0">
                <a:solidFill>
                  <a:srgbClr val="7F7F7F"/>
                </a:solidFill>
                <a:latin typeface="Calibri" pitchFamily="34" charset="0"/>
                <a:cs typeface="+mn-cs"/>
              </a:rPr>
              <a:t>as </a:t>
            </a:r>
            <a:r>
              <a:rPr lang="en-US" sz="1000" dirty="0" smtClean="0">
                <a:solidFill>
                  <a:srgbClr val="7F7F7F"/>
                </a:solidFill>
                <a:latin typeface="Calibri" pitchFamily="34" charset="0"/>
                <a:cs typeface="+mn-cs"/>
              </a:rPr>
              <a:t>GPO </a:t>
            </a:r>
            <a:r>
              <a:rPr lang="en-US" sz="1000" dirty="0">
                <a:solidFill>
                  <a:srgbClr val="7F7F7F"/>
                </a:solidFill>
                <a:latin typeface="Calibri" pitchFamily="34" charset="0"/>
                <a:cs typeface="+mn-cs"/>
              </a:rPr>
              <a:t>expanded to provide </a:t>
            </a:r>
            <a:r>
              <a:rPr lang="en-US" sz="1000" dirty="0" smtClean="0">
                <a:solidFill>
                  <a:srgbClr val="7F7F7F"/>
                </a:solidFill>
                <a:latin typeface="Calibri" pitchFamily="34" charset="0"/>
                <a:cs typeface="+mn-cs"/>
              </a:rPr>
              <a:t>more digital </a:t>
            </a:r>
            <a:r>
              <a:rPr lang="en-US" sz="1000" dirty="0">
                <a:solidFill>
                  <a:srgbClr val="7F7F7F"/>
                </a:solidFill>
                <a:latin typeface="Calibri" pitchFamily="34" charset="0"/>
                <a:cs typeface="+mn-cs"/>
              </a:rPr>
              <a:t>publishing services, Pat’s role transitioned to a Printing Services Specialist, a key member of a Publishing Services Team, responsible for quality </a:t>
            </a:r>
            <a:r>
              <a:rPr lang="en-US" sz="1000" dirty="0" smtClean="0">
                <a:solidFill>
                  <a:srgbClr val="7F7F7F"/>
                </a:solidFill>
                <a:latin typeface="Calibri" pitchFamily="34" charset="0"/>
                <a:cs typeface="+mn-cs"/>
              </a:rPr>
              <a:t>assurance in publishing </a:t>
            </a:r>
            <a:r>
              <a:rPr lang="en-US" sz="1000" dirty="0">
                <a:solidFill>
                  <a:srgbClr val="7F7F7F"/>
                </a:solidFill>
                <a:latin typeface="Calibri" pitchFamily="34" charset="0"/>
                <a:cs typeface="+mn-cs"/>
              </a:rPr>
              <a:t>and program coordination. In </a:t>
            </a:r>
            <a:r>
              <a:rPr lang="en-US" sz="1000" dirty="0" smtClean="0">
                <a:solidFill>
                  <a:srgbClr val="7F7F7F"/>
                </a:solidFill>
                <a:latin typeface="Calibri" pitchFamily="34" charset="0"/>
                <a:cs typeface="+mn-cs"/>
              </a:rPr>
              <a:t>2010, </a:t>
            </a:r>
            <a:r>
              <a:rPr lang="en-US" sz="1000" dirty="0">
                <a:solidFill>
                  <a:srgbClr val="7F7F7F"/>
                </a:solidFill>
                <a:latin typeface="Calibri" pitchFamily="34" charset="0"/>
                <a:cs typeface="+mn-cs"/>
              </a:rPr>
              <a:t>Pat </a:t>
            </a:r>
            <a:r>
              <a:rPr lang="en-US" sz="1000" dirty="0" smtClean="0">
                <a:solidFill>
                  <a:srgbClr val="7F7F7F"/>
                </a:solidFill>
                <a:latin typeface="Calibri" pitchFamily="34" charset="0"/>
                <a:cs typeface="+mn-cs"/>
              </a:rPr>
              <a:t>transitioned </a:t>
            </a:r>
            <a:r>
              <a:rPr lang="en-US" sz="1000" dirty="0">
                <a:solidFill>
                  <a:srgbClr val="7F7F7F"/>
                </a:solidFill>
                <a:latin typeface="Calibri" pitchFamily="34" charset="0"/>
                <a:cs typeface="+mn-cs"/>
              </a:rPr>
              <a:t>to a </a:t>
            </a:r>
            <a:r>
              <a:rPr lang="en-US" sz="1000" dirty="0">
                <a:solidFill>
                  <a:srgbClr val="FF0000"/>
                </a:solidFill>
                <a:latin typeface="Calibri" pitchFamily="34" charset="0"/>
                <a:cs typeface="+mn-cs"/>
              </a:rPr>
              <a:t>Regional Training Administrator </a:t>
            </a:r>
            <a:r>
              <a:rPr lang="en-US" sz="1000" dirty="0">
                <a:solidFill>
                  <a:srgbClr val="7F7F7F"/>
                </a:solidFill>
                <a:latin typeface="Calibri" pitchFamily="34" charset="0"/>
                <a:cs typeface="+mn-cs"/>
              </a:rPr>
              <a:t>position, primarily focused on training courses and events related to learning federal guidelines and compliancy for federal publishing and designing. The </a:t>
            </a:r>
            <a:r>
              <a:rPr lang="en-US" sz="1000" dirty="0" smtClean="0">
                <a:solidFill>
                  <a:srgbClr val="7F7F7F"/>
                </a:solidFill>
                <a:latin typeface="Calibri" pitchFamily="34" charset="0"/>
                <a:cs typeface="+mn-cs"/>
              </a:rPr>
              <a:t>responsibilities </a:t>
            </a:r>
            <a:r>
              <a:rPr lang="en-US" sz="1000" dirty="0">
                <a:solidFill>
                  <a:srgbClr val="7F7F7F"/>
                </a:solidFill>
                <a:latin typeface="Calibri" pitchFamily="34" charset="0"/>
                <a:cs typeface="+mn-cs"/>
              </a:rPr>
              <a:t>include creating, scheduling, and managing multiple events per year</a:t>
            </a:r>
            <a:r>
              <a:rPr lang="en-US" sz="1000" dirty="0" smtClean="0">
                <a:solidFill>
                  <a:srgbClr val="7F7F7F"/>
                </a:solidFill>
                <a:latin typeface="Calibri" pitchFamily="34" charset="0"/>
                <a:cs typeface="+mn-cs"/>
              </a:rPr>
              <a:t>. </a:t>
            </a:r>
            <a:r>
              <a:rPr lang="en-US" sz="1000" dirty="0" smtClean="0">
                <a:solidFill>
                  <a:srgbClr val="7F7F7F"/>
                </a:solidFill>
                <a:latin typeface="Calibri" pitchFamily="34" charset="0"/>
                <a:cs typeface="+mn-cs"/>
              </a:rPr>
              <a:t>Pat is a diehard Washington Redskins and Washington Capitals fan , and will always argue the </a:t>
            </a:r>
            <a:r>
              <a:rPr lang="en-US" sz="1000" dirty="0" smtClean="0">
                <a:solidFill>
                  <a:srgbClr val="7F7F7F"/>
                </a:solidFill>
                <a:latin typeface="Calibri" pitchFamily="34" charset="0"/>
                <a:cs typeface="+mn-cs"/>
              </a:rPr>
              <a:t>importance of </a:t>
            </a:r>
            <a:r>
              <a:rPr lang="en-US" sz="1000" dirty="0" smtClean="0">
                <a:solidFill>
                  <a:srgbClr val="7F7F7F"/>
                </a:solidFill>
                <a:latin typeface="Calibri" pitchFamily="34" charset="0"/>
                <a:cs typeface="+mn-cs"/>
              </a:rPr>
              <a:t>routing for local sports teams. He enjoys spending time with his family, and had </a:t>
            </a:r>
            <a:r>
              <a:rPr lang="en-US" sz="1000" dirty="0" smtClean="0">
                <a:solidFill>
                  <a:srgbClr val="7F7F7F"/>
                </a:solidFill>
                <a:latin typeface="Calibri" pitchFamily="34" charset="0"/>
              </a:rPr>
              <a:t>visited </a:t>
            </a:r>
            <a:r>
              <a:rPr lang="en-US" sz="1000" dirty="0">
                <a:solidFill>
                  <a:srgbClr val="7F7F7F"/>
                </a:solidFill>
                <a:latin typeface="Calibri" pitchFamily="34" charset="0"/>
              </a:rPr>
              <a:t>all 50 states by the time he was 50</a:t>
            </a:r>
            <a:r>
              <a:rPr lang="en-US" sz="1000" dirty="0" smtClean="0">
                <a:solidFill>
                  <a:srgbClr val="7F7F7F"/>
                </a:solidFill>
                <a:latin typeface="Calibri" pitchFamily="34" charset="0"/>
              </a:rPr>
              <a:t>.</a:t>
            </a:r>
            <a:r>
              <a:rPr lang="en-US" sz="1000" dirty="0">
                <a:solidFill>
                  <a:srgbClr val="7F7F7F"/>
                </a:solidFill>
                <a:latin typeface="Calibri" pitchFamily="34" charset="0"/>
                <a:cs typeface="+mn-cs"/>
              </a:rPr>
              <a:t> </a:t>
            </a:r>
            <a:r>
              <a:rPr lang="en-US" sz="1000" dirty="0" smtClean="0">
                <a:solidFill>
                  <a:srgbClr val="7F7F7F"/>
                </a:solidFill>
                <a:latin typeface="Calibri" pitchFamily="34" charset="0"/>
                <a:cs typeface="+mn-cs"/>
              </a:rPr>
              <a:t> </a:t>
            </a:r>
            <a:endParaRPr lang="en-US" sz="1000" dirty="0">
              <a:solidFill>
                <a:srgbClr val="7F7F7F"/>
              </a:solidFill>
              <a:latin typeface="Calibri" pitchFamily="34" charset="0"/>
              <a:cs typeface="+mn-cs"/>
            </a:endParaRPr>
          </a:p>
          <a:p>
            <a:pPr>
              <a:defRPr/>
            </a:pPr>
            <a:endParaRPr lang="en-GB" sz="1100" dirty="0">
              <a:solidFill>
                <a:srgbClr val="7F7F7F"/>
              </a:solidFill>
              <a:latin typeface="Calibri" pitchFamily="34" charset="0"/>
              <a:cs typeface="+mn-cs"/>
            </a:endParaRPr>
          </a:p>
          <a:p>
            <a:pPr>
              <a:defRPr/>
            </a:pPr>
            <a:r>
              <a:rPr lang="en-GB" sz="1200" dirty="0">
                <a:latin typeface="Calibri" pitchFamily="34" charset="0"/>
                <a:cs typeface="+mn-cs"/>
              </a:rPr>
              <a:t>Site usage</a:t>
            </a:r>
          </a:p>
          <a:p>
            <a:pPr>
              <a:defRPr/>
            </a:pPr>
            <a:r>
              <a:rPr lang="en-GB" sz="1000" dirty="0" smtClean="0">
                <a:solidFill>
                  <a:srgbClr val="7F7F7F"/>
                </a:solidFill>
                <a:latin typeface="Calibri" pitchFamily="34" charset="0"/>
                <a:cs typeface="+mn-cs"/>
              </a:rPr>
              <a:t>Pat Smith wants </a:t>
            </a:r>
            <a:r>
              <a:rPr lang="en-GB" sz="1000" dirty="0">
                <a:solidFill>
                  <a:srgbClr val="7F7F7F"/>
                </a:solidFill>
                <a:latin typeface="Calibri" pitchFamily="34" charset="0"/>
                <a:cs typeface="+mn-cs"/>
              </a:rPr>
              <a:t>to: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GB" sz="1000" dirty="0" smtClean="0">
                <a:solidFill>
                  <a:srgbClr val="7F7F7F"/>
                </a:solidFill>
                <a:latin typeface="Calibri" pitchFamily="34" charset="0"/>
                <a:cs typeface="+mn-cs"/>
              </a:rPr>
              <a:t> Approve new event creations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GB" sz="1000" dirty="0">
                <a:solidFill>
                  <a:srgbClr val="7F7F7F"/>
                </a:solidFill>
                <a:latin typeface="Calibri" pitchFamily="34" charset="0"/>
                <a:cs typeface="+mn-cs"/>
              </a:rPr>
              <a:t> </a:t>
            </a:r>
            <a:r>
              <a:rPr lang="en-GB" sz="1000" dirty="0" smtClean="0">
                <a:solidFill>
                  <a:srgbClr val="7F7F7F"/>
                </a:solidFill>
                <a:latin typeface="Calibri" pitchFamily="34" charset="0"/>
                <a:cs typeface="+mn-cs"/>
              </a:rPr>
              <a:t>Run reports on event attendance, RSVP’s, etc.  </a:t>
            </a:r>
            <a:endParaRPr lang="en-GB" sz="1000" dirty="0">
              <a:solidFill>
                <a:srgbClr val="7F7F7F"/>
              </a:solidFill>
              <a:latin typeface="Calibri" pitchFamily="34" charset="0"/>
              <a:cs typeface="+mn-cs"/>
            </a:endParaRPr>
          </a:p>
          <a:p>
            <a:pPr>
              <a:buFont typeface="Wingdings" pitchFamily="2" charset="2"/>
              <a:buChar char="§"/>
              <a:defRPr/>
            </a:pPr>
            <a:r>
              <a:rPr lang="en-GB" sz="1000" dirty="0" smtClean="0">
                <a:solidFill>
                  <a:srgbClr val="7F7F7F"/>
                </a:solidFill>
                <a:latin typeface="Calibri" pitchFamily="34" charset="0"/>
                <a:cs typeface="+mn-cs"/>
              </a:rPr>
              <a:t> Perform usability reviews on site content</a:t>
            </a:r>
            <a:endParaRPr lang="en-GB" sz="1000" dirty="0">
              <a:solidFill>
                <a:srgbClr val="7F7F7F"/>
              </a:solidFill>
              <a:latin typeface="Calibri" pitchFamily="34" charset="0"/>
              <a:cs typeface="+mn-cs"/>
            </a:endParaRPr>
          </a:p>
          <a:p>
            <a:pPr>
              <a:buFont typeface="Wingdings" pitchFamily="2" charset="2"/>
              <a:buChar char="§"/>
              <a:defRPr/>
            </a:pPr>
            <a:r>
              <a:rPr lang="en-GB" sz="1000" dirty="0">
                <a:solidFill>
                  <a:srgbClr val="7F7F7F"/>
                </a:solidFill>
                <a:latin typeface="Calibri" pitchFamily="34" charset="0"/>
                <a:cs typeface="+mn-cs"/>
              </a:rPr>
              <a:t> </a:t>
            </a:r>
            <a:r>
              <a:rPr lang="en-GB" sz="1000" dirty="0" smtClean="0">
                <a:solidFill>
                  <a:srgbClr val="7F7F7F"/>
                </a:solidFill>
                <a:latin typeface="Calibri" pitchFamily="34" charset="0"/>
                <a:cs typeface="+mn-cs"/>
              </a:rPr>
              <a:t>Promote/represent the new GPO publishing brand  as much as possible 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GB" sz="1000" dirty="0">
                <a:solidFill>
                  <a:srgbClr val="7F7F7F"/>
                </a:solidFill>
                <a:latin typeface="Calibri" pitchFamily="34" charset="0"/>
                <a:cs typeface="+mn-cs"/>
              </a:rPr>
              <a:t> </a:t>
            </a:r>
            <a:r>
              <a:rPr lang="en-GB" sz="1000" dirty="0" smtClean="0">
                <a:solidFill>
                  <a:srgbClr val="7F7F7F"/>
                </a:solidFill>
                <a:latin typeface="Calibri" pitchFamily="34" charset="0"/>
                <a:cs typeface="+mn-cs"/>
              </a:rPr>
              <a:t>Streamline the process for receiving GPO training requests from private organizations</a:t>
            </a:r>
            <a:endParaRPr lang="en-GB" sz="1000" dirty="0">
              <a:solidFill>
                <a:srgbClr val="7F7F7F"/>
              </a:solidFill>
              <a:latin typeface="Calibri" pitchFamily="34" charset="0"/>
              <a:cs typeface="+mn-cs"/>
            </a:endParaRPr>
          </a:p>
          <a:p>
            <a:pPr>
              <a:buFont typeface="Wingdings" pitchFamily="2" charset="2"/>
              <a:buChar char="§"/>
              <a:defRPr/>
            </a:pPr>
            <a:r>
              <a:rPr lang="en-GB" sz="1000" dirty="0">
                <a:solidFill>
                  <a:srgbClr val="7F7F7F"/>
                </a:solidFill>
                <a:latin typeface="Calibri" pitchFamily="34" charset="0"/>
                <a:cs typeface="+mn-cs"/>
              </a:rPr>
              <a:t> </a:t>
            </a:r>
            <a:r>
              <a:rPr lang="en-GB" sz="1000" dirty="0" smtClean="0">
                <a:solidFill>
                  <a:srgbClr val="7F7F7F"/>
                </a:solidFill>
                <a:latin typeface="Calibri" pitchFamily="34" charset="0"/>
                <a:cs typeface="+mn-cs"/>
              </a:rPr>
              <a:t>Use the new site to collaborate with other internal GPO divisions to promote the new brand and </a:t>
            </a:r>
            <a:r>
              <a:rPr lang="en-GB" sz="1000" dirty="0" smtClean="0">
                <a:solidFill>
                  <a:srgbClr val="7F7F7F"/>
                </a:solidFill>
                <a:latin typeface="Calibri" pitchFamily="34" charset="0"/>
                <a:cs typeface="+mn-cs"/>
              </a:rPr>
              <a:t>services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sz="1000" dirty="0">
                <a:solidFill>
                  <a:srgbClr val="7F7F7F"/>
                </a:solidFill>
                <a:latin typeface="Calibri" pitchFamily="34" charset="0"/>
                <a:cs typeface="+mn-cs"/>
              </a:rPr>
              <a:t> </a:t>
            </a:r>
            <a:r>
              <a:rPr lang="en-US" sz="1000" dirty="0" smtClean="0">
                <a:solidFill>
                  <a:srgbClr val="7F7F7F"/>
                </a:solidFill>
                <a:latin typeface="Calibri" pitchFamily="34" charset="0"/>
                <a:cs typeface="+mn-cs"/>
              </a:rPr>
              <a:t>Support </a:t>
            </a:r>
            <a:r>
              <a:rPr lang="en-US" sz="1000" dirty="0">
                <a:solidFill>
                  <a:srgbClr val="7F7F7F"/>
                </a:solidFill>
                <a:latin typeface="Calibri" pitchFamily="34" charset="0"/>
                <a:cs typeface="+mn-cs"/>
              </a:rPr>
              <a:t>and </a:t>
            </a:r>
            <a:r>
              <a:rPr lang="en-US" sz="1000" dirty="0" smtClean="0">
                <a:solidFill>
                  <a:srgbClr val="7F7F7F"/>
                </a:solidFill>
                <a:latin typeface="Calibri" pitchFamily="34" charset="0"/>
                <a:cs typeface="+mn-cs"/>
              </a:rPr>
              <a:t>monitor new Event site implementation</a:t>
            </a:r>
            <a:endParaRPr lang="en-GB" sz="1000" dirty="0">
              <a:solidFill>
                <a:srgbClr val="7F7F7F"/>
              </a:solidFill>
              <a:latin typeface="Calibri" pitchFamily="34" charset="0"/>
              <a:cs typeface="+mn-cs"/>
            </a:endParaRPr>
          </a:p>
          <a:p>
            <a:pPr>
              <a:defRPr/>
            </a:pPr>
            <a:r>
              <a:rPr lang="en-GB" sz="1200" dirty="0">
                <a:solidFill>
                  <a:srgbClr val="7F7F7F"/>
                </a:solidFill>
                <a:latin typeface="Calibri" pitchFamily="34" charset="0"/>
                <a:cs typeface="+mn-cs"/>
              </a:rPr>
              <a:t/>
            </a:r>
            <a:br>
              <a:rPr lang="en-GB" sz="1200" dirty="0">
                <a:solidFill>
                  <a:srgbClr val="7F7F7F"/>
                </a:solidFill>
                <a:latin typeface="Calibri" pitchFamily="34" charset="0"/>
                <a:cs typeface="+mn-cs"/>
              </a:rPr>
            </a:br>
            <a:r>
              <a:rPr lang="en-GB" sz="1200" dirty="0">
                <a:solidFill>
                  <a:srgbClr val="7F7F7F"/>
                </a:solidFill>
                <a:latin typeface="Calibri" pitchFamily="34" charset="0"/>
                <a:cs typeface="+mn-cs"/>
              </a:rPr>
              <a:t/>
            </a:r>
            <a:br>
              <a:rPr lang="en-GB" sz="1200" dirty="0">
                <a:solidFill>
                  <a:srgbClr val="7F7F7F"/>
                </a:solidFill>
                <a:latin typeface="Calibri" pitchFamily="34" charset="0"/>
                <a:cs typeface="+mn-cs"/>
              </a:rPr>
            </a:br>
            <a:r>
              <a:rPr lang="en-GB" sz="1200" dirty="0">
                <a:latin typeface="Calibri" pitchFamily="34" charset="0"/>
                <a:cs typeface="+mn-cs"/>
              </a:rPr>
              <a:t>Environmental attitude</a:t>
            </a:r>
          </a:p>
          <a:p>
            <a:pPr>
              <a:defRPr/>
            </a:pP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Placeholder</a:t>
            </a:r>
            <a:endParaRPr lang="en-GB" sz="1200" dirty="0">
              <a:solidFill>
                <a:srgbClr val="7F7F7F"/>
              </a:solidFill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4375" y="2349500"/>
            <a:ext cx="2955925" cy="3743325"/>
          </a:xfrm>
          <a:prstGeom prst="rect">
            <a:avLst/>
          </a:prstGeom>
          <a:solidFill>
            <a:schemeClr val="bg2"/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055" name="TextBox 5"/>
          <p:cNvSpPr txBox="1">
            <a:spLocks noChangeArrowheads="1"/>
          </p:cNvSpPr>
          <p:nvPr/>
        </p:nvSpPr>
        <p:spPr bwMode="auto">
          <a:xfrm>
            <a:off x="5508625" y="663575"/>
            <a:ext cx="30972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GB" sz="1200">
                <a:solidFill>
                  <a:schemeClr val="bg1"/>
                </a:solidFill>
                <a:latin typeface="Calibri" pitchFamily="34" charset="0"/>
              </a:rPr>
              <a:t>www.siteinquestion.com</a:t>
            </a:r>
            <a:endParaRPr lang="en-GB" sz="1200">
              <a:latin typeface="Calibri" pitchFamily="34" charset="0"/>
            </a:endParaRPr>
          </a:p>
        </p:txBody>
      </p:sp>
      <p:pic>
        <p:nvPicPr>
          <p:cNvPr id="2" name="Picture 7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14" y="2502045"/>
            <a:ext cx="2863850" cy="359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9914" y="6160716"/>
            <a:ext cx="289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Source: http://www.businessinsider.com/ken-coleman-on-racial-diversity-2014-12?utm_source=feedburner&amp;utm_medium=feed&amp;utm_campaign=Feed%3A+businessinsider+%28Business+Insider%29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3851830"/>
            <a:ext cx="207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DRAFT ONLY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35799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611188" y="460375"/>
            <a:ext cx="3097212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3200" dirty="0" smtClean="0">
                <a:solidFill>
                  <a:schemeClr val="bg1"/>
                </a:solidFill>
                <a:latin typeface="Calibri" pitchFamily="34" charset="0"/>
              </a:rPr>
              <a:t>Chris Pratt</a:t>
            </a:r>
            <a:endParaRPr lang="en-GB" sz="3200" dirty="0">
              <a:solidFill>
                <a:schemeClr val="bg1"/>
              </a:solidFill>
              <a:latin typeface="Calibri" pitchFamily="34" charset="0"/>
            </a:endParaRPr>
          </a:p>
          <a:p>
            <a:pPr eaLnBrk="1" hangingPunct="1"/>
            <a:r>
              <a:rPr lang="en-GB" sz="1400" dirty="0">
                <a:latin typeface="Calibri" pitchFamily="34" charset="0"/>
              </a:rPr>
              <a:t/>
            </a:r>
            <a:br>
              <a:rPr lang="en-GB" sz="1400" dirty="0">
                <a:latin typeface="Calibri" pitchFamily="34" charset="0"/>
              </a:rPr>
            </a:br>
            <a:r>
              <a:rPr lang="en-GB" sz="1400" dirty="0" smtClean="0">
                <a:latin typeface="Calibri" pitchFamily="34" charset="0"/>
              </a:rPr>
              <a:t>Profile	  </a:t>
            </a:r>
            <a:r>
              <a:rPr lang="en-GB" sz="1400" dirty="0" smtClean="0">
                <a:solidFill>
                  <a:srgbClr val="7F7F7F"/>
                </a:solidFill>
                <a:latin typeface="Calibri" pitchFamily="34" charset="0"/>
              </a:rPr>
              <a:t>GPO Events Coordinator	 </a:t>
            </a:r>
            <a:r>
              <a:rPr lang="en-GB" sz="1400" dirty="0" smtClean="0">
                <a:latin typeface="Calibri" pitchFamily="34" charset="0"/>
              </a:rPr>
              <a:t>Gender</a:t>
            </a:r>
            <a:r>
              <a:rPr lang="en-GB" sz="1400" dirty="0">
                <a:solidFill>
                  <a:srgbClr val="7F7F7F"/>
                </a:solidFill>
                <a:latin typeface="Calibri" pitchFamily="34" charset="0"/>
              </a:rPr>
              <a:t>	  </a:t>
            </a:r>
            <a:r>
              <a:rPr lang="en-GB" sz="1400" dirty="0" smtClean="0">
                <a:solidFill>
                  <a:srgbClr val="7F7F7F"/>
                </a:solidFill>
                <a:latin typeface="Calibri" pitchFamily="34" charset="0"/>
              </a:rPr>
              <a:t>Female</a:t>
            </a:r>
            <a:endParaRPr lang="en-GB" sz="1400" dirty="0">
              <a:solidFill>
                <a:srgbClr val="7F7F7F"/>
              </a:solidFill>
              <a:latin typeface="Calibri" pitchFamily="34" charset="0"/>
            </a:endParaRPr>
          </a:p>
          <a:p>
            <a:pPr eaLnBrk="1" hangingPunct="1"/>
            <a:r>
              <a:rPr lang="en-GB" sz="1400" dirty="0">
                <a:latin typeface="Calibri" pitchFamily="34" charset="0"/>
              </a:rPr>
              <a:t>Age</a:t>
            </a:r>
            <a:r>
              <a:rPr lang="en-GB" sz="1400" dirty="0">
                <a:solidFill>
                  <a:srgbClr val="7F7F7F"/>
                </a:solidFill>
                <a:latin typeface="Calibri" pitchFamily="34" charset="0"/>
              </a:rPr>
              <a:t>  	  </a:t>
            </a:r>
            <a:r>
              <a:rPr lang="en-GB" sz="1400" dirty="0" smtClean="0">
                <a:solidFill>
                  <a:srgbClr val="7F7F7F"/>
                </a:solidFill>
                <a:latin typeface="Calibri" pitchFamily="34" charset="0"/>
              </a:rPr>
              <a:t>49</a:t>
            </a:r>
            <a:endParaRPr lang="en-GB" sz="1400" dirty="0">
              <a:solidFill>
                <a:srgbClr val="7F7F7F"/>
              </a:solidFill>
              <a:latin typeface="Calibri" pitchFamily="34" charset="0"/>
            </a:endParaRPr>
          </a:p>
          <a:p>
            <a:pPr eaLnBrk="1" hangingPunct="1"/>
            <a:r>
              <a:rPr lang="en-GB" sz="1400" dirty="0">
                <a:latin typeface="Calibri" pitchFamily="34" charset="0"/>
              </a:rPr>
              <a:t>Occupation </a:t>
            </a:r>
            <a:r>
              <a:rPr lang="en-GB" sz="1400" dirty="0">
                <a:solidFill>
                  <a:srgbClr val="7F7F7F"/>
                </a:solidFill>
                <a:latin typeface="Calibri" pitchFamily="34" charset="0"/>
              </a:rPr>
              <a:t>   </a:t>
            </a:r>
            <a:r>
              <a:rPr lang="en-GB" sz="1200" dirty="0" smtClean="0">
                <a:solidFill>
                  <a:srgbClr val="7F7F7F"/>
                </a:solidFill>
                <a:latin typeface="Calibri" pitchFamily="34" charset="0"/>
              </a:rPr>
              <a:t>GPO Event Coordinator, DC 		  Metro Region</a:t>
            </a:r>
            <a:endParaRPr lang="en-GB" dirty="0">
              <a:latin typeface="Calibri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654969" y="3680619"/>
            <a:ext cx="48244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3" name="TextBox 12"/>
          <p:cNvSpPr txBox="1">
            <a:spLocks noChangeArrowheads="1"/>
          </p:cNvSpPr>
          <p:nvPr/>
        </p:nvSpPr>
        <p:spPr bwMode="auto">
          <a:xfrm>
            <a:off x="4427538" y="1150938"/>
            <a:ext cx="4248150" cy="552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sz="1200" dirty="0">
                <a:latin typeface="Calibri" pitchFamily="34" charset="0"/>
                <a:cs typeface="+mn-cs"/>
              </a:rPr>
              <a:t>Character</a:t>
            </a:r>
            <a:r>
              <a:rPr lang="en-GB" sz="1200" dirty="0">
                <a:solidFill>
                  <a:srgbClr val="7F7F7F"/>
                </a:solidFill>
                <a:latin typeface="Calibri" pitchFamily="34" charset="0"/>
                <a:cs typeface="+mn-cs"/>
              </a:rPr>
              <a:t/>
            </a:r>
            <a:br>
              <a:rPr lang="en-GB" sz="1200" dirty="0">
                <a:solidFill>
                  <a:srgbClr val="7F7F7F"/>
                </a:solidFill>
                <a:latin typeface="Calibri" pitchFamily="34" charset="0"/>
                <a:cs typeface="+mn-cs"/>
              </a:rPr>
            </a:b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Attentive, cautious,  dependable, thoughtful, enthusiastic, teachable</a:t>
            </a:r>
          </a:p>
          <a:p>
            <a:pPr>
              <a:defRPr/>
            </a:pPr>
            <a:r>
              <a:rPr lang="en-GB" sz="1400" dirty="0">
                <a:latin typeface="Calibri" pitchFamily="34" charset="0"/>
                <a:cs typeface="+mn-cs"/>
              </a:rPr>
              <a:t/>
            </a:r>
            <a:br>
              <a:rPr lang="en-GB" sz="1400" dirty="0">
                <a:latin typeface="Calibri" pitchFamily="34" charset="0"/>
                <a:cs typeface="+mn-cs"/>
              </a:rPr>
            </a:br>
            <a:r>
              <a:rPr lang="en-GB" sz="1200" dirty="0">
                <a:latin typeface="Calibri" pitchFamily="34" charset="0"/>
                <a:cs typeface="+mn-cs"/>
              </a:rPr>
              <a:t>Description</a:t>
            </a:r>
          </a:p>
          <a:p>
            <a:pPr>
              <a:defRPr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Chris Pratt supports Pat Smith as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a GPO Event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Coordinator.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Chris’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job responsibilities include creation of events and providing reports to Pat (registration count, etc.) in support of event management.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She works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very closely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with GPO and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all Federal Agencies on their printing and publishing requirements.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In her spare time, she loves to play acoustic guitar and go to live music events in the local DC area.  She has recently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become an amateur photographer and enjoys going to photography conferences and brushing up on her Photoshop and Light Room skills.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Her favorite TV show is SUITS.</a:t>
            </a:r>
          </a:p>
          <a:p>
            <a:pPr>
              <a:defRPr/>
            </a:pPr>
            <a:endParaRPr lang="en-GB" sz="1100" dirty="0" smtClean="0">
              <a:solidFill>
                <a:srgbClr val="7F7F7F"/>
              </a:solidFill>
              <a:latin typeface="Calibri" pitchFamily="34" charset="0"/>
              <a:cs typeface="+mn-cs"/>
            </a:endParaRPr>
          </a:p>
          <a:p>
            <a:pPr>
              <a:defRPr/>
            </a:pPr>
            <a:r>
              <a:rPr lang="en-GB" sz="1200" dirty="0" smtClean="0">
                <a:latin typeface="Calibri" pitchFamily="34" charset="0"/>
                <a:cs typeface="+mn-cs"/>
              </a:rPr>
              <a:t>Site </a:t>
            </a:r>
            <a:r>
              <a:rPr lang="en-GB" sz="1200" dirty="0">
                <a:latin typeface="Calibri" pitchFamily="34" charset="0"/>
                <a:cs typeface="+mn-cs"/>
              </a:rPr>
              <a:t>usage</a:t>
            </a:r>
          </a:p>
          <a:p>
            <a:pPr>
              <a:defRPr/>
            </a:pPr>
            <a:r>
              <a:rPr lang="en-GB" sz="1000" dirty="0" smtClean="0">
                <a:solidFill>
                  <a:srgbClr val="7F7F7F"/>
                </a:solidFill>
                <a:latin typeface="Calibri" pitchFamily="34" charset="0"/>
                <a:cs typeface="+mn-cs"/>
              </a:rPr>
              <a:t>Chris wants </a:t>
            </a:r>
            <a:r>
              <a:rPr lang="en-GB" sz="1000" dirty="0">
                <a:solidFill>
                  <a:srgbClr val="7F7F7F"/>
                </a:solidFill>
                <a:latin typeface="Calibri" pitchFamily="34" charset="0"/>
                <a:cs typeface="+mn-cs"/>
              </a:rPr>
              <a:t>to: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GB" sz="1000" dirty="0">
                <a:solidFill>
                  <a:srgbClr val="7F7F7F"/>
                </a:solidFill>
                <a:latin typeface="Calibri" pitchFamily="34" charset="0"/>
                <a:cs typeface="+mn-cs"/>
              </a:rPr>
              <a:t> </a:t>
            </a:r>
            <a:r>
              <a:rPr lang="en-GB" sz="1000" dirty="0" smtClean="0">
                <a:solidFill>
                  <a:srgbClr val="7F7F7F"/>
                </a:solidFill>
                <a:latin typeface="Calibri" pitchFamily="34" charset="0"/>
                <a:cs typeface="+mn-cs"/>
              </a:rPr>
              <a:t> Create</a:t>
            </a:r>
            <a:r>
              <a:rPr lang="en-GB" sz="1000" dirty="0" smtClean="0">
                <a:solidFill>
                  <a:srgbClr val="7F7F7F"/>
                </a:solidFill>
                <a:latin typeface="Calibri" pitchFamily="34" charset="0"/>
                <a:cs typeface="+mn-cs"/>
              </a:rPr>
              <a:t>, edit and submit new customized events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GB" sz="1000" dirty="0" smtClean="0">
                <a:solidFill>
                  <a:srgbClr val="7F7F7F"/>
                </a:solidFill>
                <a:latin typeface="Calibri" pitchFamily="34" charset="0"/>
                <a:cs typeface="+mn-cs"/>
              </a:rPr>
              <a:t> </a:t>
            </a:r>
            <a:r>
              <a:rPr lang="en-GB" sz="1000" dirty="0" smtClean="0">
                <a:solidFill>
                  <a:srgbClr val="7F7F7F"/>
                </a:solidFill>
                <a:latin typeface="Calibri" pitchFamily="34" charset="0"/>
                <a:cs typeface="+mn-cs"/>
              </a:rPr>
              <a:t> Collaborate </a:t>
            </a:r>
            <a:r>
              <a:rPr lang="en-GB" sz="1000" dirty="0" smtClean="0">
                <a:solidFill>
                  <a:srgbClr val="7F7F7F"/>
                </a:solidFill>
                <a:latin typeface="Calibri" pitchFamily="34" charset="0"/>
                <a:cs typeface="+mn-cs"/>
              </a:rPr>
              <a:t>with other Event Coordinators on theme </a:t>
            </a:r>
            <a:r>
              <a:rPr lang="en-GB" sz="1000" dirty="0" smtClean="0">
                <a:solidFill>
                  <a:srgbClr val="7F7F7F"/>
                </a:solidFill>
                <a:latin typeface="Calibri" pitchFamily="34" charset="0"/>
                <a:cs typeface="+mn-cs"/>
              </a:rPr>
              <a:t>selections and event RSVP forms</a:t>
            </a:r>
            <a:endParaRPr lang="en-GB" sz="1000" dirty="0" smtClean="0">
              <a:solidFill>
                <a:srgbClr val="7F7F7F"/>
              </a:solidFill>
              <a:latin typeface="Calibri" pitchFamily="34" charset="0"/>
              <a:cs typeface="+mn-cs"/>
            </a:endParaRPr>
          </a:p>
          <a:p>
            <a:pPr>
              <a:buFont typeface="Wingdings" pitchFamily="2" charset="2"/>
              <a:buChar char="§"/>
              <a:defRPr/>
            </a:pPr>
            <a:r>
              <a:rPr lang="en-GB" sz="1000" dirty="0" smtClean="0">
                <a:solidFill>
                  <a:srgbClr val="7F7F7F"/>
                </a:solidFill>
                <a:latin typeface="Calibri" pitchFamily="34" charset="0"/>
                <a:cs typeface="+mn-cs"/>
              </a:rPr>
              <a:t> </a:t>
            </a:r>
            <a:r>
              <a:rPr lang="en-US" sz="1000" dirty="0">
                <a:solidFill>
                  <a:srgbClr val="7F7F7F"/>
                </a:solidFill>
                <a:latin typeface="Calibri" pitchFamily="34" charset="0"/>
              </a:rPr>
              <a:t> Support </a:t>
            </a:r>
            <a:r>
              <a:rPr lang="en-US" sz="1000" dirty="0" smtClean="0">
                <a:solidFill>
                  <a:srgbClr val="7F7F7F"/>
                </a:solidFill>
                <a:latin typeface="Calibri" pitchFamily="34" charset="0"/>
              </a:rPr>
              <a:t>Pat by creating reports, analyzing trends, and monitoring usability of the new </a:t>
            </a:r>
            <a:r>
              <a:rPr lang="en-US" sz="1000" dirty="0">
                <a:solidFill>
                  <a:srgbClr val="7F7F7F"/>
                </a:solidFill>
                <a:latin typeface="Calibri" pitchFamily="34" charset="0"/>
              </a:rPr>
              <a:t>Event </a:t>
            </a:r>
            <a:r>
              <a:rPr lang="en-US" sz="1000" dirty="0" smtClean="0">
                <a:solidFill>
                  <a:srgbClr val="7F7F7F"/>
                </a:solidFill>
                <a:latin typeface="Calibri" pitchFamily="34" charset="0"/>
              </a:rPr>
              <a:t>site after implementation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sz="1000" dirty="0">
                <a:solidFill>
                  <a:srgbClr val="7F7F7F"/>
                </a:solidFill>
                <a:latin typeface="Calibri" pitchFamily="34" charset="0"/>
              </a:rPr>
              <a:t> </a:t>
            </a:r>
            <a:r>
              <a:rPr lang="en-US" sz="1000" dirty="0" smtClean="0">
                <a:solidFill>
                  <a:srgbClr val="7F7F7F"/>
                </a:solidFill>
                <a:latin typeface="Calibri" pitchFamily="34" charset="0"/>
              </a:rPr>
              <a:t>Create reports that provide up-to-date information about event registration, and RSVP counts</a:t>
            </a:r>
            <a:endParaRPr lang="en-GB" sz="1000" dirty="0">
              <a:solidFill>
                <a:srgbClr val="7F7F7F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Char char="§"/>
              <a:defRPr/>
            </a:pPr>
            <a:endParaRPr lang="en-GB" sz="1000" dirty="0">
              <a:solidFill>
                <a:srgbClr val="7F7F7F"/>
              </a:solidFill>
              <a:latin typeface="Calibri" pitchFamily="34" charset="0"/>
              <a:cs typeface="+mn-cs"/>
            </a:endParaRPr>
          </a:p>
          <a:p>
            <a:pPr>
              <a:defRPr/>
            </a:pPr>
            <a:r>
              <a:rPr lang="en-GB" sz="1200" dirty="0">
                <a:solidFill>
                  <a:srgbClr val="7F7F7F"/>
                </a:solidFill>
                <a:latin typeface="Calibri" pitchFamily="34" charset="0"/>
                <a:cs typeface="+mn-cs"/>
              </a:rPr>
              <a:t/>
            </a:r>
            <a:br>
              <a:rPr lang="en-GB" sz="1200" dirty="0">
                <a:solidFill>
                  <a:srgbClr val="7F7F7F"/>
                </a:solidFill>
                <a:latin typeface="Calibri" pitchFamily="34" charset="0"/>
                <a:cs typeface="+mn-cs"/>
              </a:rPr>
            </a:br>
            <a:r>
              <a:rPr lang="en-GB" sz="1200" dirty="0">
                <a:latin typeface="Calibri" pitchFamily="34" charset="0"/>
                <a:cs typeface="+mn-cs"/>
              </a:rPr>
              <a:t>Web confidence and Context</a:t>
            </a:r>
          </a:p>
          <a:p>
            <a:pPr>
              <a:defRPr/>
            </a:pPr>
            <a:r>
              <a:rPr lang="en-GB" sz="1000" dirty="0" smtClean="0">
                <a:solidFill>
                  <a:srgbClr val="7F7F7F"/>
                </a:solidFill>
                <a:latin typeface="Calibri" pitchFamily="34" charset="0"/>
              </a:rPr>
              <a:t>Placeholder</a:t>
            </a:r>
          </a:p>
          <a:p>
            <a:pPr>
              <a:defRPr/>
            </a:pPr>
            <a:r>
              <a:rPr lang="en-GB" sz="1200" dirty="0">
                <a:solidFill>
                  <a:srgbClr val="7F7F7F"/>
                </a:solidFill>
                <a:latin typeface="Calibri" pitchFamily="34" charset="0"/>
                <a:cs typeface="+mn-cs"/>
              </a:rPr>
              <a:t/>
            </a:r>
            <a:br>
              <a:rPr lang="en-GB" sz="1200" dirty="0">
                <a:solidFill>
                  <a:srgbClr val="7F7F7F"/>
                </a:solidFill>
                <a:latin typeface="Calibri" pitchFamily="34" charset="0"/>
                <a:cs typeface="+mn-cs"/>
              </a:rPr>
            </a:br>
            <a:r>
              <a:rPr lang="en-GB" sz="1200" dirty="0">
                <a:latin typeface="Calibri" pitchFamily="34" charset="0"/>
                <a:cs typeface="+mn-cs"/>
              </a:rPr>
              <a:t>Brand association </a:t>
            </a:r>
          </a:p>
          <a:p>
            <a:pPr>
              <a:defRPr/>
            </a:pPr>
            <a:r>
              <a:rPr lang="en-GB" sz="1000" dirty="0" smtClean="0">
                <a:solidFill>
                  <a:srgbClr val="7F7F7F"/>
                </a:solidFill>
                <a:latin typeface="Calibri" pitchFamily="34" charset="0"/>
                <a:cs typeface="+mn-cs"/>
              </a:rPr>
              <a:t>Examples: Hewlett </a:t>
            </a:r>
            <a:r>
              <a:rPr lang="en-GB" sz="1000" dirty="0">
                <a:solidFill>
                  <a:srgbClr val="7F7F7F"/>
                </a:solidFill>
                <a:latin typeface="Calibri" pitchFamily="34" charset="0"/>
                <a:cs typeface="+mn-cs"/>
              </a:rPr>
              <a:t>Packard, Chrysler, </a:t>
            </a:r>
            <a:r>
              <a:rPr lang="en-GB" sz="1000" dirty="0" err="1">
                <a:solidFill>
                  <a:srgbClr val="7F7F7F"/>
                </a:solidFill>
                <a:latin typeface="Calibri" pitchFamily="34" charset="0"/>
                <a:cs typeface="+mn-cs"/>
              </a:rPr>
              <a:t>Ebay</a:t>
            </a:r>
            <a:r>
              <a:rPr lang="en-GB" sz="1000" dirty="0">
                <a:solidFill>
                  <a:srgbClr val="7F7F7F"/>
                </a:solidFill>
                <a:latin typeface="Calibri" pitchFamily="34" charset="0"/>
                <a:cs typeface="+mn-cs"/>
              </a:rPr>
              <a:t>, Olive Garden, Home Depot, </a:t>
            </a:r>
            <a:r>
              <a:rPr lang="en-GB" sz="1000" dirty="0" err="1">
                <a:solidFill>
                  <a:srgbClr val="7F7F7F"/>
                </a:solidFill>
                <a:latin typeface="Calibri" pitchFamily="34" charset="0"/>
                <a:cs typeface="+mn-cs"/>
              </a:rPr>
              <a:t>Safeways</a:t>
            </a:r>
            <a:r>
              <a:rPr lang="en-GB" sz="1000" dirty="0">
                <a:solidFill>
                  <a:srgbClr val="7F7F7F"/>
                </a:solidFill>
                <a:latin typeface="Calibri" pitchFamily="34" charset="0"/>
                <a:cs typeface="+mn-cs"/>
              </a:rPr>
              <a:t>, Patagonia outdoor wear, CNN, National Geographic etc etc.</a:t>
            </a:r>
            <a:br>
              <a:rPr lang="en-GB" sz="1000" dirty="0">
                <a:solidFill>
                  <a:srgbClr val="7F7F7F"/>
                </a:solidFill>
                <a:latin typeface="Calibri" pitchFamily="34" charset="0"/>
                <a:cs typeface="+mn-cs"/>
              </a:rPr>
            </a:br>
            <a:r>
              <a:rPr lang="en-GB" sz="1200" dirty="0">
                <a:solidFill>
                  <a:srgbClr val="7F7F7F"/>
                </a:solidFill>
                <a:latin typeface="Calibri" pitchFamily="34" charset="0"/>
                <a:cs typeface="+mn-cs"/>
              </a:rPr>
              <a:t/>
            </a:r>
            <a:br>
              <a:rPr lang="en-GB" sz="1200" dirty="0">
                <a:solidFill>
                  <a:srgbClr val="7F7F7F"/>
                </a:solidFill>
                <a:latin typeface="Calibri" pitchFamily="34" charset="0"/>
                <a:cs typeface="+mn-cs"/>
              </a:rPr>
            </a:br>
            <a:r>
              <a:rPr lang="en-GB" sz="1200" dirty="0">
                <a:latin typeface="Calibri" pitchFamily="34" charset="0"/>
                <a:cs typeface="+mn-cs"/>
              </a:rPr>
              <a:t>Environmental attitude</a:t>
            </a:r>
          </a:p>
          <a:p>
            <a:pPr>
              <a:defRPr/>
            </a:pPr>
            <a:r>
              <a:rPr lang="en-GB" sz="1000" dirty="0">
                <a:solidFill>
                  <a:srgbClr val="7F7F7F"/>
                </a:solidFill>
                <a:latin typeface="Calibri" pitchFamily="34" charset="0"/>
              </a:rPr>
              <a:t>Placeholder</a:t>
            </a:r>
            <a:endParaRPr lang="en-GB" sz="1200" dirty="0">
              <a:solidFill>
                <a:srgbClr val="7F7F7F"/>
              </a:solidFill>
              <a:latin typeface="+mn-lt"/>
              <a:cs typeface="+mn-cs"/>
            </a:endParaRPr>
          </a:p>
        </p:txBody>
      </p:sp>
      <p:sp>
        <p:nvSpPr>
          <p:cNvPr id="2055" name="TextBox 5"/>
          <p:cNvSpPr txBox="1">
            <a:spLocks noChangeArrowheads="1"/>
          </p:cNvSpPr>
          <p:nvPr/>
        </p:nvSpPr>
        <p:spPr bwMode="auto">
          <a:xfrm>
            <a:off x="5508625" y="663575"/>
            <a:ext cx="30972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GB" sz="1200">
                <a:solidFill>
                  <a:schemeClr val="bg1"/>
                </a:solidFill>
                <a:latin typeface="Calibri" pitchFamily="34" charset="0"/>
              </a:rPr>
              <a:t>www.siteinquestion.com</a:t>
            </a:r>
            <a:endParaRPr lang="en-GB" sz="120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5969" y="6213862"/>
            <a:ext cx="2898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Source: </a:t>
            </a:r>
            <a:r>
              <a:rPr lang="en-US" sz="600" dirty="0">
                <a:hlinkClick r:id="rId2"/>
              </a:rPr>
              <a:t>http://www.proheadshots.ca/corporate-headshots-2</a:t>
            </a:r>
            <a:r>
              <a:rPr lang="en-US" sz="600" dirty="0" smtClean="0">
                <a:hlinkClick r:id="rId2"/>
              </a:rPr>
              <a:t>/</a:t>
            </a:r>
            <a:endParaRPr lang="en-US" sz="600" dirty="0" smtClean="0"/>
          </a:p>
          <a:p>
            <a:r>
              <a:rPr lang="en-US" sz="600" dirty="0">
                <a:hlinkClick r:id="rId3"/>
              </a:rPr>
              <a:t>https://www.pinterest.com/pin/315392780128768788</a:t>
            </a:r>
            <a:r>
              <a:rPr lang="en-US" sz="600" dirty="0" smtClean="0">
                <a:hlinkClick r:id="rId3"/>
              </a:rPr>
              <a:t>/</a:t>
            </a:r>
            <a:r>
              <a:rPr lang="en-US" sz="600" dirty="0" smtClean="0"/>
              <a:t> </a:t>
            </a:r>
            <a:endParaRPr lang="en-US" sz="600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" y="2590911"/>
            <a:ext cx="3362326" cy="3427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13500" y="2667000"/>
            <a:ext cx="207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DRAFT ONLY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52393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611188" y="460375"/>
            <a:ext cx="3097212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3200" dirty="0" err="1">
                <a:solidFill>
                  <a:schemeClr val="bg1"/>
                </a:solidFill>
                <a:latin typeface="Calibri" pitchFamily="34" charset="0"/>
              </a:rPr>
              <a:t>UserX</a:t>
            </a:r>
            <a:endParaRPr lang="en-GB" sz="3200" dirty="0">
              <a:solidFill>
                <a:schemeClr val="bg1"/>
              </a:solidFill>
              <a:latin typeface="Calibri" pitchFamily="34" charset="0"/>
            </a:endParaRPr>
          </a:p>
          <a:p>
            <a:pPr eaLnBrk="1" hangingPunct="1"/>
            <a:r>
              <a:rPr lang="en-GB" sz="1400" dirty="0">
                <a:latin typeface="Calibri" pitchFamily="34" charset="0"/>
              </a:rPr>
              <a:t/>
            </a:r>
            <a:br>
              <a:rPr lang="en-GB" sz="1400" dirty="0">
                <a:latin typeface="Calibri" pitchFamily="34" charset="0"/>
              </a:rPr>
            </a:br>
            <a:r>
              <a:rPr lang="en-GB" sz="1400" dirty="0">
                <a:latin typeface="Calibri" pitchFamily="34" charset="0"/>
              </a:rPr>
              <a:t>Profile	</a:t>
            </a:r>
            <a:r>
              <a:rPr lang="en-GB" sz="1400" dirty="0">
                <a:solidFill>
                  <a:srgbClr val="7F7F7F"/>
                </a:solidFill>
                <a:latin typeface="Calibri" pitchFamily="34" charset="0"/>
              </a:rPr>
              <a:t>   End User</a:t>
            </a:r>
          </a:p>
          <a:p>
            <a:pPr eaLnBrk="1" hangingPunct="1"/>
            <a:r>
              <a:rPr lang="en-GB" sz="1400" dirty="0">
                <a:latin typeface="Calibri" pitchFamily="34" charset="0"/>
              </a:rPr>
              <a:t>Gender</a:t>
            </a:r>
            <a:r>
              <a:rPr lang="en-GB" sz="1400" dirty="0">
                <a:solidFill>
                  <a:srgbClr val="7F7F7F"/>
                </a:solidFill>
                <a:latin typeface="Calibri" pitchFamily="34" charset="0"/>
              </a:rPr>
              <a:t>	</a:t>
            </a:r>
            <a:r>
              <a:rPr lang="en-GB" sz="1400">
                <a:solidFill>
                  <a:srgbClr val="7F7F7F"/>
                </a:solidFill>
                <a:latin typeface="Calibri" pitchFamily="34" charset="0"/>
              </a:rPr>
              <a:t>   </a:t>
            </a:r>
            <a:r>
              <a:rPr lang="en-GB" sz="1400" smtClean="0">
                <a:solidFill>
                  <a:srgbClr val="7F7F7F"/>
                </a:solidFill>
                <a:latin typeface="Calibri" pitchFamily="34" charset="0"/>
              </a:rPr>
              <a:t>Female</a:t>
            </a:r>
            <a:endParaRPr lang="en-GB" sz="1400" dirty="0">
              <a:solidFill>
                <a:srgbClr val="7F7F7F"/>
              </a:solidFill>
              <a:latin typeface="Calibri" pitchFamily="34" charset="0"/>
            </a:endParaRPr>
          </a:p>
          <a:p>
            <a:pPr eaLnBrk="1" hangingPunct="1"/>
            <a:r>
              <a:rPr lang="en-GB" sz="1400" dirty="0">
                <a:latin typeface="Calibri" pitchFamily="34" charset="0"/>
              </a:rPr>
              <a:t>Age</a:t>
            </a:r>
            <a:r>
              <a:rPr lang="en-GB" sz="1400" dirty="0">
                <a:solidFill>
                  <a:srgbClr val="7F7F7F"/>
                </a:solidFill>
                <a:latin typeface="Calibri" pitchFamily="34" charset="0"/>
              </a:rPr>
              <a:t>  	   30</a:t>
            </a:r>
          </a:p>
          <a:p>
            <a:pPr eaLnBrk="1" hangingPunct="1"/>
            <a:r>
              <a:rPr lang="en-GB" sz="1400" dirty="0">
                <a:latin typeface="Calibri" pitchFamily="34" charset="0"/>
              </a:rPr>
              <a:t>Occupation </a:t>
            </a:r>
            <a:r>
              <a:rPr lang="en-GB" sz="1400" dirty="0">
                <a:solidFill>
                  <a:srgbClr val="7F7F7F"/>
                </a:solidFill>
                <a:latin typeface="Calibri" pitchFamily="34" charset="0"/>
              </a:rPr>
              <a:t>    Web Designer </a:t>
            </a:r>
            <a:r>
              <a:rPr lang="en-GB" sz="1400" dirty="0" err="1">
                <a:solidFill>
                  <a:srgbClr val="7F7F7F"/>
                </a:solidFill>
                <a:latin typeface="Calibri" pitchFamily="34" charset="0"/>
              </a:rPr>
              <a:t>etc</a:t>
            </a:r>
            <a:endParaRPr lang="en-GB" sz="1400" dirty="0">
              <a:solidFill>
                <a:srgbClr val="7F7F7F"/>
              </a:solidFill>
              <a:latin typeface="Calibri" pitchFamily="34" charset="0"/>
            </a:endParaRPr>
          </a:p>
          <a:p>
            <a:pPr eaLnBrk="1" hangingPunct="1"/>
            <a:r>
              <a:rPr lang="en-GB" sz="1400" dirty="0">
                <a:latin typeface="Calibri" pitchFamily="34" charset="0"/>
              </a:rPr>
              <a:t> </a:t>
            </a:r>
          </a:p>
          <a:p>
            <a:pPr eaLnBrk="1" hangingPunct="1"/>
            <a:endParaRPr lang="en-GB" dirty="0">
              <a:latin typeface="Calibri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654969" y="3680619"/>
            <a:ext cx="48244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3" name="TextBox 12"/>
          <p:cNvSpPr txBox="1">
            <a:spLocks noChangeArrowheads="1"/>
          </p:cNvSpPr>
          <p:nvPr/>
        </p:nvSpPr>
        <p:spPr bwMode="auto">
          <a:xfrm>
            <a:off x="4427538" y="1150938"/>
            <a:ext cx="4248150" cy="50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sz="1200" dirty="0">
                <a:latin typeface="Calibri" pitchFamily="34" charset="0"/>
                <a:cs typeface="+mn-cs"/>
              </a:rPr>
              <a:t>Character</a:t>
            </a:r>
            <a:r>
              <a:rPr lang="en-GB" sz="1200" dirty="0">
                <a:solidFill>
                  <a:srgbClr val="7F7F7F"/>
                </a:solidFill>
                <a:latin typeface="Calibri" pitchFamily="34" charset="0"/>
                <a:cs typeface="+mn-cs"/>
              </a:rPr>
              <a:t/>
            </a:r>
            <a:br>
              <a:rPr lang="en-GB" sz="1200" dirty="0">
                <a:solidFill>
                  <a:srgbClr val="7F7F7F"/>
                </a:solidFill>
                <a:latin typeface="Calibri" pitchFamily="34" charset="0"/>
                <a:cs typeface="+mn-cs"/>
              </a:rPr>
            </a:b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Intelligent, enthusiastic, bold, persevering, achiever.</a:t>
            </a:r>
          </a:p>
          <a:p>
            <a:pPr>
              <a:defRPr/>
            </a:pPr>
            <a:r>
              <a:rPr lang="en-GB" sz="1400" dirty="0">
                <a:latin typeface="Calibri" pitchFamily="34" charset="0"/>
                <a:cs typeface="+mn-cs"/>
              </a:rPr>
              <a:t/>
            </a:r>
            <a:br>
              <a:rPr lang="en-GB" sz="1400" dirty="0">
                <a:latin typeface="Calibri" pitchFamily="34" charset="0"/>
                <a:cs typeface="+mn-cs"/>
              </a:rPr>
            </a:br>
            <a:r>
              <a:rPr lang="en-GB" sz="1200" dirty="0">
                <a:latin typeface="Calibri" pitchFamily="34" charset="0"/>
                <a:cs typeface="+mn-cs"/>
              </a:rPr>
              <a:t>Description</a:t>
            </a:r>
          </a:p>
          <a:p>
            <a:pPr>
              <a:defRPr/>
            </a:pP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Lorem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ipsum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dolor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 sit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amet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,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consectetur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adipiscing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elit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. Maecenas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gravida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tempor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pulvinar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. Class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aptent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taciti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sociosqu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 ad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litora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torquent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 per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conubia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 nostra, per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inceptos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himenaeos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.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Lorem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ipsum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dolor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 sit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amet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,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consectetur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adipiscing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elit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.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Morbi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fermentum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interdum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erat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,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eget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sollicitudin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felis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gravida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 in.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Donec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ut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urna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 sit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amet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augue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pulvinar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iaculis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.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Cras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ornare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ligula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nec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nunc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elementum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eu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egestas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sapien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consectetur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rPr>
              <a:t>.</a:t>
            </a:r>
          </a:p>
          <a:p>
            <a:pPr>
              <a:defRPr/>
            </a:pPr>
            <a:endParaRPr lang="en-GB" sz="1100" dirty="0">
              <a:solidFill>
                <a:srgbClr val="7F7F7F"/>
              </a:solidFill>
              <a:latin typeface="Calibri" pitchFamily="34" charset="0"/>
              <a:cs typeface="+mn-cs"/>
            </a:endParaRPr>
          </a:p>
          <a:p>
            <a:pPr>
              <a:defRPr/>
            </a:pPr>
            <a:r>
              <a:rPr lang="en-GB" sz="1200" dirty="0">
                <a:latin typeface="Calibri" pitchFamily="34" charset="0"/>
                <a:cs typeface="+mn-cs"/>
              </a:rPr>
              <a:t>Site usage</a:t>
            </a:r>
          </a:p>
          <a:p>
            <a:pPr>
              <a:defRPr/>
            </a:pPr>
            <a:r>
              <a:rPr lang="en-GB" sz="1000" dirty="0" err="1">
                <a:solidFill>
                  <a:srgbClr val="7F7F7F"/>
                </a:solidFill>
                <a:latin typeface="Calibri" pitchFamily="34" charset="0"/>
                <a:cs typeface="+mn-cs"/>
              </a:rPr>
              <a:t>UserX</a:t>
            </a:r>
            <a:r>
              <a:rPr lang="en-GB" sz="1000" dirty="0">
                <a:solidFill>
                  <a:srgbClr val="7F7F7F"/>
                </a:solidFill>
                <a:latin typeface="Calibri" pitchFamily="34" charset="0"/>
                <a:cs typeface="+mn-cs"/>
              </a:rPr>
              <a:t> wants to: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GB" sz="1000" dirty="0">
                <a:solidFill>
                  <a:srgbClr val="7F7F7F"/>
                </a:solidFill>
                <a:latin typeface="Calibri" pitchFamily="34" charset="0"/>
                <a:cs typeface="+mn-cs"/>
              </a:rPr>
              <a:t> Find out more about company’s work in specific areas of interest.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GB" sz="1000" dirty="0">
                <a:solidFill>
                  <a:srgbClr val="7F7F7F"/>
                </a:solidFill>
                <a:latin typeface="Calibri" pitchFamily="34" charset="0"/>
                <a:cs typeface="+mn-cs"/>
              </a:rPr>
              <a:t> Read and contribute to discussion in the Blog.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GB" sz="1000" dirty="0">
                <a:solidFill>
                  <a:srgbClr val="7F7F7F"/>
                </a:solidFill>
                <a:latin typeface="Calibri" pitchFamily="34" charset="0"/>
                <a:cs typeface="+mn-cs"/>
              </a:rPr>
              <a:t> Keep up to date with company name etc </a:t>
            </a:r>
            <a:r>
              <a:rPr lang="en-GB" sz="1000" dirty="0" err="1">
                <a:solidFill>
                  <a:srgbClr val="7F7F7F"/>
                </a:solidFill>
                <a:latin typeface="Calibri" pitchFamily="34" charset="0"/>
                <a:cs typeface="+mn-cs"/>
              </a:rPr>
              <a:t>etc</a:t>
            </a:r>
            <a:r>
              <a:rPr lang="en-GB" sz="1000" dirty="0">
                <a:solidFill>
                  <a:srgbClr val="7F7F7F"/>
                </a:solidFill>
                <a:latin typeface="Calibri" pitchFamily="34" charset="0"/>
                <a:cs typeface="+mn-cs"/>
              </a:rPr>
              <a:t>.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GB" sz="1000" dirty="0">
                <a:solidFill>
                  <a:srgbClr val="7F7F7F"/>
                </a:solidFill>
                <a:latin typeface="Calibri" pitchFamily="34" charset="0"/>
                <a:cs typeface="+mn-cs"/>
              </a:rPr>
              <a:t> Find out what opportunities are available etc </a:t>
            </a:r>
            <a:r>
              <a:rPr lang="en-GB" sz="1000" dirty="0" err="1">
                <a:solidFill>
                  <a:srgbClr val="7F7F7F"/>
                </a:solidFill>
                <a:latin typeface="Calibri" pitchFamily="34" charset="0"/>
                <a:cs typeface="+mn-cs"/>
              </a:rPr>
              <a:t>etc</a:t>
            </a:r>
            <a:r>
              <a:rPr lang="en-GB" sz="1000" dirty="0">
                <a:solidFill>
                  <a:srgbClr val="7F7F7F"/>
                </a:solidFill>
                <a:latin typeface="Calibri" pitchFamily="34" charset="0"/>
                <a:cs typeface="+mn-cs"/>
              </a:rPr>
              <a:t>.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GB" sz="1000" dirty="0">
                <a:solidFill>
                  <a:srgbClr val="7F7F7F"/>
                </a:solidFill>
                <a:latin typeface="Calibri" pitchFamily="34" charset="0"/>
                <a:cs typeface="+mn-cs"/>
              </a:rPr>
              <a:t> Buy stuff etc </a:t>
            </a:r>
            <a:r>
              <a:rPr lang="en-GB" sz="1000" dirty="0" err="1">
                <a:solidFill>
                  <a:srgbClr val="7F7F7F"/>
                </a:solidFill>
                <a:latin typeface="Calibri" pitchFamily="34" charset="0"/>
                <a:cs typeface="+mn-cs"/>
              </a:rPr>
              <a:t>etc</a:t>
            </a:r>
            <a:r>
              <a:rPr lang="en-GB" sz="1000" dirty="0">
                <a:solidFill>
                  <a:srgbClr val="7F7F7F"/>
                </a:solidFill>
                <a:latin typeface="Calibri" pitchFamily="34" charset="0"/>
                <a:cs typeface="+mn-cs"/>
              </a:rPr>
              <a:t>.</a:t>
            </a:r>
          </a:p>
          <a:p>
            <a:pPr>
              <a:defRPr/>
            </a:pPr>
            <a:r>
              <a:rPr lang="en-GB" sz="1200" dirty="0">
                <a:solidFill>
                  <a:srgbClr val="7F7F7F"/>
                </a:solidFill>
                <a:latin typeface="Calibri" pitchFamily="34" charset="0"/>
                <a:cs typeface="+mn-cs"/>
              </a:rPr>
              <a:t/>
            </a:r>
            <a:br>
              <a:rPr lang="en-GB" sz="1200" dirty="0">
                <a:solidFill>
                  <a:srgbClr val="7F7F7F"/>
                </a:solidFill>
                <a:latin typeface="Calibri" pitchFamily="34" charset="0"/>
                <a:cs typeface="+mn-cs"/>
              </a:rPr>
            </a:br>
            <a:r>
              <a:rPr lang="en-GB" sz="1200" dirty="0">
                <a:latin typeface="Calibri" pitchFamily="34" charset="0"/>
                <a:cs typeface="+mn-cs"/>
              </a:rPr>
              <a:t>Web confidence and Context</a:t>
            </a:r>
          </a:p>
          <a:p>
            <a:pPr>
              <a:defRPr/>
            </a:pP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Cras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ornare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ligula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nec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nunc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elementum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eu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egestas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sapien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consectetur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cs typeface="+mn-cs"/>
              </a:rPr>
              <a:t>.</a:t>
            </a:r>
          </a:p>
          <a:p>
            <a:pPr>
              <a:defRPr/>
            </a:pPr>
            <a:r>
              <a:rPr lang="en-GB" sz="1200" dirty="0">
                <a:solidFill>
                  <a:srgbClr val="7F7F7F"/>
                </a:solidFill>
                <a:latin typeface="Calibri" pitchFamily="34" charset="0"/>
                <a:cs typeface="+mn-cs"/>
              </a:rPr>
              <a:t/>
            </a:r>
            <a:br>
              <a:rPr lang="en-GB" sz="1200" dirty="0">
                <a:solidFill>
                  <a:srgbClr val="7F7F7F"/>
                </a:solidFill>
                <a:latin typeface="Calibri" pitchFamily="34" charset="0"/>
                <a:cs typeface="+mn-cs"/>
              </a:rPr>
            </a:br>
            <a:r>
              <a:rPr lang="en-GB" sz="1200" dirty="0">
                <a:latin typeface="Calibri" pitchFamily="34" charset="0"/>
                <a:cs typeface="+mn-cs"/>
              </a:rPr>
              <a:t>Brand association </a:t>
            </a:r>
          </a:p>
          <a:p>
            <a:pPr>
              <a:defRPr/>
            </a:pPr>
            <a:r>
              <a:rPr lang="en-GB" sz="1000" dirty="0">
                <a:solidFill>
                  <a:srgbClr val="7F7F7F"/>
                </a:solidFill>
                <a:latin typeface="Calibri" pitchFamily="34" charset="0"/>
                <a:cs typeface="+mn-cs"/>
              </a:rPr>
              <a:t>Hewlett Packard, Chrysler, </a:t>
            </a:r>
            <a:r>
              <a:rPr lang="en-GB" sz="1000" dirty="0" err="1">
                <a:solidFill>
                  <a:srgbClr val="7F7F7F"/>
                </a:solidFill>
                <a:latin typeface="Calibri" pitchFamily="34" charset="0"/>
                <a:cs typeface="+mn-cs"/>
              </a:rPr>
              <a:t>Ebay</a:t>
            </a:r>
            <a:r>
              <a:rPr lang="en-GB" sz="1000" dirty="0">
                <a:solidFill>
                  <a:srgbClr val="7F7F7F"/>
                </a:solidFill>
                <a:latin typeface="Calibri" pitchFamily="34" charset="0"/>
                <a:cs typeface="+mn-cs"/>
              </a:rPr>
              <a:t>, Olive Garden, Home Depot, </a:t>
            </a:r>
            <a:r>
              <a:rPr lang="en-GB" sz="1000" dirty="0" err="1">
                <a:solidFill>
                  <a:srgbClr val="7F7F7F"/>
                </a:solidFill>
                <a:latin typeface="Calibri" pitchFamily="34" charset="0"/>
                <a:cs typeface="+mn-cs"/>
              </a:rPr>
              <a:t>Safeways</a:t>
            </a:r>
            <a:r>
              <a:rPr lang="en-GB" sz="1000" dirty="0">
                <a:solidFill>
                  <a:srgbClr val="7F7F7F"/>
                </a:solidFill>
                <a:latin typeface="Calibri" pitchFamily="34" charset="0"/>
                <a:cs typeface="+mn-cs"/>
              </a:rPr>
              <a:t>, Patagonia outdoor wear, CNN, National Geographic etc </a:t>
            </a:r>
            <a:r>
              <a:rPr lang="en-GB" sz="1000" dirty="0" err="1">
                <a:solidFill>
                  <a:srgbClr val="7F7F7F"/>
                </a:solidFill>
                <a:latin typeface="Calibri" pitchFamily="34" charset="0"/>
                <a:cs typeface="+mn-cs"/>
              </a:rPr>
              <a:t>etc</a:t>
            </a:r>
            <a:r>
              <a:rPr lang="en-GB" sz="1000" dirty="0">
                <a:solidFill>
                  <a:srgbClr val="7F7F7F"/>
                </a:solidFill>
                <a:latin typeface="Calibri" pitchFamily="34" charset="0"/>
                <a:cs typeface="+mn-cs"/>
              </a:rPr>
              <a:t>.</a:t>
            </a:r>
            <a:br>
              <a:rPr lang="en-GB" sz="1000" dirty="0">
                <a:solidFill>
                  <a:srgbClr val="7F7F7F"/>
                </a:solidFill>
                <a:latin typeface="Calibri" pitchFamily="34" charset="0"/>
                <a:cs typeface="+mn-cs"/>
              </a:rPr>
            </a:br>
            <a:r>
              <a:rPr lang="en-GB" sz="1200" dirty="0">
                <a:solidFill>
                  <a:srgbClr val="7F7F7F"/>
                </a:solidFill>
                <a:latin typeface="Calibri" pitchFamily="34" charset="0"/>
                <a:cs typeface="+mn-cs"/>
              </a:rPr>
              <a:t/>
            </a:r>
            <a:br>
              <a:rPr lang="en-GB" sz="1200" dirty="0">
                <a:solidFill>
                  <a:srgbClr val="7F7F7F"/>
                </a:solidFill>
                <a:latin typeface="Calibri" pitchFamily="34" charset="0"/>
                <a:cs typeface="+mn-cs"/>
              </a:rPr>
            </a:br>
            <a:r>
              <a:rPr lang="en-GB" sz="1200" dirty="0">
                <a:latin typeface="Calibri" pitchFamily="34" charset="0"/>
                <a:cs typeface="+mn-cs"/>
              </a:rPr>
              <a:t>Environmental attitude</a:t>
            </a:r>
          </a:p>
          <a:p>
            <a:pPr>
              <a:defRPr/>
            </a:pP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Lorem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ipsum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dolor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sit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amet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,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consectetur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adipiscing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elit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. Maecenas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gravida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tempor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pulvinar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. Class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aptent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taciti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sociosqu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ad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litora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torquent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per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conubia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nostra, per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inceptos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himenaeos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.</a:t>
            </a:r>
            <a:endParaRPr lang="en-GB" sz="1200" dirty="0">
              <a:solidFill>
                <a:srgbClr val="7F7F7F"/>
              </a:solidFill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4375" y="2349500"/>
            <a:ext cx="2955925" cy="3743325"/>
          </a:xfrm>
          <a:prstGeom prst="rect">
            <a:avLst/>
          </a:prstGeom>
          <a:solidFill>
            <a:schemeClr val="bg2"/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055" name="TextBox 5"/>
          <p:cNvSpPr txBox="1">
            <a:spLocks noChangeArrowheads="1"/>
          </p:cNvSpPr>
          <p:nvPr/>
        </p:nvSpPr>
        <p:spPr bwMode="auto">
          <a:xfrm>
            <a:off x="5508625" y="663575"/>
            <a:ext cx="30972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GB" sz="1200">
                <a:solidFill>
                  <a:schemeClr val="bg1"/>
                </a:solidFill>
                <a:latin typeface="Calibri" pitchFamily="34" charset="0"/>
              </a:rPr>
              <a:t>www.siteinquestion.com</a:t>
            </a:r>
            <a:endParaRPr lang="en-GB" sz="1200">
              <a:latin typeface="Calibri" pitchFamily="34" charset="0"/>
            </a:endParaRPr>
          </a:p>
        </p:txBody>
      </p:sp>
      <p:pic>
        <p:nvPicPr>
          <p:cNvPr id="9" name="Picture 4" descr="http://www.gpo.gov/images/news-media/image/300/green_ticket_employee_3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14" y="3048000"/>
            <a:ext cx="3007386" cy="197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69816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erson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CB82C49BBB4D4BA3626B364F502A57" ma:contentTypeVersion="0" ma:contentTypeDescription="Create a new document." ma:contentTypeScope="" ma:versionID="6aade93a0653ad799913cc57ed4515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e0e3112098b4d1518554ee266199a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17F58B-5CDA-4912-A88E-CAD351AE66CD}">
  <ds:schemaRefs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8A9C8BD-BAC8-4223-97DB-C0BAC9208D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E86493-86F6-4BC1-B880-307151BDEA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Persona</Template>
  <TotalTime>1801</TotalTime>
  <Words>32</Words>
  <Application>Microsoft Office PowerPoint</Application>
  <PresentationFormat>On-screen Show (4:3)</PresentationFormat>
  <Paragraphs>70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Persona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Lindsay Newlen</dc:creator>
  <cp:lastModifiedBy>Lindsay Newlen</cp:lastModifiedBy>
  <cp:revision>43</cp:revision>
  <dcterms:created xsi:type="dcterms:W3CDTF">2015-09-24T22:05:40Z</dcterms:created>
  <dcterms:modified xsi:type="dcterms:W3CDTF">2015-10-01T21:40:03Z</dcterms:modified>
</cp:coreProperties>
</file>