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74" r:id="rId6"/>
    <p:sldMasterId id="2147483707" r:id="rId7"/>
  </p:sldMasterIdLst>
  <p:notesMasterIdLst>
    <p:notesMasterId r:id="rId17"/>
  </p:notesMasterIdLst>
  <p:sldIdLst>
    <p:sldId id="9730" r:id="rId8"/>
    <p:sldId id="377" r:id="rId9"/>
    <p:sldId id="2142534044" r:id="rId10"/>
    <p:sldId id="2142534045" r:id="rId11"/>
    <p:sldId id="2142534046" r:id="rId12"/>
    <p:sldId id="2142534047" r:id="rId13"/>
    <p:sldId id="2142534048" r:id="rId14"/>
    <p:sldId id="2142534049" r:id="rId15"/>
    <p:sldId id="97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0F6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11263-7FCA-47EF-8D14-ECEB65AB1450}" v="24" dt="2023-05-30T12:47:40.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08" autoAdjust="0"/>
  </p:normalViewPr>
  <p:slideViewPr>
    <p:cSldViewPr snapToGrid="0">
      <p:cViewPr varScale="1">
        <p:scale>
          <a:sx n="85" d="100"/>
          <a:sy n="85" d="100"/>
        </p:scale>
        <p:origin x="14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ve Harriss" userId="6836da62-5e22-437b-ae36-d979e70faf7a" providerId="ADAL" clId="{36611263-7FCA-47EF-8D14-ECEB65AB1450}"/>
    <pc:docChg chg="undo custSel addSld delSld modSld modMainMaster">
      <pc:chgData name="Clive Harriss" userId="6836da62-5e22-437b-ae36-d979e70faf7a" providerId="ADAL" clId="{36611263-7FCA-47EF-8D14-ECEB65AB1450}" dt="2023-05-30T12:50:41.269" v="952" actId="207"/>
      <pc:docMkLst>
        <pc:docMk/>
      </pc:docMkLst>
      <pc:sldChg chg="addSp modSp mod">
        <pc:chgData name="Clive Harriss" userId="6836da62-5e22-437b-ae36-d979e70faf7a" providerId="ADAL" clId="{36611263-7FCA-47EF-8D14-ECEB65AB1450}" dt="2023-05-30T12:47:25.479" v="937" actId="1076"/>
        <pc:sldMkLst>
          <pc:docMk/>
          <pc:sldMk cId="3703845408" sldId="377"/>
        </pc:sldMkLst>
        <pc:picChg chg="add mod">
          <ac:chgData name="Clive Harriss" userId="6836da62-5e22-437b-ae36-d979e70faf7a" providerId="ADAL" clId="{36611263-7FCA-47EF-8D14-ECEB65AB1450}" dt="2023-05-30T12:47:25.479" v="937" actId="1076"/>
          <ac:picMkLst>
            <pc:docMk/>
            <pc:sldMk cId="3703845408" sldId="377"/>
            <ac:picMk id="4" creationId="{3F71F2AF-77DB-3C6F-7E10-D2832A484B0B}"/>
          </ac:picMkLst>
        </pc:picChg>
      </pc:sldChg>
      <pc:sldChg chg="addSp modSp mod">
        <pc:chgData name="Clive Harriss" userId="6836da62-5e22-437b-ae36-d979e70faf7a" providerId="ADAL" clId="{36611263-7FCA-47EF-8D14-ECEB65AB1450}" dt="2023-05-30T12:47:36.746" v="939" actId="1076"/>
        <pc:sldMkLst>
          <pc:docMk/>
          <pc:sldMk cId="1103348602" sldId="2142534044"/>
        </pc:sldMkLst>
        <pc:picChg chg="add mod">
          <ac:chgData name="Clive Harriss" userId="6836da62-5e22-437b-ae36-d979e70faf7a" providerId="ADAL" clId="{36611263-7FCA-47EF-8D14-ECEB65AB1450}" dt="2023-05-30T12:47:36.746" v="939" actId="1076"/>
          <ac:picMkLst>
            <pc:docMk/>
            <pc:sldMk cId="1103348602" sldId="2142534044"/>
            <ac:picMk id="18" creationId="{A1F65C28-97B7-A7B8-BE52-20B018B66BC4}"/>
          </ac:picMkLst>
        </pc:picChg>
      </pc:sldChg>
      <pc:sldChg chg="addSp modSp mod">
        <pc:chgData name="Clive Harriss" userId="6836da62-5e22-437b-ae36-d979e70faf7a" providerId="ADAL" clId="{36611263-7FCA-47EF-8D14-ECEB65AB1450}" dt="2023-05-30T12:47:45.432" v="941" actId="1076"/>
        <pc:sldMkLst>
          <pc:docMk/>
          <pc:sldMk cId="2748011939" sldId="2142534045"/>
        </pc:sldMkLst>
        <pc:picChg chg="add mod">
          <ac:chgData name="Clive Harriss" userId="6836da62-5e22-437b-ae36-d979e70faf7a" providerId="ADAL" clId="{36611263-7FCA-47EF-8D14-ECEB65AB1450}" dt="2023-05-30T12:47:45.432" v="941" actId="1076"/>
          <ac:picMkLst>
            <pc:docMk/>
            <pc:sldMk cId="2748011939" sldId="2142534045"/>
            <ac:picMk id="20" creationId="{749D415D-6D74-AD63-85F6-15DE0DAD6787}"/>
          </ac:picMkLst>
        </pc:picChg>
      </pc:sldChg>
      <pc:sldChg chg="addSp delSp modSp new mod setBg modClrScheme chgLayout modNotesTx">
        <pc:chgData name="Clive Harriss" userId="6836da62-5e22-437b-ae36-d979e70faf7a" providerId="ADAL" clId="{36611263-7FCA-47EF-8D14-ECEB65AB1450}" dt="2023-05-30T12:46:45.818" v="929" actId="1076"/>
        <pc:sldMkLst>
          <pc:docMk/>
          <pc:sldMk cId="1324114887" sldId="2142534046"/>
        </pc:sldMkLst>
        <pc:spChg chg="del mod ord">
          <ac:chgData name="Clive Harriss" userId="6836da62-5e22-437b-ae36-d979e70faf7a" providerId="ADAL" clId="{36611263-7FCA-47EF-8D14-ECEB65AB1450}" dt="2023-05-30T11:08:44.349" v="3" actId="700"/>
          <ac:spMkLst>
            <pc:docMk/>
            <pc:sldMk cId="1324114887" sldId="2142534046"/>
            <ac:spMk id="2" creationId="{6CB2E9E5-A220-CFE3-1A3B-A8514B396592}"/>
          </ac:spMkLst>
        </pc:spChg>
        <pc:spChg chg="del mod ord">
          <ac:chgData name="Clive Harriss" userId="6836da62-5e22-437b-ae36-d979e70faf7a" providerId="ADAL" clId="{36611263-7FCA-47EF-8D14-ECEB65AB1450}" dt="2023-05-30T11:09:08.451" v="4" actId="478"/>
          <ac:spMkLst>
            <pc:docMk/>
            <pc:sldMk cId="1324114887" sldId="2142534046"/>
            <ac:spMk id="3" creationId="{F06E0986-3311-F7AF-5FFA-FD9A4A29B648}"/>
          </ac:spMkLst>
        </pc:spChg>
        <pc:spChg chg="mod ord">
          <ac:chgData name="Clive Harriss" userId="6836da62-5e22-437b-ae36-d979e70faf7a" providerId="ADAL" clId="{36611263-7FCA-47EF-8D14-ECEB65AB1450}" dt="2023-05-30T11:15:52.923" v="240" actId="26606"/>
          <ac:spMkLst>
            <pc:docMk/>
            <pc:sldMk cId="1324114887" sldId="2142534046"/>
            <ac:spMk id="4" creationId="{FB1216F8-1E43-9942-B558-556C8BC382EF}"/>
          </ac:spMkLst>
        </pc:spChg>
        <pc:spChg chg="add mod ord">
          <ac:chgData name="Clive Harriss" userId="6836da62-5e22-437b-ae36-d979e70faf7a" providerId="ADAL" clId="{36611263-7FCA-47EF-8D14-ECEB65AB1450}" dt="2023-05-30T11:15:52.923" v="240" actId="26606"/>
          <ac:spMkLst>
            <pc:docMk/>
            <pc:sldMk cId="1324114887" sldId="2142534046"/>
            <ac:spMk id="5" creationId="{3E3B95FD-6409-A633-B6E5-37C62FD87BF6}"/>
          </ac:spMkLst>
        </pc:spChg>
        <pc:spChg chg="add mod ord">
          <ac:chgData name="Clive Harriss" userId="6836da62-5e22-437b-ae36-d979e70faf7a" providerId="ADAL" clId="{36611263-7FCA-47EF-8D14-ECEB65AB1450}" dt="2023-05-30T11:17:44.507" v="310" actId="20577"/>
          <ac:spMkLst>
            <pc:docMk/>
            <pc:sldMk cId="1324114887" sldId="2142534046"/>
            <ac:spMk id="6" creationId="{59B4168E-E335-4F3A-3365-96EA195BA74D}"/>
          </ac:spMkLst>
        </pc:spChg>
        <pc:spChg chg="add del mod ord">
          <ac:chgData name="Clive Harriss" userId="6836da62-5e22-437b-ae36-d979e70faf7a" providerId="ADAL" clId="{36611263-7FCA-47EF-8D14-ECEB65AB1450}" dt="2023-05-30T11:15:42.558" v="237"/>
          <ac:spMkLst>
            <pc:docMk/>
            <pc:sldMk cId="1324114887" sldId="2142534046"/>
            <ac:spMk id="7" creationId="{C442EEE9-0766-AC02-0086-520E8003D06A}"/>
          </ac:spMkLst>
        </pc:spChg>
        <pc:spChg chg="add del">
          <ac:chgData name="Clive Harriss" userId="6836da62-5e22-437b-ae36-d979e70faf7a" providerId="ADAL" clId="{36611263-7FCA-47EF-8D14-ECEB65AB1450}" dt="2023-05-30T11:15:52.923" v="240" actId="26606"/>
          <ac:spMkLst>
            <pc:docMk/>
            <pc:sldMk cId="1324114887" sldId="2142534046"/>
            <ac:spMk id="1031" creationId="{7FF47CB7-972F-479F-A36D-9E72D26EC8DA}"/>
          </ac:spMkLst>
        </pc:spChg>
        <pc:spChg chg="add del">
          <ac:chgData name="Clive Harriss" userId="6836da62-5e22-437b-ae36-d979e70faf7a" providerId="ADAL" clId="{36611263-7FCA-47EF-8D14-ECEB65AB1450}" dt="2023-05-30T11:15:52.923" v="240" actId="26606"/>
          <ac:spMkLst>
            <pc:docMk/>
            <pc:sldMk cId="1324114887" sldId="2142534046"/>
            <ac:spMk id="1033" creationId="{0D153B68-5844-490D-8E67-F616D6D721CA}"/>
          </ac:spMkLst>
        </pc:spChg>
        <pc:spChg chg="add del">
          <ac:chgData name="Clive Harriss" userId="6836da62-5e22-437b-ae36-d979e70faf7a" providerId="ADAL" clId="{36611263-7FCA-47EF-8D14-ECEB65AB1450}" dt="2023-05-30T11:15:52.923" v="240" actId="26606"/>
          <ac:spMkLst>
            <pc:docMk/>
            <pc:sldMk cId="1324114887" sldId="2142534046"/>
            <ac:spMk id="1035" creationId="{9A0D773F-7A7D-4DBB-9DEA-86BB8B8F4BC8}"/>
          </ac:spMkLst>
        </pc:spChg>
        <pc:picChg chg="add mod">
          <ac:chgData name="Clive Harriss" userId="6836da62-5e22-437b-ae36-d979e70faf7a" providerId="ADAL" clId="{36611263-7FCA-47EF-8D14-ECEB65AB1450}" dt="2023-05-30T12:46:45.818" v="929" actId="1076"/>
          <ac:picMkLst>
            <pc:docMk/>
            <pc:sldMk cId="1324114887" sldId="2142534046"/>
            <ac:picMk id="8" creationId="{1583D162-3A5A-CAC9-624F-F85EC619B4D6}"/>
          </ac:picMkLst>
        </pc:picChg>
        <pc:picChg chg="add mod">
          <ac:chgData name="Clive Harriss" userId="6836da62-5e22-437b-ae36-d979e70faf7a" providerId="ADAL" clId="{36611263-7FCA-47EF-8D14-ECEB65AB1450}" dt="2023-05-30T11:16:25.312" v="245" actId="1076"/>
          <ac:picMkLst>
            <pc:docMk/>
            <pc:sldMk cId="1324114887" sldId="2142534046"/>
            <ac:picMk id="1026" creationId="{84378A75-EC21-D680-8F95-565A9343CAA9}"/>
          </ac:picMkLst>
        </pc:picChg>
      </pc:sldChg>
      <pc:sldChg chg="new del">
        <pc:chgData name="Clive Harriss" userId="6836da62-5e22-437b-ae36-d979e70faf7a" providerId="ADAL" clId="{36611263-7FCA-47EF-8D14-ECEB65AB1450}" dt="2023-05-30T11:08:26.602" v="1" actId="680"/>
        <pc:sldMkLst>
          <pc:docMk/>
          <pc:sldMk cId="3480978557" sldId="2142534046"/>
        </pc:sldMkLst>
      </pc:sldChg>
      <pc:sldChg chg="addSp delSp modSp add mod modNotesTx">
        <pc:chgData name="Clive Harriss" userId="6836da62-5e22-437b-ae36-d979e70faf7a" providerId="ADAL" clId="{36611263-7FCA-47EF-8D14-ECEB65AB1450}" dt="2023-05-30T12:46:54.874" v="931" actId="1076"/>
        <pc:sldMkLst>
          <pc:docMk/>
          <pc:sldMk cId="1178811326" sldId="2142534047"/>
        </pc:sldMkLst>
        <pc:spChg chg="add del mod">
          <ac:chgData name="Clive Harriss" userId="6836da62-5e22-437b-ae36-d979e70faf7a" providerId="ADAL" clId="{36611263-7FCA-47EF-8D14-ECEB65AB1450}" dt="2023-05-30T11:26:36.230" v="335" actId="22"/>
          <ac:spMkLst>
            <pc:docMk/>
            <pc:sldMk cId="1178811326" sldId="2142534047"/>
            <ac:spMk id="2" creationId="{D1B00A54-60CF-C582-6A2D-2D89803ADEAC}"/>
          </ac:spMkLst>
        </pc:spChg>
        <pc:spChg chg="mod">
          <ac:chgData name="Clive Harriss" userId="6836da62-5e22-437b-ae36-d979e70faf7a" providerId="ADAL" clId="{36611263-7FCA-47EF-8D14-ECEB65AB1450}" dt="2023-05-30T11:18:41.425" v="327" actId="20577"/>
          <ac:spMkLst>
            <pc:docMk/>
            <pc:sldMk cId="1178811326" sldId="2142534047"/>
            <ac:spMk id="5" creationId="{3E3B95FD-6409-A633-B6E5-37C62FD87BF6}"/>
          </ac:spMkLst>
        </pc:spChg>
        <pc:spChg chg="mod">
          <ac:chgData name="Clive Harriss" userId="6836da62-5e22-437b-ae36-d979e70faf7a" providerId="ADAL" clId="{36611263-7FCA-47EF-8D14-ECEB65AB1450}" dt="2023-05-30T12:14:51.287" v="636" actId="20577"/>
          <ac:spMkLst>
            <pc:docMk/>
            <pc:sldMk cId="1178811326" sldId="2142534047"/>
            <ac:spMk id="6" creationId="{59B4168E-E335-4F3A-3365-96EA195BA74D}"/>
          </ac:spMkLst>
        </pc:spChg>
        <pc:picChg chg="add mod ord">
          <ac:chgData name="Clive Harriss" userId="6836da62-5e22-437b-ae36-d979e70faf7a" providerId="ADAL" clId="{36611263-7FCA-47EF-8D14-ECEB65AB1450}" dt="2023-05-30T11:26:58.816" v="340" actId="14100"/>
          <ac:picMkLst>
            <pc:docMk/>
            <pc:sldMk cId="1178811326" sldId="2142534047"/>
            <ac:picMk id="7" creationId="{6B1FC97E-C608-DEB1-FCCB-E15795425AE5}"/>
          </ac:picMkLst>
        </pc:picChg>
        <pc:picChg chg="add mod">
          <ac:chgData name="Clive Harriss" userId="6836da62-5e22-437b-ae36-d979e70faf7a" providerId="ADAL" clId="{36611263-7FCA-47EF-8D14-ECEB65AB1450}" dt="2023-05-30T12:46:54.874" v="931" actId="1076"/>
          <ac:picMkLst>
            <pc:docMk/>
            <pc:sldMk cId="1178811326" sldId="2142534047"/>
            <ac:picMk id="8" creationId="{627B9035-0EC8-A797-772B-F5246A6D1E54}"/>
          </ac:picMkLst>
        </pc:picChg>
        <pc:picChg chg="del">
          <ac:chgData name="Clive Harriss" userId="6836da62-5e22-437b-ae36-d979e70faf7a" providerId="ADAL" clId="{36611263-7FCA-47EF-8D14-ECEB65AB1450}" dt="2023-05-30T11:26:34.222" v="334" actId="478"/>
          <ac:picMkLst>
            <pc:docMk/>
            <pc:sldMk cId="1178811326" sldId="2142534047"/>
            <ac:picMk id="1026" creationId="{84378A75-EC21-D680-8F95-565A9343CAA9}"/>
          </ac:picMkLst>
        </pc:picChg>
      </pc:sldChg>
      <pc:sldChg chg="addSp delSp modSp new mod setBg modNotesTx">
        <pc:chgData name="Clive Harriss" userId="6836da62-5e22-437b-ae36-d979e70faf7a" providerId="ADAL" clId="{36611263-7FCA-47EF-8D14-ECEB65AB1450}" dt="2023-05-30T12:47:02.743" v="933" actId="1076"/>
        <pc:sldMkLst>
          <pc:docMk/>
          <pc:sldMk cId="2037114831" sldId="2142534048"/>
        </pc:sldMkLst>
        <pc:spChg chg="mod">
          <ac:chgData name="Clive Harriss" userId="6836da62-5e22-437b-ae36-d979e70faf7a" providerId="ADAL" clId="{36611263-7FCA-47EF-8D14-ECEB65AB1450}" dt="2023-05-30T12:42:47.682" v="922" actId="26606"/>
          <ac:spMkLst>
            <pc:docMk/>
            <pc:sldMk cId="2037114831" sldId="2142534048"/>
            <ac:spMk id="2" creationId="{34C6C2AD-CCB3-C12E-0A2A-054686505A9B}"/>
          </ac:spMkLst>
        </pc:spChg>
        <pc:spChg chg="mod ord">
          <ac:chgData name="Clive Harriss" userId="6836da62-5e22-437b-ae36-d979e70faf7a" providerId="ADAL" clId="{36611263-7FCA-47EF-8D14-ECEB65AB1450}" dt="2023-05-30T12:42:47.682" v="922" actId="26606"/>
          <ac:spMkLst>
            <pc:docMk/>
            <pc:sldMk cId="2037114831" sldId="2142534048"/>
            <ac:spMk id="3" creationId="{015506A9-D451-B91B-2F01-280605ADA9EB}"/>
          </ac:spMkLst>
        </pc:spChg>
        <pc:spChg chg="del">
          <ac:chgData name="Clive Harriss" userId="6836da62-5e22-437b-ae36-d979e70faf7a" providerId="ADAL" clId="{36611263-7FCA-47EF-8D14-ECEB65AB1450}" dt="2023-05-30T12:25:14.367" v="663"/>
          <ac:spMkLst>
            <pc:docMk/>
            <pc:sldMk cId="2037114831" sldId="2142534048"/>
            <ac:spMk id="4" creationId="{EAB70928-3BA8-9AC1-EC9F-3F54B143760B}"/>
          </ac:spMkLst>
        </pc:spChg>
        <pc:spChg chg="add del mod">
          <ac:chgData name="Clive Harriss" userId="6836da62-5e22-437b-ae36-d979e70faf7a" providerId="ADAL" clId="{36611263-7FCA-47EF-8D14-ECEB65AB1450}" dt="2023-05-30T12:42:35.340" v="920" actId="22"/>
          <ac:spMkLst>
            <pc:docMk/>
            <pc:sldMk cId="2037114831" sldId="2142534048"/>
            <ac:spMk id="7" creationId="{624FBB19-E2FD-6173-AD45-C1067F2CB0CC}"/>
          </ac:spMkLst>
        </pc:spChg>
        <pc:spChg chg="add del">
          <ac:chgData name="Clive Harriss" userId="6836da62-5e22-437b-ae36-d979e70faf7a" providerId="ADAL" clId="{36611263-7FCA-47EF-8D14-ECEB65AB1450}" dt="2023-05-30T12:42:47.682" v="922" actId="26606"/>
          <ac:spMkLst>
            <pc:docMk/>
            <pc:sldMk cId="2037114831" sldId="2142534048"/>
            <ac:spMk id="15" creationId="{979E27D9-03C7-44E2-9FF8-15D0C8506AF7}"/>
          </ac:spMkLst>
        </pc:spChg>
        <pc:spChg chg="add del">
          <ac:chgData name="Clive Harriss" userId="6836da62-5e22-437b-ae36-d979e70faf7a" providerId="ADAL" clId="{36611263-7FCA-47EF-8D14-ECEB65AB1450}" dt="2023-05-30T12:42:47.682" v="922" actId="26606"/>
          <ac:spMkLst>
            <pc:docMk/>
            <pc:sldMk cId="2037114831" sldId="2142534048"/>
            <ac:spMk id="17" creationId="{EEBF1590-3B36-48EE-A89D-3B6F3CB256AB}"/>
          </ac:spMkLst>
        </pc:spChg>
        <pc:spChg chg="add del">
          <ac:chgData name="Clive Harriss" userId="6836da62-5e22-437b-ae36-d979e70faf7a" providerId="ADAL" clId="{36611263-7FCA-47EF-8D14-ECEB65AB1450}" dt="2023-05-30T12:42:47.682" v="922" actId="26606"/>
          <ac:spMkLst>
            <pc:docMk/>
            <pc:sldMk cId="2037114831" sldId="2142534048"/>
            <ac:spMk id="19" creationId="{AC8F6C8C-AB5A-4548-942D-E3FD40ACBC49}"/>
          </ac:spMkLst>
        </pc:spChg>
        <pc:picChg chg="add del mod modCrop">
          <ac:chgData name="Clive Harriss" userId="6836da62-5e22-437b-ae36-d979e70faf7a" providerId="ADAL" clId="{36611263-7FCA-47EF-8D14-ECEB65AB1450}" dt="2023-05-30T12:27:52.339" v="735" actId="478"/>
          <ac:picMkLst>
            <pc:docMk/>
            <pc:sldMk cId="2037114831" sldId="2142534048"/>
            <ac:picMk id="5" creationId="{0FE170A6-12D6-6EF5-31E4-7677AD036E38}"/>
          </ac:picMkLst>
        </pc:picChg>
        <pc:picChg chg="add del mod">
          <ac:chgData name="Clive Harriss" userId="6836da62-5e22-437b-ae36-d979e70faf7a" providerId="ADAL" clId="{36611263-7FCA-47EF-8D14-ECEB65AB1450}" dt="2023-05-30T12:42:33.082" v="919" actId="478"/>
          <ac:picMkLst>
            <pc:docMk/>
            <pc:sldMk cId="2037114831" sldId="2142534048"/>
            <ac:picMk id="8" creationId="{A0034746-0AEB-AB8A-CFE0-2E5B9EC4B78C}"/>
          </ac:picMkLst>
        </pc:picChg>
        <pc:picChg chg="add mod ord">
          <ac:chgData name="Clive Harriss" userId="6836da62-5e22-437b-ae36-d979e70faf7a" providerId="ADAL" clId="{36611263-7FCA-47EF-8D14-ECEB65AB1450}" dt="2023-05-30T12:42:47.682" v="922" actId="26606"/>
          <ac:picMkLst>
            <pc:docMk/>
            <pc:sldMk cId="2037114831" sldId="2142534048"/>
            <ac:picMk id="10" creationId="{BD75151D-DD7E-2047-FC1D-09281B798ADB}"/>
          </ac:picMkLst>
        </pc:picChg>
        <pc:picChg chg="add mod">
          <ac:chgData name="Clive Harriss" userId="6836da62-5e22-437b-ae36-d979e70faf7a" providerId="ADAL" clId="{36611263-7FCA-47EF-8D14-ECEB65AB1450}" dt="2023-05-30T12:47:02.743" v="933" actId="1076"/>
          <ac:picMkLst>
            <pc:docMk/>
            <pc:sldMk cId="2037114831" sldId="2142534048"/>
            <ac:picMk id="11" creationId="{C90BE89F-B734-8F74-368B-1D90B7BB03CB}"/>
          </ac:picMkLst>
        </pc:picChg>
      </pc:sldChg>
      <pc:sldChg chg="addSp delSp modSp new mod setBg modNotesTx">
        <pc:chgData name="Clive Harriss" userId="6836da62-5e22-437b-ae36-d979e70faf7a" providerId="ADAL" clId="{36611263-7FCA-47EF-8D14-ECEB65AB1450}" dt="2023-05-30T12:50:41.269" v="952" actId="207"/>
        <pc:sldMkLst>
          <pc:docMk/>
          <pc:sldMk cId="2598063297" sldId="2142534049"/>
        </pc:sldMkLst>
        <pc:spChg chg="mod">
          <ac:chgData name="Clive Harriss" userId="6836da62-5e22-437b-ae36-d979e70faf7a" providerId="ADAL" clId="{36611263-7FCA-47EF-8D14-ECEB65AB1450}" dt="2023-05-30T12:38:10.366" v="817" actId="2711"/>
          <ac:spMkLst>
            <pc:docMk/>
            <pc:sldMk cId="2598063297" sldId="2142534049"/>
            <ac:spMk id="2" creationId="{F1EC00D8-199A-847D-07D2-9873E7F31F5C}"/>
          </ac:spMkLst>
        </pc:spChg>
        <pc:spChg chg="mod">
          <ac:chgData name="Clive Harriss" userId="6836da62-5e22-437b-ae36-d979e70faf7a" providerId="ADAL" clId="{36611263-7FCA-47EF-8D14-ECEB65AB1450}" dt="2023-05-30T12:50:41.269" v="952" actId="207"/>
          <ac:spMkLst>
            <pc:docMk/>
            <pc:sldMk cId="2598063297" sldId="2142534049"/>
            <ac:spMk id="3" creationId="{C1F73FD0-B80B-C055-2F7C-1B1DA87EA939}"/>
          </ac:spMkLst>
        </pc:spChg>
        <pc:spChg chg="del">
          <ac:chgData name="Clive Harriss" userId="6836da62-5e22-437b-ae36-d979e70faf7a" providerId="ADAL" clId="{36611263-7FCA-47EF-8D14-ECEB65AB1450}" dt="2023-05-30T12:32:14.227" v="750"/>
          <ac:spMkLst>
            <pc:docMk/>
            <pc:sldMk cId="2598063297" sldId="2142534049"/>
            <ac:spMk id="4" creationId="{4DE06E69-A421-9CAD-9B84-80FED48F8ECB}"/>
          </ac:spMkLst>
        </pc:spChg>
        <pc:spChg chg="add mod">
          <ac:chgData name="Clive Harriss" userId="6836da62-5e22-437b-ae36-d979e70faf7a" providerId="ADAL" clId="{36611263-7FCA-47EF-8D14-ECEB65AB1450}" dt="2023-05-30T12:40:02.513" v="918" actId="1076"/>
          <ac:spMkLst>
            <pc:docMk/>
            <pc:sldMk cId="2598063297" sldId="2142534049"/>
            <ac:spMk id="7" creationId="{AA49B7BA-88F5-3D86-1FC7-288D3CAB1F1A}"/>
          </ac:spMkLst>
        </pc:spChg>
        <pc:spChg chg="add del">
          <ac:chgData name="Clive Harriss" userId="6836da62-5e22-437b-ae36-d979e70faf7a" providerId="ADAL" clId="{36611263-7FCA-47EF-8D14-ECEB65AB1450}" dt="2023-05-30T12:34:38.756" v="754" actId="26606"/>
          <ac:spMkLst>
            <pc:docMk/>
            <pc:sldMk cId="2598063297" sldId="2142534049"/>
            <ac:spMk id="2055" creationId="{AAAE94E3-A7DB-4868-B1E3-E49703488BBC}"/>
          </ac:spMkLst>
        </pc:spChg>
        <pc:spChg chg="add del">
          <ac:chgData name="Clive Harriss" userId="6836da62-5e22-437b-ae36-d979e70faf7a" providerId="ADAL" clId="{36611263-7FCA-47EF-8D14-ECEB65AB1450}" dt="2023-05-30T12:34:38.756" v="754" actId="26606"/>
          <ac:spMkLst>
            <pc:docMk/>
            <pc:sldMk cId="2598063297" sldId="2142534049"/>
            <ac:spMk id="2061" creationId="{3873B707-463F-40B0-8227-E8CC6C67EB25}"/>
          </ac:spMkLst>
        </pc:spChg>
        <pc:spChg chg="add del">
          <ac:chgData name="Clive Harriss" userId="6836da62-5e22-437b-ae36-d979e70faf7a" providerId="ADAL" clId="{36611263-7FCA-47EF-8D14-ECEB65AB1450}" dt="2023-05-30T12:34:38.756" v="754" actId="26606"/>
          <ac:spMkLst>
            <pc:docMk/>
            <pc:sldMk cId="2598063297" sldId="2142534049"/>
            <ac:spMk id="2063" creationId="{C13237C8-E62C-4F0D-A318-BD6FB6C2D138}"/>
          </ac:spMkLst>
        </pc:spChg>
        <pc:spChg chg="add del">
          <ac:chgData name="Clive Harriss" userId="6836da62-5e22-437b-ae36-d979e70faf7a" providerId="ADAL" clId="{36611263-7FCA-47EF-8D14-ECEB65AB1450}" dt="2023-05-30T12:34:38.756" v="754" actId="26606"/>
          <ac:spMkLst>
            <pc:docMk/>
            <pc:sldMk cId="2598063297" sldId="2142534049"/>
            <ac:spMk id="2065" creationId="{19C9EAEA-39D0-4B0E-A0EB-51E7B26740B1}"/>
          </ac:spMkLst>
        </pc:spChg>
        <pc:spChg chg="add del">
          <ac:chgData name="Clive Harriss" userId="6836da62-5e22-437b-ae36-d979e70faf7a" providerId="ADAL" clId="{36611263-7FCA-47EF-8D14-ECEB65AB1450}" dt="2023-05-30T12:34:38.756" v="754" actId="26606"/>
          <ac:spMkLst>
            <pc:docMk/>
            <pc:sldMk cId="2598063297" sldId="2142534049"/>
            <ac:spMk id="2067" creationId="{8CB5D2D7-DF65-4E86-BFBA-FFB9B5ACEB64}"/>
          </ac:spMkLst>
        </pc:spChg>
        <pc:grpChg chg="add del">
          <ac:chgData name="Clive Harriss" userId="6836da62-5e22-437b-ae36-d979e70faf7a" providerId="ADAL" clId="{36611263-7FCA-47EF-8D14-ECEB65AB1450}" dt="2023-05-30T12:34:38.756" v="754" actId="26606"/>
          <ac:grpSpMkLst>
            <pc:docMk/>
            <pc:sldMk cId="2598063297" sldId="2142534049"/>
            <ac:grpSpMk id="2057" creationId="{1DE889C7-FAD6-4397-98E2-05D503484459}"/>
          </ac:grpSpMkLst>
        </pc:grpChg>
        <pc:picChg chg="add mod">
          <ac:chgData name="Clive Harriss" userId="6836da62-5e22-437b-ae36-d979e70faf7a" providerId="ADAL" clId="{36611263-7FCA-47EF-8D14-ECEB65AB1450}" dt="2023-05-30T12:34:48.856" v="757" actId="1076"/>
          <ac:picMkLst>
            <pc:docMk/>
            <pc:sldMk cId="2598063297" sldId="2142534049"/>
            <ac:picMk id="6" creationId="{D0CF637B-088B-20FB-641F-96A4EE96A805}"/>
          </ac:picMkLst>
        </pc:picChg>
        <pc:picChg chg="add mod">
          <ac:chgData name="Clive Harriss" userId="6836da62-5e22-437b-ae36-d979e70faf7a" providerId="ADAL" clId="{36611263-7FCA-47EF-8D14-ECEB65AB1450}" dt="2023-05-30T12:47:10.520" v="935" actId="1076"/>
          <ac:picMkLst>
            <pc:docMk/>
            <pc:sldMk cId="2598063297" sldId="2142534049"/>
            <ac:picMk id="8" creationId="{CB6E27B5-F2AE-9318-99EE-CD2120AA0AAD}"/>
          </ac:picMkLst>
        </pc:picChg>
        <pc:picChg chg="add mod ord">
          <ac:chgData name="Clive Harriss" userId="6836da62-5e22-437b-ae36-d979e70faf7a" providerId="ADAL" clId="{36611263-7FCA-47EF-8D14-ECEB65AB1450}" dt="2023-05-30T12:34:58.335" v="759" actId="1076"/>
          <ac:picMkLst>
            <pc:docMk/>
            <pc:sldMk cId="2598063297" sldId="2142534049"/>
            <ac:picMk id="2050" creationId="{9D0220B8-D25D-445D-EAE5-F46673B5FBE7}"/>
          </ac:picMkLst>
        </pc:picChg>
      </pc:sldChg>
      <pc:sldMasterChg chg="modSldLayout">
        <pc:chgData name="Clive Harriss" userId="6836da62-5e22-437b-ae36-d979e70faf7a" providerId="ADAL" clId="{36611263-7FCA-47EF-8D14-ECEB65AB1450}" dt="2023-05-30T12:46:18.892" v="927" actId="21"/>
        <pc:sldMasterMkLst>
          <pc:docMk/>
          <pc:sldMasterMk cId="3204355208" sldId="2147483707"/>
        </pc:sldMasterMkLst>
        <pc:sldLayoutChg chg="delSp mod">
          <pc:chgData name="Clive Harriss" userId="6836da62-5e22-437b-ae36-d979e70faf7a" providerId="ADAL" clId="{36611263-7FCA-47EF-8D14-ECEB65AB1450}" dt="2023-05-30T12:46:18.892" v="927" actId="21"/>
          <pc:sldLayoutMkLst>
            <pc:docMk/>
            <pc:sldMasterMk cId="3204355208" sldId="2147483707"/>
            <pc:sldLayoutMk cId="2647704424" sldId="2147483709"/>
          </pc:sldLayoutMkLst>
          <pc:spChg chg="del">
            <ac:chgData name="Clive Harriss" userId="6836da62-5e22-437b-ae36-d979e70faf7a" providerId="ADAL" clId="{36611263-7FCA-47EF-8D14-ECEB65AB1450}" dt="2023-05-30T12:46:11.949" v="926" actId="21"/>
            <ac:spMkLst>
              <pc:docMk/>
              <pc:sldMasterMk cId="3204355208" sldId="2147483707"/>
              <pc:sldLayoutMk cId="2647704424" sldId="2147483709"/>
              <ac:spMk id="3" creationId="{7C6D359E-FEF3-BB5E-70AF-0D52BE8B1DEA}"/>
            </ac:spMkLst>
          </pc:spChg>
          <pc:spChg chg="del">
            <ac:chgData name="Clive Harriss" userId="6836da62-5e22-437b-ae36-d979e70faf7a" providerId="ADAL" clId="{36611263-7FCA-47EF-8D14-ECEB65AB1450}" dt="2023-05-30T12:46:18.892" v="927" actId="21"/>
            <ac:spMkLst>
              <pc:docMk/>
              <pc:sldMasterMk cId="3204355208" sldId="2147483707"/>
              <pc:sldLayoutMk cId="2647704424" sldId="2147483709"/>
              <ac:spMk id="10" creationId="{F03CC1A1-1767-5480-33BF-EA6897F89C1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82B61-EC48-436D-9D26-13BB13758FB2}"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9DB64-C35C-4553-AF17-6CF3F0FA900F}" type="slidenum">
              <a:rPr lang="en-US" smtClean="0"/>
              <a:t>‹#›</a:t>
            </a:fld>
            <a:endParaRPr lang="en-US"/>
          </a:p>
        </p:txBody>
      </p:sp>
    </p:spTree>
    <p:extLst>
      <p:ext uri="{BB962C8B-B14F-4D97-AF65-F5344CB8AC3E}">
        <p14:creationId xmlns:p14="http://schemas.microsoft.com/office/powerpoint/2010/main" val="342459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bm.com/products/z-monitoring-sui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ibm.com/products/z-service-management-sui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B2415F1-A2FE-4E19-B4FB-0C447DD65AE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So, this hybrid cloud copy of data as explained as option B from the previous slide brings us to Data Gate that was introduced a couple of years ago, in the last few months we have had several customers seem to have picked up on the announcement, so we are getting a lot of activity in this area.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Data Gate is a service that runs on IBM CP4D, i.e. it operates within the cloud </a:t>
            </a:r>
            <a:r>
              <a:rPr lang="en-US" dirty="0" err="1"/>
              <a:t>pak</a:t>
            </a:r>
            <a:r>
              <a:rPr lang="en-US" dirty="0"/>
              <a:t> envelope as such. Through this service you can create copies of selected tables from Db2 for z/OS into a cloud based target. Db2 data gate runs wherever cp4d runs which is wherever red hat </a:t>
            </a:r>
            <a:r>
              <a:rPr lang="en-US" dirty="0" err="1"/>
              <a:t>openshift</a:t>
            </a:r>
            <a:r>
              <a:rPr lang="en-US" dirty="0"/>
              <a:t> can run which can be on-prem, on a private cloud, IBM cloud, Amazon, Microsoft Azure so a wide range of target environments. We have replication technology to keep it in sync with the source data. You can replicate that data to a couple of different </a:t>
            </a:r>
            <a:r>
              <a:rPr lang="en-US" dirty="0" err="1"/>
              <a:t>flavours</a:t>
            </a:r>
            <a:r>
              <a:rPr lang="en-US" dirty="0"/>
              <a:t> of data gate, one uses the Db2 advanced enterprise server edition which is often referred to these days as just Db2 for transactional access, high volume access; the other </a:t>
            </a:r>
            <a:r>
              <a:rPr lang="en-US" dirty="0" err="1"/>
              <a:t>flavour</a:t>
            </a:r>
            <a:r>
              <a:rPr lang="en-US" dirty="0"/>
              <a:t> is Db2 warehouse – which is also what is under the covers for the analytics accelerator, the in-memory columnar data store which offers a tremendous performance for analytical queries. You can use either or both of those. The applications then can directly access the data on the cloud either for transactional or analytical workloads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The replication technology is the same as used for the IDAA so we have extremely low latency, a change of data on z/OS is usually reflected on Data Gate within a second or 2 and the overhead is extremely low, especially on general purpose CPUs unlike traditional CDC. On top of that , if instead of LOW latency you want zero latency then we have the WIAT FOR DATA protocol that enables your application to say that it wants the same data as if the query was run on Db2 for z/OS at the penalty of a potential small wait – which you control.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Generally use cases for Data Gate are for read-only access which seems to be what most customers say that they want.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Complement option (B) from the previous slide with IBM Db2 Analytics Accelerator:</a:t>
            </a:r>
          </a:p>
          <a:p>
            <a:endParaRPr lang="en-US" dirty="0"/>
          </a:p>
          <a:p>
            <a:r>
              <a:rPr lang="en-US" dirty="0"/>
              <a:t>Many customers today create read caches of systems of records data for new applications based on cloud technology. Drivers are:</a:t>
            </a:r>
          </a:p>
          <a:p>
            <a:pPr marL="171450" indent="-171450">
              <a:buFont typeface="Arial" panose="020B0604020202020204" pitchFamily="34" charset="0"/>
              <a:buChar char="•"/>
            </a:pPr>
            <a:r>
              <a:rPr lang="en-US" dirty="0"/>
              <a:t>I want to have my own data (even if it is only a copy)</a:t>
            </a:r>
          </a:p>
          <a:p>
            <a:pPr marL="171450" indent="-171450">
              <a:buFont typeface="Arial" panose="020B0604020202020204" pitchFamily="34" charset="0"/>
              <a:buChar char="•"/>
            </a:pPr>
            <a:r>
              <a:rPr lang="en-US" dirty="0"/>
              <a:t>I want to shield my backbone from spiky workloads (e.g., mobile workload)</a:t>
            </a:r>
          </a:p>
          <a:p>
            <a:pPr marL="171450" indent="-171450">
              <a:buFont typeface="Arial" panose="020B0604020202020204" pitchFamily="34" charset="0"/>
              <a:buChar char="•"/>
            </a:pPr>
            <a:r>
              <a:rPr lang="en-US" dirty="0"/>
              <a:t>I want to leverage fancy analytical and AI services in IBM Cloud Pak but I have no data</a:t>
            </a:r>
          </a:p>
          <a:p>
            <a:pPr marL="171450" indent="-171450">
              <a:buFont typeface="Arial" panose="020B0604020202020204" pitchFamily="34" charset="0"/>
              <a:buChar char="•"/>
            </a:pPr>
            <a:r>
              <a:rPr lang="en-US" dirty="0"/>
              <a:t>My new applications run in the public cloud, and my provider cannot guarantee the network performance that I need. </a:t>
            </a:r>
          </a:p>
          <a:p>
            <a:pPr marL="171450" indent="-171450">
              <a:buFont typeface="Arial" panose="020B0604020202020204" pitchFamily="34" charset="0"/>
              <a:buChar char="•"/>
            </a:pPr>
            <a:r>
              <a:rPr lang="en-US" dirty="0"/>
              <a:t>The physical distance between the public cloud and the backbone in the private computing center is just too large for sufficient performance</a:t>
            </a:r>
          </a:p>
          <a:p>
            <a:endParaRPr lang="en-US" dirty="0"/>
          </a:p>
          <a:p>
            <a:r>
              <a:rPr lang="en-US" dirty="0"/>
              <a:t>To replicate data to the cloud caches has some challenges:</a:t>
            </a:r>
          </a:p>
          <a:p>
            <a:pPr marL="171450" indent="-171450">
              <a:buFont typeface="Arial" panose="020B0604020202020204" pitchFamily="34" charset="0"/>
              <a:buChar char="•"/>
            </a:pPr>
            <a:r>
              <a:rPr lang="en-US" dirty="0"/>
              <a:t>The cache needs to be kept in synch (data replication)</a:t>
            </a:r>
          </a:p>
          <a:p>
            <a:pPr marL="346075" lvl="1" indent="-171450">
              <a:buFont typeface="Arial" panose="020B0604020202020204" pitchFamily="34" charset="0"/>
              <a:buChar char="•"/>
            </a:pPr>
            <a:r>
              <a:rPr lang="en-US" dirty="0"/>
              <a:t>Replication solutions have setup and operational cost</a:t>
            </a:r>
          </a:p>
          <a:p>
            <a:pPr marL="346075" lvl="1" indent="-171450">
              <a:buFont typeface="Arial" panose="020B0604020202020204" pitchFamily="34" charset="0"/>
              <a:buChar char="•"/>
            </a:pPr>
            <a:r>
              <a:rPr lang="en-US" dirty="0"/>
              <a:t>Custom built replication solutions have a higher cost compared to standard technologies</a:t>
            </a:r>
          </a:p>
          <a:p>
            <a:pPr marL="171450" lvl="0" indent="-171450">
              <a:buFont typeface="Arial" panose="020B0604020202020204" pitchFamily="34" charset="0"/>
              <a:buChar char="•"/>
            </a:pPr>
            <a:r>
              <a:rPr lang="en-US" dirty="0"/>
              <a:t>Data might become out of synch in case the latency of the replication mechanism is high</a:t>
            </a:r>
          </a:p>
          <a:p>
            <a:pPr marL="171450" lvl="0" indent="-171450">
              <a:buFont typeface="Arial" panose="020B0604020202020204" pitchFamily="34" charset="0"/>
              <a:buChar char="•"/>
            </a:pPr>
            <a:r>
              <a:rPr lang="en-US" dirty="0"/>
              <a:t>Rarely applications only read data. They need to write data back to the core applications / databases which needs to be addressed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Db2 for z/OS Data Gate addresses most of the requirements and leverages synergies with the IBM Db2 Analytics Accelerator:</a:t>
            </a:r>
          </a:p>
          <a:p>
            <a:pPr marL="171450" lvl="0" indent="-171450">
              <a:buFont typeface="Arial" panose="020B0604020202020204" pitchFamily="34" charset="0"/>
              <a:buChar char="•"/>
            </a:pPr>
            <a:r>
              <a:rPr lang="en-US" dirty="0"/>
              <a:t>Same Integrated Synchronization with low footprint on z/OS and optimal performance and latency</a:t>
            </a:r>
          </a:p>
          <a:p>
            <a:pPr marL="171450" lvl="0" indent="-171450">
              <a:buFont typeface="Arial" panose="020B0604020202020204" pitchFamily="34" charset="0"/>
              <a:buChar char="•"/>
            </a:pPr>
            <a:r>
              <a:rPr lang="en-US" dirty="0"/>
              <a:t>Easy setup</a:t>
            </a:r>
          </a:p>
          <a:p>
            <a:pPr marL="171450" lvl="0" indent="-171450">
              <a:buFont typeface="Arial" panose="020B0604020202020204" pitchFamily="34" charset="0"/>
              <a:buChar char="•"/>
            </a:pPr>
            <a:r>
              <a:rPr lang="en-US" dirty="0"/>
              <a:t>Provides data to Db2 for OLTP target applications and to Db2 Warehouse for optimal analytics performance</a:t>
            </a:r>
          </a:p>
          <a:p>
            <a:pPr marL="171450" lvl="0" indent="-171450">
              <a:buFont typeface="Arial" panose="020B0604020202020204" pitchFamily="34" charset="0"/>
              <a:buChar char="•"/>
            </a:pPr>
            <a:r>
              <a:rPr lang="en-US" dirty="0"/>
              <a:t>Supports the WAIT FOR DATA protocol (same as IDAA) to defer the query execution until all data has been replicated up to the timestamp of the query invocation</a:t>
            </a:r>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424970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Let’s look at the landscape for handling increased interaction with Systems or Record (SORs) which typically run on z/OS.</a:t>
            </a:r>
          </a:p>
          <a:p>
            <a:endParaRPr lang="en-US" dirty="0"/>
          </a:p>
          <a:p>
            <a:r>
              <a:rPr lang="en-US" dirty="0"/>
              <a:t>Clients typically run significant amounts of transactional processing and applications (based in CICS or IMS) as well as batch applications on z/OS. All of these produce a significant amount of high value data in various formats and data models. </a:t>
            </a:r>
          </a:p>
          <a:p>
            <a:endParaRPr lang="en-US" dirty="0"/>
          </a:p>
          <a:p>
            <a:r>
              <a:rPr lang="en-US" dirty="0"/>
              <a:t>As clients build applications in the cloud, using what’s there today, the capabilities include the option to access or move all of that raw data to the cloud or to initiate APIs to the core transactional systems to retrieve that data.</a:t>
            </a:r>
          </a:p>
          <a:p>
            <a:endParaRPr lang="en-US" dirty="0"/>
          </a:p>
          <a:p>
            <a:r>
              <a:rPr lang="en-US" dirty="0"/>
              <a:t>Clients have in place many different tools and processes for moving that raw data via extract, transform, load (ETL) pipelines or replication to warehouses, data lakes, and other full copies of raw data. Some applications do require access to the scope of all of that raw data for capabilities like reporting or machine learning model training. However, there are often latency issues for high transactional volumes and composed information such as account balances are often not actually available in the raw data. In addition, it's often true that only a small percentage of that data is regularly moved is used - meaning a lot of effort has gone into moving data off the platform and a small subset is used. Lastly, with ETL &amp; Change Data Capture (CDC) is often challenging to ensure correct ordering of transactions. </a:t>
            </a:r>
          </a:p>
          <a:p>
            <a:endParaRPr lang="en-US" dirty="0"/>
          </a:p>
          <a:p>
            <a:r>
              <a:rPr lang="en-US" dirty="0"/>
              <a:t>Hybrid cloud applications can also interact directly with core systems through direct API calls each time the application needs information. Each direct API call to core system does mean that the transactional systems need to be invoked to service the API call — even if the information hasn’t changed – which may result in unpredictable traffic to SORs as well as MIPS impact. An additional challenge is that sometimes the information that needs to be surfaced cannot be obtained from an individual core system, but rather is needed from a blend of environments (for example, transactional and batch) or a blend of information from across core system applications. </a:t>
            </a:r>
          </a:p>
          <a:p>
            <a:endParaRPr lang="en-US" dirty="0"/>
          </a:p>
          <a:p>
            <a:endParaRPr lang="en-US" dirty="0"/>
          </a:p>
          <a:p>
            <a:r>
              <a:rPr lang="en-US" dirty="0"/>
              <a:t>Clients say that there are challenges in terms of what they need and what is available today, specifically those challenges include:</a:t>
            </a:r>
          </a:p>
          <a:p>
            <a:r>
              <a:rPr lang="en-US" dirty="0"/>
              <a:t>-Information provided to downstream consumers is stale when what is needed is more current information</a:t>
            </a:r>
          </a:p>
          <a:p>
            <a:pPr lvl="0"/>
            <a:r>
              <a:rPr lang="en-US" dirty="0"/>
              <a:t>-The consuming applications are not even able to obtain the information they need</a:t>
            </a:r>
          </a:p>
          <a:p>
            <a:r>
              <a:rPr lang="en-US" dirty="0"/>
              <a:t>-Current methodologies results in spiky impacts to the Systems of Record</a:t>
            </a:r>
          </a:p>
          <a:p>
            <a:r>
              <a:rPr lang="en-US" dirty="0"/>
              <a:t>-There is limited “</a:t>
            </a:r>
            <a:r>
              <a:rPr lang="en-US" dirty="0" err="1"/>
              <a:t>eventing</a:t>
            </a:r>
            <a:r>
              <a:rPr lang="en-US" dirty="0"/>
              <a:t>” available</a:t>
            </a:r>
          </a:p>
          <a:p>
            <a:r>
              <a:rPr lang="en-US" dirty="0"/>
              <a:t>-Clients are unable to separate out query processing (what is my account balance) from update traffic (moving money from one account to another)</a:t>
            </a:r>
          </a:p>
          <a:p>
            <a:endParaRPr lang="en-US" dirty="0"/>
          </a:p>
          <a:p>
            <a:r>
              <a:rPr lang="en-US" dirty="0"/>
              <a:t>IBM Z Digital Integration Hub (zDIH) was created to address these existing gaps.</a:t>
            </a:r>
          </a:p>
          <a:p>
            <a:r>
              <a:rPr lang="en-US" dirty="0"/>
              <a:t>-----------</a:t>
            </a:r>
          </a:p>
          <a:p>
            <a:endParaRPr lang="en-US" dirty="0"/>
          </a:p>
          <a:p>
            <a:r>
              <a:rPr lang="en-US" dirty="0"/>
              <a:t>At the bottom, we have the core systems of record that have the highly valuable core business applications which run the client's business and then at the top we have the hybrid cloud applications. The existing methodologies for those hybrid cloud applications to interact with the systems of record are shown on the right. Now, these are very valid approaches, but what we hear from clients is that, depending on the use case, there may be challenges with these existing approaches.  </a:t>
            </a:r>
          </a:p>
          <a:p>
            <a:endParaRPr lang="en-US" dirty="0"/>
          </a:p>
          <a:p>
            <a:r>
              <a:rPr lang="en-US" dirty="0"/>
              <a:t>For example, if you are </a:t>
            </a:r>
            <a:r>
              <a:rPr lang="en-US" dirty="0" err="1"/>
              <a:t>ETL’ing</a:t>
            </a:r>
            <a:r>
              <a:rPr lang="en-US" dirty="0"/>
              <a:t> or </a:t>
            </a:r>
            <a:r>
              <a:rPr lang="en-US" dirty="0" err="1"/>
              <a:t>CDC’ing</a:t>
            </a:r>
            <a:r>
              <a:rPr lang="en-US" dirty="0"/>
              <a:t> the data off to a data lake or warehouse and you have the systems of record that want to access or in some cases move that raw data into a hybrid cloud some of those challenges might be that the data is not as current as you would like it to be. It is stale. Some clients find that the raw data is not very consumable for the hybrid cloud applications, they say it’s like getting data fragments and they need the context to be able to make use of that raw data. Or the information that the hybrid cloud needs is not even there, it is understood in the core application and is not </a:t>
            </a:r>
            <a:r>
              <a:rPr lang="en-US" dirty="0" err="1"/>
              <a:t>extrernalized</a:t>
            </a:r>
            <a:r>
              <a:rPr lang="en-US" dirty="0"/>
              <a:t> to a data store. </a:t>
            </a:r>
          </a:p>
          <a:p>
            <a:r>
              <a:rPr lang="en-US" dirty="0"/>
              <a:t>And, of course, there is cost associated with this, especially if you are moving high volumes of data off the Z platform. </a:t>
            </a:r>
          </a:p>
          <a:p>
            <a:r>
              <a:rPr lang="en-US" dirty="0"/>
              <a:t>The second existing way of interacting with the systems of record is via a direct API. Now, this way you can get real-time information, but again, depending on the use case, but you would have that API interaction regardless of whether it is update or inquiry traffic and it is a call and response interaction so there is no </a:t>
            </a:r>
            <a:r>
              <a:rPr lang="en-US" dirty="0" err="1"/>
              <a:t>eventing</a:t>
            </a:r>
            <a:r>
              <a:rPr lang="en-US" dirty="0"/>
              <a:t> which could be a gap for some use cases. Each time you call down to the core system, even if the underlying information has not changed, that will drive work and MIPS to service that API. This can result in spiky workloads on the system of record.</a:t>
            </a:r>
          </a:p>
          <a:p>
            <a:r>
              <a:rPr lang="en-US" dirty="0"/>
              <a:t>----</a:t>
            </a:r>
          </a:p>
          <a:p>
            <a:r>
              <a:rPr lang="en-US" dirty="0"/>
              <a:t>Let’s look at the landscape for handling increased interaction with Systems or Record (SORs) which typically run on z/OS.</a:t>
            </a:r>
          </a:p>
          <a:p>
            <a:endParaRPr lang="en-US" dirty="0"/>
          </a:p>
          <a:p>
            <a:r>
              <a:rPr lang="en-US" dirty="0"/>
              <a:t>Clients typically run on z/OS significant amounts of transactional processing and applications (based in CICS or IMS) as well as batch applications. All of these produce a significant amount of high value data in various formats and data models. </a:t>
            </a:r>
          </a:p>
          <a:p>
            <a:endParaRPr lang="en-US" dirty="0"/>
          </a:p>
          <a:p>
            <a:r>
              <a:rPr lang="en-US" dirty="0"/>
              <a:t>As clients build applications in the cloud, using what’s there today, the capabilities include the option to access or move all of that raw data to the cloud or to initiate APIs to the core transactional systems to retrieve that data.</a:t>
            </a:r>
          </a:p>
          <a:p>
            <a:endParaRPr lang="en-US" dirty="0"/>
          </a:p>
          <a:p>
            <a:r>
              <a:rPr lang="en-US" dirty="0"/>
              <a:t>Clients have in place many different tools and processes for moving that raw data via extract, transform, load (ETL) pipelines or replication to warehouses, data lakes, and other full copies of raw data. Some applications do require access to the scope of all of that raw data for capabilities like reporting or machine learning model training. However, there are often latency issues for high transactional volumes and composed information such as account balances are often not actually available in the raw data. In addition, it's often true that only a small percentage of that data is regularly moved is used - meaning a lot of effort has gone into moving data off the platform and a small subset is used. Lastly, with ETL &amp; Change Data Capture (CDC) is often challenging to ensure correct ordering of transactions. </a:t>
            </a:r>
          </a:p>
          <a:p>
            <a:endParaRPr lang="en-US" dirty="0"/>
          </a:p>
          <a:p>
            <a:r>
              <a:rPr lang="en-US" dirty="0"/>
              <a:t>Hybrid cloud applications can also interact directly with core systems through direct API calls each time the application needs information. Each direct API call to core system does mean that the transactional systems need to be invoked to service the API call — even if the information hasn’t changed – which may result in unpredictable traffic to SORs as well as MIPS impact. An additional challenge is that sometimes the information that needs to be surfaced cannot be obtained from an individual core system, but rather is needed from a blend of environments (for example, transactional and batch) or a blend of information from across core system applications. </a:t>
            </a:r>
          </a:p>
          <a:p>
            <a:endParaRPr lang="en-US" dirty="0"/>
          </a:p>
          <a:p>
            <a:r>
              <a:rPr lang="en-US" dirty="0"/>
              <a:t>Clients say that there are challenges in terms of what they need and what is available today, specifically those challenges include:</a:t>
            </a:r>
          </a:p>
          <a:p>
            <a:r>
              <a:rPr lang="en-US" dirty="0"/>
              <a:t>-Information provided to downstream consumers is stale when what is needed is more current information</a:t>
            </a:r>
          </a:p>
          <a:p>
            <a:pPr lvl="0"/>
            <a:r>
              <a:rPr lang="en-US" dirty="0"/>
              <a:t>-The consuming applications are not even able to obtain the information they need</a:t>
            </a:r>
          </a:p>
          <a:p>
            <a:r>
              <a:rPr lang="en-US" dirty="0"/>
              <a:t>-Current methodologies results in spiky impacts to the Systems of Record</a:t>
            </a:r>
          </a:p>
          <a:p>
            <a:r>
              <a:rPr lang="en-US" dirty="0"/>
              <a:t>-There is limited “eventing” available</a:t>
            </a:r>
          </a:p>
          <a:p>
            <a:r>
              <a:rPr lang="en-US" dirty="0"/>
              <a:t>-Clients are unable to separate out query processing (what is my account balance) from update traffic (moving money from one account to another)</a:t>
            </a:r>
          </a:p>
          <a:p>
            <a:endParaRPr lang="en-US" dirty="0"/>
          </a:p>
          <a:p>
            <a:r>
              <a:rPr lang="en-US" dirty="0"/>
              <a:t>IBM Z Digital Integration Hub (zDIH) was created to address these existing gaps.</a:t>
            </a:r>
          </a:p>
          <a:p>
            <a:endParaRPr lang="en-US" dirty="0"/>
          </a:p>
          <a:p>
            <a:pPr lvl="0"/>
            <a:r>
              <a:rPr lang="en-US" b="1" dirty="0"/>
              <a:t>Acronyms</a:t>
            </a:r>
          </a:p>
          <a:p>
            <a:pPr marL="171450" indent="-171450">
              <a:buFont typeface="Arial" panose="020B0604020202020204" pitchFamily="34" charset="0"/>
              <a:buChar char="•"/>
            </a:pPr>
            <a:r>
              <a:rPr lang="en-US" dirty="0"/>
              <a:t>CICS - Customer Information Control System</a:t>
            </a:r>
          </a:p>
          <a:p>
            <a:pPr marL="171450" indent="-171450">
              <a:buFont typeface="Arial" panose="020B0604020202020204" pitchFamily="34" charset="0"/>
              <a:buChar char="•"/>
            </a:pPr>
            <a:r>
              <a:rPr lang="en-US" dirty="0"/>
              <a:t>IMS - Information Management System</a:t>
            </a:r>
          </a:p>
          <a:p>
            <a:pPr marL="171450" indent="-171450">
              <a:buFont typeface="Arial" panose="020B0604020202020204" pitchFamily="34" charset="0"/>
              <a:buChar char="•"/>
            </a:pPr>
            <a:r>
              <a:rPr lang="en-US" dirty="0"/>
              <a:t>ETL – Extract, Transform, Load </a:t>
            </a:r>
          </a:p>
          <a:p>
            <a:pPr marL="171450" indent="-171450">
              <a:buFont typeface="Arial" panose="020B0604020202020204" pitchFamily="34" charset="0"/>
              <a:buChar char="•"/>
            </a:pPr>
            <a:r>
              <a:rPr lang="en-US" dirty="0"/>
              <a:t>CDC – Change Data Capture </a:t>
            </a:r>
          </a:p>
          <a:p>
            <a:pPr marL="171450" lvl="0" indent="-171450">
              <a:buFont typeface="Arial" panose="020B0604020202020204" pitchFamily="34" charset="0"/>
              <a:buChar char="•"/>
            </a:pPr>
            <a:r>
              <a:rPr lang="en-US" dirty="0"/>
              <a:t>API – Application Programming Interface</a:t>
            </a:r>
          </a:p>
          <a:p>
            <a:pPr marL="171450" lvl="0" indent="-171450">
              <a:buFont typeface="Arial" panose="020B0604020202020204" pitchFamily="34" charset="0"/>
              <a:buChar char="•"/>
            </a:pPr>
            <a:r>
              <a:rPr lang="en-US" dirty="0"/>
              <a:t>MIPS - Millions of Instructions Per Second</a:t>
            </a:r>
          </a:p>
          <a:p>
            <a:pPr marL="171450" lvl="0" indent="-171450">
              <a:buFont typeface="Arial" panose="020B0604020202020204" pitchFamily="34" charset="0"/>
              <a:buChar char="•"/>
            </a:pPr>
            <a:r>
              <a:rPr lang="en-US" dirty="0"/>
              <a:t>AWS - Amazon Web Services</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7" name="Slide Image Placeholder 6">
            <a:extLst>
              <a:ext uri="{FF2B5EF4-FFF2-40B4-BE49-F238E27FC236}">
                <a16:creationId xmlns:a16="http://schemas.microsoft.com/office/drawing/2014/main" id="{2356C525-166B-E295-9A5B-B12F367BEB6C}"/>
              </a:ext>
            </a:extLst>
          </p:cNvPr>
          <p:cNvSpPr>
            <a:spLocks noGrp="1" noRot="1" noChangeAspect="1"/>
          </p:cNvSpPr>
          <p:nvPr>
            <p:ph type="sldImg"/>
          </p:nvPr>
        </p:nvSpPr>
        <p:spPr>
          <a:xfrm>
            <a:off x="1822450" y="228600"/>
            <a:ext cx="3327400" cy="1871663"/>
          </a:xfrm>
        </p:spPr>
      </p:sp>
    </p:spTree>
    <p:extLst>
      <p:ext uri="{BB962C8B-B14F-4D97-AF65-F5344CB8AC3E}">
        <p14:creationId xmlns:p14="http://schemas.microsoft.com/office/powerpoint/2010/main" val="265538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So, how does zDIH address some of those challenges…</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zDIH has efficient integration with those core systems and it can take a subset of the raw data and events, so just the relevant information, and it can populate zDIH and keep that current throughout the day. So, it has that real-time information, that can then be shared from zDIH to the hybrid cloud via standard  interfaces. zDIH provides that real-time information via an alternate mechanism whereby the hybrid cloud applications can go to zDIH instead of directly down to the systems of record. This way you can protect the systems of record from that unpredictable inquiry traffic. </a:t>
            </a:r>
          </a:p>
          <a:p>
            <a:pPr marL="0" marR="0">
              <a:lnSpc>
                <a:spcPct val="107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zDIH has a flexible information model and so it does not need to be directly tied one to one to the information model of the systems of record or core applications. Often, you will need an SME of a particular core system application to understand the data model completely, zDIH can have a different information model, it can aggregate, it can compute, it can provide composed and derived data, and can enrich the information so that it can be much more consumable by hybrid cloud applications. </a:t>
            </a:r>
          </a:p>
          <a:p>
            <a:pPr marL="0" marR="0">
              <a:lnSpc>
                <a:spcPct val="107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And, there are TCO advantages. </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IBM </a:t>
            </a:r>
            <a:r>
              <a:rPr lang="en-US" sz="1000" b="0" i="0" kern="1200" dirty="0">
                <a:effectLst/>
                <a:ea typeface="+mn-ea"/>
                <a:cs typeface="Arial" panose="020B0604020202020204" pitchFamily="34" charset="0"/>
              </a:rPr>
              <a:t>Z Digital Integration Hub (</a:t>
            </a:r>
            <a:r>
              <a:rPr lang="en-US" sz="1000" dirty="0">
                <a:effectLst/>
                <a:latin typeface="Calibri" panose="020F0502020204030204" pitchFamily="34" charset="0"/>
                <a:ea typeface="Calibri" panose="020F0502020204030204" pitchFamily="34" charset="0"/>
                <a:cs typeface="Times New Roman" panose="02020603050405020304" pitchFamily="18" charset="0"/>
              </a:rPr>
              <a:t>zDIH) provides, efficient real-time information flow between core systems and hybrid cloud applications and does it in such a way that minimizes impacts to Systems of Record (SORs). </a:t>
            </a:r>
          </a:p>
          <a:p>
            <a:pPr marL="0" marR="0">
              <a:lnSpc>
                <a:spcPct val="107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With zDIH, clients can also present information in ways that are usable and consumable  — and can be in a different information model from the originating core system. IBM zDIH means client can share composed information to downstream consumers for faster time to value — application developers don’t have to embed the business logic to create the information they need into each and every application to be able to convert the raw data into usable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zDIH also provides the ability to separate inquiry traffic from transaction processing for cost optimization. Clients tell IBM that over 70% of the traffic to core systems is for inquiry purposes, so they can optimize for costs by separating inquiry traffic from update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Acronyms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TCO – Total Cost of Ownership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AWS - Amazon Web Services</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048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feature, you can easily create interactive dashboards, slice, and dice data, set up alerts, and collaborate with your team. The implementation process is straightforward, and the result is a visually appealing, data-driven IMS performance monitoring center.</a:t>
            </a:r>
          </a:p>
        </p:txBody>
      </p:sp>
      <p:sp>
        <p:nvSpPr>
          <p:cNvPr id="4" name="Slide Number Placeholder 3"/>
          <p:cNvSpPr>
            <a:spLocks noGrp="1"/>
          </p:cNvSpPr>
          <p:nvPr>
            <p:ph type="sldNum" sz="quarter" idx="5"/>
          </p:nvPr>
        </p:nvSpPr>
        <p:spPr/>
        <p:txBody>
          <a:bodyPr/>
          <a:lstStyle/>
          <a:p>
            <a:fld id="{0799DB64-C35C-4553-AF17-6CF3F0FA900F}" type="slidenum">
              <a:rPr lang="en-US" smtClean="0"/>
              <a:t>5</a:t>
            </a:fld>
            <a:endParaRPr lang="en-US"/>
          </a:p>
        </p:txBody>
      </p:sp>
    </p:spTree>
    <p:extLst>
      <p:ext uri="{BB962C8B-B14F-4D97-AF65-F5344CB8AC3E}">
        <p14:creationId xmlns:p14="http://schemas.microsoft.com/office/powerpoint/2010/main" val="422097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 this example, a </a:t>
            </a:r>
            <a:r>
              <a:rPr lang="en-US" sz="1200" dirty="0" err="1">
                <a:latin typeface="Arial" panose="020B0604020202020204" pitchFamily="34" charset="0"/>
                <a:cs typeface="Arial" panose="020B0604020202020204" pitchFamily="34" charset="0"/>
              </a:rPr>
              <a:t>zCEE</a:t>
            </a:r>
            <a:r>
              <a:rPr lang="en-US" sz="1200" dirty="0">
                <a:latin typeface="Arial" panose="020B0604020202020204" pitchFamily="34" charset="0"/>
                <a:cs typeface="Arial" panose="020B0604020202020204" pitchFamily="34" charset="0"/>
              </a:rPr>
              <a:t> API call has a description ZCEE CALL OUT, Return Code 2, Status code 500, and Status Error Message BAQR1145E (although </a:t>
            </a:r>
            <a:r>
              <a:rPr lang="en-US" sz="1200" dirty="0" err="1">
                <a:latin typeface="Arial" panose="020B0604020202020204" pitchFamily="34" charset="0"/>
                <a:cs typeface="Arial" panose="020B0604020202020204" pitchFamily="34" charset="0"/>
              </a:rPr>
              <a:t>the‘BAQ</a:t>
            </a:r>
            <a:r>
              <a:rPr lang="en-US" sz="1200" dirty="0">
                <a:latin typeface="Arial" panose="020B0604020202020204" pitchFamily="34" charset="0"/>
                <a:cs typeface="Arial" panose="020B0604020202020204" pitchFamily="34" charset="0"/>
              </a:rPr>
              <a:t>’ prefix is dropped, which is a constant for all outbound API messages).</a:t>
            </a:r>
          </a:p>
          <a:p>
            <a:endParaRPr lang="en-US" dirty="0"/>
          </a:p>
        </p:txBody>
      </p:sp>
      <p:sp>
        <p:nvSpPr>
          <p:cNvPr id="4" name="Slide Number Placeholder 3"/>
          <p:cNvSpPr>
            <a:spLocks noGrp="1"/>
          </p:cNvSpPr>
          <p:nvPr>
            <p:ph type="sldNum" sz="quarter" idx="5"/>
          </p:nvPr>
        </p:nvSpPr>
        <p:spPr/>
        <p:txBody>
          <a:bodyPr/>
          <a:lstStyle/>
          <a:p>
            <a:fld id="{0799DB64-C35C-4553-AF17-6CF3F0FA900F}" type="slidenum">
              <a:rPr lang="en-US" smtClean="0"/>
              <a:t>6</a:t>
            </a:fld>
            <a:endParaRPr lang="en-US"/>
          </a:p>
        </p:txBody>
      </p:sp>
    </p:spTree>
    <p:extLst>
      <p:ext uri="{BB962C8B-B14F-4D97-AF65-F5344CB8AC3E}">
        <p14:creationId xmlns:p14="http://schemas.microsoft.com/office/powerpoint/2010/main" val="171111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eight OMEGAMON agents running natively on z/OS. With the latest addition of starter dashboards for Networks and Storage, all agents have starter dashboards</a:t>
            </a:r>
          </a:p>
          <a:p>
            <a:endParaRPr lang="en-US" dirty="0"/>
          </a:p>
          <a:p>
            <a:r>
              <a:rPr lang="en-US" dirty="0" err="1"/>
              <a:t>Instana</a:t>
            </a:r>
            <a:r>
              <a:rPr lang="en-US" dirty="0"/>
              <a:t> is a hybrid cloud application performance monitor (APM). When run alongside OMEGAMON, there are enhancements available within </a:t>
            </a:r>
            <a:r>
              <a:rPr lang="en-US" dirty="0" err="1"/>
              <a:t>Instana</a:t>
            </a:r>
            <a:r>
              <a:rPr lang="en-US" dirty="0"/>
              <a:t> to better understand z/OS infrastructure. </a:t>
            </a:r>
          </a:p>
          <a:p>
            <a:endParaRPr lang="en-US" dirty="0"/>
          </a:p>
          <a:p>
            <a:r>
              <a:rPr lang="en-US" dirty="0"/>
              <a:t>These additions to </a:t>
            </a:r>
            <a:r>
              <a:rPr lang="en-US" dirty="0" err="1"/>
              <a:t>Instana</a:t>
            </a:r>
            <a:r>
              <a:rPr lang="en-US" dirty="0"/>
              <a:t> make true end to end APM possible, from desktops and mobile through back-end transaction processing.</a:t>
            </a:r>
          </a:p>
          <a:p>
            <a:endParaRPr lang="en-US" dirty="0"/>
          </a:p>
          <a:p>
            <a:r>
              <a:rPr lang="en-US" dirty="0"/>
              <a:t>The integration occurs through a new component known as the OMEGAMON Data Provider. The OMEGAMON Data Provider component gathers selected attributes directly from agents running on z/OS LPARs and streams them to an </a:t>
            </a:r>
            <a:r>
              <a:rPr lang="en-US" dirty="0" err="1"/>
              <a:t>Instana</a:t>
            </a:r>
            <a:r>
              <a:rPr lang="en-US" dirty="0"/>
              <a:t> proxy agent. With both tracing and metric information available in a single dashboard, hybrid application issues that drive z/OS-based workloads do not lack visibility into the mainframe when attempting to isolate the source of the problem. </a:t>
            </a:r>
          </a:p>
        </p:txBody>
      </p:sp>
      <p:sp>
        <p:nvSpPr>
          <p:cNvPr id="4" name="Slide Number Placeholder 3"/>
          <p:cNvSpPr>
            <a:spLocks noGrp="1"/>
          </p:cNvSpPr>
          <p:nvPr>
            <p:ph type="sldNum" sz="quarter" idx="5"/>
          </p:nvPr>
        </p:nvSpPr>
        <p:spPr/>
        <p:txBody>
          <a:bodyPr/>
          <a:lstStyle/>
          <a:p>
            <a:fld id="{0799DB64-C35C-4553-AF17-6CF3F0FA900F}" type="slidenum">
              <a:rPr lang="en-US" smtClean="0"/>
              <a:t>7</a:t>
            </a:fld>
            <a:endParaRPr lang="en-US"/>
          </a:p>
        </p:txBody>
      </p:sp>
    </p:spTree>
    <p:extLst>
      <p:ext uri="{BB962C8B-B14F-4D97-AF65-F5344CB8AC3E}">
        <p14:creationId xmlns:p14="http://schemas.microsoft.com/office/powerpoint/2010/main" val="192359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25252"/>
                </a:solidFill>
                <a:effectLst/>
                <a:latin typeface="IBM Plex Sans" panose="020B0503050203000203" pitchFamily="34" charset="0"/>
              </a:rPr>
              <a:t>As an IT manager looking to improve operational observability, it is important for you to bring insights across mainframe and distributed platforms under one user experience. </a:t>
            </a:r>
          </a:p>
          <a:p>
            <a:pPr algn="l" fontAlgn="base"/>
            <a:endParaRPr lang="en-US" b="0" i="0" dirty="0">
              <a:solidFill>
                <a:srgbClr val="525252"/>
              </a:solidFill>
              <a:effectLst/>
              <a:latin typeface="IBM Plex Sans" panose="020B0503050203000203" pitchFamily="34" charset="0"/>
            </a:endParaRPr>
          </a:p>
          <a:p>
            <a:pPr algn="l" fontAlgn="base"/>
            <a:r>
              <a:rPr lang="en-US" b="0" i="0" dirty="0">
                <a:solidFill>
                  <a:srgbClr val="525252"/>
                </a:solidFill>
                <a:effectLst/>
                <a:latin typeface="IBM Plex Sans" panose="020B0503050203000203" pitchFamily="34" charset="0"/>
              </a:rPr>
              <a:t>IBM </a:t>
            </a:r>
            <a:r>
              <a:rPr lang="en-US" b="0" i="0" dirty="0" err="1">
                <a:solidFill>
                  <a:srgbClr val="525252"/>
                </a:solidFill>
                <a:effectLst/>
                <a:latin typeface="IBM Plex Sans" panose="020B0503050203000203" pitchFamily="34" charset="0"/>
              </a:rPr>
              <a:t>zSystems</a:t>
            </a:r>
            <a:r>
              <a:rPr lang="en-US" b="0" i="0" dirty="0">
                <a:solidFill>
                  <a:srgbClr val="525252"/>
                </a:solidFill>
                <a:effectLst/>
                <a:latin typeface="IBM Plex Sans" panose="020B0503050203000203" pitchFamily="34" charset="0"/>
              </a:rPr>
              <a:t> Integration for Observability delivers core infrastructure which makes it possible for IBM OMEGAMON clients who are not currently entitled to the </a:t>
            </a:r>
            <a:r>
              <a:rPr lang="en-US" b="0" i="0" u="none" strike="noStrike" dirty="0">
                <a:solidFill>
                  <a:srgbClr val="0062FF"/>
                </a:solidFill>
                <a:effectLst/>
                <a:latin typeface="IBM Plex Sans" panose="020B0503050203000203" pitchFamily="34" charset="0"/>
                <a:hlinkClick r:id="rId3"/>
              </a:rPr>
              <a:t>IBM Z® Monitoring Suite</a:t>
            </a:r>
            <a:r>
              <a:rPr lang="en-US" b="0" i="0" dirty="0">
                <a:solidFill>
                  <a:srgbClr val="525252"/>
                </a:solidFill>
                <a:effectLst/>
                <a:latin typeface="IBM Plex Sans" panose="020B0503050203000203" pitchFamily="34" charset="0"/>
              </a:rPr>
              <a:t> or </a:t>
            </a:r>
            <a:r>
              <a:rPr lang="en-US" b="0" i="0" u="none" strike="noStrike" dirty="0">
                <a:solidFill>
                  <a:srgbClr val="0062FF"/>
                </a:solidFill>
                <a:effectLst/>
                <a:latin typeface="IBM Plex Sans" panose="020B0503050203000203" pitchFamily="34" charset="0"/>
                <a:hlinkClick r:id="rId4"/>
              </a:rPr>
              <a:t>IBM® Z® Service Management Suite</a:t>
            </a:r>
            <a:r>
              <a:rPr lang="en-US" b="0" i="0" dirty="0">
                <a:solidFill>
                  <a:srgbClr val="525252"/>
                </a:solidFill>
                <a:effectLst/>
                <a:latin typeface="IBM Plex Sans" panose="020B0503050203000203" pitchFamily="34" charset="0"/>
              </a:rPr>
              <a:t>.</a:t>
            </a:r>
          </a:p>
          <a:p>
            <a:pPr algn="l" fontAlgn="base"/>
            <a:endParaRPr lang="en-US" b="0" i="0" dirty="0">
              <a:solidFill>
                <a:srgbClr val="525252"/>
              </a:solidFill>
              <a:effectLst/>
              <a:latin typeface="IBM Plex Sans" panose="020B0503050203000203" pitchFamily="34" charset="0"/>
            </a:endParaRPr>
          </a:p>
          <a:p>
            <a:pPr algn="l" fontAlgn="base"/>
            <a:r>
              <a:rPr lang="en-US" b="0" i="0" dirty="0">
                <a:solidFill>
                  <a:srgbClr val="525252"/>
                </a:solidFill>
                <a:effectLst/>
                <a:latin typeface="IBM Plex Sans" panose="020B0503050203000203" pitchFamily="34" charset="0"/>
              </a:rPr>
              <a:t>You can leverage this data ecosystem to stream OMEGAMON data into a single service management dashboard and make it available to other observability tools without upgrading to a suite. </a:t>
            </a:r>
          </a:p>
          <a:p>
            <a:pPr algn="l" fontAlgn="base"/>
            <a:endParaRPr lang="en-US" b="0" i="0" dirty="0">
              <a:solidFill>
                <a:srgbClr val="525252"/>
              </a:solidFill>
              <a:effectLst/>
              <a:latin typeface="IBM Plex Sans" panose="020B0503050203000203" pitchFamily="34" charset="0"/>
            </a:endParaRPr>
          </a:p>
          <a:p>
            <a:pPr algn="l" fontAlgn="base"/>
            <a:r>
              <a:rPr lang="en-US" b="0" i="0" dirty="0">
                <a:solidFill>
                  <a:srgbClr val="525252"/>
                </a:solidFill>
                <a:effectLst/>
                <a:latin typeface="IBM Plex Sans" panose="020B0503050203000203" pitchFamily="34" charset="0"/>
              </a:rPr>
              <a:t>This will help you maximize the impact of your AIOps integration for observability across hybrid cloud.</a:t>
            </a:r>
          </a:p>
          <a:p>
            <a:endParaRPr lang="en-US" dirty="0"/>
          </a:p>
        </p:txBody>
      </p:sp>
      <p:sp>
        <p:nvSpPr>
          <p:cNvPr id="4" name="Slide Number Placeholder 3"/>
          <p:cNvSpPr>
            <a:spLocks noGrp="1"/>
          </p:cNvSpPr>
          <p:nvPr>
            <p:ph type="sldNum" sz="quarter" idx="5"/>
          </p:nvPr>
        </p:nvSpPr>
        <p:spPr/>
        <p:txBody>
          <a:bodyPr/>
          <a:lstStyle/>
          <a:p>
            <a:fld id="{0799DB64-C35C-4553-AF17-6CF3F0FA900F}" type="slidenum">
              <a:rPr lang="en-US" smtClean="0"/>
              <a:t>8</a:t>
            </a:fld>
            <a:endParaRPr lang="en-US"/>
          </a:p>
        </p:txBody>
      </p:sp>
    </p:spTree>
    <p:extLst>
      <p:ext uri="{BB962C8B-B14F-4D97-AF65-F5344CB8AC3E}">
        <p14:creationId xmlns:p14="http://schemas.microsoft.com/office/powerpoint/2010/main" val="1976247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ining_Video_Intro">
    <p:spTree>
      <p:nvGrpSpPr>
        <p:cNvPr id="1" name=""/>
        <p:cNvGrpSpPr/>
        <p:nvPr/>
      </p:nvGrpSpPr>
      <p:grpSpPr>
        <a:xfrm>
          <a:off x="0" y="0"/>
          <a:ext cx="0" cy="0"/>
          <a:chOff x="0" y="0"/>
          <a:chExt cx="0" cy="0"/>
        </a:xfrm>
      </p:grpSpPr>
      <p:pic>
        <p:nvPicPr>
          <p:cNvPr id="7" name="Picture 6" descr="A picture containing building, tower&#10;&#10;Description automatically generated">
            <a:extLst>
              <a:ext uri="{FF2B5EF4-FFF2-40B4-BE49-F238E27FC236}">
                <a16:creationId xmlns:a16="http://schemas.microsoft.com/office/drawing/2014/main" id="{11199274-6024-49A1-924C-CADD7E671DB2}"/>
              </a:ext>
            </a:extLst>
          </p:cNvPr>
          <p:cNvPicPr>
            <a:picLocks noChangeAspect="1"/>
          </p:cNvPicPr>
          <p:nvPr userDrawn="1"/>
        </p:nvPicPr>
        <p:blipFill rotWithShape="1">
          <a:blip r:embed="rId2"/>
          <a:srcRect b="15736"/>
          <a:stretch/>
        </p:blipFill>
        <p:spPr>
          <a:xfrm>
            <a:off x="0" y="0"/>
            <a:ext cx="12207925" cy="7159752"/>
          </a:xfrm>
          <a:prstGeom prst="rect">
            <a:avLst/>
          </a:prstGeom>
        </p:spPr>
      </p:pic>
      <p:sp>
        <p:nvSpPr>
          <p:cNvPr id="8" name="Rectangle 7">
            <a:extLst>
              <a:ext uri="{FF2B5EF4-FFF2-40B4-BE49-F238E27FC236}">
                <a16:creationId xmlns:a16="http://schemas.microsoft.com/office/drawing/2014/main" id="{B613D406-6A6D-4145-8CD2-4C65392546B7}"/>
              </a:ext>
            </a:extLst>
          </p:cNvPr>
          <p:cNvSpPr/>
          <p:nvPr userDrawn="1"/>
        </p:nvSpPr>
        <p:spPr>
          <a:xfrm>
            <a:off x="0" y="-5543"/>
            <a:ext cx="12266638" cy="7165295"/>
          </a:xfrm>
          <a:prstGeom prst="rect">
            <a:avLst/>
          </a:prstGeom>
          <a:gradFill flip="none" rotWithShape="1">
            <a:gsLst>
              <a:gs pos="65000">
                <a:srgbClr val="010C19">
                  <a:alpha val="3000"/>
                </a:srgbClr>
              </a:gs>
              <a:gs pos="18000">
                <a:srgbClr val="00070C">
                  <a:alpha val="93725"/>
                </a:srgbClr>
              </a:gs>
              <a:gs pos="100000">
                <a:srgbClr val="02132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ECE537-8A3F-49B8-BC2E-8E9FAC8879E2}"/>
              </a:ext>
            </a:extLst>
          </p:cNvPr>
          <p:cNvSpPr>
            <a:spLocks noGrp="1"/>
          </p:cNvSpPr>
          <p:nvPr>
            <p:ph type="ctrTitle"/>
          </p:nvPr>
        </p:nvSpPr>
        <p:spPr>
          <a:xfrm>
            <a:off x="1094873" y="2081463"/>
            <a:ext cx="9974179" cy="1916905"/>
          </a:xfrm>
        </p:spPr>
        <p:txBody>
          <a:bodyPr anchor="b">
            <a:noAutofit/>
          </a:bodyPr>
          <a:lstStyle>
            <a:lvl1pPr algn="ctr">
              <a:defRPr sz="72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0CDB90F7-A81A-4CC1-8D72-792E5A843386}"/>
              </a:ext>
            </a:extLst>
          </p:cNvPr>
          <p:cNvSpPr>
            <a:spLocks noGrp="1"/>
          </p:cNvSpPr>
          <p:nvPr>
            <p:ph type="subTitle" idx="1"/>
          </p:nvPr>
        </p:nvSpPr>
        <p:spPr>
          <a:xfrm>
            <a:off x="1524000" y="4263325"/>
            <a:ext cx="9144000" cy="1654747"/>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phic 8">
            <a:extLst>
              <a:ext uri="{FF2B5EF4-FFF2-40B4-BE49-F238E27FC236}">
                <a16:creationId xmlns:a16="http://schemas.microsoft.com/office/drawing/2014/main" id="{C65B95A0-5A7A-4E63-8E54-04E499FB70D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379" y="141908"/>
            <a:ext cx="2184970" cy="971099"/>
          </a:xfrm>
          <a:prstGeom prst="rect">
            <a:avLst/>
          </a:prstGeom>
        </p:spPr>
      </p:pic>
      <p:cxnSp>
        <p:nvCxnSpPr>
          <p:cNvPr id="10" name="Straight Connector 9">
            <a:extLst>
              <a:ext uri="{FF2B5EF4-FFF2-40B4-BE49-F238E27FC236}">
                <a16:creationId xmlns:a16="http://schemas.microsoft.com/office/drawing/2014/main" id="{C660AF20-F228-41BD-B7B4-1C94E02AAD6F}"/>
              </a:ext>
            </a:extLst>
          </p:cNvPr>
          <p:cNvCxnSpPr>
            <a:cxnSpLocks/>
          </p:cNvCxnSpPr>
          <p:nvPr userDrawn="1"/>
        </p:nvCxnSpPr>
        <p:spPr>
          <a:xfrm>
            <a:off x="2371063" y="209729"/>
            <a:ext cx="0" cy="8354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85A043C-F37E-40C9-A1A5-59EF64D9F1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49022"/>
          <a:stretch/>
        </p:blipFill>
        <p:spPr>
          <a:xfrm>
            <a:off x="2445778" y="141908"/>
            <a:ext cx="3305798" cy="935391"/>
          </a:xfrm>
          <a:prstGeom prst="rect">
            <a:avLst/>
          </a:prstGeom>
        </p:spPr>
      </p:pic>
      <p:sp>
        <p:nvSpPr>
          <p:cNvPr id="15" name="Rectangle 14">
            <a:extLst>
              <a:ext uri="{FF2B5EF4-FFF2-40B4-BE49-F238E27FC236}">
                <a16:creationId xmlns:a16="http://schemas.microsoft.com/office/drawing/2014/main" id="{272FEC9F-F725-45C0-AF12-5CD405E93564}"/>
              </a:ext>
            </a:extLst>
          </p:cNvPr>
          <p:cNvSpPr/>
          <p:nvPr userDrawn="1"/>
        </p:nvSpPr>
        <p:spPr>
          <a:xfrm>
            <a:off x="0" y="6537960"/>
            <a:ext cx="12276000" cy="621792"/>
          </a:xfrm>
          <a:prstGeom prst="rect">
            <a:avLst/>
          </a:prstGeom>
          <a:gradFill>
            <a:gsLst>
              <a:gs pos="91000">
                <a:srgbClr val="990099"/>
              </a:gs>
              <a:gs pos="21000">
                <a:schemeClr val="accent1"/>
              </a:gs>
            </a:gsLst>
            <a:lin ang="0" scaled="0"/>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panose="020B0604020202020204"/>
            </a:endParaRPr>
          </a:p>
        </p:txBody>
      </p:sp>
      <p:sp>
        <p:nvSpPr>
          <p:cNvPr id="12" name="TextBox 11">
            <a:extLst>
              <a:ext uri="{FF2B5EF4-FFF2-40B4-BE49-F238E27FC236}">
                <a16:creationId xmlns:a16="http://schemas.microsoft.com/office/drawing/2014/main" id="{644CE3A6-0FEA-4BD4-9B66-F7CA0E25D99D}"/>
              </a:ext>
            </a:extLst>
          </p:cNvPr>
          <p:cNvSpPr txBox="1"/>
          <p:nvPr userDrawn="1"/>
        </p:nvSpPr>
        <p:spPr>
          <a:xfrm>
            <a:off x="0" y="6627168"/>
            <a:ext cx="8352180" cy="230832"/>
          </a:xfrm>
          <a:prstGeom prst="rect">
            <a:avLst/>
          </a:prstGeom>
          <a:noFill/>
        </p:spPr>
        <p:txBody>
          <a:bodyPr wrap="square" tIns="0" bIns="0" rtlCol="0" anchor="ctr" anchorCtr="0">
            <a:spAutoFit/>
          </a:bodyPr>
          <a:lstStyle/>
          <a:p>
            <a:r>
              <a:rPr lang="en-US" sz="500" i="1" dirty="0">
                <a:solidFill>
                  <a:schemeClr val="bg1">
                    <a:alpha val="50000"/>
                  </a:schemeClr>
                </a:solidFill>
                <a:latin typeface="+mj-lt"/>
                <a:cs typeface="Arial" panose="020B0604020202020204" pitchFamily="34" charset="0"/>
              </a:rPr>
              <a:t>© Rocket Software, Inc. or its affiliates 1990 – 2023. All rights reserved. Rocket and the Rocket Software logos are registered trademarks of Rocket Software, Inc. Other product and service names might be trademarks of Rocket Software or its affiliates.</a:t>
            </a:r>
          </a:p>
          <a:p>
            <a:pPr>
              <a:defRPr/>
            </a:pPr>
            <a:r>
              <a:rPr lang="en-US" sz="500" dirty="0">
                <a:solidFill>
                  <a:schemeClr val="bg1">
                    <a:alpha val="50000"/>
                  </a:schemeClr>
                </a:solidFill>
                <a:latin typeface="+mj-lt"/>
              </a:rPr>
              <a:t>© Copyright IBM Corporation 2023. IBM, the IBM logo, ibm.com, and Watson are trademarks of International Business Machines Corp., registered in many jurisdictions worldwide. Other product and service names might be trademarks of IBM or other companies. A current list of IBM trademarks is available on the Web at “Copyright and trademark information” at </a:t>
            </a:r>
            <a:r>
              <a:rPr lang="en-US" sz="500" u="none" dirty="0">
                <a:solidFill>
                  <a:schemeClr val="bg1">
                    <a:alpha val="50000"/>
                  </a:schemeClr>
                </a:solidFill>
                <a:latin typeface="+mj-lt"/>
              </a:rPr>
              <a:t>www.ibm.com/legal/copytrade.shtml</a:t>
            </a:r>
            <a:r>
              <a:rPr lang="en-US" sz="500" dirty="0">
                <a:solidFill>
                  <a:schemeClr val="bg1">
                    <a:alpha val="50000"/>
                  </a:schemeClr>
                </a:solidFill>
                <a:latin typeface="+mj-lt"/>
              </a:rPr>
              <a:t>.</a:t>
            </a:r>
            <a:endParaRPr lang="en-US" sz="800" dirty="0">
              <a:solidFill>
                <a:schemeClr val="bg1">
                  <a:alpha val="50000"/>
                </a:schemeClr>
              </a:solidFill>
              <a:latin typeface="+mj-lt"/>
              <a:cs typeface="Arial" panose="020B0604020202020204" pitchFamily="34" charset="0"/>
            </a:endParaRPr>
          </a:p>
        </p:txBody>
      </p:sp>
    </p:spTree>
    <p:extLst>
      <p:ext uri="{BB962C8B-B14F-4D97-AF65-F5344CB8AC3E}">
        <p14:creationId xmlns:p14="http://schemas.microsoft.com/office/powerpoint/2010/main" val="221080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E6D3-051F-47D7-91C3-2354B680E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11B68-5B66-455D-AA82-75428F85E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8E63A1F-153C-4D4B-A2B5-7BF2F3BD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0F434-CE7B-46CF-81E7-5C005792C1B8}"/>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6" name="Footer Placeholder 5">
            <a:extLst>
              <a:ext uri="{FF2B5EF4-FFF2-40B4-BE49-F238E27FC236}">
                <a16:creationId xmlns:a16="http://schemas.microsoft.com/office/drawing/2014/main" id="{A8FD5D93-3603-4B3C-B9A0-CA99C36F6C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5B4AC9-435D-4602-83C9-486F0B08D1AB}"/>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141844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769B-11A0-46E1-8556-29C088447E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E4F50-7183-455A-9CA7-6F4F11BF7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20EAD-5013-46B5-8E1F-79816CB2B538}"/>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0085AD5B-8A0F-4578-94E6-F56988F761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DC782B-542B-425C-B030-876599B305D1}"/>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179820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28D8-8F85-4F54-869D-54FDCAE2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AF266-9C38-432B-A3AC-183C01340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2EB49-1E4B-448E-A942-81A96706E17E}"/>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C25B92C5-0F6A-4B94-9969-6CC1E17819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61ADE1-A9C6-4FC9-B797-0A15AF0BF630}"/>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151870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1391226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18380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361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1759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8645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8117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933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3032-FF46-40A1-A592-FADB1159D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74AB77-F1FC-44A4-8B73-16DF99867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0C201B-B21D-45DC-ABC3-1A73A0F4F9E7}"/>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DF4CD00C-9C39-49E0-AE12-00A6A3A789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BA4133-1331-44E6-8AC1-7422F8EEFE19}"/>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2388574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1917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34798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1283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340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61599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66004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Arial" panose="020B0604020202020204"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316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23709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70083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2064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706-FFD9-47D3-99D5-96F39A233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D9071-B017-4CF4-9418-8F0DF558A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294E0-27B7-4959-999E-33F9431E7BB8}"/>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170BFBE7-D1E0-48F5-AB6D-2F4D03DD77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275AA4-FCCC-4411-A196-346481DDB32F}"/>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29538291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530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90247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30055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905344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8066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8898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125226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388647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1467"/>
              </a:spcBef>
              <a:defRPr sz="1867"/>
            </a:lvl2pPr>
            <a:lvl3pPr>
              <a:spcBef>
                <a:spcPts val="1467"/>
              </a:spcBef>
              <a:defRPr sz="1867"/>
            </a:lvl3pPr>
            <a:lvl4pPr>
              <a:spcBef>
                <a:spcPts val="1467"/>
              </a:spcBef>
              <a:defRPr sz="1867"/>
            </a:lvl4pPr>
            <a:lvl5pPr>
              <a:spcBef>
                <a:spcPts val="1467"/>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649703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090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D9A6-6366-447B-880B-7F5A7A93D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AC712-6072-4D1B-B319-9CB2E0C37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B093F4-7476-4654-A9E4-A48CD0C2B201}"/>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A4D7BC57-C133-4E6F-8A84-B49119F1E0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CC91C1-3313-451E-83CE-7CF0A0DA2AC9}"/>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7476079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05732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90931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0961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5413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
        <p:nvSpPr>
          <p:cNvPr id="3" name="Footer Placeholder"/>
          <p:cNvSpPr>
            <a:spLocks noGrp="1"/>
          </p:cNvSpPr>
          <p:nvPr>
            <p:ph type="ftr" sz="quarter" idx="10"/>
          </p:nvPr>
        </p:nvSpPr>
        <p:spPr/>
        <p:txBody>
          <a:bodyPr/>
          <a:lstStyle/>
          <a:p>
            <a:r>
              <a:rPr lang="en-US" dirty="0"/>
              <a:t>Db2 13 Technology Workshop /   © 2023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149447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oterSlide_DarkB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6F792EB-2FBA-B6D4-5476-7142AE999EA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4096" y="2087743"/>
            <a:ext cx="5391150" cy="1076325"/>
          </a:xfrm>
          <a:prstGeom prst="rect">
            <a:avLst/>
          </a:prstGeom>
        </p:spPr>
      </p:pic>
      <p:sp>
        <p:nvSpPr>
          <p:cNvPr id="5" name="TextBox 4">
            <a:extLst>
              <a:ext uri="{FF2B5EF4-FFF2-40B4-BE49-F238E27FC236}">
                <a16:creationId xmlns:a16="http://schemas.microsoft.com/office/drawing/2014/main" id="{C5808D77-AC7B-D88A-D4CC-A7517C2B6E40}"/>
              </a:ext>
            </a:extLst>
          </p:cNvPr>
          <p:cNvSpPr txBox="1"/>
          <p:nvPr userDrawn="1"/>
        </p:nvSpPr>
        <p:spPr>
          <a:xfrm>
            <a:off x="898765" y="3517603"/>
            <a:ext cx="5391150" cy="646331"/>
          </a:xfrm>
          <a:prstGeom prst="rect">
            <a:avLst/>
          </a:prstGeom>
        </p:spPr>
        <p:txBody>
          <a:bodyPr lIns="0" tIns="0" rIns="0" bIns="0"/>
          <a:lstStyle>
            <a:lvl1pPr indent="0">
              <a:lnSpc>
                <a:spcPct val="100000"/>
              </a:lnSpc>
              <a:spcBef>
                <a:spcPts val="0"/>
              </a:spcBef>
              <a:spcAft>
                <a:spcPts val="500"/>
              </a:spcAft>
              <a:buFontTx/>
              <a:buNone/>
              <a:defRPr sz="2000">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t>rocketsoftware.com</a:t>
            </a:r>
          </a:p>
          <a:p>
            <a:pPr lvl="0"/>
            <a:r>
              <a:rPr lang="en-US" dirty="0"/>
              <a:t>zconcierge@rocketsoftware.com</a:t>
            </a:r>
          </a:p>
        </p:txBody>
      </p:sp>
      <p:pic>
        <p:nvPicPr>
          <p:cNvPr id="3" name="Graphic 2">
            <a:extLst>
              <a:ext uri="{FF2B5EF4-FFF2-40B4-BE49-F238E27FC236}">
                <a16:creationId xmlns:a16="http://schemas.microsoft.com/office/drawing/2014/main" id="{E012BE5B-164C-3339-F462-5C4C2327C004}"/>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796169" y="4926316"/>
            <a:ext cx="4092470" cy="590313"/>
          </a:xfrm>
          <a:prstGeom prst="rect">
            <a:avLst/>
          </a:prstGeom>
        </p:spPr>
      </p:pic>
      <p:sp>
        <p:nvSpPr>
          <p:cNvPr id="9" name="Rectangle 8">
            <a:extLst>
              <a:ext uri="{FF2B5EF4-FFF2-40B4-BE49-F238E27FC236}">
                <a16:creationId xmlns:a16="http://schemas.microsoft.com/office/drawing/2014/main" id="{B8B9552B-AA82-06DC-5389-6B3A865E46C0}"/>
              </a:ext>
            </a:extLst>
          </p:cNvPr>
          <p:cNvSpPr/>
          <p:nvPr userDrawn="1"/>
        </p:nvSpPr>
        <p:spPr>
          <a:xfrm>
            <a:off x="0" y="6685724"/>
            <a:ext cx="12192000" cy="172276"/>
          </a:xfrm>
          <a:prstGeom prst="rect">
            <a:avLst/>
          </a:prstGeom>
          <a:gradFill>
            <a:gsLst>
              <a:gs pos="10000">
                <a:srgbClr val="0F62FE"/>
              </a:gs>
              <a:gs pos="90000">
                <a:schemeClr val="accent1"/>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AEE68003-5E0F-D099-3585-D1D650BD2AA6}"/>
              </a:ext>
            </a:extLst>
          </p:cNvPr>
          <p:cNvSpPr txBox="1"/>
          <p:nvPr userDrawn="1"/>
        </p:nvSpPr>
        <p:spPr>
          <a:xfrm>
            <a:off x="660490" y="6059019"/>
            <a:ext cx="6350811" cy="384721"/>
          </a:xfrm>
          <a:prstGeom prst="rect">
            <a:avLst/>
          </a:prstGeom>
          <a:noFill/>
        </p:spPr>
        <p:txBody>
          <a:bodyPr wrap="square" tIns="0" bIns="0" rtlCol="0" anchor="ctr" anchorCtr="0">
            <a:spAutoFit/>
          </a:bodyPr>
          <a:lstStyle/>
          <a:p>
            <a:r>
              <a:rPr lang="en-US" sz="500" i="1" dirty="0">
                <a:solidFill>
                  <a:schemeClr val="bg1">
                    <a:alpha val="50000"/>
                  </a:schemeClr>
                </a:solidFill>
                <a:latin typeface="+mj-lt"/>
                <a:cs typeface="Arial" panose="020B0604020202020204" pitchFamily="34" charset="0"/>
              </a:rPr>
              <a:t>© Rocket Software, Inc. or its affiliates 1990 – 2023. All rights reserved. Rocket and the Rocket Software logos are registered trademarks of Rocket Software, Inc. Other product and service names might be trademarks of Rocket Software or its affiliates.</a:t>
            </a:r>
          </a:p>
          <a:p>
            <a:pPr>
              <a:defRPr/>
            </a:pPr>
            <a:r>
              <a:rPr lang="en-US" sz="500" dirty="0">
                <a:solidFill>
                  <a:schemeClr val="bg1">
                    <a:alpha val="50000"/>
                  </a:schemeClr>
                </a:solidFill>
                <a:latin typeface="+mj-lt"/>
              </a:rPr>
              <a:t>© Copyright IBM Corporation 2023. IBM, the IBM logo, </a:t>
            </a:r>
            <a:r>
              <a:rPr lang="en-US" sz="500" dirty="0" err="1">
                <a:solidFill>
                  <a:schemeClr val="bg1">
                    <a:alpha val="50000"/>
                  </a:schemeClr>
                </a:solidFill>
                <a:latin typeface="+mj-lt"/>
              </a:rPr>
              <a:t>ibm.com</a:t>
            </a:r>
            <a:r>
              <a:rPr lang="en-US" sz="500" dirty="0">
                <a:solidFill>
                  <a:schemeClr val="bg1">
                    <a:alpha val="50000"/>
                  </a:schemeClr>
                </a:solidFill>
                <a:latin typeface="+mj-lt"/>
              </a:rPr>
              <a:t>, and Watson are trademarks of International Business Machines Corp., registered in many jurisdictions worldwide. Other product and service names might be trademarks of IBM or other companies. A current list of IBM trademarks is available on the Web at “Copyright and trademark information” at </a:t>
            </a:r>
            <a:r>
              <a:rPr lang="en-US" sz="500" u="none" dirty="0">
                <a:solidFill>
                  <a:schemeClr val="bg1">
                    <a:alpha val="50000"/>
                  </a:schemeClr>
                </a:solidFill>
                <a:latin typeface="+mj-lt"/>
              </a:rPr>
              <a:t>www.ibm.com/legal/copytrade.shtml</a:t>
            </a:r>
            <a:r>
              <a:rPr lang="en-US" sz="500" dirty="0">
                <a:solidFill>
                  <a:schemeClr val="bg1">
                    <a:alpha val="50000"/>
                  </a:schemeClr>
                </a:solidFill>
                <a:latin typeface="+mj-lt"/>
              </a:rPr>
              <a:t>.</a:t>
            </a:r>
            <a:endParaRPr lang="en-US" sz="800" dirty="0">
              <a:solidFill>
                <a:schemeClr val="bg1">
                  <a:alpha val="50000"/>
                </a:schemeClr>
              </a:solidFill>
              <a:latin typeface="+mj-lt"/>
              <a:cs typeface="Arial" panose="020B0604020202020204" pitchFamily="34" charset="0"/>
            </a:endParaRPr>
          </a:p>
        </p:txBody>
      </p:sp>
    </p:spTree>
    <p:extLst>
      <p:ext uri="{BB962C8B-B14F-4D97-AF65-F5344CB8AC3E}">
        <p14:creationId xmlns:p14="http://schemas.microsoft.com/office/powerpoint/2010/main" val="22589633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FooterSlide_WhiteB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6F792EB-2FBA-B6D4-5476-7142AE999EA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4096" y="2087743"/>
            <a:ext cx="5391150" cy="1076325"/>
          </a:xfrm>
          <a:prstGeom prst="rect">
            <a:avLst/>
          </a:prstGeom>
        </p:spPr>
      </p:pic>
      <p:sp>
        <p:nvSpPr>
          <p:cNvPr id="5" name="Rectangle 4">
            <a:extLst>
              <a:ext uri="{FF2B5EF4-FFF2-40B4-BE49-F238E27FC236}">
                <a16:creationId xmlns:a16="http://schemas.microsoft.com/office/drawing/2014/main" id="{4F11AD3D-970F-B053-8743-A579446022D2}"/>
              </a:ext>
            </a:extLst>
          </p:cNvPr>
          <p:cNvSpPr/>
          <p:nvPr userDrawn="1"/>
        </p:nvSpPr>
        <p:spPr>
          <a:xfrm>
            <a:off x="0" y="6685724"/>
            <a:ext cx="12192000" cy="172276"/>
          </a:xfrm>
          <a:prstGeom prst="rect">
            <a:avLst/>
          </a:prstGeom>
          <a:gradFill>
            <a:gsLst>
              <a:gs pos="10000">
                <a:srgbClr val="0F62FE"/>
              </a:gs>
              <a:gs pos="90000">
                <a:schemeClr val="accent1"/>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9" name="Graphic 8">
            <a:extLst>
              <a:ext uri="{FF2B5EF4-FFF2-40B4-BE49-F238E27FC236}">
                <a16:creationId xmlns:a16="http://schemas.microsoft.com/office/drawing/2014/main" id="{92567696-06B9-AE45-D0CB-1A7D87B73168}"/>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796175" y="4926316"/>
            <a:ext cx="4092458" cy="590313"/>
          </a:xfrm>
          <a:prstGeom prst="rect">
            <a:avLst/>
          </a:prstGeom>
        </p:spPr>
      </p:pic>
    </p:spTree>
    <p:extLst>
      <p:ext uri="{BB962C8B-B14F-4D97-AF65-F5344CB8AC3E}">
        <p14:creationId xmlns:p14="http://schemas.microsoft.com/office/powerpoint/2010/main" val="264770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AAFE-E08D-4075-817E-C05C8A805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47104-9BD2-4C9C-BCE7-FC1FE939B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2D724-84EE-4CED-84C4-EB85C4942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086337-4AC2-4190-A2A5-5FEE66B13F0F}"/>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6" name="Footer Placeholder 5">
            <a:extLst>
              <a:ext uri="{FF2B5EF4-FFF2-40B4-BE49-F238E27FC236}">
                <a16:creationId xmlns:a16="http://schemas.microsoft.com/office/drawing/2014/main" id="{72DC917D-A7BC-4ED4-9E96-1C21DD6792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59708D-B22A-4C79-933B-C9F11E239FED}"/>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371441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952A-0AFA-482F-A344-7E79287150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12EFF-5562-44B5-B3E9-F8CE8AE53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ACC4B-12CA-4E8E-9E10-12D107463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6FDCCE-6EF8-451C-A39E-B3D47D3AF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82077-F740-4B43-B8AA-FD723C3AC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F21EBB-0086-4451-ADC5-FFD0C6912195}"/>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8" name="Footer Placeholder 7">
            <a:extLst>
              <a:ext uri="{FF2B5EF4-FFF2-40B4-BE49-F238E27FC236}">
                <a16:creationId xmlns:a16="http://schemas.microsoft.com/office/drawing/2014/main" id="{E7971FB1-77F6-499B-A12A-46458684B94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8953F6-F7BF-46F7-BF66-A4465B021233}"/>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67279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B6F0-49A4-4F07-8664-AE5474C71C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3575F-4A14-47F3-BBE5-87A751782C54}"/>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4" name="Footer Placeholder 3">
            <a:extLst>
              <a:ext uri="{FF2B5EF4-FFF2-40B4-BE49-F238E27FC236}">
                <a16:creationId xmlns:a16="http://schemas.microsoft.com/office/drawing/2014/main" id="{DC27C71E-3FC4-4E65-93D9-B4AD2593E8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1C55A7-64F6-473C-A9EA-BC2DD68650F1}"/>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309791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D660E-04E5-4E98-B470-6C1FCE695D40}"/>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3" name="Footer Placeholder 2">
            <a:extLst>
              <a:ext uri="{FF2B5EF4-FFF2-40B4-BE49-F238E27FC236}">
                <a16:creationId xmlns:a16="http://schemas.microsoft.com/office/drawing/2014/main" id="{0CEE34C7-4904-4004-A9A2-2675FEE887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B61B53C-2A76-4933-81E8-60C182668590}"/>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31611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47A5-6348-41A2-85C2-A68AB2B95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93548B-28F5-49D2-9699-437624208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CB169-95F5-4E0C-BE05-EB5D470FE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7BFAF-5AA9-4F54-94C4-645DF70A4ED7}"/>
              </a:ext>
            </a:extLst>
          </p:cNvPr>
          <p:cNvSpPr>
            <a:spLocks noGrp="1"/>
          </p:cNvSpPr>
          <p:nvPr>
            <p:ph type="dt" sz="half" idx="10"/>
          </p:nvPr>
        </p:nvSpPr>
        <p:spPr/>
        <p:txBody>
          <a:bodyPr/>
          <a:lstStyle/>
          <a:p>
            <a:fld id="{97E7EA19-F520-4E9D-A127-EDB46C589B70}" type="datetimeFigureOut">
              <a:rPr lang="en-US" smtClean="0"/>
              <a:t>5/30/2023</a:t>
            </a:fld>
            <a:endParaRPr lang="en-US" dirty="0"/>
          </a:p>
        </p:txBody>
      </p:sp>
      <p:sp>
        <p:nvSpPr>
          <p:cNvPr id="6" name="Footer Placeholder 5">
            <a:extLst>
              <a:ext uri="{FF2B5EF4-FFF2-40B4-BE49-F238E27FC236}">
                <a16:creationId xmlns:a16="http://schemas.microsoft.com/office/drawing/2014/main" id="{309D4D7F-AD1D-46AD-B4B6-93F28EF1B3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AAAA00-C842-4EEF-9845-A4B02CEB8BCE}"/>
              </a:ext>
            </a:extLst>
          </p:cNvPr>
          <p:cNvSpPr>
            <a:spLocks noGrp="1"/>
          </p:cNvSpPr>
          <p:nvPr>
            <p:ph type="sldNum" sz="quarter" idx="12"/>
          </p:nvPr>
        </p:nvSpPr>
        <p:spPr/>
        <p:txBody>
          <a:bodyPr/>
          <a:lstStyle/>
          <a:p>
            <a:fld id="{8BE0DEA5-38A6-4A84-A76F-D180987F730D}" type="slidenum">
              <a:rPr lang="en-US" smtClean="0"/>
              <a:t>‹#›</a:t>
            </a:fld>
            <a:endParaRPr lang="en-US" dirty="0"/>
          </a:p>
        </p:txBody>
      </p:sp>
    </p:spTree>
    <p:extLst>
      <p:ext uri="{BB962C8B-B14F-4D97-AF65-F5344CB8AC3E}">
        <p14:creationId xmlns:p14="http://schemas.microsoft.com/office/powerpoint/2010/main" val="176891368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theme" Target="../theme/theme3.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D1801-94AE-432E-B328-93845987B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EF34E-DC49-40DC-8D7D-D558EBB09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28757-9593-4A15-975B-3D7628EB3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D719E-F4F7-4E60-A9C6-1D8C404EC6C6}" type="datetimeFigureOut">
              <a:rPr lang="en-US" smtClean="0"/>
              <a:t>5/30/2023</a:t>
            </a:fld>
            <a:endParaRPr lang="en-US" dirty="0"/>
          </a:p>
        </p:txBody>
      </p:sp>
      <p:sp>
        <p:nvSpPr>
          <p:cNvPr id="5" name="Footer Placeholder 4">
            <a:extLst>
              <a:ext uri="{FF2B5EF4-FFF2-40B4-BE49-F238E27FC236}">
                <a16:creationId xmlns:a16="http://schemas.microsoft.com/office/drawing/2014/main" id="{DFF5A241-8ED1-427C-A7D9-343051FD3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259D805-7B72-48B1-852D-7BC904458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CC1C4-CF5F-4B40-BFBD-920CD2B5D138}" type="slidenum">
              <a:rPr lang="en-US" smtClean="0"/>
              <a:t>‹#›</a:t>
            </a:fld>
            <a:endParaRPr lang="en-US" dirty="0"/>
          </a:p>
        </p:txBody>
      </p:sp>
    </p:spTree>
    <p:extLst>
      <p:ext uri="{BB962C8B-B14F-4D97-AF65-F5344CB8AC3E}">
        <p14:creationId xmlns:p14="http://schemas.microsoft.com/office/powerpoint/2010/main" val="30395392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0C97A-9489-420A-A580-81C4DB360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463FA-5BD6-4895-BDE6-A0B414003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D500C-1D31-4EF9-9823-E71CE9633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7EA19-F520-4E9D-A127-EDB46C589B70}" type="datetimeFigureOut">
              <a:rPr lang="en-US" smtClean="0"/>
              <a:t>5/30/2023</a:t>
            </a:fld>
            <a:endParaRPr lang="en-US" dirty="0"/>
          </a:p>
        </p:txBody>
      </p:sp>
      <p:sp>
        <p:nvSpPr>
          <p:cNvPr id="5" name="Footer Placeholder 4">
            <a:extLst>
              <a:ext uri="{FF2B5EF4-FFF2-40B4-BE49-F238E27FC236}">
                <a16:creationId xmlns:a16="http://schemas.microsoft.com/office/drawing/2014/main" id="{3C198BB8-CC13-496F-A4D3-E9C1B7F83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C3B31C-D8BF-46A4-9486-8AA4589EB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0DEA5-38A6-4A84-A76F-D180987F730D}" type="slidenum">
              <a:rPr lang="en-US" smtClean="0"/>
              <a:t>‹#›</a:t>
            </a:fld>
            <a:endParaRPr lang="en-US" dirty="0"/>
          </a:p>
        </p:txBody>
      </p:sp>
    </p:spTree>
    <p:extLst>
      <p:ext uri="{BB962C8B-B14F-4D97-AF65-F5344CB8AC3E}">
        <p14:creationId xmlns:p14="http://schemas.microsoft.com/office/powerpoint/2010/main" val="36571841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Arial" panose="020B0604020202020204" pitchFamily="34" charset="0"/>
              </a:defRPr>
            </a:lvl1pPr>
          </a:lstStyle>
          <a:p>
            <a:r>
              <a:rPr lang="en-US" dirty="0"/>
              <a:t>Db2 13 Technology Workshop /   © 2023 IBM Corporation</a:t>
            </a:r>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Arial" panose="020B0604020202020204"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70806"/>
              <a:chOff x="-109730" y="237744"/>
              <a:chExt cx="91440" cy="467080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855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9790"/>
              <a:chOff x="-109730" y="231394"/>
              <a:chExt cx="91440" cy="466979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11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7249329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Lst>
  <p:hf hdr="0" dt="0"/>
  <p:txStyles>
    <p:titleStyle>
      <a:lvl1pPr algn="l" rtl="0" eaLnBrk="1" fontAlgn="base" hangingPunct="1">
        <a:lnSpc>
          <a:spcPct val="90000"/>
        </a:lnSpc>
        <a:spcBef>
          <a:spcPct val="0"/>
        </a:spcBef>
        <a:spcAft>
          <a:spcPct val="0"/>
        </a:spcAft>
        <a:defRPr sz="32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a:solidFill>
            <a:schemeClr val="tx1"/>
          </a:solidFill>
          <a:latin typeface="Arial" panose="020B0604020202020204" pitchFamily="34" charset="0"/>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a:solidFill>
            <a:schemeClr val="tx1"/>
          </a:solidFill>
          <a:latin typeface="Arial" panose="020B0604020202020204" pitchFamily="34" charset="0"/>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IBM Plex Sans" panose="020B0604020202020204" pitchFamily="34" charset="0"/>
        <a:buChar char="•"/>
        <a:tabLst/>
        <a:defRPr sz="1867">
          <a:solidFill>
            <a:schemeClr val="tx1"/>
          </a:solidFill>
          <a:latin typeface="Arial" panose="020B0604020202020204" pitchFamily="34" charset="0"/>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baseline="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1467"/>
        </a:spcBef>
        <a:spcAft>
          <a:spcPct val="0"/>
        </a:spcAft>
        <a:buClr>
          <a:schemeClr val="tx1"/>
        </a:buClr>
        <a:buFont typeface="IBM Plex Sans" charset="-120"/>
        <a:buChar char="»"/>
        <a:tabLst/>
        <a:defRPr sz="1867">
          <a:solidFill>
            <a:schemeClr val="tx1"/>
          </a:solidFill>
          <a:latin typeface="Arial" panose="020B0604020202020204" pitchFamily="34" charset="0"/>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8">
          <p15:clr>
            <a:srgbClr val="F26B43"/>
          </p15:clr>
        </p15:guide>
        <p15:guide id="2" pos="144">
          <p15:clr>
            <a:srgbClr val="F26B43"/>
          </p15:clr>
        </p15:guide>
        <p15:guide id="3" pos="5616">
          <p15:clr>
            <a:srgbClr val="F26B43"/>
          </p15:clr>
        </p15:guide>
        <p15:guide id="4" orient="horz" pos="2832">
          <p15:clr>
            <a:srgbClr val="F26B43"/>
          </p15:clr>
        </p15:guide>
        <p15:guide id="5" orient="horz" pos="3092">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355208"/>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6.png"/><Relationship Id="rId4" Type="http://schemas.openxmlformats.org/officeDocument/2006/relationships/image" Target="../media/image23.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68F054-5CF5-4B2B-ADD9-071090198202}"/>
              </a:ext>
            </a:extLst>
          </p:cNvPr>
          <p:cNvSpPr>
            <a:spLocks noGrp="1"/>
          </p:cNvSpPr>
          <p:nvPr>
            <p:ph type="ctrTitle"/>
          </p:nvPr>
        </p:nvSpPr>
        <p:spPr>
          <a:xfrm>
            <a:off x="1028155" y="2661558"/>
            <a:ext cx="10309860" cy="1774370"/>
          </a:xfrm>
        </p:spPr>
        <p:txBody>
          <a:bodyPr/>
          <a:lstStyle/>
          <a:p>
            <a:pPr algn="l"/>
            <a:r>
              <a:rPr lang="en-GB" sz="5400" dirty="0">
                <a:latin typeface="Arial" panose="020B0604020202020204" pitchFamily="34" charset="0"/>
                <a:cs typeface="Arial" panose="020B0604020202020204" pitchFamily="34" charset="0"/>
              </a:rPr>
              <a:t>Scottish Database Use Group</a:t>
            </a:r>
            <a:br>
              <a:rPr lang="en-GB" sz="4800" dirty="0">
                <a:latin typeface="Arial" panose="020B0604020202020204" pitchFamily="34" charset="0"/>
                <a:cs typeface="Arial" panose="020B0604020202020204" pitchFamily="34" charset="0"/>
              </a:rPr>
            </a:br>
            <a:br>
              <a:rPr lang="en-GB" sz="4800" dirty="0">
                <a:latin typeface="Arial" panose="020B0604020202020204" pitchFamily="34" charset="0"/>
                <a:cs typeface="Arial" panose="020B0604020202020204" pitchFamily="34" charset="0"/>
              </a:rPr>
            </a:br>
            <a:r>
              <a:rPr lang="en-GB" sz="4000" dirty="0">
                <a:latin typeface="Arial" panose="020B0604020202020204" pitchFamily="34" charset="0"/>
                <a:cs typeface="Arial" panose="020B0604020202020204" pitchFamily="34" charset="0"/>
              </a:rPr>
              <a:t>June 2023 Update</a:t>
            </a:r>
          </a:p>
        </p:txBody>
      </p:sp>
    </p:spTree>
    <p:extLst>
      <p:ext uri="{BB962C8B-B14F-4D97-AF65-F5344CB8AC3E}">
        <p14:creationId xmlns:p14="http://schemas.microsoft.com/office/powerpoint/2010/main" val="206028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A68DDA06-2C21-4234-A6B7-52CA6E50A40D}"/>
              </a:ext>
            </a:extLst>
          </p:cNvPr>
          <p:cNvSpPr/>
          <p:nvPr/>
        </p:nvSpPr>
        <p:spPr bwMode="auto">
          <a:xfrm>
            <a:off x="414547" y="824779"/>
            <a:ext cx="11127984" cy="2347912"/>
          </a:xfrm>
          <a:prstGeom prst="round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panose="020B0503050203000203" pitchFamily="34" charset="0"/>
            </a:endParaRPr>
          </a:p>
        </p:txBody>
      </p:sp>
      <p:sp>
        <p:nvSpPr>
          <p:cNvPr id="2" name="Title 1">
            <a:extLst>
              <a:ext uri="{FF2B5EF4-FFF2-40B4-BE49-F238E27FC236}">
                <a16:creationId xmlns:a16="http://schemas.microsoft.com/office/drawing/2014/main" id="{0E76B371-5CD6-43C8-AB07-ED1F1428B2DF}"/>
              </a:ext>
            </a:extLst>
          </p:cNvPr>
          <p:cNvSpPr>
            <a:spLocks noGrp="1"/>
          </p:cNvSpPr>
          <p:nvPr>
            <p:ph type="title"/>
          </p:nvPr>
        </p:nvSpPr>
        <p:spPr>
          <a:xfrm>
            <a:off x="280416" y="268224"/>
            <a:ext cx="11031051" cy="1072896"/>
          </a:xfrm>
        </p:spPr>
        <p:txBody>
          <a:bodyPr/>
          <a:lstStyle/>
          <a:p>
            <a:r>
              <a:rPr lang="en-US" dirty="0"/>
              <a:t>Optimize data movement to the cloud with Db2 Data Gate</a:t>
            </a:r>
          </a:p>
        </p:txBody>
      </p:sp>
      <p:sp>
        <p:nvSpPr>
          <p:cNvPr id="5" name="Footer Placeholder 4">
            <a:extLst>
              <a:ext uri="{FF2B5EF4-FFF2-40B4-BE49-F238E27FC236}">
                <a16:creationId xmlns:a16="http://schemas.microsoft.com/office/drawing/2014/main" id="{212B32A7-0EEB-4D66-8A55-BD9085E20015}"/>
              </a:ext>
            </a:extLst>
          </p:cNvPr>
          <p:cNvSpPr>
            <a:spLocks noGrp="1"/>
          </p:cNvSpPr>
          <p:nvPr>
            <p:ph type="ftr" sz="quarter" idx="10"/>
          </p:nvPr>
        </p:nvSpPr>
        <p:spPr/>
        <p:txBody>
          <a:bodyPr/>
          <a:lstStyle/>
          <a:p>
            <a:r>
              <a:rPr lang="en-US" dirty="0">
                <a:solidFill>
                  <a:srgbClr val="000000"/>
                </a:solidFill>
              </a:rPr>
              <a:t>Db2 13 Technology Workshop /   © 2023 IBM Corporation</a:t>
            </a:r>
          </a:p>
        </p:txBody>
      </p:sp>
      <p:sp>
        <p:nvSpPr>
          <p:cNvPr id="6" name="Slide Number Placeholder 5">
            <a:extLst>
              <a:ext uri="{FF2B5EF4-FFF2-40B4-BE49-F238E27FC236}">
                <a16:creationId xmlns:a16="http://schemas.microsoft.com/office/drawing/2014/main" id="{58A62C34-0E82-4A0B-95D8-A681A24916E8}"/>
              </a:ext>
            </a:extLst>
          </p:cNvPr>
          <p:cNvSpPr>
            <a:spLocks noGrp="1"/>
          </p:cNvSpPr>
          <p:nvPr>
            <p:ph type="sldNum" sz="quarter" idx="11"/>
          </p:nvPr>
        </p:nvSpPr>
        <p:spPr/>
        <p:txBody>
          <a:bodyPr/>
          <a:lstStyle/>
          <a:p>
            <a:pPr defTabSz="914621"/>
            <a:fld id="{59395FB3-9C97-154F-86B2-7E381B951268}" type="slidenum">
              <a:rPr lang="en-US">
                <a:solidFill>
                  <a:srgbClr val="000000"/>
                </a:solidFill>
              </a:rPr>
              <a:pPr defTabSz="914621"/>
              <a:t>2</a:t>
            </a:fld>
            <a:endParaRPr lang="en-US" dirty="0">
              <a:solidFill>
                <a:srgbClr val="000000"/>
              </a:solidFill>
            </a:endParaRPr>
          </a:p>
        </p:txBody>
      </p:sp>
      <p:sp>
        <p:nvSpPr>
          <p:cNvPr id="11" name="Can 3">
            <a:extLst>
              <a:ext uri="{FF2B5EF4-FFF2-40B4-BE49-F238E27FC236}">
                <a16:creationId xmlns:a16="http://schemas.microsoft.com/office/drawing/2014/main" id="{4412D8A8-14E5-49EA-A210-A42950727544}"/>
              </a:ext>
            </a:extLst>
          </p:cNvPr>
          <p:cNvSpPr/>
          <p:nvPr/>
        </p:nvSpPr>
        <p:spPr bwMode="auto">
          <a:xfrm>
            <a:off x="1244106" y="1168208"/>
            <a:ext cx="1512193" cy="1162409"/>
          </a:xfrm>
          <a:prstGeom prst="can">
            <a:avLst/>
          </a:prstGeom>
          <a:solidFill>
            <a:srgbClr val="0070C0"/>
          </a:solidFill>
          <a:ln w="9360">
            <a:solidFill>
              <a:srgbClr val="FFFFFF"/>
            </a:solidFill>
            <a:miter lim="800000"/>
            <a:headEnd/>
            <a:tailEnd/>
          </a:ln>
          <a:effectLst/>
        </p:spPr>
        <p:txBody>
          <a:bodyPr wrap="none" anchor="ctr"/>
          <a:lstStyle/>
          <a:p>
            <a:pPr defTabSz="914621"/>
            <a:endParaRPr lang="de-DE" sz="2133">
              <a:solidFill>
                <a:srgbClr val="000000"/>
              </a:solidFill>
              <a:latin typeface="IBM Plex Sans Regular"/>
            </a:endParaRPr>
          </a:p>
        </p:txBody>
      </p:sp>
      <p:sp>
        <p:nvSpPr>
          <p:cNvPr id="12" name="Text Box 23">
            <a:extLst>
              <a:ext uri="{FF2B5EF4-FFF2-40B4-BE49-F238E27FC236}">
                <a16:creationId xmlns:a16="http://schemas.microsoft.com/office/drawing/2014/main" id="{30BB7B52-E259-4931-B6D8-036AF3AFDF80}"/>
              </a:ext>
            </a:extLst>
          </p:cNvPr>
          <p:cNvSpPr txBox="1">
            <a:spLocks noChangeArrowheads="1"/>
          </p:cNvSpPr>
          <p:nvPr/>
        </p:nvSpPr>
        <p:spPr bwMode="auto">
          <a:xfrm>
            <a:off x="1140738" y="1641708"/>
            <a:ext cx="1718936" cy="423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4400" tIns="67200" rIns="134400" bIns="67200">
            <a:spAutoFit/>
          </a:bodyPr>
          <a:lstStyle>
            <a:lvl1pPr>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algn="ctr" defTabSz="914621">
              <a:spcBef>
                <a:spcPct val="0"/>
              </a:spcBef>
              <a:buClrTx/>
              <a:buSzPct val="45000"/>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sz="1867" i="1" dirty="0">
                <a:solidFill>
                  <a:srgbClr val="FFFFFF"/>
                </a:solidFill>
                <a:ea typeface="MS PGothic" panose="020B0600070205080204" pitchFamily="34" charset="-128"/>
                <a:cs typeface="Arial" panose="020B0604020202020204" pitchFamily="34" charset="0"/>
              </a:rPr>
              <a:t>Db2 for z/OS </a:t>
            </a:r>
            <a:endParaRPr lang="de-DE" altLang="en-US" sz="1200" i="1" dirty="0">
              <a:solidFill>
                <a:srgbClr val="FFFFFF"/>
              </a:solidFill>
              <a:ea typeface="MS PGothic" panose="020B0600070205080204" pitchFamily="34" charset="-128"/>
              <a:cs typeface="Arial" panose="020B0604020202020204" pitchFamily="34" charset="0"/>
            </a:endParaRPr>
          </a:p>
        </p:txBody>
      </p:sp>
      <p:sp>
        <p:nvSpPr>
          <p:cNvPr id="31" name="Can 3">
            <a:extLst>
              <a:ext uri="{FF2B5EF4-FFF2-40B4-BE49-F238E27FC236}">
                <a16:creationId xmlns:a16="http://schemas.microsoft.com/office/drawing/2014/main" id="{7E42A5E7-EF1C-487D-B258-A6A79CCBE656}"/>
              </a:ext>
            </a:extLst>
          </p:cNvPr>
          <p:cNvSpPr/>
          <p:nvPr/>
        </p:nvSpPr>
        <p:spPr bwMode="auto">
          <a:xfrm>
            <a:off x="6515765" y="1132225"/>
            <a:ext cx="1215851" cy="606321"/>
          </a:xfrm>
          <a:prstGeom prst="can">
            <a:avLst/>
          </a:prstGeom>
          <a:solidFill>
            <a:srgbClr val="0070C0"/>
          </a:solidFill>
          <a:ln w="9360">
            <a:solidFill>
              <a:srgbClr val="FFFFFF"/>
            </a:solidFill>
            <a:miter lim="800000"/>
            <a:headEnd/>
            <a:tailEnd/>
          </a:ln>
          <a:effectLst/>
        </p:spPr>
        <p:txBody>
          <a:bodyPr wrap="none" anchor="ctr"/>
          <a:lstStyle/>
          <a:p>
            <a:pPr defTabSz="914621"/>
            <a:endParaRPr lang="de-DE" sz="2133">
              <a:solidFill>
                <a:srgbClr val="000000"/>
              </a:solidFill>
              <a:latin typeface="IBM Plex Sans Regular"/>
            </a:endParaRPr>
          </a:p>
        </p:txBody>
      </p:sp>
      <p:sp>
        <p:nvSpPr>
          <p:cNvPr id="33" name="Text Box 23">
            <a:extLst>
              <a:ext uri="{FF2B5EF4-FFF2-40B4-BE49-F238E27FC236}">
                <a16:creationId xmlns:a16="http://schemas.microsoft.com/office/drawing/2014/main" id="{F131B0E7-00F1-4A86-B4D6-BDCDF2D89C6A}"/>
              </a:ext>
            </a:extLst>
          </p:cNvPr>
          <p:cNvSpPr txBox="1">
            <a:spLocks noChangeArrowheads="1"/>
          </p:cNvSpPr>
          <p:nvPr/>
        </p:nvSpPr>
        <p:spPr bwMode="auto">
          <a:xfrm>
            <a:off x="6823672" y="1390304"/>
            <a:ext cx="600041" cy="29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4400" tIns="67200" rIns="134400" bIns="67200">
            <a:spAutoFit/>
          </a:bodyPr>
          <a:lstStyle>
            <a:defPPr>
              <a:defRPr lang="en-US"/>
            </a:defPPr>
            <a:lvl1pPr algn="ctr">
              <a:lnSpc>
                <a:spcPts val="900"/>
              </a:lnSpc>
              <a:spcBef>
                <a:spcPct val="0"/>
              </a:spcBef>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50" i="1">
                <a:solidFill>
                  <a:schemeClr val="bg1"/>
                </a:solidFill>
                <a:latin typeface="Arial" panose="020B0604020202020204" pitchFamily="34" charset="0"/>
                <a:ea typeface="MS PGothic" panose="020B0600070205080204" pitchFamily="34" charset="-128"/>
                <a:cs typeface="Arial" panose="020B0604020202020204" pitchFamily="34"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defTabSz="914621">
              <a:lnSpc>
                <a:spcPts val="1200"/>
              </a:lnSpc>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sz="1400" dirty="0">
                <a:solidFill>
                  <a:srgbClr val="FFFFFF"/>
                </a:solidFill>
              </a:rPr>
              <a:t>Db2</a:t>
            </a:r>
          </a:p>
        </p:txBody>
      </p:sp>
      <p:sp>
        <p:nvSpPr>
          <p:cNvPr id="16" name="Can 3">
            <a:extLst>
              <a:ext uri="{FF2B5EF4-FFF2-40B4-BE49-F238E27FC236}">
                <a16:creationId xmlns:a16="http://schemas.microsoft.com/office/drawing/2014/main" id="{7716ABC2-8FC7-46EE-AD84-DDEC12C4A103}"/>
              </a:ext>
            </a:extLst>
          </p:cNvPr>
          <p:cNvSpPr/>
          <p:nvPr/>
        </p:nvSpPr>
        <p:spPr bwMode="auto">
          <a:xfrm>
            <a:off x="6515765" y="1766138"/>
            <a:ext cx="1215851" cy="606321"/>
          </a:xfrm>
          <a:prstGeom prst="can">
            <a:avLst/>
          </a:prstGeom>
          <a:solidFill>
            <a:srgbClr val="0070C0"/>
          </a:solidFill>
          <a:ln w="9360">
            <a:solidFill>
              <a:srgbClr val="FFFFFF"/>
            </a:solidFill>
            <a:miter lim="800000"/>
            <a:headEnd/>
            <a:tailEnd/>
          </a:ln>
          <a:effectLst/>
        </p:spPr>
        <p:txBody>
          <a:bodyPr wrap="none" anchor="ctr"/>
          <a:lstStyle/>
          <a:p>
            <a:pPr defTabSz="914621"/>
            <a:endParaRPr lang="de-DE" sz="2133">
              <a:solidFill>
                <a:srgbClr val="000000"/>
              </a:solidFill>
              <a:latin typeface="IBM Plex Sans Regular"/>
            </a:endParaRPr>
          </a:p>
        </p:txBody>
      </p:sp>
      <p:sp>
        <p:nvSpPr>
          <p:cNvPr id="17" name="Text Box 23">
            <a:extLst>
              <a:ext uri="{FF2B5EF4-FFF2-40B4-BE49-F238E27FC236}">
                <a16:creationId xmlns:a16="http://schemas.microsoft.com/office/drawing/2014/main" id="{0CF22FB6-8BE0-408A-8615-90445707D708}"/>
              </a:ext>
            </a:extLst>
          </p:cNvPr>
          <p:cNvSpPr txBox="1">
            <a:spLocks noChangeArrowheads="1"/>
          </p:cNvSpPr>
          <p:nvPr/>
        </p:nvSpPr>
        <p:spPr bwMode="auto">
          <a:xfrm>
            <a:off x="6531957" y="1942628"/>
            <a:ext cx="1183470" cy="44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4400" tIns="67200" rIns="134400" bIns="67200">
            <a:spAutoFit/>
          </a:bodyPr>
          <a:lstStyle>
            <a:lvl1pPr>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algn="ctr" defTabSz="914621">
              <a:lnSpc>
                <a:spcPts val="1200"/>
              </a:lnSpc>
              <a:spcBef>
                <a:spcPct val="0"/>
              </a:spcBef>
              <a:buClrTx/>
              <a:buSzPct val="45000"/>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sz="1400" i="1" dirty="0">
                <a:solidFill>
                  <a:srgbClr val="FFFFFF"/>
                </a:solidFill>
                <a:ea typeface="MS PGothic" panose="020B0600070205080204" pitchFamily="34" charset="-128"/>
                <a:cs typeface="Arial" panose="020B0604020202020204" pitchFamily="34" charset="0"/>
              </a:rPr>
              <a:t>Db2</a:t>
            </a:r>
            <a:br>
              <a:rPr lang="de-DE" altLang="en-US" sz="1400" i="1" dirty="0">
                <a:solidFill>
                  <a:srgbClr val="FFFFFF"/>
                </a:solidFill>
                <a:ea typeface="MS PGothic" panose="020B0600070205080204" pitchFamily="34" charset="-128"/>
                <a:cs typeface="Arial" panose="020B0604020202020204" pitchFamily="34" charset="0"/>
              </a:rPr>
            </a:br>
            <a:r>
              <a:rPr lang="de-DE" altLang="en-US" sz="1400" i="1" dirty="0">
                <a:solidFill>
                  <a:srgbClr val="FFFFFF"/>
                </a:solidFill>
                <a:ea typeface="MS PGothic" panose="020B0600070205080204" pitchFamily="34" charset="-128"/>
                <a:cs typeface="Arial" panose="020B0604020202020204" pitchFamily="34" charset="0"/>
              </a:rPr>
              <a:t>Warehouse</a:t>
            </a:r>
            <a:endParaRPr lang="de-DE" altLang="en-US" sz="800" i="1" dirty="0">
              <a:solidFill>
                <a:srgbClr val="FFFFFF"/>
              </a:solidFill>
              <a:ea typeface="MS PGothic" panose="020B0600070205080204" pitchFamily="34" charset="-128"/>
              <a:cs typeface="Arial" panose="020B0604020202020204" pitchFamily="34" charset="0"/>
            </a:endParaRPr>
          </a:p>
        </p:txBody>
      </p:sp>
      <p:sp>
        <p:nvSpPr>
          <p:cNvPr id="3" name="Rectangle: Rounded Corners 2">
            <a:extLst>
              <a:ext uri="{FF2B5EF4-FFF2-40B4-BE49-F238E27FC236}">
                <a16:creationId xmlns:a16="http://schemas.microsoft.com/office/drawing/2014/main" id="{45B66D9E-AFC5-48D9-B2F8-545AA4C6ED71}"/>
              </a:ext>
            </a:extLst>
          </p:cNvPr>
          <p:cNvSpPr/>
          <p:nvPr/>
        </p:nvSpPr>
        <p:spPr bwMode="auto">
          <a:xfrm>
            <a:off x="6527381" y="2453655"/>
            <a:ext cx="1192619" cy="390039"/>
          </a:xfrm>
          <a:prstGeom prst="roundRect">
            <a:avLst/>
          </a:prstGeom>
          <a:solidFill>
            <a:srgbClr val="009C98"/>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panose="020B0503050203000203" pitchFamily="34" charset="0"/>
            </a:endParaRPr>
          </a:p>
        </p:txBody>
      </p:sp>
      <p:sp>
        <p:nvSpPr>
          <p:cNvPr id="19" name="Text Box 23">
            <a:extLst>
              <a:ext uri="{FF2B5EF4-FFF2-40B4-BE49-F238E27FC236}">
                <a16:creationId xmlns:a16="http://schemas.microsoft.com/office/drawing/2014/main" id="{23295AAB-2AF3-4E82-8697-C8BA838E58C0}"/>
              </a:ext>
            </a:extLst>
          </p:cNvPr>
          <p:cNvSpPr txBox="1">
            <a:spLocks noChangeArrowheads="1"/>
          </p:cNvSpPr>
          <p:nvPr/>
        </p:nvSpPr>
        <p:spPr bwMode="auto">
          <a:xfrm>
            <a:off x="6580015" y="2514944"/>
            <a:ext cx="1087354" cy="29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4400" tIns="67200" rIns="134400" bIns="67200">
            <a:spAutoFit/>
          </a:bodyPr>
          <a:lstStyle>
            <a:lvl1pPr>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algn="ctr" defTabSz="914621">
              <a:lnSpc>
                <a:spcPts val="1200"/>
              </a:lnSpc>
              <a:spcBef>
                <a:spcPct val="0"/>
              </a:spcBef>
              <a:buClrTx/>
              <a:buSzPct val="45000"/>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sz="1400" i="1" dirty="0">
                <a:solidFill>
                  <a:srgbClr val="FFFFFF"/>
                </a:solidFill>
                <a:ea typeface="MS PGothic" panose="020B0600070205080204" pitchFamily="34" charset="-128"/>
                <a:cs typeface="Arial" panose="020B0604020202020204" pitchFamily="34" charset="0"/>
              </a:rPr>
              <a:t>Data Gate</a:t>
            </a:r>
            <a:endParaRPr lang="de-DE" altLang="en-US" sz="800" i="1" dirty="0">
              <a:solidFill>
                <a:srgbClr val="FFFFFF"/>
              </a:solidFill>
              <a:ea typeface="MS PGothic" panose="020B0600070205080204" pitchFamily="34" charset="-128"/>
              <a:cs typeface="Arial" panose="020B0604020202020204" pitchFamily="34" charset="0"/>
            </a:endParaRPr>
          </a:p>
        </p:txBody>
      </p:sp>
      <p:sp>
        <p:nvSpPr>
          <p:cNvPr id="20" name="Rectangle 19">
            <a:extLst>
              <a:ext uri="{FF2B5EF4-FFF2-40B4-BE49-F238E27FC236}">
                <a16:creationId xmlns:a16="http://schemas.microsoft.com/office/drawing/2014/main" id="{CD81A026-4400-402F-A7E8-7221DF56C691}"/>
              </a:ext>
            </a:extLst>
          </p:cNvPr>
          <p:cNvSpPr/>
          <p:nvPr/>
        </p:nvSpPr>
        <p:spPr bwMode="auto">
          <a:xfrm>
            <a:off x="6189716" y="978971"/>
            <a:ext cx="1867949" cy="2031732"/>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96000" rIns="144000" bIns="96000" rtlCol="0" anchor="ctr"/>
          <a:lstStyle/>
          <a:p>
            <a:pPr algn="ctr" defTabSz="914621"/>
            <a:endParaRPr lang="en-US" dirty="0">
              <a:solidFill>
                <a:srgbClr val="000000"/>
              </a:solidFill>
              <a:latin typeface="IBM Plex Sans Regular"/>
            </a:endParaRPr>
          </a:p>
        </p:txBody>
      </p:sp>
      <p:grpSp>
        <p:nvGrpSpPr>
          <p:cNvPr id="23" name="Group 104">
            <a:extLst>
              <a:ext uri="{FF2B5EF4-FFF2-40B4-BE49-F238E27FC236}">
                <a16:creationId xmlns:a16="http://schemas.microsoft.com/office/drawing/2014/main" id="{17D60E67-4587-48F6-B7D8-73A7131AAAFC}"/>
              </a:ext>
            </a:extLst>
          </p:cNvPr>
          <p:cNvGrpSpPr>
            <a:grpSpLocks/>
          </p:cNvGrpSpPr>
          <p:nvPr/>
        </p:nvGrpSpPr>
        <p:grpSpPr bwMode="auto">
          <a:xfrm>
            <a:off x="10014859" y="1505292"/>
            <a:ext cx="576000" cy="576000"/>
            <a:chOff x="3424" y="3339"/>
            <a:chExt cx="451" cy="451"/>
          </a:xfrm>
        </p:grpSpPr>
        <p:sp>
          <p:nvSpPr>
            <p:cNvPr id="24" name="Freeform 105">
              <a:extLst>
                <a:ext uri="{FF2B5EF4-FFF2-40B4-BE49-F238E27FC236}">
                  <a16:creationId xmlns:a16="http://schemas.microsoft.com/office/drawing/2014/main" id="{EBA2B705-F249-4F18-9C3C-958E96A9381F}"/>
                </a:ext>
              </a:extLst>
            </p:cNvPr>
            <p:cNvSpPr>
              <a:spLocks noChangeArrowheads="1"/>
            </p:cNvSpPr>
            <p:nvPr/>
          </p:nvSpPr>
          <p:spPr bwMode="auto">
            <a:xfrm>
              <a:off x="3424" y="3339"/>
              <a:ext cx="451" cy="451"/>
            </a:xfrm>
            <a:custGeom>
              <a:avLst/>
              <a:gdLst>
                <a:gd name="T0" fmla="*/ 2 w 600"/>
                <a:gd name="T1" fmla="*/ 2 h 600"/>
                <a:gd name="T2" fmla="*/ 2 w 600"/>
                <a:gd name="T3" fmla="*/ 2 h 600"/>
                <a:gd name="T4" fmla="*/ 2 w 600"/>
                <a:gd name="T5" fmla="*/ 2 h 600"/>
                <a:gd name="T6" fmla="*/ 2 w 600"/>
                <a:gd name="T7" fmla="*/ 2 h 600"/>
                <a:gd name="T8" fmla="*/ 2 w 600"/>
                <a:gd name="T9" fmla="*/ 2 h 600"/>
                <a:gd name="T10" fmla="*/ 2 w 600"/>
                <a:gd name="T11" fmla="*/ 2 h 600"/>
                <a:gd name="T12" fmla="*/ 2 w 600"/>
                <a:gd name="T13" fmla="*/ 2 h 600"/>
                <a:gd name="T14" fmla="*/ 2 w 600"/>
                <a:gd name="T15" fmla="*/ 2 h 600"/>
                <a:gd name="T16" fmla="*/ 2 w 600"/>
                <a:gd name="T17" fmla="*/ 2 h 600"/>
                <a:gd name="T18" fmla="*/ 2 w 600"/>
                <a:gd name="T19" fmla="*/ 2 h 600"/>
                <a:gd name="T20" fmla="*/ 2 w 600"/>
                <a:gd name="T21" fmla="*/ 2 h 600"/>
                <a:gd name="T22" fmla="*/ 3 w 600"/>
                <a:gd name="T23" fmla="*/ 1 h 600"/>
                <a:gd name="T24" fmla="*/ 3 w 600"/>
                <a:gd name="T25" fmla="*/ 2 h 600"/>
                <a:gd name="T26" fmla="*/ 4 w 600"/>
                <a:gd name="T27" fmla="*/ 2 h 600"/>
                <a:gd name="T28" fmla="*/ 4 w 600"/>
                <a:gd name="T29" fmla="*/ 2 h 600"/>
                <a:gd name="T30" fmla="*/ 4 w 600"/>
                <a:gd name="T31" fmla="*/ 2 h 600"/>
                <a:gd name="T32" fmla="*/ 5 w 600"/>
                <a:gd name="T33" fmla="*/ 2 h 600"/>
                <a:gd name="T34" fmla="*/ 5 w 600"/>
                <a:gd name="T35" fmla="*/ 2 h 600"/>
                <a:gd name="T36" fmla="*/ 5 w 600"/>
                <a:gd name="T37" fmla="*/ 2 h 600"/>
                <a:gd name="T38" fmla="*/ 5 w 600"/>
                <a:gd name="T39" fmla="*/ 2 h 600"/>
                <a:gd name="T40" fmla="*/ 5 w 600"/>
                <a:gd name="T41" fmla="*/ 2 h 600"/>
                <a:gd name="T42" fmla="*/ 5 w 600"/>
                <a:gd name="T43" fmla="*/ 2 h 600"/>
                <a:gd name="T44" fmla="*/ 5 w 600"/>
                <a:gd name="T45" fmla="*/ 3 h 600"/>
                <a:gd name="T46" fmla="*/ 5 w 600"/>
                <a:gd name="T47" fmla="*/ 3 h 600"/>
                <a:gd name="T48" fmla="*/ 5 w 600"/>
                <a:gd name="T49" fmla="*/ 4 h 600"/>
                <a:gd name="T50" fmla="*/ 5 w 600"/>
                <a:gd name="T51" fmla="*/ 4 h 600"/>
                <a:gd name="T52" fmla="*/ 5 w 600"/>
                <a:gd name="T53" fmla="*/ 4 h 600"/>
                <a:gd name="T54" fmla="*/ 5 w 600"/>
                <a:gd name="T55" fmla="*/ 5 h 600"/>
                <a:gd name="T56" fmla="*/ 5 w 600"/>
                <a:gd name="T57" fmla="*/ 5 h 600"/>
                <a:gd name="T58" fmla="*/ 4 w 600"/>
                <a:gd name="T59" fmla="*/ 5 h 600"/>
                <a:gd name="T60" fmla="*/ 4 w 600"/>
                <a:gd name="T61" fmla="*/ 5 h 600"/>
                <a:gd name="T62" fmla="*/ 4 w 600"/>
                <a:gd name="T63" fmla="*/ 5 h 600"/>
                <a:gd name="T64" fmla="*/ 3 w 600"/>
                <a:gd name="T65" fmla="*/ 5 h 600"/>
                <a:gd name="T66" fmla="*/ 3 w 600"/>
                <a:gd name="T67" fmla="*/ 5 h 600"/>
                <a:gd name="T68" fmla="*/ 2 w 600"/>
                <a:gd name="T69" fmla="*/ 5 h 600"/>
                <a:gd name="T70" fmla="*/ 2 w 600"/>
                <a:gd name="T71" fmla="*/ 5 h 600"/>
                <a:gd name="T72" fmla="*/ 2 w 600"/>
                <a:gd name="T73" fmla="*/ 5 h 600"/>
                <a:gd name="T74" fmla="*/ 2 w 600"/>
                <a:gd name="T75" fmla="*/ 5 h 600"/>
                <a:gd name="T76" fmla="*/ 2 w 600"/>
                <a:gd name="T77" fmla="*/ 5 h 600"/>
                <a:gd name="T78" fmla="*/ 2 w 600"/>
                <a:gd name="T79" fmla="*/ 5 h 600"/>
                <a:gd name="T80" fmla="*/ 2 w 600"/>
                <a:gd name="T81" fmla="*/ 4 h 600"/>
                <a:gd name="T82" fmla="*/ 2 w 600"/>
                <a:gd name="T83" fmla="*/ 4 h 600"/>
                <a:gd name="T84" fmla="*/ 2 w 600"/>
                <a:gd name="T85" fmla="*/ 4 h 600"/>
                <a:gd name="T86" fmla="*/ 2 w 600"/>
                <a:gd name="T87" fmla="*/ 4 h 600"/>
                <a:gd name="T88" fmla="*/ 2 w 600"/>
                <a:gd name="T89" fmla="*/ 3 h 6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0"/>
                <a:gd name="T136" fmla="*/ 0 h 600"/>
                <a:gd name="T137" fmla="*/ 600 w 600"/>
                <a:gd name="T138" fmla="*/ 600 h 6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0" h="600">
                  <a:moveTo>
                    <a:pt x="0" y="300"/>
                  </a:moveTo>
                  <a:lnTo>
                    <a:pt x="1" y="285"/>
                  </a:lnTo>
                  <a:lnTo>
                    <a:pt x="2" y="269"/>
                  </a:lnTo>
                  <a:lnTo>
                    <a:pt x="4" y="254"/>
                  </a:lnTo>
                  <a:lnTo>
                    <a:pt x="6" y="240"/>
                  </a:lnTo>
                  <a:lnTo>
                    <a:pt x="10" y="225"/>
                  </a:lnTo>
                  <a:lnTo>
                    <a:pt x="14" y="211"/>
                  </a:lnTo>
                  <a:lnTo>
                    <a:pt x="18" y="197"/>
                  </a:lnTo>
                  <a:lnTo>
                    <a:pt x="24" y="183"/>
                  </a:lnTo>
                  <a:lnTo>
                    <a:pt x="30" y="170"/>
                  </a:lnTo>
                  <a:lnTo>
                    <a:pt x="36" y="157"/>
                  </a:lnTo>
                  <a:lnTo>
                    <a:pt x="44" y="145"/>
                  </a:lnTo>
                  <a:lnTo>
                    <a:pt x="51" y="132"/>
                  </a:lnTo>
                  <a:lnTo>
                    <a:pt x="60" y="121"/>
                  </a:lnTo>
                  <a:lnTo>
                    <a:pt x="64" y="115"/>
                  </a:lnTo>
                  <a:lnTo>
                    <a:pt x="69" y="109"/>
                  </a:lnTo>
                  <a:lnTo>
                    <a:pt x="78" y="98"/>
                  </a:lnTo>
                  <a:lnTo>
                    <a:pt x="88" y="88"/>
                  </a:lnTo>
                  <a:lnTo>
                    <a:pt x="98" y="78"/>
                  </a:lnTo>
                  <a:lnTo>
                    <a:pt x="109" y="69"/>
                  </a:lnTo>
                  <a:lnTo>
                    <a:pt x="121" y="60"/>
                  </a:lnTo>
                  <a:lnTo>
                    <a:pt x="126" y="55"/>
                  </a:lnTo>
                  <a:lnTo>
                    <a:pt x="132" y="51"/>
                  </a:lnTo>
                  <a:lnTo>
                    <a:pt x="145" y="44"/>
                  </a:lnTo>
                  <a:lnTo>
                    <a:pt x="157" y="36"/>
                  </a:lnTo>
                  <a:lnTo>
                    <a:pt x="170" y="30"/>
                  </a:lnTo>
                  <a:lnTo>
                    <a:pt x="183" y="24"/>
                  </a:lnTo>
                  <a:lnTo>
                    <a:pt x="197" y="18"/>
                  </a:lnTo>
                  <a:lnTo>
                    <a:pt x="211" y="14"/>
                  </a:lnTo>
                  <a:lnTo>
                    <a:pt x="225" y="10"/>
                  </a:lnTo>
                  <a:lnTo>
                    <a:pt x="240" y="6"/>
                  </a:lnTo>
                  <a:lnTo>
                    <a:pt x="254" y="4"/>
                  </a:lnTo>
                  <a:lnTo>
                    <a:pt x="269" y="2"/>
                  </a:lnTo>
                  <a:lnTo>
                    <a:pt x="285" y="1"/>
                  </a:lnTo>
                  <a:lnTo>
                    <a:pt x="300" y="0"/>
                  </a:lnTo>
                  <a:lnTo>
                    <a:pt x="316" y="1"/>
                  </a:lnTo>
                  <a:lnTo>
                    <a:pt x="331" y="2"/>
                  </a:lnTo>
                  <a:lnTo>
                    <a:pt x="346" y="4"/>
                  </a:lnTo>
                  <a:lnTo>
                    <a:pt x="361" y="6"/>
                  </a:lnTo>
                  <a:lnTo>
                    <a:pt x="375" y="10"/>
                  </a:lnTo>
                  <a:lnTo>
                    <a:pt x="389" y="14"/>
                  </a:lnTo>
                  <a:lnTo>
                    <a:pt x="403" y="18"/>
                  </a:lnTo>
                  <a:lnTo>
                    <a:pt x="417" y="24"/>
                  </a:lnTo>
                  <a:lnTo>
                    <a:pt x="430" y="30"/>
                  </a:lnTo>
                  <a:lnTo>
                    <a:pt x="443" y="36"/>
                  </a:lnTo>
                  <a:lnTo>
                    <a:pt x="456" y="44"/>
                  </a:lnTo>
                  <a:lnTo>
                    <a:pt x="468" y="51"/>
                  </a:lnTo>
                  <a:lnTo>
                    <a:pt x="480" y="60"/>
                  </a:lnTo>
                  <a:lnTo>
                    <a:pt x="485" y="64"/>
                  </a:lnTo>
                  <a:lnTo>
                    <a:pt x="491" y="69"/>
                  </a:lnTo>
                  <a:lnTo>
                    <a:pt x="502" y="78"/>
                  </a:lnTo>
                  <a:lnTo>
                    <a:pt x="512" y="88"/>
                  </a:lnTo>
                  <a:lnTo>
                    <a:pt x="522" y="98"/>
                  </a:lnTo>
                  <a:lnTo>
                    <a:pt x="532" y="109"/>
                  </a:lnTo>
                  <a:lnTo>
                    <a:pt x="541" y="121"/>
                  </a:lnTo>
                  <a:lnTo>
                    <a:pt x="545" y="126"/>
                  </a:lnTo>
                  <a:lnTo>
                    <a:pt x="549" y="132"/>
                  </a:lnTo>
                  <a:lnTo>
                    <a:pt x="557" y="145"/>
                  </a:lnTo>
                  <a:lnTo>
                    <a:pt x="564" y="157"/>
                  </a:lnTo>
                  <a:lnTo>
                    <a:pt x="571" y="170"/>
                  </a:lnTo>
                  <a:lnTo>
                    <a:pt x="577" y="183"/>
                  </a:lnTo>
                  <a:lnTo>
                    <a:pt x="582" y="197"/>
                  </a:lnTo>
                  <a:lnTo>
                    <a:pt x="587" y="211"/>
                  </a:lnTo>
                  <a:lnTo>
                    <a:pt x="591" y="225"/>
                  </a:lnTo>
                  <a:lnTo>
                    <a:pt x="594" y="240"/>
                  </a:lnTo>
                  <a:lnTo>
                    <a:pt x="597" y="254"/>
                  </a:lnTo>
                  <a:lnTo>
                    <a:pt x="599" y="269"/>
                  </a:lnTo>
                  <a:lnTo>
                    <a:pt x="600" y="285"/>
                  </a:lnTo>
                  <a:lnTo>
                    <a:pt x="600" y="300"/>
                  </a:lnTo>
                  <a:lnTo>
                    <a:pt x="600" y="316"/>
                  </a:lnTo>
                  <a:lnTo>
                    <a:pt x="599" y="331"/>
                  </a:lnTo>
                  <a:lnTo>
                    <a:pt x="597" y="346"/>
                  </a:lnTo>
                  <a:lnTo>
                    <a:pt x="594" y="361"/>
                  </a:lnTo>
                  <a:lnTo>
                    <a:pt x="591" y="375"/>
                  </a:lnTo>
                  <a:lnTo>
                    <a:pt x="587" y="389"/>
                  </a:lnTo>
                  <a:lnTo>
                    <a:pt x="582" y="403"/>
                  </a:lnTo>
                  <a:lnTo>
                    <a:pt x="577" y="417"/>
                  </a:lnTo>
                  <a:lnTo>
                    <a:pt x="571" y="430"/>
                  </a:lnTo>
                  <a:lnTo>
                    <a:pt x="564" y="443"/>
                  </a:lnTo>
                  <a:lnTo>
                    <a:pt x="557" y="456"/>
                  </a:lnTo>
                  <a:lnTo>
                    <a:pt x="549" y="468"/>
                  </a:lnTo>
                  <a:lnTo>
                    <a:pt x="541" y="480"/>
                  </a:lnTo>
                  <a:lnTo>
                    <a:pt x="536" y="485"/>
                  </a:lnTo>
                  <a:lnTo>
                    <a:pt x="532" y="491"/>
                  </a:lnTo>
                  <a:lnTo>
                    <a:pt x="522" y="502"/>
                  </a:lnTo>
                  <a:lnTo>
                    <a:pt x="512" y="512"/>
                  </a:lnTo>
                  <a:lnTo>
                    <a:pt x="502" y="522"/>
                  </a:lnTo>
                  <a:lnTo>
                    <a:pt x="491" y="532"/>
                  </a:lnTo>
                  <a:lnTo>
                    <a:pt x="480" y="541"/>
                  </a:lnTo>
                  <a:lnTo>
                    <a:pt x="474" y="545"/>
                  </a:lnTo>
                  <a:lnTo>
                    <a:pt x="468" y="549"/>
                  </a:lnTo>
                  <a:lnTo>
                    <a:pt x="456" y="557"/>
                  </a:lnTo>
                  <a:lnTo>
                    <a:pt x="443" y="564"/>
                  </a:lnTo>
                  <a:lnTo>
                    <a:pt x="430" y="571"/>
                  </a:lnTo>
                  <a:lnTo>
                    <a:pt x="417" y="577"/>
                  </a:lnTo>
                  <a:lnTo>
                    <a:pt x="403" y="582"/>
                  </a:lnTo>
                  <a:lnTo>
                    <a:pt x="389" y="587"/>
                  </a:lnTo>
                  <a:lnTo>
                    <a:pt x="375" y="591"/>
                  </a:lnTo>
                  <a:lnTo>
                    <a:pt x="361" y="594"/>
                  </a:lnTo>
                  <a:lnTo>
                    <a:pt x="346" y="597"/>
                  </a:lnTo>
                  <a:lnTo>
                    <a:pt x="331" y="599"/>
                  </a:lnTo>
                  <a:lnTo>
                    <a:pt x="316" y="600"/>
                  </a:lnTo>
                  <a:lnTo>
                    <a:pt x="300" y="600"/>
                  </a:lnTo>
                  <a:lnTo>
                    <a:pt x="285" y="600"/>
                  </a:lnTo>
                  <a:lnTo>
                    <a:pt x="269" y="599"/>
                  </a:lnTo>
                  <a:lnTo>
                    <a:pt x="254" y="597"/>
                  </a:lnTo>
                  <a:lnTo>
                    <a:pt x="240" y="594"/>
                  </a:lnTo>
                  <a:lnTo>
                    <a:pt x="225" y="591"/>
                  </a:lnTo>
                  <a:lnTo>
                    <a:pt x="211" y="587"/>
                  </a:lnTo>
                  <a:lnTo>
                    <a:pt x="197" y="582"/>
                  </a:lnTo>
                  <a:lnTo>
                    <a:pt x="183" y="577"/>
                  </a:lnTo>
                  <a:lnTo>
                    <a:pt x="170" y="571"/>
                  </a:lnTo>
                  <a:lnTo>
                    <a:pt x="157" y="564"/>
                  </a:lnTo>
                  <a:lnTo>
                    <a:pt x="145" y="557"/>
                  </a:lnTo>
                  <a:lnTo>
                    <a:pt x="132" y="549"/>
                  </a:lnTo>
                  <a:lnTo>
                    <a:pt x="121" y="541"/>
                  </a:lnTo>
                  <a:lnTo>
                    <a:pt x="115" y="536"/>
                  </a:lnTo>
                  <a:lnTo>
                    <a:pt x="109" y="532"/>
                  </a:lnTo>
                  <a:lnTo>
                    <a:pt x="98" y="522"/>
                  </a:lnTo>
                  <a:lnTo>
                    <a:pt x="88" y="512"/>
                  </a:lnTo>
                  <a:lnTo>
                    <a:pt x="78" y="502"/>
                  </a:lnTo>
                  <a:lnTo>
                    <a:pt x="69" y="491"/>
                  </a:lnTo>
                  <a:lnTo>
                    <a:pt x="60" y="480"/>
                  </a:lnTo>
                  <a:lnTo>
                    <a:pt x="55" y="474"/>
                  </a:lnTo>
                  <a:lnTo>
                    <a:pt x="51" y="468"/>
                  </a:lnTo>
                  <a:lnTo>
                    <a:pt x="44" y="456"/>
                  </a:lnTo>
                  <a:lnTo>
                    <a:pt x="36" y="443"/>
                  </a:lnTo>
                  <a:lnTo>
                    <a:pt x="30" y="430"/>
                  </a:lnTo>
                  <a:lnTo>
                    <a:pt x="24" y="417"/>
                  </a:lnTo>
                  <a:lnTo>
                    <a:pt x="18" y="403"/>
                  </a:lnTo>
                  <a:lnTo>
                    <a:pt x="14" y="389"/>
                  </a:lnTo>
                  <a:lnTo>
                    <a:pt x="10" y="375"/>
                  </a:lnTo>
                  <a:lnTo>
                    <a:pt x="6" y="361"/>
                  </a:lnTo>
                  <a:lnTo>
                    <a:pt x="4" y="346"/>
                  </a:lnTo>
                  <a:lnTo>
                    <a:pt x="2" y="331"/>
                  </a:lnTo>
                  <a:lnTo>
                    <a:pt x="1" y="316"/>
                  </a:lnTo>
                  <a:lnTo>
                    <a:pt x="0" y="300"/>
                  </a:lnTo>
                  <a:close/>
                </a:path>
              </a:pathLst>
            </a:custGeom>
            <a:solidFill>
              <a:srgbClr val="7889F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endParaRPr lang="en-US">
                <a:solidFill>
                  <a:srgbClr val="000000"/>
                </a:solidFill>
                <a:latin typeface="IBM Plex Sans Regular"/>
              </a:endParaRPr>
            </a:p>
          </p:txBody>
        </p:sp>
        <p:sp>
          <p:nvSpPr>
            <p:cNvPr id="25" name="Oval 106">
              <a:extLst>
                <a:ext uri="{FF2B5EF4-FFF2-40B4-BE49-F238E27FC236}">
                  <a16:creationId xmlns:a16="http://schemas.microsoft.com/office/drawing/2014/main" id="{F32E8F0D-2862-4980-8CD3-D51D672A12A2}"/>
                </a:ext>
              </a:extLst>
            </p:cNvPr>
            <p:cNvSpPr>
              <a:spLocks noChangeArrowheads="1"/>
            </p:cNvSpPr>
            <p:nvPr/>
          </p:nvSpPr>
          <p:spPr bwMode="auto">
            <a:xfrm>
              <a:off x="3541" y="3452"/>
              <a:ext cx="64" cy="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buClr>
                  <a:srgbClr val="000000"/>
                </a:buClr>
                <a:buSzPct val="100000"/>
              </a:pPr>
              <a:endParaRPr lang="en-US" altLang="en-US">
                <a:solidFill>
                  <a:srgbClr val="000000"/>
                </a:solidFill>
                <a:latin typeface="IBM Plex Sans Regular"/>
              </a:endParaRPr>
            </a:p>
          </p:txBody>
        </p:sp>
        <p:sp>
          <p:nvSpPr>
            <p:cNvPr id="26" name="Oval 107">
              <a:extLst>
                <a:ext uri="{FF2B5EF4-FFF2-40B4-BE49-F238E27FC236}">
                  <a16:creationId xmlns:a16="http://schemas.microsoft.com/office/drawing/2014/main" id="{4327E54D-8E62-45C6-AA8B-E056636CDB2D}"/>
                </a:ext>
              </a:extLst>
            </p:cNvPr>
            <p:cNvSpPr>
              <a:spLocks noChangeArrowheads="1"/>
            </p:cNvSpPr>
            <p:nvPr/>
          </p:nvSpPr>
          <p:spPr bwMode="auto">
            <a:xfrm>
              <a:off x="3694" y="3452"/>
              <a:ext cx="64" cy="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buClr>
                  <a:srgbClr val="000000"/>
                </a:buClr>
                <a:buSzPct val="100000"/>
              </a:pPr>
              <a:endParaRPr lang="en-US" altLang="en-US">
                <a:solidFill>
                  <a:srgbClr val="000000"/>
                </a:solidFill>
                <a:latin typeface="IBM Plex Sans Regular"/>
              </a:endParaRPr>
            </a:p>
          </p:txBody>
        </p:sp>
        <p:sp>
          <p:nvSpPr>
            <p:cNvPr id="27" name="Freeform 108">
              <a:extLst>
                <a:ext uri="{FF2B5EF4-FFF2-40B4-BE49-F238E27FC236}">
                  <a16:creationId xmlns:a16="http://schemas.microsoft.com/office/drawing/2014/main" id="{460C1534-0EC2-4049-800D-1686CC25EF01}"/>
                </a:ext>
              </a:extLst>
            </p:cNvPr>
            <p:cNvSpPr>
              <a:spLocks noChangeArrowheads="1"/>
            </p:cNvSpPr>
            <p:nvPr/>
          </p:nvSpPr>
          <p:spPr bwMode="auto">
            <a:xfrm>
              <a:off x="3516" y="3594"/>
              <a:ext cx="267" cy="85"/>
            </a:xfrm>
            <a:custGeom>
              <a:avLst/>
              <a:gdLst>
                <a:gd name="T0" fmla="*/ 3 w 356"/>
                <a:gd name="T1" fmla="*/ 1 h 115"/>
                <a:gd name="T2" fmla="*/ 3 w 356"/>
                <a:gd name="T3" fmla="*/ 1 h 115"/>
                <a:gd name="T4" fmla="*/ 3 w 356"/>
                <a:gd name="T5" fmla="*/ 1 h 115"/>
                <a:gd name="T6" fmla="*/ 3 w 356"/>
                <a:gd name="T7" fmla="*/ 1 h 115"/>
                <a:gd name="T8" fmla="*/ 2 w 356"/>
                <a:gd name="T9" fmla="*/ 1 h 115"/>
                <a:gd name="T10" fmla="*/ 2 w 356"/>
                <a:gd name="T11" fmla="*/ 1 h 115"/>
                <a:gd name="T12" fmla="*/ 2 w 356"/>
                <a:gd name="T13" fmla="*/ 1 h 115"/>
                <a:gd name="T14" fmla="*/ 2 w 356"/>
                <a:gd name="T15" fmla="*/ 1 h 115"/>
                <a:gd name="T16" fmla="*/ 2 w 356"/>
                <a:gd name="T17" fmla="*/ 1 h 115"/>
                <a:gd name="T18" fmla="*/ 2 w 356"/>
                <a:gd name="T19" fmla="*/ 1 h 115"/>
                <a:gd name="T20" fmla="*/ 2 w 356"/>
                <a:gd name="T21" fmla="*/ 1 h 115"/>
                <a:gd name="T22" fmla="*/ 2 w 356"/>
                <a:gd name="T23" fmla="*/ 1 h 115"/>
                <a:gd name="T24" fmla="*/ 2 w 356"/>
                <a:gd name="T25" fmla="*/ 1 h 115"/>
                <a:gd name="T26" fmla="*/ 2 w 356"/>
                <a:gd name="T27" fmla="*/ 1 h 115"/>
                <a:gd name="T28" fmla="*/ 2 w 356"/>
                <a:gd name="T29" fmla="*/ 1 h 115"/>
                <a:gd name="T30" fmla="*/ 2 w 356"/>
                <a:gd name="T31" fmla="*/ 1 h 115"/>
                <a:gd name="T32" fmla="*/ 2 w 356"/>
                <a:gd name="T33" fmla="*/ 1 h 115"/>
                <a:gd name="T34" fmla="*/ 1 w 356"/>
                <a:gd name="T35" fmla="*/ 1 h 115"/>
                <a:gd name="T36" fmla="*/ 0 w 356"/>
                <a:gd name="T37" fmla="*/ 1 h 115"/>
                <a:gd name="T38" fmla="*/ 2 w 356"/>
                <a:gd name="T39" fmla="*/ 1 h 115"/>
                <a:gd name="T40" fmla="*/ 2 w 356"/>
                <a:gd name="T41" fmla="*/ 1 h 115"/>
                <a:gd name="T42" fmla="*/ 2 w 356"/>
                <a:gd name="T43" fmla="*/ 1 h 115"/>
                <a:gd name="T44" fmla="*/ 2 w 356"/>
                <a:gd name="T45" fmla="*/ 0 h 115"/>
                <a:gd name="T46" fmla="*/ 2 w 356"/>
                <a:gd name="T47" fmla="*/ 1 h 115"/>
                <a:gd name="T48" fmla="*/ 2 w 356"/>
                <a:gd name="T49" fmla="*/ 1 h 115"/>
                <a:gd name="T50" fmla="*/ 2 w 356"/>
                <a:gd name="T51" fmla="*/ 1 h 115"/>
                <a:gd name="T52" fmla="*/ 2 w 356"/>
                <a:gd name="T53" fmla="*/ 1 h 115"/>
                <a:gd name="T54" fmla="*/ 2 w 356"/>
                <a:gd name="T55" fmla="*/ 1 h 115"/>
                <a:gd name="T56" fmla="*/ 2 w 356"/>
                <a:gd name="T57" fmla="*/ 1 h 115"/>
                <a:gd name="T58" fmla="*/ 2 w 356"/>
                <a:gd name="T59" fmla="*/ 1 h 115"/>
                <a:gd name="T60" fmla="*/ 2 w 356"/>
                <a:gd name="T61" fmla="*/ 1 h 115"/>
                <a:gd name="T62" fmla="*/ 2 w 356"/>
                <a:gd name="T63" fmla="*/ 1 h 115"/>
                <a:gd name="T64" fmla="*/ 2 w 356"/>
                <a:gd name="T65" fmla="*/ 1 h 115"/>
                <a:gd name="T66" fmla="*/ 2 w 356"/>
                <a:gd name="T67" fmla="*/ 1 h 115"/>
                <a:gd name="T68" fmla="*/ 2 w 356"/>
                <a:gd name="T69" fmla="*/ 1 h 115"/>
                <a:gd name="T70" fmla="*/ 2 w 356"/>
                <a:gd name="T71" fmla="*/ 1 h 115"/>
                <a:gd name="T72" fmla="*/ 2 w 356"/>
                <a:gd name="T73" fmla="*/ 1 h 115"/>
                <a:gd name="T74" fmla="*/ 2 w 356"/>
                <a:gd name="T75" fmla="*/ 1 h 115"/>
                <a:gd name="T76" fmla="*/ 3 w 356"/>
                <a:gd name="T77" fmla="*/ 1 h 115"/>
                <a:gd name="T78" fmla="*/ 3 w 356"/>
                <a:gd name="T79" fmla="*/ 1 h 115"/>
                <a:gd name="T80" fmla="*/ 3 w 356"/>
                <a:gd name="T81" fmla="*/ 1 h 115"/>
                <a:gd name="T82" fmla="*/ 3 w 356"/>
                <a:gd name="T83" fmla="*/ 1 h 115"/>
                <a:gd name="T84" fmla="*/ 3 w 356"/>
                <a:gd name="T85" fmla="*/ 0 h 115"/>
                <a:gd name="T86" fmla="*/ 3 w 356"/>
                <a:gd name="T87" fmla="*/ 1 h 115"/>
                <a:gd name="T88" fmla="*/ 3 w 356"/>
                <a:gd name="T89" fmla="*/ 1 h 115"/>
                <a:gd name="T90" fmla="*/ 3 w 356"/>
                <a:gd name="T91" fmla="*/ 1 h 115"/>
                <a:gd name="T92" fmla="*/ 3 w 356"/>
                <a:gd name="T93" fmla="*/ 1 h 115"/>
                <a:gd name="T94" fmla="*/ 3 w 356"/>
                <a:gd name="T95" fmla="*/ 1 h 115"/>
                <a:gd name="T96" fmla="*/ 3 w 356"/>
                <a:gd name="T97" fmla="*/ 1 h 1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6"/>
                <a:gd name="T148" fmla="*/ 0 h 115"/>
                <a:gd name="T149" fmla="*/ 356 w 356"/>
                <a:gd name="T150" fmla="*/ 115 h 1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6" h="115">
                  <a:moveTo>
                    <a:pt x="351" y="33"/>
                  </a:moveTo>
                  <a:lnTo>
                    <a:pt x="343" y="42"/>
                  </a:lnTo>
                  <a:lnTo>
                    <a:pt x="335" y="51"/>
                  </a:lnTo>
                  <a:lnTo>
                    <a:pt x="326" y="59"/>
                  </a:lnTo>
                  <a:lnTo>
                    <a:pt x="316" y="67"/>
                  </a:lnTo>
                  <a:lnTo>
                    <a:pt x="306" y="74"/>
                  </a:lnTo>
                  <a:lnTo>
                    <a:pt x="296" y="81"/>
                  </a:lnTo>
                  <a:lnTo>
                    <a:pt x="285" y="87"/>
                  </a:lnTo>
                  <a:lnTo>
                    <a:pt x="274" y="93"/>
                  </a:lnTo>
                  <a:lnTo>
                    <a:pt x="263" y="98"/>
                  </a:lnTo>
                  <a:lnTo>
                    <a:pt x="251" y="102"/>
                  </a:lnTo>
                  <a:lnTo>
                    <a:pt x="239" y="106"/>
                  </a:lnTo>
                  <a:lnTo>
                    <a:pt x="227" y="109"/>
                  </a:lnTo>
                  <a:lnTo>
                    <a:pt x="214" y="112"/>
                  </a:lnTo>
                  <a:lnTo>
                    <a:pt x="202" y="113"/>
                  </a:lnTo>
                  <a:lnTo>
                    <a:pt x="189" y="115"/>
                  </a:lnTo>
                  <a:lnTo>
                    <a:pt x="176" y="115"/>
                  </a:lnTo>
                  <a:lnTo>
                    <a:pt x="163" y="115"/>
                  </a:lnTo>
                  <a:lnTo>
                    <a:pt x="151" y="113"/>
                  </a:lnTo>
                  <a:lnTo>
                    <a:pt x="138" y="112"/>
                  </a:lnTo>
                  <a:lnTo>
                    <a:pt x="126" y="109"/>
                  </a:lnTo>
                  <a:lnTo>
                    <a:pt x="114" y="106"/>
                  </a:lnTo>
                  <a:lnTo>
                    <a:pt x="102" y="102"/>
                  </a:lnTo>
                  <a:lnTo>
                    <a:pt x="91" y="98"/>
                  </a:lnTo>
                  <a:lnTo>
                    <a:pt x="80" y="93"/>
                  </a:lnTo>
                  <a:lnTo>
                    <a:pt x="69" y="87"/>
                  </a:lnTo>
                  <a:lnTo>
                    <a:pt x="58" y="81"/>
                  </a:lnTo>
                  <a:lnTo>
                    <a:pt x="48" y="74"/>
                  </a:lnTo>
                  <a:lnTo>
                    <a:pt x="39" y="67"/>
                  </a:lnTo>
                  <a:lnTo>
                    <a:pt x="30" y="59"/>
                  </a:lnTo>
                  <a:lnTo>
                    <a:pt x="21" y="51"/>
                  </a:lnTo>
                  <a:lnTo>
                    <a:pt x="13" y="42"/>
                  </a:lnTo>
                  <a:lnTo>
                    <a:pt x="5" y="33"/>
                  </a:lnTo>
                  <a:lnTo>
                    <a:pt x="3" y="31"/>
                  </a:lnTo>
                  <a:lnTo>
                    <a:pt x="2" y="29"/>
                  </a:lnTo>
                  <a:lnTo>
                    <a:pt x="1" y="25"/>
                  </a:lnTo>
                  <a:lnTo>
                    <a:pt x="0" y="21"/>
                  </a:lnTo>
                  <a:lnTo>
                    <a:pt x="0" y="17"/>
                  </a:lnTo>
                  <a:lnTo>
                    <a:pt x="1" y="14"/>
                  </a:lnTo>
                  <a:lnTo>
                    <a:pt x="3" y="10"/>
                  </a:lnTo>
                  <a:lnTo>
                    <a:pt x="5" y="7"/>
                  </a:lnTo>
                  <a:lnTo>
                    <a:pt x="8" y="5"/>
                  </a:lnTo>
                  <a:lnTo>
                    <a:pt x="11" y="3"/>
                  </a:lnTo>
                  <a:lnTo>
                    <a:pt x="14" y="1"/>
                  </a:lnTo>
                  <a:lnTo>
                    <a:pt x="18" y="0"/>
                  </a:lnTo>
                  <a:lnTo>
                    <a:pt x="22" y="0"/>
                  </a:lnTo>
                  <a:lnTo>
                    <a:pt x="26" y="1"/>
                  </a:lnTo>
                  <a:lnTo>
                    <a:pt x="29" y="2"/>
                  </a:lnTo>
                  <a:lnTo>
                    <a:pt x="33" y="4"/>
                  </a:lnTo>
                  <a:lnTo>
                    <a:pt x="36" y="8"/>
                  </a:lnTo>
                  <a:lnTo>
                    <a:pt x="42" y="15"/>
                  </a:lnTo>
                  <a:lnTo>
                    <a:pt x="49" y="22"/>
                  </a:lnTo>
                  <a:lnTo>
                    <a:pt x="56" y="29"/>
                  </a:lnTo>
                  <a:lnTo>
                    <a:pt x="64" y="36"/>
                  </a:lnTo>
                  <a:lnTo>
                    <a:pt x="72" y="41"/>
                  </a:lnTo>
                  <a:lnTo>
                    <a:pt x="80" y="47"/>
                  </a:lnTo>
                  <a:lnTo>
                    <a:pt x="88" y="52"/>
                  </a:lnTo>
                  <a:lnTo>
                    <a:pt x="97" y="57"/>
                  </a:lnTo>
                  <a:lnTo>
                    <a:pt x="106" y="61"/>
                  </a:lnTo>
                  <a:lnTo>
                    <a:pt x="116" y="64"/>
                  </a:lnTo>
                  <a:lnTo>
                    <a:pt x="125" y="68"/>
                  </a:lnTo>
                  <a:lnTo>
                    <a:pt x="135" y="70"/>
                  </a:lnTo>
                  <a:lnTo>
                    <a:pt x="145" y="72"/>
                  </a:lnTo>
                  <a:lnTo>
                    <a:pt x="155" y="74"/>
                  </a:lnTo>
                  <a:lnTo>
                    <a:pt x="166" y="75"/>
                  </a:lnTo>
                  <a:lnTo>
                    <a:pt x="176" y="75"/>
                  </a:lnTo>
                  <a:lnTo>
                    <a:pt x="187" y="75"/>
                  </a:lnTo>
                  <a:lnTo>
                    <a:pt x="197" y="74"/>
                  </a:lnTo>
                  <a:lnTo>
                    <a:pt x="208" y="72"/>
                  </a:lnTo>
                  <a:lnTo>
                    <a:pt x="218" y="70"/>
                  </a:lnTo>
                  <a:lnTo>
                    <a:pt x="228" y="68"/>
                  </a:lnTo>
                  <a:lnTo>
                    <a:pt x="238" y="64"/>
                  </a:lnTo>
                  <a:lnTo>
                    <a:pt x="248" y="61"/>
                  </a:lnTo>
                  <a:lnTo>
                    <a:pt x="257" y="57"/>
                  </a:lnTo>
                  <a:lnTo>
                    <a:pt x="266" y="52"/>
                  </a:lnTo>
                  <a:lnTo>
                    <a:pt x="275" y="47"/>
                  </a:lnTo>
                  <a:lnTo>
                    <a:pt x="284" y="41"/>
                  </a:lnTo>
                  <a:lnTo>
                    <a:pt x="292" y="35"/>
                  </a:lnTo>
                  <a:lnTo>
                    <a:pt x="299" y="29"/>
                  </a:lnTo>
                  <a:lnTo>
                    <a:pt x="307" y="22"/>
                  </a:lnTo>
                  <a:lnTo>
                    <a:pt x="314" y="15"/>
                  </a:lnTo>
                  <a:lnTo>
                    <a:pt x="320" y="8"/>
                  </a:lnTo>
                  <a:lnTo>
                    <a:pt x="324" y="4"/>
                  </a:lnTo>
                  <a:lnTo>
                    <a:pt x="327" y="2"/>
                  </a:lnTo>
                  <a:lnTo>
                    <a:pt x="331" y="0"/>
                  </a:lnTo>
                  <a:lnTo>
                    <a:pt x="335" y="0"/>
                  </a:lnTo>
                  <a:lnTo>
                    <a:pt x="338" y="0"/>
                  </a:lnTo>
                  <a:lnTo>
                    <a:pt x="342" y="1"/>
                  </a:lnTo>
                  <a:lnTo>
                    <a:pt x="345" y="3"/>
                  </a:lnTo>
                  <a:lnTo>
                    <a:pt x="348" y="5"/>
                  </a:lnTo>
                  <a:lnTo>
                    <a:pt x="351" y="7"/>
                  </a:lnTo>
                  <a:lnTo>
                    <a:pt x="353" y="10"/>
                  </a:lnTo>
                  <a:lnTo>
                    <a:pt x="355" y="14"/>
                  </a:lnTo>
                  <a:lnTo>
                    <a:pt x="356" y="17"/>
                  </a:lnTo>
                  <a:lnTo>
                    <a:pt x="356" y="21"/>
                  </a:lnTo>
                  <a:lnTo>
                    <a:pt x="355" y="25"/>
                  </a:lnTo>
                  <a:lnTo>
                    <a:pt x="354" y="29"/>
                  </a:lnTo>
                  <a:lnTo>
                    <a:pt x="351" y="3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endParaRPr lang="en-US">
                <a:solidFill>
                  <a:srgbClr val="000000"/>
                </a:solidFill>
                <a:latin typeface="IBM Plex Sans Regular"/>
              </a:endParaRPr>
            </a:p>
          </p:txBody>
        </p:sp>
      </p:grpSp>
      <p:grpSp>
        <p:nvGrpSpPr>
          <p:cNvPr id="42" name="Group 104">
            <a:extLst>
              <a:ext uri="{FF2B5EF4-FFF2-40B4-BE49-F238E27FC236}">
                <a16:creationId xmlns:a16="http://schemas.microsoft.com/office/drawing/2014/main" id="{3FE9D814-AE7C-45BB-86A7-029699990C5E}"/>
              </a:ext>
            </a:extLst>
          </p:cNvPr>
          <p:cNvGrpSpPr>
            <a:grpSpLocks/>
          </p:cNvGrpSpPr>
          <p:nvPr/>
        </p:nvGrpSpPr>
        <p:grpSpPr bwMode="auto">
          <a:xfrm>
            <a:off x="9446271" y="1775604"/>
            <a:ext cx="576000" cy="576000"/>
            <a:chOff x="3424" y="3339"/>
            <a:chExt cx="451" cy="451"/>
          </a:xfrm>
        </p:grpSpPr>
        <p:sp>
          <p:nvSpPr>
            <p:cNvPr id="43" name="Freeform 105">
              <a:extLst>
                <a:ext uri="{FF2B5EF4-FFF2-40B4-BE49-F238E27FC236}">
                  <a16:creationId xmlns:a16="http://schemas.microsoft.com/office/drawing/2014/main" id="{0E04B04B-F386-4213-A4D4-FB3823EB97C7}"/>
                </a:ext>
              </a:extLst>
            </p:cNvPr>
            <p:cNvSpPr>
              <a:spLocks noChangeArrowheads="1"/>
            </p:cNvSpPr>
            <p:nvPr/>
          </p:nvSpPr>
          <p:spPr bwMode="auto">
            <a:xfrm>
              <a:off x="3424" y="3339"/>
              <a:ext cx="451" cy="451"/>
            </a:xfrm>
            <a:custGeom>
              <a:avLst/>
              <a:gdLst>
                <a:gd name="T0" fmla="*/ 2 w 600"/>
                <a:gd name="T1" fmla="*/ 2 h 600"/>
                <a:gd name="T2" fmla="*/ 2 w 600"/>
                <a:gd name="T3" fmla="*/ 2 h 600"/>
                <a:gd name="T4" fmla="*/ 2 w 600"/>
                <a:gd name="T5" fmla="*/ 2 h 600"/>
                <a:gd name="T6" fmla="*/ 2 w 600"/>
                <a:gd name="T7" fmla="*/ 2 h 600"/>
                <a:gd name="T8" fmla="*/ 2 w 600"/>
                <a:gd name="T9" fmla="*/ 2 h 600"/>
                <a:gd name="T10" fmla="*/ 2 w 600"/>
                <a:gd name="T11" fmla="*/ 2 h 600"/>
                <a:gd name="T12" fmla="*/ 2 w 600"/>
                <a:gd name="T13" fmla="*/ 2 h 600"/>
                <a:gd name="T14" fmla="*/ 2 w 600"/>
                <a:gd name="T15" fmla="*/ 2 h 600"/>
                <a:gd name="T16" fmla="*/ 2 w 600"/>
                <a:gd name="T17" fmla="*/ 2 h 600"/>
                <a:gd name="T18" fmla="*/ 2 w 600"/>
                <a:gd name="T19" fmla="*/ 2 h 600"/>
                <a:gd name="T20" fmla="*/ 2 w 600"/>
                <a:gd name="T21" fmla="*/ 2 h 600"/>
                <a:gd name="T22" fmla="*/ 3 w 600"/>
                <a:gd name="T23" fmla="*/ 1 h 600"/>
                <a:gd name="T24" fmla="*/ 3 w 600"/>
                <a:gd name="T25" fmla="*/ 2 h 600"/>
                <a:gd name="T26" fmla="*/ 4 w 600"/>
                <a:gd name="T27" fmla="*/ 2 h 600"/>
                <a:gd name="T28" fmla="*/ 4 w 600"/>
                <a:gd name="T29" fmla="*/ 2 h 600"/>
                <a:gd name="T30" fmla="*/ 4 w 600"/>
                <a:gd name="T31" fmla="*/ 2 h 600"/>
                <a:gd name="T32" fmla="*/ 5 w 600"/>
                <a:gd name="T33" fmla="*/ 2 h 600"/>
                <a:gd name="T34" fmla="*/ 5 w 600"/>
                <a:gd name="T35" fmla="*/ 2 h 600"/>
                <a:gd name="T36" fmla="*/ 5 w 600"/>
                <a:gd name="T37" fmla="*/ 2 h 600"/>
                <a:gd name="T38" fmla="*/ 5 w 600"/>
                <a:gd name="T39" fmla="*/ 2 h 600"/>
                <a:gd name="T40" fmla="*/ 5 w 600"/>
                <a:gd name="T41" fmla="*/ 2 h 600"/>
                <a:gd name="T42" fmla="*/ 5 w 600"/>
                <a:gd name="T43" fmla="*/ 2 h 600"/>
                <a:gd name="T44" fmla="*/ 5 w 600"/>
                <a:gd name="T45" fmla="*/ 3 h 600"/>
                <a:gd name="T46" fmla="*/ 5 w 600"/>
                <a:gd name="T47" fmla="*/ 3 h 600"/>
                <a:gd name="T48" fmla="*/ 5 w 600"/>
                <a:gd name="T49" fmla="*/ 4 h 600"/>
                <a:gd name="T50" fmla="*/ 5 w 600"/>
                <a:gd name="T51" fmla="*/ 4 h 600"/>
                <a:gd name="T52" fmla="*/ 5 w 600"/>
                <a:gd name="T53" fmla="*/ 4 h 600"/>
                <a:gd name="T54" fmla="*/ 5 w 600"/>
                <a:gd name="T55" fmla="*/ 5 h 600"/>
                <a:gd name="T56" fmla="*/ 5 w 600"/>
                <a:gd name="T57" fmla="*/ 5 h 600"/>
                <a:gd name="T58" fmla="*/ 4 w 600"/>
                <a:gd name="T59" fmla="*/ 5 h 600"/>
                <a:gd name="T60" fmla="*/ 4 w 600"/>
                <a:gd name="T61" fmla="*/ 5 h 600"/>
                <a:gd name="T62" fmla="*/ 4 w 600"/>
                <a:gd name="T63" fmla="*/ 5 h 600"/>
                <a:gd name="T64" fmla="*/ 3 w 600"/>
                <a:gd name="T65" fmla="*/ 5 h 600"/>
                <a:gd name="T66" fmla="*/ 3 w 600"/>
                <a:gd name="T67" fmla="*/ 5 h 600"/>
                <a:gd name="T68" fmla="*/ 2 w 600"/>
                <a:gd name="T69" fmla="*/ 5 h 600"/>
                <a:gd name="T70" fmla="*/ 2 w 600"/>
                <a:gd name="T71" fmla="*/ 5 h 600"/>
                <a:gd name="T72" fmla="*/ 2 w 600"/>
                <a:gd name="T73" fmla="*/ 5 h 600"/>
                <a:gd name="T74" fmla="*/ 2 w 600"/>
                <a:gd name="T75" fmla="*/ 5 h 600"/>
                <a:gd name="T76" fmla="*/ 2 w 600"/>
                <a:gd name="T77" fmla="*/ 5 h 600"/>
                <a:gd name="T78" fmla="*/ 2 w 600"/>
                <a:gd name="T79" fmla="*/ 5 h 600"/>
                <a:gd name="T80" fmla="*/ 2 w 600"/>
                <a:gd name="T81" fmla="*/ 4 h 600"/>
                <a:gd name="T82" fmla="*/ 2 w 600"/>
                <a:gd name="T83" fmla="*/ 4 h 600"/>
                <a:gd name="T84" fmla="*/ 2 w 600"/>
                <a:gd name="T85" fmla="*/ 4 h 600"/>
                <a:gd name="T86" fmla="*/ 2 w 600"/>
                <a:gd name="T87" fmla="*/ 4 h 600"/>
                <a:gd name="T88" fmla="*/ 2 w 600"/>
                <a:gd name="T89" fmla="*/ 3 h 6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0"/>
                <a:gd name="T136" fmla="*/ 0 h 600"/>
                <a:gd name="T137" fmla="*/ 600 w 600"/>
                <a:gd name="T138" fmla="*/ 600 h 6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0" h="600">
                  <a:moveTo>
                    <a:pt x="0" y="300"/>
                  </a:moveTo>
                  <a:lnTo>
                    <a:pt x="1" y="285"/>
                  </a:lnTo>
                  <a:lnTo>
                    <a:pt x="2" y="269"/>
                  </a:lnTo>
                  <a:lnTo>
                    <a:pt x="4" y="254"/>
                  </a:lnTo>
                  <a:lnTo>
                    <a:pt x="6" y="240"/>
                  </a:lnTo>
                  <a:lnTo>
                    <a:pt x="10" y="225"/>
                  </a:lnTo>
                  <a:lnTo>
                    <a:pt x="14" y="211"/>
                  </a:lnTo>
                  <a:lnTo>
                    <a:pt x="18" y="197"/>
                  </a:lnTo>
                  <a:lnTo>
                    <a:pt x="24" y="183"/>
                  </a:lnTo>
                  <a:lnTo>
                    <a:pt x="30" y="170"/>
                  </a:lnTo>
                  <a:lnTo>
                    <a:pt x="36" y="157"/>
                  </a:lnTo>
                  <a:lnTo>
                    <a:pt x="44" y="145"/>
                  </a:lnTo>
                  <a:lnTo>
                    <a:pt x="51" y="132"/>
                  </a:lnTo>
                  <a:lnTo>
                    <a:pt x="60" y="121"/>
                  </a:lnTo>
                  <a:lnTo>
                    <a:pt x="64" y="115"/>
                  </a:lnTo>
                  <a:lnTo>
                    <a:pt x="69" y="109"/>
                  </a:lnTo>
                  <a:lnTo>
                    <a:pt x="78" y="98"/>
                  </a:lnTo>
                  <a:lnTo>
                    <a:pt x="88" y="88"/>
                  </a:lnTo>
                  <a:lnTo>
                    <a:pt x="98" y="78"/>
                  </a:lnTo>
                  <a:lnTo>
                    <a:pt x="109" y="69"/>
                  </a:lnTo>
                  <a:lnTo>
                    <a:pt x="121" y="60"/>
                  </a:lnTo>
                  <a:lnTo>
                    <a:pt x="126" y="55"/>
                  </a:lnTo>
                  <a:lnTo>
                    <a:pt x="132" y="51"/>
                  </a:lnTo>
                  <a:lnTo>
                    <a:pt x="145" y="44"/>
                  </a:lnTo>
                  <a:lnTo>
                    <a:pt x="157" y="36"/>
                  </a:lnTo>
                  <a:lnTo>
                    <a:pt x="170" y="30"/>
                  </a:lnTo>
                  <a:lnTo>
                    <a:pt x="183" y="24"/>
                  </a:lnTo>
                  <a:lnTo>
                    <a:pt x="197" y="18"/>
                  </a:lnTo>
                  <a:lnTo>
                    <a:pt x="211" y="14"/>
                  </a:lnTo>
                  <a:lnTo>
                    <a:pt x="225" y="10"/>
                  </a:lnTo>
                  <a:lnTo>
                    <a:pt x="240" y="6"/>
                  </a:lnTo>
                  <a:lnTo>
                    <a:pt x="254" y="4"/>
                  </a:lnTo>
                  <a:lnTo>
                    <a:pt x="269" y="2"/>
                  </a:lnTo>
                  <a:lnTo>
                    <a:pt x="285" y="1"/>
                  </a:lnTo>
                  <a:lnTo>
                    <a:pt x="300" y="0"/>
                  </a:lnTo>
                  <a:lnTo>
                    <a:pt x="316" y="1"/>
                  </a:lnTo>
                  <a:lnTo>
                    <a:pt x="331" y="2"/>
                  </a:lnTo>
                  <a:lnTo>
                    <a:pt x="346" y="4"/>
                  </a:lnTo>
                  <a:lnTo>
                    <a:pt x="361" y="6"/>
                  </a:lnTo>
                  <a:lnTo>
                    <a:pt x="375" y="10"/>
                  </a:lnTo>
                  <a:lnTo>
                    <a:pt x="389" y="14"/>
                  </a:lnTo>
                  <a:lnTo>
                    <a:pt x="403" y="18"/>
                  </a:lnTo>
                  <a:lnTo>
                    <a:pt x="417" y="24"/>
                  </a:lnTo>
                  <a:lnTo>
                    <a:pt x="430" y="30"/>
                  </a:lnTo>
                  <a:lnTo>
                    <a:pt x="443" y="36"/>
                  </a:lnTo>
                  <a:lnTo>
                    <a:pt x="456" y="44"/>
                  </a:lnTo>
                  <a:lnTo>
                    <a:pt x="468" y="51"/>
                  </a:lnTo>
                  <a:lnTo>
                    <a:pt x="480" y="60"/>
                  </a:lnTo>
                  <a:lnTo>
                    <a:pt x="485" y="64"/>
                  </a:lnTo>
                  <a:lnTo>
                    <a:pt x="491" y="69"/>
                  </a:lnTo>
                  <a:lnTo>
                    <a:pt x="502" y="78"/>
                  </a:lnTo>
                  <a:lnTo>
                    <a:pt x="512" y="88"/>
                  </a:lnTo>
                  <a:lnTo>
                    <a:pt x="522" y="98"/>
                  </a:lnTo>
                  <a:lnTo>
                    <a:pt x="532" y="109"/>
                  </a:lnTo>
                  <a:lnTo>
                    <a:pt x="541" y="121"/>
                  </a:lnTo>
                  <a:lnTo>
                    <a:pt x="545" y="126"/>
                  </a:lnTo>
                  <a:lnTo>
                    <a:pt x="549" y="132"/>
                  </a:lnTo>
                  <a:lnTo>
                    <a:pt x="557" y="145"/>
                  </a:lnTo>
                  <a:lnTo>
                    <a:pt x="564" y="157"/>
                  </a:lnTo>
                  <a:lnTo>
                    <a:pt x="571" y="170"/>
                  </a:lnTo>
                  <a:lnTo>
                    <a:pt x="577" y="183"/>
                  </a:lnTo>
                  <a:lnTo>
                    <a:pt x="582" y="197"/>
                  </a:lnTo>
                  <a:lnTo>
                    <a:pt x="587" y="211"/>
                  </a:lnTo>
                  <a:lnTo>
                    <a:pt x="591" y="225"/>
                  </a:lnTo>
                  <a:lnTo>
                    <a:pt x="594" y="240"/>
                  </a:lnTo>
                  <a:lnTo>
                    <a:pt x="597" y="254"/>
                  </a:lnTo>
                  <a:lnTo>
                    <a:pt x="599" y="269"/>
                  </a:lnTo>
                  <a:lnTo>
                    <a:pt x="600" y="285"/>
                  </a:lnTo>
                  <a:lnTo>
                    <a:pt x="600" y="300"/>
                  </a:lnTo>
                  <a:lnTo>
                    <a:pt x="600" y="316"/>
                  </a:lnTo>
                  <a:lnTo>
                    <a:pt x="599" y="331"/>
                  </a:lnTo>
                  <a:lnTo>
                    <a:pt x="597" y="346"/>
                  </a:lnTo>
                  <a:lnTo>
                    <a:pt x="594" y="361"/>
                  </a:lnTo>
                  <a:lnTo>
                    <a:pt x="591" y="375"/>
                  </a:lnTo>
                  <a:lnTo>
                    <a:pt x="587" y="389"/>
                  </a:lnTo>
                  <a:lnTo>
                    <a:pt x="582" y="403"/>
                  </a:lnTo>
                  <a:lnTo>
                    <a:pt x="577" y="417"/>
                  </a:lnTo>
                  <a:lnTo>
                    <a:pt x="571" y="430"/>
                  </a:lnTo>
                  <a:lnTo>
                    <a:pt x="564" y="443"/>
                  </a:lnTo>
                  <a:lnTo>
                    <a:pt x="557" y="456"/>
                  </a:lnTo>
                  <a:lnTo>
                    <a:pt x="549" y="468"/>
                  </a:lnTo>
                  <a:lnTo>
                    <a:pt x="541" y="480"/>
                  </a:lnTo>
                  <a:lnTo>
                    <a:pt x="536" y="485"/>
                  </a:lnTo>
                  <a:lnTo>
                    <a:pt x="532" y="491"/>
                  </a:lnTo>
                  <a:lnTo>
                    <a:pt x="522" y="502"/>
                  </a:lnTo>
                  <a:lnTo>
                    <a:pt x="512" y="512"/>
                  </a:lnTo>
                  <a:lnTo>
                    <a:pt x="502" y="522"/>
                  </a:lnTo>
                  <a:lnTo>
                    <a:pt x="491" y="532"/>
                  </a:lnTo>
                  <a:lnTo>
                    <a:pt x="480" y="541"/>
                  </a:lnTo>
                  <a:lnTo>
                    <a:pt x="474" y="545"/>
                  </a:lnTo>
                  <a:lnTo>
                    <a:pt x="468" y="549"/>
                  </a:lnTo>
                  <a:lnTo>
                    <a:pt x="456" y="557"/>
                  </a:lnTo>
                  <a:lnTo>
                    <a:pt x="443" y="564"/>
                  </a:lnTo>
                  <a:lnTo>
                    <a:pt x="430" y="571"/>
                  </a:lnTo>
                  <a:lnTo>
                    <a:pt x="417" y="577"/>
                  </a:lnTo>
                  <a:lnTo>
                    <a:pt x="403" y="582"/>
                  </a:lnTo>
                  <a:lnTo>
                    <a:pt x="389" y="587"/>
                  </a:lnTo>
                  <a:lnTo>
                    <a:pt x="375" y="591"/>
                  </a:lnTo>
                  <a:lnTo>
                    <a:pt x="361" y="594"/>
                  </a:lnTo>
                  <a:lnTo>
                    <a:pt x="346" y="597"/>
                  </a:lnTo>
                  <a:lnTo>
                    <a:pt x="331" y="599"/>
                  </a:lnTo>
                  <a:lnTo>
                    <a:pt x="316" y="600"/>
                  </a:lnTo>
                  <a:lnTo>
                    <a:pt x="300" y="600"/>
                  </a:lnTo>
                  <a:lnTo>
                    <a:pt x="285" y="600"/>
                  </a:lnTo>
                  <a:lnTo>
                    <a:pt x="269" y="599"/>
                  </a:lnTo>
                  <a:lnTo>
                    <a:pt x="254" y="597"/>
                  </a:lnTo>
                  <a:lnTo>
                    <a:pt x="240" y="594"/>
                  </a:lnTo>
                  <a:lnTo>
                    <a:pt x="225" y="591"/>
                  </a:lnTo>
                  <a:lnTo>
                    <a:pt x="211" y="587"/>
                  </a:lnTo>
                  <a:lnTo>
                    <a:pt x="197" y="582"/>
                  </a:lnTo>
                  <a:lnTo>
                    <a:pt x="183" y="577"/>
                  </a:lnTo>
                  <a:lnTo>
                    <a:pt x="170" y="571"/>
                  </a:lnTo>
                  <a:lnTo>
                    <a:pt x="157" y="564"/>
                  </a:lnTo>
                  <a:lnTo>
                    <a:pt x="145" y="557"/>
                  </a:lnTo>
                  <a:lnTo>
                    <a:pt x="132" y="549"/>
                  </a:lnTo>
                  <a:lnTo>
                    <a:pt x="121" y="541"/>
                  </a:lnTo>
                  <a:lnTo>
                    <a:pt x="115" y="536"/>
                  </a:lnTo>
                  <a:lnTo>
                    <a:pt x="109" y="532"/>
                  </a:lnTo>
                  <a:lnTo>
                    <a:pt x="98" y="522"/>
                  </a:lnTo>
                  <a:lnTo>
                    <a:pt x="88" y="512"/>
                  </a:lnTo>
                  <a:lnTo>
                    <a:pt x="78" y="502"/>
                  </a:lnTo>
                  <a:lnTo>
                    <a:pt x="69" y="491"/>
                  </a:lnTo>
                  <a:lnTo>
                    <a:pt x="60" y="480"/>
                  </a:lnTo>
                  <a:lnTo>
                    <a:pt x="55" y="474"/>
                  </a:lnTo>
                  <a:lnTo>
                    <a:pt x="51" y="468"/>
                  </a:lnTo>
                  <a:lnTo>
                    <a:pt x="44" y="456"/>
                  </a:lnTo>
                  <a:lnTo>
                    <a:pt x="36" y="443"/>
                  </a:lnTo>
                  <a:lnTo>
                    <a:pt x="30" y="430"/>
                  </a:lnTo>
                  <a:lnTo>
                    <a:pt x="24" y="417"/>
                  </a:lnTo>
                  <a:lnTo>
                    <a:pt x="18" y="403"/>
                  </a:lnTo>
                  <a:lnTo>
                    <a:pt x="14" y="389"/>
                  </a:lnTo>
                  <a:lnTo>
                    <a:pt x="10" y="375"/>
                  </a:lnTo>
                  <a:lnTo>
                    <a:pt x="6" y="361"/>
                  </a:lnTo>
                  <a:lnTo>
                    <a:pt x="4" y="346"/>
                  </a:lnTo>
                  <a:lnTo>
                    <a:pt x="2" y="331"/>
                  </a:lnTo>
                  <a:lnTo>
                    <a:pt x="1" y="316"/>
                  </a:lnTo>
                  <a:lnTo>
                    <a:pt x="0" y="300"/>
                  </a:lnTo>
                  <a:close/>
                </a:path>
              </a:pathLst>
            </a:custGeom>
            <a:solidFill>
              <a:srgbClr val="7889F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endParaRPr lang="en-US">
                <a:solidFill>
                  <a:srgbClr val="000000"/>
                </a:solidFill>
                <a:latin typeface="IBM Plex Sans Regular"/>
              </a:endParaRPr>
            </a:p>
          </p:txBody>
        </p:sp>
        <p:sp>
          <p:nvSpPr>
            <p:cNvPr id="44" name="Oval 106">
              <a:extLst>
                <a:ext uri="{FF2B5EF4-FFF2-40B4-BE49-F238E27FC236}">
                  <a16:creationId xmlns:a16="http://schemas.microsoft.com/office/drawing/2014/main" id="{15F1CF86-8452-423B-B45E-6CAA85C82569}"/>
                </a:ext>
              </a:extLst>
            </p:cNvPr>
            <p:cNvSpPr>
              <a:spLocks noChangeArrowheads="1"/>
            </p:cNvSpPr>
            <p:nvPr/>
          </p:nvSpPr>
          <p:spPr bwMode="auto">
            <a:xfrm>
              <a:off x="3541" y="3452"/>
              <a:ext cx="64" cy="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buClr>
                  <a:srgbClr val="000000"/>
                </a:buClr>
                <a:buSzPct val="100000"/>
              </a:pPr>
              <a:endParaRPr lang="en-US" altLang="en-US">
                <a:solidFill>
                  <a:srgbClr val="000000"/>
                </a:solidFill>
                <a:latin typeface="IBM Plex Sans Regular"/>
              </a:endParaRPr>
            </a:p>
          </p:txBody>
        </p:sp>
        <p:sp>
          <p:nvSpPr>
            <p:cNvPr id="45" name="Oval 107">
              <a:extLst>
                <a:ext uri="{FF2B5EF4-FFF2-40B4-BE49-F238E27FC236}">
                  <a16:creationId xmlns:a16="http://schemas.microsoft.com/office/drawing/2014/main" id="{3C7195B0-CCF8-49BD-9AF9-9C1A87B6E91B}"/>
                </a:ext>
              </a:extLst>
            </p:cNvPr>
            <p:cNvSpPr>
              <a:spLocks noChangeArrowheads="1"/>
            </p:cNvSpPr>
            <p:nvPr/>
          </p:nvSpPr>
          <p:spPr bwMode="auto">
            <a:xfrm>
              <a:off x="3694" y="3452"/>
              <a:ext cx="64" cy="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buClr>
                  <a:srgbClr val="000000"/>
                </a:buClr>
                <a:buSzPct val="100000"/>
              </a:pPr>
              <a:endParaRPr lang="en-US" altLang="en-US">
                <a:solidFill>
                  <a:srgbClr val="000000"/>
                </a:solidFill>
                <a:latin typeface="IBM Plex Sans Regular"/>
              </a:endParaRPr>
            </a:p>
          </p:txBody>
        </p:sp>
        <p:sp>
          <p:nvSpPr>
            <p:cNvPr id="46" name="Freeform 108">
              <a:extLst>
                <a:ext uri="{FF2B5EF4-FFF2-40B4-BE49-F238E27FC236}">
                  <a16:creationId xmlns:a16="http://schemas.microsoft.com/office/drawing/2014/main" id="{536BE5DB-1E5C-4739-ADEF-DC101FBEC04D}"/>
                </a:ext>
              </a:extLst>
            </p:cNvPr>
            <p:cNvSpPr>
              <a:spLocks noChangeArrowheads="1"/>
            </p:cNvSpPr>
            <p:nvPr/>
          </p:nvSpPr>
          <p:spPr bwMode="auto">
            <a:xfrm>
              <a:off x="3516" y="3594"/>
              <a:ext cx="267" cy="85"/>
            </a:xfrm>
            <a:custGeom>
              <a:avLst/>
              <a:gdLst>
                <a:gd name="T0" fmla="*/ 3 w 356"/>
                <a:gd name="T1" fmla="*/ 1 h 115"/>
                <a:gd name="T2" fmla="*/ 3 w 356"/>
                <a:gd name="T3" fmla="*/ 1 h 115"/>
                <a:gd name="T4" fmla="*/ 3 w 356"/>
                <a:gd name="T5" fmla="*/ 1 h 115"/>
                <a:gd name="T6" fmla="*/ 3 w 356"/>
                <a:gd name="T7" fmla="*/ 1 h 115"/>
                <a:gd name="T8" fmla="*/ 2 w 356"/>
                <a:gd name="T9" fmla="*/ 1 h 115"/>
                <a:gd name="T10" fmla="*/ 2 w 356"/>
                <a:gd name="T11" fmla="*/ 1 h 115"/>
                <a:gd name="T12" fmla="*/ 2 w 356"/>
                <a:gd name="T13" fmla="*/ 1 h 115"/>
                <a:gd name="T14" fmla="*/ 2 w 356"/>
                <a:gd name="T15" fmla="*/ 1 h 115"/>
                <a:gd name="T16" fmla="*/ 2 w 356"/>
                <a:gd name="T17" fmla="*/ 1 h 115"/>
                <a:gd name="T18" fmla="*/ 2 w 356"/>
                <a:gd name="T19" fmla="*/ 1 h 115"/>
                <a:gd name="T20" fmla="*/ 2 w 356"/>
                <a:gd name="T21" fmla="*/ 1 h 115"/>
                <a:gd name="T22" fmla="*/ 2 w 356"/>
                <a:gd name="T23" fmla="*/ 1 h 115"/>
                <a:gd name="T24" fmla="*/ 2 w 356"/>
                <a:gd name="T25" fmla="*/ 1 h 115"/>
                <a:gd name="T26" fmla="*/ 2 w 356"/>
                <a:gd name="T27" fmla="*/ 1 h 115"/>
                <a:gd name="T28" fmla="*/ 2 w 356"/>
                <a:gd name="T29" fmla="*/ 1 h 115"/>
                <a:gd name="T30" fmla="*/ 2 w 356"/>
                <a:gd name="T31" fmla="*/ 1 h 115"/>
                <a:gd name="T32" fmla="*/ 2 w 356"/>
                <a:gd name="T33" fmla="*/ 1 h 115"/>
                <a:gd name="T34" fmla="*/ 1 w 356"/>
                <a:gd name="T35" fmla="*/ 1 h 115"/>
                <a:gd name="T36" fmla="*/ 0 w 356"/>
                <a:gd name="T37" fmla="*/ 1 h 115"/>
                <a:gd name="T38" fmla="*/ 2 w 356"/>
                <a:gd name="T39" fmla="*/ 1 h 115"/>
                <a:gd name="T40" fmla="*/ 2 w 356"/>
                <a:gd name="T41" fmla="*/ 1 h 115"/>
                <a:gd name="T42" fmla="*/ 2 w 356"/>
                <a:gd name="T43" fmla="*/ 1 h 115"/>
                <a:gd name="T44" fmla="*/ 2 w 356"/>
                <a:gd name="T45" fmla="*/ 0 h 115"/>
                <a:gd name="T46" fmla="*/ 2 w 356"/>
                <a:gd name="T47" fmla="*/ 1 h 115"/>
                <a:gd name="T48" fmla="*/ 2 w 356"/>
                <a:gd name="T49" fmla="*/ 1 h 115"/>
                <a:gd name="T50" fmla="*/ 2 w 356"/>
                <a:gd name="T51" fmla="*/ 1 h 115"/>
                <a:gd name="T52" fmla="*/ 2 w 356"/>
                <a:gd name="T53" fmla="*/ 1 h 115"/>
                <a:gd name="T54" fmla="*/ 2 w 356"/>
                <a:gd name="T55" fmla="*/ 1 h 115"/>
                <a:gd name="T56" fmla="*/ 2 w 356"/>
                <a:gd name="T57" fmla="*/ 1 h 115"/>
                <a:gd name="T58" fmla="*/ 2 w 356"/>
                <a:gd name="T59" fmla="*/ 1 h 115"/>
                <a:gd name="T60" fmla="*/ 2 w 356"/>
                <a:gd name="T61" fmla="*/ 1 h 115"/>
                <a:gd name="T62" fmla="*/ 2 w 356"/>
                <a:gd name="T63" fmla="*/ 1 h 115"/>
                <a:gd name="T64" fmla="*/ 2 w 356"/>
                <a:gd name="T65" fmla="*/ 1 h 115"/>
                <a:gd name="T66" fmla="*/ 2 w 356"/>
                <a:gd name="T67" fmla="*/ 1 h 115"/>
                <a:gd name="T68" fmla="*/ 2 w 356"/>
                <a:gd name="T69" fmla="*/ 1 h 115"/>
                <a:gd name="T70" fmla="*/ 2 w 356"/>
                <a:gd name="T71" fmla="*/ 1 h 115"/>
                <a:gd name="T72" fmla="*/ 2 w 356"/>
                <a:gd name="T73" fmla="*/ 1 h 115"/>
                <a:gd name="T74" fmla="*/ 2 w 356"/>
                <a:gd name="T75" fmla="*/ 1 h 115"/>
                <a:gd name="T76" fmla="*/ 3 w 356"/>
                <a:gd name="T77" fmla="*/ 1 h 115"/>
                <a:gd name="T78" fmla="*/ 3 w 356"/>
                <a:gd name="T79" fmla="*/ 1 h 115"/>
                <a:gd name="T80" fmla="*/ 3 w 356"/>
                <a:gd name="T81" fmla="*/ 1 h 115"/>
                <a:gd name="T82" fmla="*/ 3 w 356"/>
                <a:gd name="T83" fmla="*/ 1 h 115"/>
                <a:gd name="T84" fmla="*/ 3 w 356"/>
                <a:gd name="T85" fmla="*/ 0 h 115"/>
                <a:gd name="T86" fmla="*/ 3 w 356"/>
                <a:gd name="T87" fmla="*/ 1 h 115"/>
                <a:gd name="T88" fmla="*/ 3 w 356"/>
                <a:gd name="T89" fmla="*/ 1 h 115"/>
                <a:gd name="T90" fmla="*/ 3 w 356"/>
                <a:gd name="T91" fmla="*/ 1 h 115"/>
                <a:gd name="T92" fmla="*/ 3 w 356"/>
                <a:gd name="T93" fmla="*/ 1 h 115"/>
                <a:gd name="T94" fmla="*/ 3 w 356"/>
                <a:gd name="T95" fmla="*/ 1 h 115"/>
                <a:gd name="T96" fmla="*/ 3 w 356"/>
                <a:gd name="T97" fmla="*/ 1 h 1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6"/>
                <a:gd name="T148" fmla="*/ 0 h 115"/>
                <a:gd name="T149" fmla="*/ 356 w 356"/>
                <a:gd name="T150" fmla="*/ 115 h 1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6" h="115">
                  <a:moveTo>
                    <a:pt x="351" y="33"/>
                  </a:moveTo>
                  <a:lnTo>
                    <a:pt x="343" y="42"/>
                  </a:lnTo>
                  <a:lnTo>
                    <a:pt x="335" y="51"/>
                  </a:lnTo>
                  <a:lnTo>
                    <a:pt x="326" y="59"/>
                  </a:lnTo>
                  <a:lnTo>
                    <a:pt x="316" y="67"/>
                  </a:lnTo>
                  <a:lnTo>
                    <a:pt x="306" y="74"/>
                  </a:lnTo>
                  <a:lnTo>
                    <a:pt x="296" y="81"/>
                  </a:lnTo>
                  <a:lnTo>
                    <a:pt x="285" y="87"/>
                  </a:lnTo>
                  <a:lnTo>
                    <a:pt x="274" y="93"/>
                  </a:lnTo>
                  <a:lnTo>
                    <a:pt x="263" y="98"/>
                  </a:lnTo>
                  <a:lnTo>
                    <a:pt x="251" y="102"/>
                  </a:lnTo>
                  <a:lnTo>
                    <a:pt x="239" y="106"/>
                  </a:lnTo>
                  <a:lnTo>
                    <a:pt x="227" y="109"/>
                  </a:lnTo>
                  <a:lnTo>
                    <a:pt x="214" y="112"/>
                  </a:lnTo>
                  <a:lnTo>
                    <a:pt x="202" y="113"/>
                  </a:lnTo>
                  <a:lnTo>
                    <a:pt x="189" y="115"/>
                  </a:lnTo>
                  <a:lnTo>
                    <a:pt x="176" y="115"/>
                  </a:lnTo>
                  <a:lnTo>
                    <a:pt x="163" y="115"/>
                  </a:lnTo>
                  <a:lnTo>
                    <a:pt x="151" y="113"/>
                  </a:lnTo>
                  <a:lnTo>
                    <a:pt x="138" y="112"/>
                  </a:lnTo>
                  <a:lnTo>
                    <a:pt x="126" y="109"/>
                  </a:lnTo>
                  <a:lnTo>
                    <a:pt x="114" y="106"/>
                  </a:lnTo>
                  <a:lnTo>
                    <a:pt x="102" y="102"/>
                  </a:lnTo>
                  <a:lnTo>
                    <a:pt x="91" y="98"/>
                  </a:lnTo>
                  <a:lnTo>
                    <a:pt x="80" y="93"/>
                  </a:lnTo>
                  <a:lnTo>
                    <a:pt x="69" y="87"/>
                  </a:lnTo>
                  <a:lnTo>
                    <a:pt x="58" y="81"/>
                  </a:lnTo>
                  <a:lnTo>
                    <a:pt x="48" y="74"/>
                  </a:lnTo>
                  <a:lnTo>
                    <a:pt x="39" y="67"/>
                  </a:lnTo>
                  <a:lnTo>
                    <a:pt x="30" y="59"/>
                  </a:lnTo>
                  <a:lnTo>
                    <a:pt x="21" y="51"/>
                  </a:lnTo>
                  <a:lnTo>
                    <a:pt x="13" y="42"/>
                  </a:lnTo>
                  <a:lnTo>
                    <a:pt x="5" y="33"/>
                  </a:lnTo>
                  <a:lnTo>
                    <a:pt x="3" y="31"/>
                  </a:lnTo>
                  <a:lnTo>
                    <a:pt x="2" y="29"/>
                  </a:lnTo>
                  <a:lnTo>
                    <a:pt x="1" y="25"/>
                  </a:lnTo>
                  <a:lnTo>
                    <a:pt x="0" y="21"/>
                  </a:lnTo>
                  <a:lnTo>
                    <a:pt x="0" y="17"/>
                  </a:lnTo>
                  <a:lnTo>
                    <a:pt x="1" y="14"/>
                  </a:lnTo>
                  <a:lnTo>
                    <a:pt x="3" y="10"/>
                  </a:lnTo>
                  <a:lnTo>
                    <a:pt x="5" y="7"/>
                  </a:lnTo>
                  <a:lnTo>
                    <a:pt x="8" y="5"/>
                  </a:lnTo>
                  <a:lnTo>
                    <a:pt x="11" y="3"/>
                  </a:lnTo>
                  <a:lnTo>
                    <a:pt x="14" y="1"/>
                  </a:lnTo>
                  <a:lnTo>
                    <a:pt x="18" y="0"/>
                  </a:lnTo>
                  <a:lnTo>
                    <a:pt x="22" y="0"/>
                  </a:lnTo>
                  <a:lnTo>
                    <a:pt x="26" y="1"/>
                  </a:lnTo>
                  <a:lnTo>
                    <a:pt x="29" y="2"/>
                  </a:lnTo>
                  <a:lnTo>
                    <a:pt x="33" y="4"/>
                  </a:lnTo>
                  <a:lnTo>
                    <a:pt x="36" y="8"/>
                  </a:lnTo>
                  <a:lnTo>
                    <a:pt x="42" y="15"/>
                  </a:lnTo>
                  <a:lnTo>
                    <a:pt x="49" y="22"/>
                  </a:lnTo>
                  <a:lnTo>
                    <a:pt x="56" y="29"/>
                  </a:lnTo>
                  <a:lnTo>
                    <a:pt x="64" y="36"/>
                  </a:lnTo>
                  <a:lnTo>
                    <a:pt x="72" y="41"/>
                  </a:lnTo>
                  <a:lnTo>
                    <a:pt x="80" y="47"/>
                  </a:lnTo>
                  <a:lnTo>
                    <a:pt x="88" y="52"/>
                  </a:lnTo>
                  <a:lnTo>
                    <a:pt x="97" y="57"/>
                  </a:lnTo>
                  <a:lnTo>
                    <a:pt x="106" y="61"/>
                  </a:lnTo>
                  <a:lnTo>
                    <a:pt x="116" y="64"/>
                  </a:lnTo>
                  <a:lnTo>
                    <a:pt x="125" y="68"/>
                  </a:lnTo>
                  <a:lnTo>
                    <a:pt x="135" y="70"/>
                  </a:lnTo>
                  <a:lnTo>
                    <a:pt x="145" y="72"/>
                  </a:lnTo>
                  <a:lnTo>
                    <a:pt x="155" y="74"/>
                  </a:lnTo>
                  <a:lnTo>
                    <a:pt x="166" y="75"/>
                  </a:lnTo>
                  <a:lnTo>
                    <a:pt x="176" y="75"/>
                  </a:lnTo>
                  <a:lnTo>
                    <a:pt x="187" y="75"/>
                  </a:lnTo>
                  <a:lnTo>
                    <a:pt x="197" y="74"/>
                  </a:lnTo>
                  <a:lnTo>
                    <a:pt x="208" y="72"/>
                  </a:lnTo>
                  <a:lnTo>
                    <a:pt x="218" y="70"/>
                  </a:lnTo>
                  <a:lnTo>
                    <a:pt x="228" y="68"/>
                  </a:lnTo>
                  <a:lnTo>
                    <a:pt x="238" y="64"/>
                  </a:lnTo>
                  <a:lnTo>
                    <a:pt x="248" y="61"/>
                  </a:lnTo>
                  <a:lnTo>
                    <a:pt x="257" y="57"/>
                  </a:lnTo>
                  <a:lnTo>
                    <a:pt x="266" y="52"/>
                  </a:lnTo>
                  <a:lnTo>
                    <a:pt x="275" y="47"/>
                  </a:lnTo>
                  <a:lnTo>
                    <a:pt x="284" y="41"/>
                  </a:lnTo>
                  <a:lnTo>
                    <a:pt x="292" y="35"/>
                  </a:lnTo>
                  <a:lnTo>
                    <a:pt x="299" y="29"/>
                  </a:lnTo>
                  <a:lnTo>
                    <a:pt x="307" y="22"/>
                  </a:lnTo>
                  <a:lnTo>
                    <a:pt x="314" y="15"/>
                  </a:lnTo>
                  <a:lnTo>
                    <a:pt x="320" y="8"/>
                  </a:lnTo>
                  <a:lnTo>
                    <a:pt x="324" y="4"/>
                  </a:lnTo>
                  <a:lnTo>
                    <a:pt x="327" y="2"/>
                  </a:lnTo>
                  <a:lnTo>
                    <a:pt x="331" y="0"/>
                  </a:lnTo>
                  <a:lnTo>
                    <a:pt x="335" y="0"/>
                  </a:lnTo>
                  <a:lnTo>
                    <a:pt x="338" y="0"/>
                  </a:lnTo>
                  <a:lnTo>
                    <a:pt x="342" y="1"/>
                  </a:lnTo>
                  <a:lnTo>
                    <a:pt x="345" y="3"/>
                  </a:lnTo>
                  <a:lnTo>
                    <a:pt x="348" y="5"/>
                  </a:lnTo>
                  <a:lnTo>
                    <a:pt x="351" y="7"/>
                  </a:lnTo>
                  <a:lnTo>
                    <a:pt x="353" y="10"/>
                  </a:lnTo>
                  <a:lnTo>
                    <a:pt x="355" y="14"/>
                  </a:lnTo>
                  <a:lnTo>
                    <a:pt x="356" y="17"/>
                  </a:lnTo>
                  <a:lnTo>
                    <a:pt x="356" y="21"/>
                  </a:lnTo>
                  <a:lnTo>
                    <a:pt x="355" y="25"/>
                  </a:lnTo>
                  <a:lnTo>
                    <a:pt x="354" y="29"/>
                  </a:lnTo>
                  <a:lnTo>
                    <a:pt x="351" y="3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621"/>
              <a:endParaRPr lang="en-US">
                <a:solidFill>
                  <a:srgbClr val="000000"/>
                </a:solidFill>
                <a:latin typeface="IBM Plex Sans Regular"/>
              </a:endParaRPr>
            </a:p>
          </p:txBody>
        </p:sp>
      </p:grpSp>
      <p:grpSp>
        <p:nvGrpSpPr>
          <p:cNvPr id="14" name="Group 13">
            <a:extLst>
              <a:ext uri="{FF2B5EF4-FFF2-40B4-BE49-F238E27FC236}">
                <a16:creationId xmlns:a16="http://schemas.microsoft.com/office/drawing/2014/main" id="{DC356BE4-5ADA-4300-BE1C-AB02D044D2A6}"/>
              </a:ext>
            </a:extLst>
          </p:cNvPr>
          <p:cNvGrpSpPr/>
          <p:nvPr/>
        </p:nvGrpSpPr>
        <p:grpSpPr>
          <a:xfrm>
            <a:off x="7800284" y="1435384"/>
            <a:ext cx="1763485" cy="629293"/>
            <a:chOff x="6551802" y="1193984"/>
            <a:chExt cx="865478" cy="616334"/>
          </a:xfrm>
        </p:grpSpPr>
        <p:cxnSp>
          <p:nvCxnSpPr>
            <p:cNvPr id="13" name="Straight Arrow Connector 12">
              <a:extLst>
                <a:ext uri="{FF2B5EF4-FFF2-40B4-BE49-F238E27FC236}">
                  <a16:creationId xmlns:a16="http://schemas.microsoft.com/office/drawing/2014/main" id="{87F6EF47-CFFD-4214-9465-9B56B08246A9}"/>
                </a:ext>
              </a:extLst>
            </p:cNvPr>
            <p:cNvCxnSpPr/>
            <p:nvPr/>
          </p:nvCxnSpPr>
          <p:spPr bwMode="auto">
            <a:xfrm flipH="1" flipV="1">
              <a:off x="6551802" y="1193984"/>
              <a:ext cx="864066" cy="305329"/>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BD73A22-D43C-44C2-90CA-8EF2EF46A350}"/>
                </a:ext>
              </a:extLst>
            </p:cNvPr>
            <p:cNvCxnSpPr>
              <a:cxnSpLocks/>
            </p:cNvCxnSpPr>
            <p:nvPr/>
          </p:nvCxnSpPr>
          <p:spPr bwMode="auto">
            <a:xfrm flipH="1">
              <a:off x="6553214" y="1504989"/>
              <a:ext cx="864066" cy="305329"/>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0AEEE323-716E-4229-98B5-04EF0E6ECC1B}"/>
              </a:ext>
            </a:extLst>
          </p:cNvPr>
          <p:cNvSpPr txBox="1"/>
          <p:nvPr/>
        </p:nvSpPr>
        <p:spPr>
          <a:xfrm rot="21078368">
            <a:off x="8251837" y="1881094"/>
            <a:ext cx="1249409" cy="276999"/>
          </a:xfrm>
          <a:prstGeom prst="rect">
            <a:avLst/>
          </a:prstGeom>
          <a:noFill/>
        </p:spPr>
        <p:txBody>
          <a:bodyPr wrap="square" rtlCol="0">
            <a:spAutoFit/>
          </a:bodyPr>
          <a:lstStyle/>
          <a:p>
            <a:pPr defTabSz="914621"/>
            <a:r>
              <a:rPr lang="en-US" sz="1200" dirty="0">
                <a:solidFill>
                  <a:srgbClr val="000000"/>
                </a:solidFill>
                <a:latin typeface="Arial" panose="020B0604020202020204" pitchFamily="34" charset="0"/>
                <a:ea typeface="IBM Plex Sans" charset="0"/>
                <a:cs typeface="Arial" panose="020B0604020202020204" pitchFamily="34" charset="0"/>
              </a:rPr>
              <a:t>analytical app</a:t>
            </a:r>
          </a:p>
        </p:txBody>
      </p:sp>
      <p:sp>
        <p:nvSpPr>
          <p:cNvPr id="48" name="TextBox 47">
            <a:extLst>
              <a:ext uri="{FF2B5EF4-FFF2-40B4-BE49-F238E27FC236}">
                <a16:creationId xmlns:a16="http://schemas.microsoft.com/office/drawing/2014/main" id="{AA7DE1B3-1DAC-41AF-BDDD-546E628B3667}"/>
              </a:ext>
            </a:extLst>
          </p:cNvPr>
          <p:cNvSpPr txBox="1"/>
          <p:nvPr/>
        </p:nvSpPr>
        <p:spPr>
          <a:xfrm rot="634297">
            <a:off x="8223059" y="1315012"/>
            <a:ext cx="1351652" cy="276999"/>
          </a:xfrm>
          <a:prstGeom prst="rect">
            <a:avLst/>
          </a:prstGeom>
          <a:noFill/>
        </p:spPr>
        <p:txBody>
          <a:bodyPr wrap="none" rtlCol="0">
            <a:spAutoFit/>
          </a:bodyPr>
          <a:lstStyle/>
          <a:p>
            <a:pPr defTabSz="914621"/>
            <a:r>
              <a:rPr lang="en-US" sz="1200" dirty="0">
                <a:solidFill>
                  <a:srgbClr val="000000"/>
                </a:solidFill>
                <a:latin typeface="Arial" panose="020B0604020202020204" pitchFamily="34" charset="0"/>
                <a:ea typeface="IBM Plex Sans" charset="0"/>
                <a:cs typeface="Arial" panose="020B0604020202020204" pitchFamily="34" charset="0"/>
              </a:rPr>
              <a:t>transactional app</a:t>
            </a:r>
          </a:p>
        </p:txBody>
      </p:sp>
      <p:cxnSp>
        <p:nvCxnSpPr>
          <p:cNvPr id="49" name="Straight Arrow Connector 48">
            <a:extLst>
              <a:ext uri="{FF2B5EF4-FFF2-40B4-BE49-F238E27FC236}">
                <a16:creationId xmlns:a16="http://schemas.microsoft.com/office/drawing/2014/main" id="{1ED91523-5B4E-488A-9A78-F5450A217A09}"/>
              </a:ext>
            </a:extLst>
          </p:cNvPr>
          <p:cNvCxnSpPr>
            <a:cxnSpLocks/>
          </p:cNvCxnSpPr>
          <p:nvPr/>
        </p:nvCxnSpPr>
        <p:spPr bwMode="auto">
          <a:xfrm>
            <a:off x="2885814" y="1942629"/>
            <a:ext cx="3488673" cy="719479"/>
          </a:xfrm>
          <a:prstGeom prst="straightConnector1">
            <a:avLst/>
          </a:prstGeom>
          <a:ln w="19050">
            <a:solidFill>
              <a:schemeClr val="tx1"/>
            </a:solidFill>
            <a:prstDash val="dash"/>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51" name="Freeform: Shape 50">
            <a:extLst>
              <a:ext uri="{FF2B5EF4-FFF2-40B4-BE49-F238E27FC236}">
                <a16:creationId xmlns:a16="http://schemas.microsoft.com/office/drawing/2014/main" id="{FC6BFE93-F713-467C-83FB-A0D10BB2C3A2}"/>
              </a:ext>
            </a:extLst>
          </p:cNvPr>
          <p:cNvSpPr/>
          <p:nvPr/>
        </p:nvSpPr>
        <p:spPr bwMode="auto">
          <a:xfrm>
            <a:off x="6327816" y="2171123"/>
            <a:ext cx="129464" cy="402672"/>
          </a:xfrm>
          <a:custGeom>
            <a:avLst/>
            <a:gdLst>
              <a:gd name="connsiteX0" fmla="*/ 318782 w 318782"/>
              <a:gd name="connsiteY0" fmla="*/ 302004 h 302004"/>
              <a:gd name="connsiteX1" fmla="*/ 0 w 318782"/>
              <a:gd name="connsiteY1" fmla="*/ 117446 h 302004"/>
              <a:gd name="connsiteX2" fmla="*/ 318782 w 318782"/>
              <a:gd name="connsiteY2" fmla="*/ 0 h 302004"/>
            </a:gdLst>
            <a:ahLst/>
            <a:cxnLst>
              <a:cxn ang="0">
                <a:pos x="connsiteX0" y="connsiteY0"/>
              </a:cxn>
              <a:cxn ang="0">
                <a:pos x="connsiteX1" y="connsiteY1"/>
              </a:cxn>
              <a:cxn ang="0">
                <a:pos x="connsiteX2" y="connsiteY2"/>
              </a:cxn>
            </a:cxnLst>
            <a:rect l="l" t="t" r="r" b="b"/>
            <a:pathLst>
              <a:path w="318782" h="302004">
                <a:moveTo>
                  <a:pt x="318782" y="302004"/>
                </a:moveTo>
                <a:cubicBezTo>
                  <a:pt x="159391" y="234892"/>
                  <a:pt x="0" y="167780"/>
                  <a:pt x="0" y="117446"/>
                </a:cubicBezTo>
                <a:cubicBezTo>
                  <a:pt x="0" y="67112"/>
                  <a:pt x="159391" y="33556"/>
                  <a:pt x="318782" y="0"/>
                </a:cubicBezTo>
              </a:path>
            </a:pathLst>
          </a:custGeom>
          <a:noFill/>
          <a:ln w="19050">
            <a:solidFill>
              <a:schemeClr val="accent2"/>
            </a:solidFill>
            <a:prstDash val="dash"/>
            <a:headEnd type="none" w="med" len="med"/>
            <a:tailEnd type="triangle" w="med" len="med"/>
          </a:ln>
          <a:effectLst/>
        </p:spPr>
        <p:style>
          <a:lnRef idx="2">
            <a:schemeClr val="accent6"/>
          </a:lnRef>
          <a:fillRef idx="1">
            <a:schemeClr val="lt1"/>
          </a:fillRef>
          <a:effectRef idx="0">
            <a:schemeClr val="accent6"/>
          </a:effectRef>
          <a:fontRef idx="minor">
            <a:schemeClr val="dk1"/>
          </a:fontRef>
        </p:style>
        <p:txBody>
          <a:bodyPr rtlCol="0" anchor="ctr"/>
          <a:lstStyle/>
          <a:p>
            <a:pPr algn="ctr" defTabSz="914621"/>
            <a:endParaRPr lang="en-US">
              <a:solidFill>
                <a:srgbClr val="FFFFFF"/>
              </a:solidFill>
              <a:latin typeface="IBM Plex Sans Regular"/>
            </a:endParaRPr>
          </a:p>
        </p:txBody>
      </p:sp>
      <p:sp>
        <p:nvSpPr>
          <p:cNvPr id="52" name="Freeform: Shape 51">
            <a:extLst>
              <a:ext uri="{FF2B5EF4-FFF2-40B4-BE49-F238E27FC236}">
                <a16:creationId xmlns:a16="http://schemas.microsoft.com/office/drawing/2014/main" id="{FD9900FC-B81A-44A7-ACC7-09D21216C489}"/>
              </a:ext>
            </a:extLst>
          </p:cNvPr>
          <p:cNvSpPr/>
          <p:nvPr/>
        </p:nvSpPr>
        <p:spPr bwMode="auto">
          <a:xfrm flipH="1">
            <a:off x="7781738" y="1421795"/>
            <a:ext cx="185903" cy="1152000"/>
          </a:xfrm>
          <a:custGeom>
            <a:avLst/>
            <a:gdLst>
              <a:gd name="connsiteX0" fmla="*/ 318782 w 318782"/>
              <a:gd name="connsiteY0" fmla="*/ 302004 h 302004"/>
              <a:gd name="connsiteX1" fmla="*/ 0 w 318782"/>
              <a:gd name="connsiteY1" fmla="*/ 117446 h 302004"/>
              <a:gd name="connsiteX2" fmla="*/ 318782 w 318782"/>
              <a:gd name="connsiteY2" fmla="*/ 0 h 302004"/>
            </a:gdLst>
            <a:ahLst/>
            <a:cxnLst>
              <a:cxn ang="0">
                <a:pos x="connsiteX0" y="connsiteY0"/>
              </a:cxn>
              <a:cxn ang="0">
                <a:pos x="connsiteX1" y="connsiteY1"/>
              </a:cxn>
              <a:cxn ang="0">
                <a:pos x="connsiteX2" y="connsiteY2"/>
              </a:cxn>
            </a:cxnLst>
            <a:rect l="l" t="t" r="r" b="b"/>
            <a:pathLst>
              <a:path w="318782" h="302004">
                <a:moveTo>
                  <a:pt x="318782" y="302004"/>
                </a:moveTo>
                <a:cubicBezTo>
                  <a:pt x="159391" y="234892"/>
                  <a:pt x="0" y="167780"/>
                  <a:pt x="0" y="117446"/>
                </a:cubicBezTo>
                <a:cubicBezTo>
                  <a:pt x="0" y="67112"/>
                  <a:pt x="159391" y="33556"/>
                  <a:pt x="318782" y="0"/>
                </a:cubicBezTo>
              </a:path>
            </a:pathLst>
          </a:custGeom>
          <a:noFill/>
          <a:ln w="19050">
            <a:solidFill>
              <a:schemeClr val="accent2"/>
            </a:solidFill>
            <a:prstDash val="dash"/>
            <a:headEnd type="none" w="med" len="med"/>
            <a:tailEnd type="triangle" w="med" len="med"/>
          </a:ln>
          <a:effectLst/>
        </p:spPr>
        <p:style>
          <a:lnRef idx="2">
            <a:schemeClr val="accent6"/>
          </a:lnRef>
          <a:fillRef idx="1">
            <a:schemeClr val="lt1"/>
          </a:fillRef>
          <a:effectRef idx="0">
            <a:schemeClr val="accent6"/>
          </a:effectRef>
          <a:fontRef idx="minor">
            <a:schemeClr val="dk1"/>
          </a:fontRef>
        </p:style>
        <p:txBody>
          <a:bodyPr rtlCol="0" anchor="ctr"/>
          <a:lstStyle/>
          <a:p>
            <a:pPr algn="ctr" defTabSz="914621"/>
            <a:endParaRPr lang="en-US">
              <a:solidFill>
                <a:srgbClr val="FFFFFF"/>
              </a:solidFill>
              <a:latin typeface="IBM Plex Sans Regular"/>
            </a:endParaRPr>
          </a:p>
        </p:txBody>
      </p:sp>
      <p:sp>
        <p:nvSpPr>
          <p:cNvPr id="53" name="Text Box 23">
            <a:extLst>
              <a:ext uri="{FF2B5EF4-FFF2-40B4-BE49-F238E27FC236}">
                <a16:creationId xmlns:a16="http://schemas.microsoft.com/office/drawing/2014/main" id="{BA1B4E75-5616-4E9D-9D04-88DAC9DE45D4}"/>
              </a:ext>
            </a:extLst>
          </p:cNvPr>
          <p:cNvSpPr txBox="1">
            <a:spLocks noChangeArrowheads="1"/>
          </p:cNvSpPr>
          <p:nvPr/>
        </p:nvSpPr>
        <p:spPr bwMode="auto">
          <a:xfrm>
            <a:off x="4837998" y="994148"/>
            <a:ext cx="1536489" cy="874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4400" tIns="67200" rIns="134400" bIns="67200">
            <a:spAutoFit/>
          </a:bodyPr>
          <a:lstStyle>
            <a:lvl1pPr>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algn="ctr" defTabSz="914621">
              <a:spcBef>
                <a:spcPct val="0"/>
              </a:spcBef>
              <a:buClrTx/>
              <a:buSzPct val="45000"/>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i="1" dirty="0">
                <a:solidFill>
                  <a:srgbClr val="000000">
                    <a:lumMod val="95000"/>
                    <a:lumOff val="5000"/>
                  </a:srgbClr>
                </a:solidFill>
                <a:ea typeface="MS PGothic" panose="020B0600070205080204" pitchFamily="34" charset="-128"/>
                <a:cs typeface="Arial" panose="020B0604020202020204" pitchFamily="34" charset="0"/>
              </a:rPr>
              <a:t>IBM Cloud Pak </a:t>
            </a:r>
            <a:r>
              <a:rPr lang="de-DE" altLang="en-US" i="1" dirty="0" err="1">
                <a:solidFill>
                  <a:srgbClr val="000000">
                    <a:lumMod val="95000"/>
                    <a:lumOff val="5000"/>
                  </a:srgbClr>
                </a:solidFill>
                <a:ea typeface="MS PGothic" panose="020B0600070205080204" pitchFamily="34" charset="-128"/>
                <a:cs typeface="Arial" panose="020B0604020202020204" pitchFamily="34" charset="0"/>
              </a:rPr>
              <a:t>for</a:t>
            </a:r>
            <a:br>
              <a:rPr lang="de-DE" altLang="en-US" i="1" dirty="0">
                <a:solidFill>
                  <a:srgbClr val="000000">
                    <a:lumMod val="95000"/>
                    <a:lumOff val="5000"/>
                  </a:srgbClr>
                </a:solidFill>
                <a:ea typeface="MS PGothic" panose="020B0600070205080204" pitchFamily="34" charset="-128"/>
                <a:cs typeface="Arial" panose="020B0604020202020204" pitchFamily="34" charset="0"/>
              </a:rPr>
            </a:br>
            <a:r>
              <a:rPr lang="de-DE" altLang="en-US" i="1" dirty="0">
                <a:solidFill>
                  <a:srgbClr val="000000">
                    <a:lumMod val="95000"/>
                    <a:lumOff val="5000"/>
                  </a:srgbClr>
                </a:solidFill>
                <a:ea typeface="MS PGothic" panose="020B0600070205080204" pitchFamily="34" charset="-128"/>
                <a:cs typeface="Arial" panose="020B0604020202020204" pitchFamily="34" charset="0"/>
              </a:rPr>
              <a:t>Data</a:t>
            </a:r>
            <a:endParaRPr lang="de-DE" altLang="en-US" sz="1067" i="1" dirty="0">
              <a:solidFill>
                <a:srgbClr val="000000">
                  <a:lumMod val="95000"/>
                  <a:lumOff val="5000"/>
                </a:srgbClr>
              </a:solidFill>
              <a:ea typeface="MS PGothic" panose="020B0600070205080204" pitchFamily="34" charset="-128"/>
              <a:cs typeface="Arial" panose="020B0604020202020204" pitchFamily="34" charset="0"/>
            </a:endParaRPr>
          </a:p>
        </p:txBody>
      </p:sp>
      <p:sp>
        <p:nvSpPr>
          <p:cNvPr id="54" name="Text Box 23">
            <a:extLst>
              <a:ext uri="{FF2B5EF4-FFF2-40B4-BE49-F238E27FC236}">
                <a16:creationId xmlns:a16="http://schemas.microsoft.com/office/drawing/2014/main" id="{6BA0E63F-C905-4750-80DF-C442EB9A97CC}"/>
              </a:ext>
            </a:extLst>
          </p:cNvPr>
          <p:cNvSpPr txBox="1">
            <a:spLocks noChangeArrowheads="1"/>
          </p:cNvSpPr>
          <p:nvPr/>
        </p:nvSpPr>
        <p:spPr bwMode="auto">
          <a:xfrm>
            <a:off x="8035295" y="2425492"/>
            <a:ext cx="3363143" cy="628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4400" tIns="67200" rIns="134400" bIns="67200">
            <a:spAutoFit/>
          </a:bodyPr>
          <a:lstStyle>
            <a:lvl1pPr>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Gothic" panose="020B0609070205080204" pitchFamily="49" charset="-128"/>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4pPr>
            <a:lvl5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FFFFFF"/>
                </a:solidFill>
                <a:latin typeface="Arial" panose="020B0604020202020204" pitchFamily="34" charset="0"/>
                <a:ea typeface="MS Gothic" panose="020B0609070205080204" pitchFamily="49" charset="-128"/>
              </a:defRPr>
            </a:lvl9pPr>
          </a:lstStyle>
          <a:p>
            <a:pPr defTabSz="914621">
              <a:spcBef>
                <a:spcPct val="0"/>
              </a:spcBef>
              <a:buClrTx/>
              <a:buSzPct val="45000"/>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de-DE" altLang="en-US" i="1" dirty="0">
                <a:solidFill>
                  <a:srgbClr val="000000">
                    <a:lumMod val="95000"/>
                    <a:lumOff val="5000"/>
                  </a:srgbClr>
                </a:solidFill>
                <a:ea typeface="MS PGothic" panose="020B0600070205080204" pitchFamily="34" charset="-128"/>
                <a:cs typeface="Arial" panose="020B0604020202020204" pitchFamily="34" charset="0"/>
              </a:rPr>
              <a:t>private </a:t>
            </a:r>
            <a:r>
              <a:rPr lang="de-DE" altLang="en-US" i="1" dirty="0" err="1">
                <a:solidFill>
                  <a:srgbClr val="000000">
                    <a:lumMod val="95000"/>
                    <a:lumOff val="5000"/>
                  </a:srgbClr>
                </a:solidFill>
                <a:ea typeface="MS PGothic" panose="020B0600070205080204" pitchFamily="34" charset="-128"/>
                <a:cs typeface="Arial" panose="020B0604020202020204" pitchFamily="34" charset="0"/>
              </a:rPr>
              <a:t>cloud</a:t>
            </a:r>
            <a:r>
              <a:rPr lang="de-DE" altLang="en-US" i="1" dirty="0">
                <a:solidFill>
                  <a:srgbClr val="000000">
                    <a:lumMod val="95000"/>
                    <a:lumOff val="5000"/>
                  </a:srgbClr>
                </a:solidFill>
                <a:ea typeface="MS PGothic" panose="020B0600070205080204" pitchFamily="34" charset="-128"/>
                <a:cs typeface="Arial" panose="020B0604020202020204" pitchFamily="34" charset="0"/>
              </a:rPr>
              <a:t>, </a:t>
            </a:r>
            <a:r>
              <a:rPr lang="de-DE" altLang="en-US" i="1" dirty="0" err="1">
                <a:solidFill>
                  <a:srgbClr val="000000">
                    <a:lumMod val="95000"/>
                    <a:lumOff val="5000"/>
                  </a:srgbClr>
                </a:solidFill>
                <a:ea typeface="MS PGothic" panose="020B0600070205080204" pitchFamily="34" charset="-128"/>
                <a:cs typeface="Arial" panose="020B0604020202020204" pitchFamily="34" charset="0"/>
              </a:rPr>
              <a:t>public</a:t>
            </a:r>
            <a:r>
              <a:rPr lang="de-DE" altLang="en-US" i="1" dirty="0">
                <a:solidFill>
                  <a:srgbClr val="000000">
                    <a:lumMod val="95000"/>
                    <a:lumOff val="5000"/>
                  </a:srgbClr>
                </a:solidFill>
                <a:ea typeface="MS PGothic" panose="020B0600070205080204" pitchFamily="34" charset="-128"/>
                <a:cs typeface="Arial" panose="020B0604020202020204" pitchFamily="34" charset="0"/>
              </a:rPr>
              <a:t> </a:t>
            </a:r>
            <a:r>
              <a:rPr lang="de-DE" altLang="en-US" i="1" dirty="0" err="1">
                <a:solidFill>
                  <a:srgbClr val="000000">
                    <a:lumMod val="95000"/>
                    <a:lumOff val="5000"/>
                  </a:srgbClr>
                </a:solidFill>
                <a:ea typeface="MS PGothic" panose="020B0600070205080204" pitchFamily="34" charset="-128"/>
                <a:cs typeface="Arial" panose="020B0604020202020204" pitchFamily="34" charset="0"/>
              </a:rPr>
              <a:t>cloud</a:t>
            </a:r>
            <a:r>
              <a:rPr lang="de-DE" altLang="en-US" i="1" dirty="0">
                <a:solidFill>
                  <a:srgbClr val="000000">
                    <a:lumMod val="95000"/>
                    <a:lumOff val="5000"/>
                  </a:srgbClr>
                </a:solidFill>
                <a:ea typeface="MS PGothic" panose="020B0600070205080204" pitchFamily="34" charset="-128"/>
                <a:cs typeface="Arial" panose="020B0604020202020204" pitchFamily="34" charset="0"/>
              </a:rPr>
              <a:t>, </a:t>
            </a:r>
            <a:br>
              <a:rPr lang="de-DE" altLang="en-US" i="1" dirty="0">
                <a:solidFill>
                  <a:srgbClr val="000000">
                    <a:lumMod val="95000"/>
                    <a:lumOff val="5000"/>
                  </a:srgbClr>
                </a:solidFill>
                <a:ea typeface="MS PGothic" panose="020B0600070205080204" pitchFamily="34" charset="-128"/>
                <a:cs typeface="Arial" panose="020B0604020202020204" pitchFamily="34" charset="0"/>
              </a:rPr>
            </a:br>
            <a:r>
              <a:rPr lang="de-DE" altLang="en-US" i="1" dirty="0">
                <a:solidFill>
                  <a:srgbClr val="000000">
                    <a:lumMod val="95000"/>
                    <a:lumOff val="5000"/>
                  </a:srgbClr>
                </a:solidFill>
                <a:ea typeface="MS PGothic" panose="020B0600070205080204" pitchFamily="34" charset="-128"/>
                <a:cs typeface="Arial" panose="020B0604020202020204" pitchFamily="34" charset="0"/>
              </a:rPr>
              <a:t>IBM Z &amp; x86</a:t>
            </a:r>
            <a:endParaRPr lang="de-DE" altLang="en-US" sz="1067" i="1" dirty="0">
              <a:solidFill>
                <a:srgbClr val="000000">
                  <a:lumMod val="95000"/>
                  <a:lumOff val="5000"/>
                </a:srgbClr>
              </a:solidFill>
              <a:ea typeface="MS PGothic" panose="020B0600070205080204" pitchFamily="34" charset="-128"/>
              <a:cs typeface="Arial" panose="020B0604020202020204" pitchFamily="34" charset="0"/>
            </a:endParaRPr>
          </a:p>
        </p:txBody>
      </p:sp>
      <p:sp>
        <p:nvSpPr>
          <p:cNvPr id="59" name="Text Placeholder 1">
            <a:extLst>
              <a:ext uri="{FF2B5EF4-FFF2-40B4-BE49-F238E27FC236}">
                <a16:creationId xmlns:a16="http://schemas.microsoft.com/office/drawing/2014/main" id="{CF7A8782-E1F3-43F7-97F5-8141B5565E56}"/>
              </a:ext>
            </a:extLst>
          </p:cNvPr>
          <p:cNvSpPr>
            <a:spLocks noGrp="1"/>
          </p:cNvSpPr>
          <p:nvPr>
            <p:ph type="body" sz="quarter" idx="13"/>
          </p:nvPr>
        </p:nvSpPr>
        <p:spPr>
          <a:xfrm>
            <a:off x="280417" y="3276961"/>
            <a:ext cx="11768295" cy="3311128"/>
          </a:xfrm>
        </p:spPr>
        <p:txBody>
          <a:bodyPr/>
          <a:lstStyle/>
          <a:p>
            <a:pPr lvl="1">
              <a:spcBef>
                <a:spcPts val="800"/>
              </a:spcBef>
            </a:pPr>
            <a:r>
              <a:rPr lang="en-US" dirty="0"/>
              <a:t>Db2 z/OS Data Gate is a service in IBM Cloud Pak for Data, which loads and replicates Db2 z/OS data to:</a:t>
            </a:r>
          </a:p>
          <a:p>
            <a:pPr lvl="2">
              <a:spcBef>
                <a:spcPts val="800"/>
              </a:spcBef>
            </a:pPr>
            <a:r>
              <a:rPr lang="en-US" dirty="0">
                <a:effectLst/>
                <a:latin typeface="Arial" panose="020B0604020202020204" pitchFamily="34" charset="0"/>
              </a:rPr>
              <a:t>the Db2 service in Cloud Pak for data  (and / or)</a:t>
            </a:r>
          </a:p>
          <a:p>
            <a:pPr lvl="2">
              <a:spcBef>
                <a:spcPts val="800"/>
              </a:spcBef>
            </a:pPr>
            <a:r>
              <a:rPr lang="en-US" dirty="0">
                <a:effectLst/>
                <a:latin typeface="Arial" panose="020B0604020202020204" pitchFamily="34" charset="0"/>
              </a:rPr>
              <a:t>the Db2 Warehouse service in Cloud Pak for data</a:t>
            </a:r>
          </a:p>
          <a:p>
            <a:pPr lvl="2">
              <a:spcBef>
                <a:spcPts val="800"/>
              </a:spcBef>
            </a:pPr>
            <a:r>
              <a:rPr lang="en-US" dirty="0"/>
              <a:t>Apps (mobile workload, spiky workload, analytics workload) directly connect to the Cloud Pak databases</a:t>
            </a:r>
          </a:p>
          <a:p>
            <a:pPr lvl="1">
              <a:spcBef>
                <a:spcPts val="800"/>
              </a:spcBef>
            </a:pPr>
            <a:r>
              <a:rPr lang="en-US" dirty="0"/>
              <a:t>Data Gate uses the same Integrated Synchronization as IBM Db2 Analytics Accelerator</a:t>
            </a:r>
          </a:p>
          <a:p>
            <a:pPr lvl="2">
              <a:spcBef>
                <a:spcPts val="800"/>
              </a:spcBef>
            </a:pPr>
            <a:r>
              <a:rPr lang="en-US" dirty="0">
                <a:effectLst/>
                <a:latin typeface="Arial" panose="020B0604020202020204" pitchFamily="34" charset="0"/>
              </a:rPr>
              <a:t>Extremely low latency, very high throughput, very low z/OS CPU overhead</a:t>
            </a:r>
          </a:p>
          <a:p>
            <a:pPr lvl="2">
              <a:spcBef>
                <a:spcPts val="800"/>
              </a:spcBef>
            </a:pPr>
            <a:r>
              <a:rPr lang="en-US" dirty="0">
                <a:effectLst/>
                <a:latin typeface="Arial" panose="020B0604020202020204" pitchFamily="34" charset="0"/>
              </a:rPr>
              <a:t>Also supports the WAIT FOR DATA protocol for optimized data consistency</a:t>
            </a:r>
          </a:p>
          <a:p>
            <a:pPr lvl="1">
              <a:spcBef>
                <a:spcPts val="800"/>
              </a:spcBef>
            </a:pPr>
            <a:r>
              <a:rPr lang="en-US" dirty="0"/>
              <a:t>Db2 WH w/ Data Gate provides Db2 Query Acceleration </a:t>
            </a:r>
            <a:r>
              <a:rPr lang="en-US" dirty="0">
                <a:solidFill>
                  <a:srgbClr val="FF0000"/>
                </a:solidFill>
              </a:rPr>
              <a:t>(NEW)</a:t>
            </a:r>
          </a:p>
        </p:txBody>
      </p:sp>
      <p:sp>
        <p:nvSpPr>
          <p:cNvPr id="37" name="TextBox 36">
            <a:extLst>
              <a:ext uri="{FF2B5EF4-FFF2-40B4-BE49-F238E27FC236}">
                <a16:creationId xmlns:a16="http://schemas.microsoft.com/office/drawing/2014/main" id="{0E5679E6-8992-421A-8B98-7718A810BDF0}"/>
              </a:ext>
            </a:extLst>
          </p:cNvPr>
          <p:cNvSpPr txBox="1"/>
          <p:nvPr/>
        </p:nvSpPr>
        <p:spPr>
          <a:xfrm rot="716969">
            <a:off x="3247880" y="2256838"/>
            <a:ext cx="2215670" cy="297454"/>
          </a:xfrm>
          <a:prstGeom prst="rect">
            <a:avLst/>
          </a:prstGeom>
          <a:noFill/>
        </p:spPr>
        <p:txBody>
          <a:bodyPr wrap="none" rtlCol="0">
            <a:spAutoFit/>
          </a:bodyPr>
          <a:lstStyle/>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Integrated Synchronization</a:t>
            </a:r>
          </a:p>
        </p:txBody>
      </p:sp>
      <p:sp>
        <p:nvSpPr>
          <p:cNvPr id="38" name="TextBox 37">
            <a:extLst>
              <a:ext uri="{FF2B5EF4-FFF2-40B4-BE49-F238E27FC236}">
                <a16:creationId xmlns:a16="http://schemas.microsoft.com/office/drawing/2014/main" id="{F7851AC2-3DCA-4E09-84EE-04F795660D77}"/>
              </a:ext>
            </a:extLst>
          </p:cNvPr>
          <p:cNvSpPr txBox="1"/>
          <p:nvPr/>
        </p:nvSpPr>
        <p:spPr>
          <a:xfrm>
            <a:off x="9802447" y="806679"/>
            <a:ext cx="1558632" cy="707694"/>
          </a:xfrm>
          <a:prstGeom prst="rect">
            <a:avLst/>
          </a:prstGeom>
          <a:noFill/>
        </p:spPr>
        <p:txBody>
          <a:bodyPr wrap="none" rtlCol="0">
            <a:spAutoFit/>
          </a:bodyPr>
          <a:lstStyle/>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Business Analysts</a:t>
            </a:r>
          </a:p>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End Users (App)</a:t>
            </a:r>
          </a:p>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a:t>
            </a:r>
          </a:p>
        </p:txBody>
      </p:sp>
      <p:cxnSp>
        <p:nvCxnSpPr>
          <p:cNvPr id="39" name="Straight Arrow Connector 38">
            <a:extLst>
              <a:ext uri="{FF2B5EF4-FFF2-40B4-BE49-F238E27FC236}">
                <a16:creationId xmlns:a16="http://schemas.microsoft.com/office/drawing/2014/main" id="{072BFD25-F109-45FC-8525-F9D7A1934CB5}"/>
              </a:ext>
            </a:extLst>
          </p:cNvPr>
          <p:cNvCxnSpPr>
            <a:cxnSpLocks/>
          </p:cNvCxnSpPr>
          <p:nvPr/>
        </p:nvCxnSpPr>
        <p:spPr bwMode="auto">
          <a:xfrm>
            <a:off x="2859407" y="1516430"/>
            <a:ext cx="3542965" cy="552868"/>
          </a:xfrm>
          <a:prstGeom prst="straightConnector1">
            <a:avLst/>
          </a:prstGeom>
          <a:ln w="19050">
            <a:solidFill>
              <a:schemeClr val="accent3">
                <a:lumMod val="75000"/>
              </a:schemeClr>
            </a:solidFill>
            <a:prstDash val="dash"/>
            <a:headEnd type="triangle" w="med" len="med"/>
            <a:tailEnd type="triangle"/>
          </a:ln>
          <a:effectLst/>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A6E9809-C45A-4329-BCD1-1641080D0D96}"/>
              </a:ext>
            </a:extLst>
          </p:cNvPr>
          <p:cNvSpPr txBox="1"/>
          <p:nvPr/>
        </p:nvSpPr>
        <p:spPr>
          <a:xfrm rot="482073">
            <a:off x="3744197" y="1524319"/>
            <a:ext cx="1627561" cy="502573"/>
          </a:xfrm>
          <a:prstGeom prst="rect">
            <a:avLst/>
          </a:prstGeom>
          <a:noFill/>
        </p:spPr>
        <p:txBody>
          <a:bodyPr wrap="none" rtlCol="0">
            <a:spAutoFit/>
          </a:bodyPr>
          <a:lstStyle/>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Query Acceleration</a:t>
            </a:r>
          </a:p>
          <a:p>
            <a:pPr algn="ctr" defTabSz="914621"/>
            <a:r>
              <a:rPr lang="en-US" sz="1333" dirty="0">
                <a:solidFill>
                  <a:srgbClr val="000000"/>
                </a:solidFill>
                <a:latin typeface="Arial" panose="020B0604020202020204" pitchFamily="34" charset="0"/>
                <a:ea typeface="IBM Plex Sans" charset="0"/>
                <a:cs typeface="Arial" panose="020B0604020202020204" pitchFamily="34" charset="0"/>
              </a:rPr>
              <a:t>Partition Archival</a:t>
            </a:r>
          </a:p>
        </p:txBody>
      </p:sp>
      <p:pic>
        <p:nvPicPr>
          <p:cNvPr id="4" name="Picture 3">
            <a:extLst>
              <a:ext uri="{FF2B5EF4-FFF2-40B4-BE49-F238E27FC236}">
                <a16:creationId xmlns:a16="http://schemas.microsoft.com/office/drawing/2014/main" id="{3F71F2AF-77DB-3C6F-7E10-D2832A484B0B}"/>
              </a:ext>
            </a:extLst>
          </p:cNvPr>
          <p:cNvPicPr>
            <a:picLocks noChangeAspect="1"/>
          </p:cNvPicPr>
          <p:nvPr/>
        </p:nvPicPr>
        <p:blipFill>
          <a:blip r:embed="rId3"/>
          <a:stretch>
            <a:fillRect/>
          </a:stretch>
        </p:blipFill>
        <p:spPr>
          <a:xfrm>
            <a:off x="0" y="6692359"/>
            <a:ext cx="12192000" cy="170688"/>
          </a:xfrm>
          <a:prstGeom prst="rect">
            <a:avLst/>
          </a:prstGeom>
        </p:spPr>
      </p:pic>
    </p:spTree>
    <p:extLst>
      <p:ext uri="{BB962C8B-B14F-4D97-AF65-F5344CB8AC3E}">
        <p14:creationId xmlns:p14="http://schemas.microsoft.com/office/powerpoint/2010/main" val="370384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Elbow 26">
            <a:extLst>
              <a:ext uri="{FF2B5EF4-FFF2-40B4-BE49-F238E27FC236}">
                <a16:creationId xmlns:a16="http://schemas.microsoft.com/office/drawing/2014/main" id="{847A16CF-DABE-AA61-26AE-98A853EA3A8D}"/>
              </a:ext>
            </a:extLst>
          </p:cNvPr>
          <p:cNvCxnSpPr>
            <a:cxnSpLocks/>
          </p:cNvCxnSpPr>
          <p:nvPr/>
        </p:nvCxnSpPr>
        <p:spPr>
          <a:xfrm rot="16200000" flipH="1">
            <a:off x="7827767" y="2448830"/>
            <a:ext cx="3735992" cy="2003100"/>
          </a:xfrm>
          <a:prstGeom prst="bentConnector3">
            <a:avLst>
              <a:gd name="adj1" fmla="val 153"/>
            </a:avLst>
          </a:prstGeom>
          <a:noFill/>
          <a:ln w="12700" cap="flat" cmpd="sng" algn="ctr">
            <a:gradFill>
              <a:gsLst>
                <a:gs pos="0">
                  <a:schemeClr val="accent2"/>
                </a:gs>
                <a:gs pos="100000">
                  <a:schemeClr val="accent4"/>
                </a:gs>
              </a:gsLst>
              <a:lin ang="5400000" scaled="1"/>
            </a:gradFill>
            <a:prstDash val="dash"/>
            <a:miter lim="800000"/>
            <a:tailEnd type="triangle"/>
          </a:ln>
          <a:effectLst/>
        </p:spPr>
      </p:cxnSp>
      <p:grpSp>
        <p:nvGrpSpPr>
          <p:cNvPr id="3" name="Group 2">
            <a:extLst>
              <a:ext uri="{FF2B5EF4-FFF2-40B4-BE49-F238E27FC236}">
                <a16:creationId xmlns:a16="http://schemas.microsoft.com/office/drawing/2014/main" id="{65D40333-8A46-4EBC-CED5-5D707942588B}"/>
              </a:ext>
            </a:extLst>
          </p:cNvPr>
          <p:cNvGrpSpPr/>
          <p:nvPr/>
        </p:nvGrpSpPr>
        <p:grpSpPr>
          <a:xfrm>
            <a:off x="2317080" y="939763"/>
            <a:ext cx="522075" cy="1749844"/>
            <a:chOff x="693471" y="2512609"/>
            <a:chExt cx="391556" cy="930199"/>
          </a:xfrm>
        </p:grpSpPr>
        <p:sp>
          <p:nvSpPr>
            <p:cNvPr id="4" name="Rectangle 3">
              <a:extLst>
                <a:ext uri="{FF2B5EF4-FFF2-40B4-BE49-F238E27FC236}">
                  <a16:creationId xmlns:a16="http://schemas.microsoft.com/office/drawing/2014/main" id="{1EA1C690-CC1C-FD57-7A1F-6AFCB08CB559}"/>
                </a:ext>
              </a:extLst>
            </p:cNvPr>
            <p:cNvSpPr/>
            <p:nvPr/>
          </p:nvSpPr>
          <p:spPr bwMode="auto">
            <a:xfrm>
              <a:off x="693471" y="2571750"/>
              <a:ext cx="285392" cy="791278"/>
            </a:xfrm>
            <a:prstGeom prst="rect">
              <a:avLst/>
            </a:prstGeom>
            <a:noFill/>
            <a:ln w="952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5" name="Rectangle 4">
              <a:extLst>
                <a:ext uri="{FF2B5EF4-FFF2-40B4-BE49-F238E27FC236}">
                  <a16:creationId xmlns:a16="http://schemas.microsoft.com/office/drawing/2014/main" id="{B956AC58-04AA-4EF4-CFA7-B9FB83D292A4}"/>
                </a:ext>
              </a:extLst>
            </p:cNvPr>
            <p:cNvSpPr/>
            <p:nvPr/>
          </p:nvSpPr>
          <p:spPr bwMode="auto">
            <a:xfrm>
              <a:off x="860196" y="2512609"/>
              <a:ext cx="224831" cy="930199"/>
            </a:xfrm>
            <a:prstGeom prst="rect">
              <a:avLst/>
            </a:prstGeom>
            <a:solidFill>
              <a:schemeClr val="bg1"/>
            </a:solidFill>
            <a:ln w="9525">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grpSp>
      <p:sp>
        <p:nvSpPr>
          <p:cNvPr id="6" name="TextBox 5">
            <a:extLst>
              <a:ext uri="{FF2B5EF4-FFF2-40B4-BE49-F238E27FC236}">
                <a16:creationId xmlns:a16="http://schemas.microsoft.com/office/drawing/2014/main" id="{BA73F31E-CB1A-18A0-FD0C-DD19183E7E23}"/>
              </a:ext>
            </a:extLst>
          </p:cNvPr>
          <p:cNvSpPr txBox="1"/>
          <p:nvPr/>
        </p:nvSpPr>
        <p:spPr>
          <a:xfrm>
            <a:off x="229539" y="863778"/>
            <a:ext cx="2155292" cy="1957484"/>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Aft>
                <a:spcPts val="533"/>
              </a:spcAft>
              <a:defRPr/>
            </a:pPr>
            <a:r>
              <a:rPr lang="en-US" sz="1400" dirty="0">
                <a:solidFill>
                  <a:srgbClr val="000000"/>
                </a:solidFill>
                <a:latin typeface="IBM Plex Sans Regular"/>
                <a:ea typeface="IBM Plex Sans" charset="0"/>
                <a:cs typeface="Arial" panose="020B0604020202020204" pitchFamily="34" charset="0"/>
              </a:rPr>
              <a:t>Today’s challenges:</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Stale information</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Spikey System of </a:t>
            </a:r>
            <a:br>
              <a:rPr lang="en-US" sz="1400" dirty="0">
                <a:solidFill>
                  <a:srgbClr val="000000"/>
                </a:solidFill>
                <a:latin typeface="IBM Plex Sans Regular"/>
                <a:ea typeface="IBM Plex Sans" charset="0"/>
                <a:cs typeface="Arial" panose="020B0604020202020204" pitchFamily="34" charset="0"/>
              </a:rPr>
            </a:br>
            <a:r>
              <a:rPr lang="en-US" sz="1400" dirty="0">
                <a:solidFill>
                  <a:srgbClr val="000000"/>
                </a:solidFill>
                <a:latin typeface="IBM Plex Sans Regular"/>
                <a:ea typeface="IBM Plex Sans" charset="0"/>
                <a:cs typeface="Arial" panose="020B0604020202020204" pitchFamily="34" charset="0"/>
              </a:rPr>
              <a:t>Record (SOR) impacts</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Limited eventing</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Inability to separate query &amp; update traffic</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Cannot obtain </a:t>
            </a:r>
            <a:br>
              <a:rPr lang="en-US" sz="1400" dirty="0">
                <a:solidFill>
                  <a:srgbClr val="000000"/>
                </a:solidFill>
                <a:latin typeface="IBM Plex Sans Regular"/>
                <a:ea typeface="IBM Plex Sans" charset="0"/>
                <a:cs typeface="Arial" panose="020B0604020202020204" pitchFamily="34" charset="0"/>
              </a:rPr>
            </a:br>
            <a:r>
              <a:rPr lang="en-US" sz="1400" dirty="0">
                <a:solidFill>
                  <a:srgbClr val="000000"/>
                </a:solidFill>
                <a:latin typeface="IBM Plex Sans Regular"/>
                <a:ea typeface="IBM Plex Sans" charset="0"/>
                <a:cs typeface="Arial" panose="020B0604020202020204" pitchFamily="34" charset="0"/>
              </a:rPr>
              <a:t>needed information</a:t>
            </a:r>
          </a:p>
        </p:txBody>
      </p:sp>
      <p:sp>
        <p:nvSpPr>
          <p:cNvPr id="7" name="Rectangle 6">
            <a:extLst>
              <a:ext uri="{FF2B5EF4-FFF2-40B4-BE49-F238E27FC236}">
                <a16:creationId xmlns:a16="http://schemas.microsoft.com/office/drawing/2014/main" id="{BA538F38-3315-930C-60D1-7074A8B2C592}"/>
              </a:ext>
            </a:extLst>
          </p:cNvPr>
          <p:cNvSpPr/>
          <p:nvPr/>
        </p:nvSpPr>
        <p:spPr bwMode="auto">
          <a:xfrm>
            <a:off x="2674824" y="1001813"/>
            <a:ext cx="6217945" cy="1597331"/>
          </a:xfrm>
          <a:prstGeom prst="rect">
            <a:avLst/>
          </a:prstGeom>
          <a:solidFill>
            <a:schemeClr val="bg1"/>
          </a:solidFill>
          <a:ln w="12700">
            <a:solidFill>
              <a:srgbClr val="0062FF"/>
            </a:solidFill>
            <a:headEnd type="none" w="med" len="med"/>
            <a:tailEnd type="non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defRPr/>
            </a:pPr>
            <a:endParaRPr lang="en-US" sz="1867" dirty="0">
              <a:solidFill>
                <a:srgbClr val="FFFFFF"/>
              </a:solidFill>
              <a:latin typeface="IBM Plex Sans Regular"/>
            </a:endParaRPr>
          </a:p>
        </p:txBody>
      </p:sp>
      <p:sp>
        <p:nvSpPr>
          <p:cNvPr id="8" name="Rectangle 7">
            <a:extLst>
              <a:ext uri="{FF2B5EF4-FFF2-40B4-BE49-F238E27FC236}">
                <a16:creationId xmlns:a16="http://schemas.microsoft.com/office/drawing/2014/main" id="{3661E4EA-0776-6DB7-7791-60D20B1A3853}"/>
              </a:ext>
            </a:extLst>
          </p:cNvPr>
          <p:cNvSpPr/>
          <p:nvPr/>
        </p:nvSpPr>
        <p:spPr bwMode="auto">
          <a:xfrm>
            <a:off x="2674824" y="997223"/>
            <a:ext cx="6217945" cy="371171"/>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9" name="Arrow: Up-Down 23">
            <a:extLst>
              <a:ext uri="{FF2B5EF4-FFF2-40B4-BE49-F238E27FC236}">
                <a16:creationId xmlns:a16="http://schemas.microsoft.com/office/drawing/2014/main" id="{62EEBA0C-31B2-27DC-CB28-FB59A1A1100A}"/>
              </a:ext>
            </a:extLst>
          </p:cNvPr>
          <p:cNvSpPr/>
          <p:nvPr/>
        </p:nvSpPr>
        <p:spPr>
          <a:xfrm>
            <a:off x="7803281" y="2687292"/>
            <a:ext cx="323451" cy="2439141"/>
          </a:xfrm>
          <a:prstGeom prst="upDownArrow">
            <a:avLst/>
          </a:prstGeom>
          <a:solidFill>
            <a:schemeClr val="tx1">
              <a:lumMod val="65000"/>
              <a:lumOff val="3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sp>
        <p:nvSpPr>
          <p:cNvPr id="10" name="TextBox 9">
            <a:extLst>
              <a:ext uri="{FF2B5EF4-FFF2-40B4-BE49-F238E27FC236}">
                <a16:creationId xmlns:a16="http://schemas.microsoft.com/office/drawing/2014/main" id="{8E78633D-6C9D-C622-7789-76C14DF6FD10}"/>
              </a:ext>
            </a:extLst>
          </p:cNvPr>
          <p:cNvSpPr txBox="1"/>
          <p:nvPr/>
        </p:nvSpPr>
        <p:spPr>
          <a:xfrm>
            <a:off x="8252066" y="3238035"/>
            <a:ext cx="1423508" cy="906068"/>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spcBef>
                <a:spcPts val="1000"/>
              </a:spcBef>
              <a:defRPr/>
            </a:pPr>
            <a:r>
              <a:rPr lang="en-US" sz="1200" dirty="0">
                <a:solidFill>
                  <a:srgbClr val="000000"/>
                </a:solidFill>
                <a:latin typeface="IBM Plex Sans Regular"/>
                <a:ea typeface="IBM Plex Sans" charset="0"/>
                <a:cs typeface="Arial" panose="020B0604020202020204" pitchFamily="34" charset="0"/>
              </a:rPr>
              <a:t>Direct APIs  to individual core systems each </a:t>
            </a:r>
            <a:br>
              <a:rPr lang="en-US" sz="1200" dirty="0">
                <a:solidFill>
                  <a:srgbClr val="000000"/>
                </a:solidFill>
                <a:latin typeface="IBM Plex Sans Regular"/>
                <a:ea typeface="IBM Plex Sans" charset="0"/>
                <a:cs typeface="Arial" panose="020B0604020202020204" pitchFamily="34" charset="0"/>
              </a:rPr>
            </a:br>
            <a:r>
              <a:rPr lang="en-US" sz="1200" dirty="0">
                <a:solidFill>
                  <a:srgbClr val="000000"/>
                </a:solidFill>
                <a:latin typeface="IBM Plex Sans Regular"/>
                <a:ea typeface="IBM Plex Sans" charset="0"/>
                <a:cs typeface="Arial" panose="020B0604020202020204" pitchFamily="34" charset="0"/>
              </a:rPr>
              <a:t>time information </a:t>
            </a:r>
            <a:br>
              <a:rPr lang="en-US" sz="1200" dirty="0">
                <a:solidFill>
                  <a:srgbClr val="000000"/>
                </a:solidFill>
                <a:latin typeface="IBM Plex Sans Regular"/>
                <a:ea typeface="IBM Plex Sans" charset="0"/>
                <a:cs typeface="Arial" panose="020B0604020202020204" pitchFamily="34" charset="0"/>
              </a:rPr>
            </a:br>
            <a:r>
              <a:rPr lang="en-US" sz="1200" dirty="0">
                <a:solidFill>
                  <a:srgbClr val="000000"/>
                </a:solidFill>
                <a:latin typeface="IBM Plex Sans Regular"/>
                <a:ea typeface="IBM Plex Sans" charset="0"/>
                <a:cs typeface="Arial" panose="020B0604020202020204" pitchFamily="34" charset="0"/>
              </a:rPr>
              <a:t>is needed</a:t>
            </a:r>
          </a:p>
          <a:p>
            <a:pPr defTabSz="914377">
              <a:spcBef>
                <a:spcPts val="1000"/>
              </a:spcBef>
              <a:defRPr/>
            </a:pPr>
            <a:endParaRPr lang="en-US" sz="1400" dirty="0">
              <a:solidFill>
                <a:srgbClr val="000000"/>
              </a:solidFill>
              <a:latin typeface="IBM Plex Sans Regular"/>
              <a:ea typeface="IBM Plex Sans" charset="0"/>
              <a:cs typeface="Arial" panose="020B0604020202020204" pitchFamily="34" charset="0"/>
            </a:endParaRPr>
          </a:p>
        </p:txBody>
      </p:sp>
      <p:sp>
        <p:nvSpPr>
          <p:cNvPr id="11" name="Arrow: Up 26">
            <a:extLst>
              <a:ext uri="{FF2B5EF4-FFF2-40B4-BE49-F238E27FC236}">
                <a16:creationId xmlns:a16="http://schemas.microsoft.com/office/drawing/2014/main" id="{5AF0B55C-CB6A-9899-28DD-1293A1ACF1AD}"/>
              </a:ext>
            </a:extLst>
          </p:cNvPr>
          <p:cNvSpPr/>
          <p:nvPr/>
        </p:nvSpPr>
        <p:spPr bwMode="auto">
          <a:xfrm rot="5400000">
            <a:off x="9257276" y="5325166"/>
            <a:ext cx="291256" cy="1200132"/>
          </a:xfrm>
          <a:prstGeom prst="upArrow">
            <a:avLst/>
          </a:prstGeom>
          <a:solidFill>
            <a:schemeClr val="tx1">
              <a:lumMod val="65000"/>
              <a:lumOff val="3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fontAlgn="base">
              <a:lnSpc>
                <a:spcPct val="90000"/>
              </a:lnSpc>
              <a:spcBef>
                <a:spcPct val="0"/>
              </a:spcBef>
              <a:spcAft>
                <a:spcPct val="0"/>
              </a:spcAft>
              <a:defRPr/>
            </a:pPr>
            <a:endParaRPr lang="en-US" sz="2000" dirty="0">
              <a:solidFill>
                <a:srgbClr val="191919"/>
              </a:solidFill>
              <a:latin typeface="IBM Plex Sans Regular"/>
            </a:endParaRPr>
          </a:p>
        </p:txBody>
      </p:sp>
      <p:sp>
        <p:nvSpPr>
          <p:cNvPr id="12" name="TextBox 11">
            <a:extLst>
              <a:ext uri="{FF2B5EF4-FFF2-40B4-BE49-F238E27FC236}">
                <a16:creationId xmlns:a16="http://schemas.microsoft.com/office/drawing/2014/main" id="{817B5855-6E75-E5D8-C41B-C9FD63733FF1}"/>
              </a:ext>
            </a:extLst>
          </p:cNvPr>
          <p:cNvSpPr txBox="1"/>
          <p:nvPr/>
        </p:nvSpPr>
        <p:spPr>
          <a:xfrm>
            <a:off x="9420679" y="1671271"/>
            <a:ext cx="1050588" cy="586223"/>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r" defTabSz="914377">
              <a:lnSpc>
                <a:spcPct val="90000"/>
              </a:lnSpc>
              <a:spcBef>
                <a:spcPts val="1000"/>
              </a:spcBef>
              <a:defRPr/>
            </a:pPr>
            <a:r>
              <a:rPr lang="en-US" sz="1200" dirty="0">
                <a:solidFill>
                  <a:srgbClr val="000000"/>
                </a:solidFill>
                <a:latin typeface="IBM Plex Sans Regular"/>
                <a:ea typeface="IBM Plex Sans" charset="0"/>
                <a:cs typeface="Arial" panose="020B0604020202020204" pitchFamily="34" charset="0"/>
              </a:rPr>
              <a:t>Access or move raw data</a:t>
            </a:r>
          </a:p>
          <a:p>
            <a:pPr algn="r" defTabSz="914377">
              <a:lnSpc>
                <a:spcPct val="90000"/>
              </a:lnSpc>
              <a:spcBef>
                <a:spcPts val="1000"/>
              </a:spcBef>
              <a:defRPr/>
            </a:pPr>
            <a:endParaRPr lang="en-US" sz="1400" dirty="0">
              <a:solidFill>
                <a:srgbClr val="000000"/>
              </a:solidFill>
              <a:latin typeface="IBM Plex Sans Regular"/>
              <a:ea typeface="IBM Plex Sans" charset="0"/>
              <a:cs typeface="Arial" panose="020B0604020202020204" pitchFamily="34" charset="0"/>
            </a:endParaRPr>
          </a:p>
        </p:txBody>
      </p:sp>
      <p:sp>
        <p:nvSpPr>
          <p:cNvPr id="13" name="TextBox 12">
            <a:extLst>
              <a:ext uri="{FF2B5EF4-FFF2-40B4-BE49-F238E27FC236}">
                <a16:creationId xmlns:a16="http://schemas.microsoft.com/office/drawing/2014/main" id="{736A4BC3-E396-8586-C7D7-64869FDF3A37}"/>
              </a:ext>
            </a:extLst>
          </p:cNvPr>
          <p:cNvSpPr txBox="1"/>
          <p:nvPr/>
        </p:nvSpPr>
        <p:spPr>
          <a:xfrm>
            <a:off x="8979534" y="5364335"/>
            <a:ext cx="831793" cy="415268"/>
          </a:xfrm>
          <a:prstGeom prst="rect">
            <a:avLst/>
          </a:prstGeom>
        </p:spPr>
        <p:txBody>
          <a:bodyPr wrap="square" lIns="0" tIns="0" rIns="0" bIns="0" rtlCol="0" anchor="ctr">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spcBef>
                <a:spcPts val="1000"/>
              </a:spcBef>
              <a:defRPr/>
            </a:pPr>
            <a:r>
              <a:rPr lang="en-US" sz="1200" dirty="0">
                <a:solidFill>
                  <a:srgbClr val="000000"/>
                </a:solidFill>
                <a:latin typeface="IBM Plex Sans Regular"/>
                <a:ea typeface="IBM Plex Sans" charset="0"/>
                <a:cs typeface="Arial" panose="020B0604020202020204" pitchFamily="34" charset="0"/>
              </a:rPr>
              <a:t>ETL &amp; CDC</a:t>
            </a:r>
            <a:endParaRPr lang="en-US" sz="1400" dirty="0">
              <a:solidFill>
                <a:srgbClr val="000000"/>
              </a:solidFill>
              <a:latin typeface="IBM Plex Sans Regular"/>
              <a:ea typeface="IBM Plex Sans" charset="0"/>
              <a:cs typeface="Arial" panose="020B0604020202020204" pitchFamily="34" charset="0"/>
            </a:endParaRPr>
          </a:p>
        </p:txBody>
      </p:sp>
      <p:sp>
        <p:nvSpPr>
          <p:cNvPr id="14" name="Rectangle 13">
            <a:extLst>
              <a:ext uri="{FF2B5EF4-FFF2-40B4-BE49-F238E27FC236}">
                <a16:creationId xmlns:a16="http://schemas.microsoft.com/office/drawing/2014/main" id="{BA9F3945-8615-786C-90F3-E77D3AE23AA1}"/>
              </a:ext>
            </a:extLst>
          </p:cNvPr>
          <p:cNvSpPr/>
          <p:nvPr/>
        </p:nvSpPr>
        <p:spPr>
          <a:xfrm>
            <a:off x="10066092" y="5578418"/>
            <a:ext cx="1952861" cy="954107"/>
          </a:xfrm>
          <a:prstGeom prst="rect">
            <a:avLst/>
          </a:prstGeom>
        </p:spPr>
        <p:txBody>
          <a:bodyPr wrap="square">
            <a:sp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598">
              <a:defRPr/>
            </a:pPr>
            <a:r>
              <a:rPr lang="en-US" sz="1400" dirty="0">
                <a:solidFill>
                  <a:srgbClr val="000000"/>
                </a:solidFill>
                <a:latin typeface="IBM Plex Sans Regular"/>
                <a:cs typeface="Arial" panose="020B0604020202020204" pitchFamily="34" charset="0"/>
              </a:rPr>
              <a:t>Warehouses, Data Lakes, other full copies of raw data or Kafka topics</a:t>
            </a:r>
          </a:p>
        </p:txBody>
      </p:sp>
      <p:grpSp>
        <p:nvGrpSpPr>
          <p:cNvPr id="15" name="Group 14">
            <a:extLst>
              <a:ext uri="{FF2B5EF4-FFF2-40B4-BE49-F238E27FC236}">
                <a16:creationId xmlns:a16="http://schemas.microsoft.com/office/drawing/2014/main" id="{7FE70ABD-7C75-1924-E5A3-859C3A2E70E1}"/>
              </a:ext>
            </a:extLst>
          </p:cNvPr>
          <p:cNvGrpSpPr/>
          <p:nvPr/>
        </p:nvGrpSpPr>
        <p:grpSpPr>
          <a:xfrm>
            <a:off x="10321821" y="4863385"/>
            <a:ext cx="1510484" cy="691667"/>
            <a:chOff x="7680719" y="3680940"/>
            <a:chExt cx="1193509" cy="624766"/>
          </a:xfrm>
        </p:grpSpPr>
        <p:sp>
          <p:nvSpPr>
            <p:cNvPr id="16" name="Flowchart: Magnetic Disk 62">
              <a:extLst>
                <a:ext uri="{FF2B5EF4-FFF2-40B4-BE49-F238E27FC236}">
                  <a16:creationId xmlns:a16="http://schemas.microsoft.com/office/drawing/2014/main" id="{C1D421BC-97D0-016B-5F3B-D4BF2E6F97B0}"/>
                </a:ext>
              </a:extLst>
            </p:cNvPr>
            <p:cNvSpPr/>
            <p:nvPr/>
          </p:nvSpPr>
          <p:spPr>
            <a:xfrm>
              <a:off x="8143281" y="3680940"/>
              <a:ext cx="730947" cy="440442"/>
            </a:xfrm>
            <a:prstGeom prst="flowChartMagneticDisk">
              <a:avLst/>
            </a:prstGeom>
            <a:solidFill>
              <a:schemeClr val="bg1">
                <a:lumMod val="95000"/>
              </a:schemeClr>
            </a:solidFill>
            <a:ln w="952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sp>
          <p:nvSpPr>
            <p:cNvPr id="17" name="Flowchart: Magnetic Disk 62">
              <a:extLst>
                <a:ext uri="{FF2B5EF4-FFF2-40B4-BE49-F238E27FC236}">
                  <a16:creationId xmlns:a16="http://schemas.microsoft.com/office/drawing/2014/main" id="{AD532FAB-B4EE-EDC9-7BBA-E1338EC43A40}"/>
                </a:ext>
              </a:extLst>
            </p:cNvPr>
            <p:cNvSpPr/>
            <p:nvPr/>
          </p:nvSpPr>
          <p:spPr>
            <a:xfrm>
              <a:off x="7680719" y="3865264"/>
              <a:ext cx="730947" cy="440442"/>
            </a:xfrm>
            <a:prstGeom prst="flowChartMagneticDisk">
              <a:avLst/>
            </a:prstGeom>
            <a:solidFill>
              <a:schemeClr val="bg1">
                <a:lumMod val="95000"/>
              </a:schemeClr>
            </a:solidFill>
            <a:ln w="952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grpSp>
      <p:pic>
        <p:nvPicPr>
          <p:cNvPr id="19" name="Picture 34" descr="Image result for google cloud logo">
            <a:extLst>
              <a:ext uri="{FF2B5EF4-FFF2-40B4-BE49-F238E27FC236}">
                <a16:creationId xmlns:a16="http://schemas.microsoft.com/office/drawing/2014/main" id="{D3EEDFD6-526E-0ABD-F0FB-2E71FC7A88A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76682" y="2049850"/>
            <a:ext cx="1305876" cy="407655"/>
          </a:xfrm>
          <a:prstGeom prst="rect">
            <a:avLst/>
          </a:prstGeom>
          <a:solidFill>
            <a:sysClr val="window" lastClr="FFFFFF"/>
          </a:solidFill>
        </p:spPr>
      </p:pic>
      <p:pic>
        <p:nvPicPr>
          <p:cNvPr id="20" name="Picture 44" descr="Image result for aws png logo">
            <a:extLst>
              <a:ext uri="{FF2B5EF4-FFF2-40B4-BE49-F238E27FC236}">
                <a16:creationId xmlns:a16="http://schemas.microsoft.com/office/drawing/2014/main" id="{84E614F0-77FA-15EA-BD1D-441BC908944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36759" y="1590327"/>
            <a:ext cx="541739" cy="325044"/>
          </a:xfrm>
          <a:prstGeom prst="rect">
            <a:avLst/>
          </a:prstGeom>
          <a:solidFill>
            <a:sysClr val="window" lastClr="FFFFFF"/>
          </a:solidFill>
        </p:spPr>
      </p:pic>
      <p:pic>
        <p:nvPicPr>
          <p:cNvPr id="21" name="Picture 20" descr="A picture containing clock&#10;&#10;Description automatically generated">
            <a:extLst>
              <a:ext uri="{FF2B5EF4-FFF2-40B4-BE49-F238E27FC236}">
                <a16:creationId xmlns:a16="http://schemas.microsoft.com/office/drawing/2014/main" id="{2FF524D0-0BDA-C352-9F64-41E6E168CE72}"/>
              </a:ext>
            </a:extLst>
          </p:cNvPr>
          <p:cNvPicPr>
            <a:picLocks noChangeAspect="1"/>
          </p:cNvPicPr>
          <p:nvPr/>
        </p:nvPicPr>
        <p:blipFill>
          <a:blip r:embed="rId5"/>
          <a:stretch>
            <a:fillRect/>
          </a:stretch>
        </p:blipFill>
        <p:spPr>
          <a:xfrm>
            <a:off x="5234878" y="1502872"/>
            <a:ext cx="712471" cy="760731"/>
          </a:xfrm>
          <a:prstGeom prst="rect">
            <a:avLst/>
          </a:prstGeom>
        </p:spPr>
      </p:pic>
      <p:grpSp>
        <p:nvGrpSpPr>
          <p:cNvPr id="22" name="Group 21">
            <a:extLst>
              <a:ext uri="{FF2B5EF4-FFF2-40B4-BE49-F238E27FC236}">
                <a16:creationId xmlns:a16="http://schemas.microsoft.com/office/drawing/2014/main" id="{0E322CCB-EFC1-4ACC-613C-C0AF756DC575}"/>
              </a:ext>
            </a:extLst>
          </p:cNvPr>
          <p:cNvGrpSpPr/>
          <p:nvPr/>
        </p:nvGrpSpPr>
        <p:grpSpPr>
          <a:xfrm>
            <a:off x="3021675" y="1434483"/>
            <a:ext cx="333933" cy="995084"/>
            <a:chOff x="10218867" y="3165593"/>
            <a:chExt cx="825528" cy="2459981"/>
          </a:xfrm>
        </p:grpSpPr>
        <p:sp>
          <p:nvSpPr>
            <p:cNvPr id="23" name="Rectangle 22">
              <a:extLst>
                <a:ext uri="{FF2B5EF4-FFF2-40B4-BE49-F238E27FC236}">
                  <a16:creationId xmlns:a16="http://schemas.microsoft.com/office/drawing/2014/main" id="{8D64CE62-9B60-38C1-24A2-F78F3AF3E3C6}"/>
                </a:ext>
              </a:extLst>
            </p:cNvPr>
            <p:cNvSpPr/>
            <p:nvPr/>
          </p:nvSpPr>
          <p:spPr>
            <a:xfrm>
              <a:off x="10218867" y="3165593"/>
              <a:ext cx="825528" cy="2459981"/>
            </a:xfrm>
            <a:prstGeom prst="rect">
              <a:avLst/>
            </a:prstGeom>
            <a:no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21"/>
              <a:endParaRPr lang="en-US" dirty="0">
                <a:solidFill>
                  <a:srgbClr val="000000"/>
                </a:solidFill>
                <a:latin typeface="IBM Plex Sans Regular"/>
              </a:endParaRPr>
            </a:p>
          </p:txBody>
        </p:sp>
        <p:cxnSp>
          <p:nvCxnSpPr>
            <p:cNvPr id="24" name="Straight Connector 23">
              <a:extLst>
                <a:ext uri="{FF2B5EF4-FFF2-40B4-BE49-F238E27FC236}">
                  <a16:creationId xmlns:a16="http://schemas.microsoft.com/office/drawing/2014/main" id="{A4AF8BF6-B0AA-BB04-C3EC-3B02C38D0AB1}"/>
                </a:ext>
              </a:extLst>
            </p:cNvPr>
            <p:cNvCxnSpPr/>
            <p:nvPr/>
          </p:nvCxnSpPr>
          <p:spPr>
            <a:xfrm>
              <a:off x="10841369" y="3166100"/>
              <a:ext cx="0" cy="2452687"/>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73DDEE-0E37-67BF-FD75-0DDF7A26389D}"/>
                </a:ext>
              </a:extLst>
            </p:cNvPr>
            <p:cNvCxnSpPr/>
            <p:nvPr/>
          </p:nvCxnSpPr>
          <p:spPr>
            <a:xfrm>
              <a:off x="10218867" y="3782844"/>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A0B151-607B-A9B8-FA45-DDDB83E589E2}"/>
                </a:ext>
              </a:extLst>
            </p:cNvPr>
            <p:cNvCxnSpPr/>
            <p:nvPr/>
          </p:nvCxnSpPr>
          <p:spPr>
            <a:xfrm>
              <a:off x="10218867" y="4391938"/>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DE3FF0-90E8-196F-7840-7F9C5CDB7E92}"/>
                </a:ext>
              </a:extLst>
            </p:cNvPr>
            <p:cNvCxnSpPr/>
            <p:nvPr/>
          </p:nvCxnSpPr>
          <p:spPr>
            <a:xfrm>
              <a:off x="10218867" y="5008682"/>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B6B840-AF65-1953-EC9D-0CA9292A7DF5}"/>
                </a:ext>
              </a:extLst>
            </p:cNvPr>
            <p:cNvCxnSpPr/>
            <p:nvPr/>
          </p:nvCxnSpPr>
          <p:spPr>
            <a:xfrm>
              <a:off x="10530118" y="3165594"/>
              <a:ext cx="0" cy="2452687"/>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9" name="Freeform: Shape 41">
              <a:extLst>
                <a:ext uri="{FF2B5EF4-FFF2-40B4-BE49-F238E27FC236}">
                  <a16:creationId xmlns:a16="http://schemas.microsoft.com/office/drawing/2014/main" id="{F024F338-108D-99AA-3577-4D4EA382D3CB}"/>
                </a:ext>
              </a:extLst>
            </p:cNvPr>
            <p:cNvSpPr/>
            <p:nvPr/>
          </p:nvSpPr>
          <p:spPr>
            <a:xfrm>
              <a:off x="10224047" y="3175626"/>
              <a:ext cx="611981" cy="2433639"/>
            </a:xfrm>
            <a:custGeom>
              <a:avLst/>
              <a:gdLst>
                <a:gd name="connsiteX0" fmla="*/ 304800 w 619125"/>
                <a:gd name="connsiteY0" fmla="*/ 0 h 1514475"/>
                <a:gd name="connsiteX1" fmla="*/ 0 w 619125"/>
                <a:gd name="connsiteY1" fmla="*/ 292894 h 1514475"/>
                <a:gd name="connsiteX2" fmla="*/ 619125 w 619125"/>
                <a:gd name="connsiteY2" fmla="*/ 904875 h 1514475"/>
                <a:gd name="connsiteX3" fmla="*/ 0 w 619125"/>
                <a:gd name="connsiteY3" fmla="*/ 1514475 h 1514475"/>
                <a:gd name="connsiteX0" fmla="*/ 304800 w 619125"/>
                <a:gd name="connsiteY0" fmla="*/ 0 h 1514475"/>
                <a:gd name="connsiteX1" fmla="*/ 0 w 619125"/>
                <a:gd name="connsiteY1" fmla="*/ 292894 h 1514475"/>
                <a:gd name="connsiteX2" fmla="*/ 619125 w 619125"/>
                <a:gd name="connsiteY2" fmla="*/ 904875 h 1514475"/>
                <a:gd name="connsiteX3" fmla="*/ 83344 w 619125"/>
                <a:gd name="connsiteY3" fmla="*/ 1433513 h 1514475"/>
                <a:gd name="connsiteX4" fmla="*/ 0 w 619125"/>
                <a:gd name="connsiteY4" fmla="*/ 1514475 h 1514475"/>
                <a:gd name="connsiteX0" fmla="*/ 304800 w 619125"/>
                <a:gd name="connsiteY0" fmla="*/ 0 h 2126457"/>
                <a:gd name="connsiteX1" fmla="*/ 0 w 619125"/>
                <a:gd name="connsiteY1" fmla="*/ 292894 h 2126457"/>
                <a:gd name="connsiteX2" fmla="*/ 619125 w 619125"/>
                <a:gd name="connsiteY2" fmla="*/ 904875 h 2126457"/>
                <a:gd name="connsiteX3" fmla="*/ 83344 w 619125"/>
                <a:gd name="connsiteY3" fmla="*/ 1433513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19051 w 619125"/>
                <a:gd name="connsiteY3" fmla="*/ 1516857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7144 w 619125"/>
                <a:gd name="connsiteY3" fmla="*/ 1531144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7144 w 619125"/>
                <a:gd name="connsiteY3" fmla="*/ 1531144 h 2126457"/>
                <a:gd name="connsiteX4" fmla="*/ 542925 w 619125"/>
                <a:gd name="connsiteY4" fmla="*/ 2059782 h 2126457"/>
                <a:gd name="connsiteX5" fmla="*/ 614363 w 619125"/>
                <a:gd name="connsiteY5" fmla="*/ 2126457 h 2126457"/>
                <a:gd name="connsiteX0" fmla="*/ 304800 w 619125"/>
                <a:gd name="connsiteY0" fmla="*/ 0 h 2409826"/>
                <a:gd name="connsiteX1" fmla="*/ 0 w 619125"/>
                <a:gd name="connsiteY1" fmla="*/ 292894 h 2409826"/>
                <a:gd name="connsiteX2" fmla="*/ 619125 w 619125"/>
                <a:gd name="connsiteY2" fmla="*/ 904875 h 2409826"/>
                <a:gd name="connsiteX3" fmla="*/ 7144 w 619125"/>
                <a:gd name="connsiteY3" fmla="*/ 1531144 h 2409826"/>
                <a:gd name="connsiteX4" fmla="*/ 542925 w 619125"/>
                <a:gd name="connsiteY4" fmla="*/ 2059782 h 2409826"/>
                <a:gd name="connsiteX5" fmla="*/ 338138 w 619125"/>
                <a:gd name="connsiteY5" fmla="*/ 2409826 h 2409826"/>
                <a:gd name="connsiteX0" fmla="*/ 304800 w 621506"/>
                <a:gd name="connsiteY0" fmla="*/ 0 h 2409826"/>
                <a:gd name="connsiteX1" fmla="*/ 0 w 621506"/>
                <a:gd name="connsiteY1" fmla="*/ 292894 h 2409826"/>
                <a:gd name="connsiteX2" fmla="*/ 619125 w 621506"/>
                <a:gd name="connsiteY2" fmla="*/ 904875 h 2409826"/>
                <a:gd name="connsiteX3" fmla="*/ 7144 w 621506"/>
                <a:gd name="connsiteY3" fmla="*/ 1531144 h 2409826"/>
                <a:gd name="connsiteX4" fmla="*/ 621506 w 621506"/>
                <a:gd name="connsiteY4" fmla="*/ 2143126 h 2409826"/>
                <a:gd name="connsiteX5" fmla="*/ 338138 w 621506"/>
                <a:gd name="connsiteY5" fmla="*/ 2409826 h 2409826"/>
                <a:gd name="connsiteX0" fmla="*/ 304800 w 621506"/>
                <a:gd name="connsiteY0" fmla="*/ 0 h 2409826"/>
                <a:gd name="connsiteX1" fmla="*/ 0 w 621506"/>
                <a:gd name="connsiteY1" fmla="*/ 292894 h 2409826"/>
                <a:gd name="connsiteX2" fmla="*/ 619125 w 621506"/>
                <a:gd name="connsiteY2" fmla="*/ 904875 h 2409826"/>
                <a:gd name="connsiteX3" fmla="*/ 7144 w 621506"/>
                <a:gd name="connsiteY3" fmla="*/ 1531144 h 2409826"/>
                <a:gd name="connsiteX4" fmla="*/ 621506 w 621506"/>
                <a:gd name="connsiteY4" fmla="*/ 2128839 h 2409826"/>
                <a:gd name="connsiteX5" fmla="*/ 338138 w 621506"/>
                <a:gd name="connsiteY5" fmla="*/ 2409826 h 2409826"/>
                <a:gd name="connsiteX0" fmla="*/ 304800 w 619125"/>
                <a:gd name="connsiteY0" fmla="*/ 0 h 2409826"/>
                <a:gd name="connsiteX1" fmla="*/ 0 w 619125"/>
                <a:gd name="connsiteY1" fmla="*/ 292894 h 2409826"/>
                <a:gd name="connsiteX2" fmla="*/ 619125 w 619125"/>
                <a:gd name="connsiteY2" fmla="*/ 904875 h 2409826"/>
                <a:gd name="connsiteX3" fmla="*/ 7144 w 619125"/>
                <a:gd name="connsiteY3" fmla="*/ 1531144 h 2409826"/>
                <a:gd name="connsiteX4" fmla="*/ 611981 w 619125"/>
                <a:gd name="connsiteY4" fmla="*/ 2128839 h 2409826"/>
                <a:gd name="connsiteX5" fmla="*/ 338138 w 619125"/>
                <a:gd name="connsiteY5" fmla="*/ 2409826 h 2409826"/>
                <a:gd name="connsiteX0" fmla="*/ 304800 w 619125"/>
                <a:gd name="connsiteY0" fmla="*/ 0 h 2418161"/>
                <a:gd name="connsiteX1" fmla="*/ 0 w 619125"/>
                <a:gd name="connsiteY1" fmla="*/ 292894 h 2418161"/>
                <a:gd name="connsiteX2" fmla="*/ 619125 w 619125"/>
                <a:gd name="connsiteY2" fmla="*/ 904875 h 2418161"/>
                <a:gd name="connsiteX3" fmla="*/ 7144 w 619125"/>
                <a:gd name="connsiteY3" fmla="*/ 1531144 h 2418161"/>
                <a:gd name="connsiteX4" fmla="*/ 611981 w 619125"/>
                <a:gd name="connsiteY4" fmla="*/ 2128839 h 2418161"/>
                <a:gd name="connsiteX5" fmla="*/ 317897 w 619125"/>
                <a:gd name="connsiteY5" fmla="*/ 2418161 h 2418161"/>
                <a:gd name="connsiteX0" fmla="*/ 304800 w 619125"/>
                <a:gd name="connsiteY0" fmla="*/ 0 h 2433639"/>
                <a:gd name="connsiteX1" fmla="*/ 0 w 619125"/>
                <a:gd name="connsiteY1" fmla="*/ 292894 h 2433639"/>
                <a:gd name="connsiteX2" fmla="*/ 619125 w 619125"/>
                <a:gd name="connsiteY2" fmla="*/ 904875 h 2433639"/>
                <a:gd name="connsiteX3" fmla="*/ 7144 w 619125"/>
                <a:gd name="connsiteY3" fmla="*/ 1531144 h 2433639"/>
                <a:gd name="connsiteX4" fmla="*/ 611981 w 619125"/>
                <a:gd name="connsiteY4" fmla="*/ 2128839 h 2433639"/>
                <a:gd name="connsiteX5" fmla="*/ 313135 w 619125"/>
                <a:gd name="connsiteY5" fmla="*/ 2433639 h 2433639"/>
                <a:gd name="connsiteX0" fmla="*/ 304800 w 611981"/>
                <a:gd name="connsiteY0" fmla="*/ 0 h 2433639"/>
                <a:gd name="connsiteX1" fmla="*/ 0 w 611981"/>
                <a:gd name="connsiteY1" fmla="*/ 292894 h 2433639"/>
                <a:gd name="connsiteX2" fmla="*/ 607219 w 611981"/>
                <a:gd name="connsiteY2" fmla="*/ 904875 h 2433639"/>
                <a:gd name="connsiteX3" fmla="*/ 7144 w 611981"/>
                <a:gd name="connsiteY3" fmla="*/ 1531144 h 2433639"/>
                <a:gd name="connsiteX4" fmla="*/ 611981 w 611981"/>
                <a:gd name="connsiteY4" fmla="*/ 2128839 h 2433639"/>
                <a:gd name="connsiteX5" fmla="*/ 313135 w 611981"/>
                <a:gd name="connsiteY5" fmla="*/ 2433639 h 24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981" h="2433639">
                  <a:moveTo>
                    <a:pt x="304800" y="0"/>
                  </a:moveTo>
                  <a:lnTo>
                    <a:pt x="0" y="292894"/>
                  </a:lnTo>
                  <a:lnTo>
                    <a:pt x="607219" y="904875"/>
                  </a:lnTo>
                  <a:lnTo>
                    <a:pt x="7144" y="1531144"/>
                  </a:lnTo>
                  <a:lnTo>
                    <a:pt x="611981" y="2128839"/>
                  </a:lnTo>
                  <a:lnTo>
                    <a:pt x="313135" y="2433639"/>
                  </a:lnTo>
                </a:path>
              </a:pathLst>
            </a:custGeom>
            <a:no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21"/>
              <a:endParaRPr lang="en-US" dirty="0">
                <a:solidFill>
                  <a:srgbClr val="000000"/>
                </a:solidFill>
                <a:latin typeface="IBM Plex Sans Regular"/>
              </a:endParaRPr>
            </a:p>
          </p:txBody>
        </p:sp>
      </p:grpSp>
      <p:sp>
        <p:nvSpPr>
          <p:cNvPr id="30" name="TextBox 29">
            <a:extLst>
              <a:ext uri="{FF2B5EF4-FFF2-40B4-BE49-F238E27FC236}">
                <a16:creationId xmlns:a16="http://schemas.microsoft.com/office/drawing/2014/main" id="{1F2C4D3C-4CE0-0E32-66B1-921C319D1FE6}"/>
              </a:ext>
            </a:extLst>
          </p:cNvPr>
          <p:cNvSpPr txBox="1"/>
          <p:nvPr/>
        </p:nvSpPr>
        <p:spPr>
          <a:xfrm>
            <a:off x="2680129" y="999650"/>
            <a:ext cx="4894804" cy="313932"/>
          </a:xfrm>
          <a:prstGeom prst="rect">
            <a:avLst/>
          </a:prstGeom>
          <a:noFill/>
        </p:spPr>
        <p:txBody>
          <a:bodyPr wrap="square" rtlCol="0">
            <a:sp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defRPr/>
            </a:pPr>
            <a:r>
              <a:rPr lang="en-US" sz="1600" b="1" dirty="0">
                <a:solidFill>
                  <a:srgbClr val="FFFFFF"/>
                </a:solidFill>
                <a:latin typeface="IBM Plex Sans Regular"/>
                <a:cs typeface="Arial" panose="020B0604020202020204" pitchFamily="34" charset="0"/>
              </a:rPr>
              <a:t>Applications in hybrid clouds of choice</a:t>
            </a:r>
          </a:p>
        </p:txBody>
      </p:sp>
      <p:sp>
        <p:nvSpPr>
          <p:cNvPr id="31" name="Rectangle 30">
            <a:extLst>
              <a:ext uri="{FF2B5EF4-FFF2-40B4-BE49-F238E27FC236}">
                <a16:creationId xmlns:a16="http://schemas.microsoft.com/office/drawing/2014/main" id="{AE26F8FC-C174-2ED1-9EBD-E19F095B0E40}"/>
              </a:ext>
            </a:extLst>
          </p:cNvPr>
          <p:cNvSpPr/>
          <p:nvPr/>
        </p:nvSpPr>
        <p:spPr bwMode="auto">
          <a:xfrm>
            <a:off x="2687554" y="5207567"/>
            <a:ext cx="6141829" cy="1199371"/>
          </a:xfrm>
          <a:prstGeom prst="rect">
            <a:avLst/>
          </a:prstGeom>
          <a:solidFill>
            <a:schemeClr val="bg1"/>
          </a:solidFill>
          <a:ln w="12700">
            <a:solidFill>
              <a:srgbClr val="4F2196"/>
            </a:solidFill>
            <a:headEnd type="none" w="med" len="med"/>
            <a:tailEnd type="non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defRPr/>
            </a:pPr>
            <a:endParaRPr lang="en-US" sz="1867" dirty="0">
              <a:solidFill>
                <a:srgbClr val="FFFFFF"/>
              </a:solidFill>
              <a:latin typeface="IBM Plex Sans Regular"/>
            </a:endParaRPr>
          </a:p>
        </p:txBody>
      </p:sp>
      <p:sp>
        <p:nvSpPr>
          <p:cNvPr id="32" name="TextBox 31">
            <a:extLst>
              <a:ext uri="{FF2B5EF4-FFF2-40B4-BE49-F238E27FC236}">
                <a16:creationId xmlns:a16="http://schemas.microsoft.com/office/drawing/2014/main" id="{AB580794-C6EA-7BF9-3F1C-8FD8748D597E}"/>
              </a:ext>
            </a:extLst>
          </p:cNvPr>
          <p:cNvSpPr txBox="1"/>
          <p:nvPr/>
        </p:nvSpPr>
        <p:spPr>
          <a:xfrm>
            <a:off x="2882891" y="5620920"/>
            <a:ext cx="3903964" cy="291253"/>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467" dirty="0">
                <a:solidFill>
                  <a:srgbClr val="000000"/>
                </a:solidFill>
                <a:latin typeface="IBM Plex Sans Regular"/>
                <a:ea typeface="IBM Plex Sans" charset="0"/>
                <a:cs typeface="Arial" panose="020B0604020202020204" pitchFamily="34" charset="0"/>
              </a:rPr>
              <a:t>Raw transaction / core systems data</a:t>
            </a:r>
          </a:p>
        </p:txBody>
      </p:sp>
      <p:sp>
        <p:nvSpPr>
          <p:cNvPr id="33" name="圆柱形 4">
            <a:extLst>
              <a:ext uri="{FF2B5EF4-FFF2-40B4-BE49-F238E27FC236}">
                <a16:creationId xmlns:a16="http://schemas.microsoft.com/office/drawing/2014/main" id="{A8ACAD98-1358-ADE9-7CB3-4B6965E15638}"/>
              </a:ext>
            </a:extLst>
          </p:cNvPr>
          <p:cNvSpPr/>
          <p:nvPr/>
        </p:nvSpPr>
        <p:spPr>
          <a:xfrm>
            <a:off x="2920453" y="5984654"/>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TXNS</a:t>
            </a:r>
            <a:endParaRPr lang="zh-CN" altLang="en-US" sz="1067" kern="0" dirty="0">
              <a:solidFill>
                <a:srgbClr val="000000"/>
              </a:solidFill>
              <a:latin typeface="IBM Plex Sans Regular"/>
              <a:ea typeface="黑体" panose="02010609060101010101" pitchFamily="49" charset="-122"/>
              <a:cs typeface="Arial"/>
            </a:endParaRPr>
          </a:p>
        </p:txBody>
      </p:sp>
      <p:sp>
        <p:nvSpPr>
          <p:cNvPr id="34" name="圆柱形 4">
            <a:extLst>
              <a:ext uri="{FF2B5EF4-FFF2-40B4-BE49-F238E27FC236}">
                <a16:creationId xmlns:a16="http://schemas.microsoft.com/office/drawing/2014/main" id="{6568EF26-0693-5582-6199-813124145E3F}"/>
              </a:ext>
            </a:extLst>
          </p:cNvPr>
          <p:cNvSpPr/>
          <p:nvPr/>
        </p:nvSpPr>
        <p:spPr>
          <a:xfrm>
            <a:off x="4123993" y="598465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ACH</a:t>
            </a:r>
            <a:endParaRPr lang="zh-CN" altLang="en-US" sz="1067" kern="0" dirty="0">
              <a:solidFill>
                <a:srgbClr val="000000"/>
              </a:solidFill>
              <a:latin typeface="IBM Plex Sans Regular"/>
              <a:ea typeface="黑体" panose="02010609060101010101" pitchFamily="49" charset="-122"/>
              <a:cs typeface="Arial"/>
            </a:endParaRPr>
          </a:p>
        </p:txBody>
      </p:sp>
      <p:sp>
        <p:nvSpPr>
          <p:cNvPr id="35" name="圆柱形 4">
            <a:extLst>
              <a:ext uri="{FF2B5EF4-FFF2-40B4-BE49-F238E27FC236}">
                <a16:creationId xmlns:a16="http://schemas.microsoft.com/office/drawing/2014/main" id="{FDB4676A-EC8D-48B7-F914-B5F7499DF7A9}"/>
              </a:ext>
            </a:extLst>
          </p:cNvPr>
          <p:cNvSpPr/>
          <p:nvPr/>
        </p:nvSpPr>
        <p:spPr>
          <a:xfrm>
            <a:off x="7248276" y="598434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Card</a:t>
            </a:r>
            <a:endParaRPr lang="zh-CN" altLang="en-US" sz="1067" kern="0" dirty="0">
              <a:solidFill>
                <a:srgbClr val="000000"/>
              </a:solidFill>
              <a:latin typeface="IBM Plex Sans Regular"/>
              <a:ea typeface="黑体" panose="02010609060101010101" pitchFamily="49" charset="-122"/>
              <a:cs typeface="Arial"/>
            </a:endParaRPr>
          </a:p>
        </p:txBody>
      </p:sp>
      <p:sp>
        <p:nvSpPr>
          <p:cNvPr id="36" name="圆柱形 4">
            <a:extLst>
              <a:ext uri="{FF2B5EF4-FFF2-40B4-BE49-F238E27FC236}">
                <a16:creationId xmlns:a16="http://schemas.microsoft.com/office/drawing/2014/main" id="{63F4553B-D21B-6BC6-79C9-8A0B1646E0BC}"/>
              </a:ext>
            </a:extLst>
          </p:cNvPr>
          <p:cNvSpPr/>
          <p:nvPr/>
        </p:nvSpPr>
        <p:spPr>
          <a:xfrm>
            <a:off x="5493837" y="598434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Member</a:t>
            </a:r>
            <a:endParaRPr lang="zh-CN" altLang="en-US" sz="1067" kern="0" dirty="0">
              <a:solidFill>
                <a:srgbClr val="000000"/>
              </a:solidFill>
              <a:latin typeface="IBM Plex Sans Regular"/>
              <a:ea typeface="黑体" panose="02010609060101010101" pitchFamily="49" charset="-122"/>
              <a:cs typeface="Arial"/>
            </a:endParaRPr>
          </a:p>
        </p:txBody>
      </p:sp>
      <p:sp>
        <p:nvSpPr>
          <p:cNvPr id="37" name="TextBox 36">
            <a:extLst>
              <a:ext uri="{FF2B5EF4-FFF2-40B4-BE49-F238E27FC236}">
                <a16:creationId xmlns:a16="http://schemas.microsoft.com/office/drawing/2014/main" id="{919DF651-EC5D-C086-AD09-64C7A9996651}"/>
              </a:ext>
            </a:extLst>
          </p:cNvPr>
          <p:cNvSpPr txBox="1"/>
          <p:nvPr/>
        </p:nvSpPr>
        <p:spPr>
          <a:xfrm>
            <a:off x="6648420" y="5923137"/>
            <a:ext cx="595243" cy="297579"/>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2000" dirty="0">
                <a:solidFill>
                  <a:srgbClr val="000000"/>
                </a:solidFill>
                <a:latin typeface="IBM Plex Sans Regular"/>
                <a:ea typeface="IBM Plex Sans" charset="0"/>
                <a:cs typeface="Arial" panose="020B0604020202020204" pitchFamily="34" charset="0"/>
              </a:rPr>
              <a:t>...</a:t>
            </a:r>
          </a:p>
        </p:txBody>
      </p:sp>
      <p:sp>
        <p:nvSpPr>
          <p:cNvPr id="38" name="Rectangle 37">
            <a:extLst>
              <a:ext uri="{FF2B5EF4-FFF2-40B4-BE49-F238E27FC236}">
                <a16:creationId xmlns:a16="http://schemas.microsoft.com/office/drawing/2014/main" id="{3AD9A071-E45C-A9CD-BD03-B93FD6A4BFBB}"/>
              </a:ext>
            </a:extLst>
          </p:cNvPr>
          <p:cNvSpPr/>
          <p:nvPr/>
        </p:nvSpPr>
        <p:spPr bwMode="auto">
          <a:xfrm>
            <a:off x="2680129" y="5209427"/>
            <a:ext cx="6149255" cy="368991"/>
          </a:xfrm>
          <a:prstGeom prst="rect">
            <a:avLst/>
          </a:prstGeom>
          <a:solidFill>
            <a:srgbClr val="4F219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pic>
        <p:nvPicPr>
          <p:cNvPr id="39" name="Picture 38" descr="A picture containing text, clipart&#10;&#10;Description automatically generated">
            <a:extLst>
              <a:ext uri="{FF2B5EF4-FFF2-40B4-BE49-F238E27FC236}">
                <a16:creationId xmlns:a16="http://schemas.microsoft.com/office/drawing/2014/main" id="{6F7361DE-921F-63B3-2332-ABA993A2A8B6}"/>
              </a:ext>
            </a:extLst>
          </p:cNvPr>
          <p:cNvPicPr>
            <a:picLocks noChangeAspect="1"/>
          </p:cNvPicPr>
          <p:nvPr/>
        </p:nvPicPr>
        <p:blipFill>
          <a:blip r:embed="rId6"/>
          <a:stretch>
            <a:fillRect/>
          </a:stretch>
        </p:blipFill>
        <p:spPr>
          <a:xfrm>
            <a:off x="7496631" y="1996895"/>
            <a:ext cx="1097789" cy="317331"/>
          </a:xfrm>
          <a:prstGeom prst="rect">
            <a:avLst/>
          </a:prstGeom>
        </p:spPr>
      </p:pic>
      <p:grpSp>
        <p:nvGrpSpPr>
          <p:cNvPr id="40" name="Group 39">
            <a:extLst>
              <a:ext uri="{FF2B5EF4-FFF2-40B4-BE49-F238E27FC236}">
                <a16:creationId xmlns:a16="http://schemas.microsoft.com/office/drawing/2014/main" id="{B9940927-AF9D-0E26-5F26-018F74A4B427}"/>
              </a:ext>
            </a:extLst>
          </p:cNvPr>
          <p:cNvGrpSpPr/>
          <p:nvPr/>
        </p:nvGrpSpPr>
        <p:grpSpPr>
          <a:xfrm>
            <a:off x="6703728" y="1465905"/>
            <a:ext cx="1366963" cy="316748"/>
            <a:chOff x="3042854" y="474747"/>
            <a:chExt cx="4990913" cy="1156476"/>
          </a:xfrm>
        </p:grpSpPr>
        <p:sp>
          <p:nvSpPr>
            <p:cNvPr id="41" name="Freeform: Shape 16">
              <a:extLst>
                <a:ext uri="{FF2B5EF4-FFF2-40B4-BE49-F238E27FC236}">
                  <a16:creationId xmlns:a16="http://schemas.microsoft.com/office/drawing/2014/main" id="{33DCAA65-E88E-BC8D-49F6-AA24BFCB9D8A}"/>
                </a:ext>
              </a:extLst>
            </p:cNvPr>
            <p:cNvSpPr/>
            <p:nvPr/>
          </p:nvSpPr>
          <p:spPr>
            <a:xfrm>
              <a:off x="4682777" y="905990"/>
              <a:ext cx="3350990" cy="543496"/>
            </a:xfrm>
            <a:custGeom>
              <a:avLst/>
              <a:gdLst>
                <a:gd name="connsiteX0" fmla="*/ 0 w 3350990"/>
                <a:gd name="connsiteY0" fmla="*/ 533209 h 543496"/>
                <a:gd name="connsiteX1" fmla="*/ 0 w 3350990"/>
                <a:gd name="connsiteY1" fmla="*/ 482632 h 543496"/>
                <a:gd name="connsiteX2" fmla="*/ 70295 w 3350990"/>
                <a:gd name="connsiteY2" fmla="*/ 482632 h 543496"/>
                <a:gd name="connsiteX3" fmla="*/ 70295 w 3350990"/>
                <a:gd name="connsiteY3" fmla="*/ 80581 h 543496"/>
                <a:gd name="connsiteX4" fmla="*/ 0 w 3350990"/>
                <a:gd name="connsiteY4" fmla="*/ 80581 h 543496"/>
                <a:gd name="connsiteX5" fmla="*/ 0 w 3350990"/>
                <a:gd name="connsiteY5" fmla="*/ 30004 h 543496"/>
                <a:gd name="connsiteX6" fmla="*/ 201454 w 3350990"/>
                <a:gd name="connsiteY6" fmla="*/ 30004 h 543496"/>
                <a:gd name="connsiteX7" fmla="*/ 201454 w 3350990"/>
                <a:gd name="connsiteY7" fmla="*/ 80581 h 543496"/>
                <a:gd name="connsiteX8" fmla="*/ 131159 w 3350990"/>
                <a:gd name="connsiteY8" fmla="*/ 80581 h 543496"/>
                <a:gd name="connsiteX9" fmla="*/ 131159 w 3350990"/>
                <a:gd name="connsiteY9" fmla="*/ 482632 h 543496"/>
                <a:gd name="connsiteX10" fmla="*/ 201454 w 3350990"/>
                <a:gd name="connsiteY10" fmla="*/ 482632 h 543496"/>
                <a:gd name="connsiteX11" fmla="*/ 201454 w 3350990"/>
                <a:gd name="connsiteY11" fmla="*/ 533209 h 543496"/>
                <a:gd name="connsiteX12" fmla="*/ 0 w 3350990"/>
                <a:gd name="connsiteY12" fmla="*/ 533209 h 543496"/>
                <a:gd name="connsiteX13" fmla="*/ 312039 w 3350990"/>
                <a:gd name="connsiteY13" fmla="*/ 30004 h 543496"/>
                <a:gd name="connsiteX14" fmla="*/ 518636 w 3350990"/>
                <a:gd name="connsiteY14" fmla="*/ 30004 h 543496"/>
                <a:gd name="connsiteX15" fmla="*/ 652367 w 3350990"/>
                <a:gd name="connsiteY15" fmla="*/ 159448 h 543496"/>
                <a:gd name="connsiteX16" fmla="*/ 570929 w 3350990"/>
                <a:gd name="connsiteY16" fmla="*/ 265748 h 543496"/>
                <a:gd name="connsiteX17" fmla="*/ 570929 w 3350990"/>
                <a:gd name="connsiteY17" fmla="*/ 270034 h 543496"/>
                <a:gd name="connsiteX18" fmla="*/ 669512 w 3350990"/>
                <a:gd name="connsiteY18" fmla="*/ 386620 h 543496"/>
                <a:gd name="connsiteX19" fmla="*/ 540068 w 3350990"/>
                <a:gd name="connsiteY19" fmla="*/ 532352 h 543496"/>
                <a:gd name="connsiteX20" fmla="*/ 312039 w 3350990"/>
                <a:gd name="connsiteY20" fmla="*/ 532352 h 543496"/>
                <a:gd name="connsiteX21" fmla="*/ 312039 w 3350990"/>
                <a:gd name="connsiteY21" fmla="*/ 30004 h 543496"/>
                <a:gd name="connsiteX22" fmla="*/ 372047 w 3350990"/>
                <a:gd name="connsiteY22" fmla="*/ 247745 h 543496"/>
                <a:gd name="connsiteX23" fmla="*/ 510921 w 3350990"/>
                <a:gd name="connsiteY23" fmla="*/ 247745 h 543496"/>
                <a:gd name="connsiteX24" fmla="*/ 587216 w 3350990"/>
                <a:gd name="connsiteY24" fmla="*/ 178308 h 543496"/>
                <a:gd name="connsiteX25" fmla="*/ 587216 w 3350990"/>
                <a:gd name="connsiteY25" fmla="*/ 153448 h 543496"/>
                <a:gd name="connsiteX26" fmla="*/ 510921 w 3350990"/>
                <a:gd name="connsiteY26" fmla="*/ 84010 h 543496"/>
                <a:gd name="connsiteX27" fmla="*/ 372047 w 3350990"/>
                <a:gd name="connsiteY27" fmla="*/ 84010 h 543496"/>
                <a:gd name="connsiteX28" fmla="*/ 372047 w 3350990"/>
                <a:gd name="connsiteY28" fmla="*/ 247745 h 543496"/>
                <a:gd name="connsiteX29" fmla="*/ 372047 w 3350990"/>
                <a:gd name="connsiteY29" fmla="*/ 480060 h 543496"/>
                <a:gd name="connsiteX30" fmla="*/ 521208 w 3350990"/>
                <a:gd name="connsiteY30" fmla="*/ 480060 h 543496"/>
                <a:gd name="connsiteX31" fmla="*/ 604361 w 3350990"/>
                <a:gd name="connsiteY31" fmla="*/ 402050 h 543496"/>
                <a:gd name="connsiteX32" fmla="*/ 604361 w 3350990"/>
                <a:gd name="connsiteY32" fmla="*/ 377190 h 543496"/>
                <a:gd name="connsiteX33" fmla="*/ 521208 w 3350990"/>
                <a:gd name="connsiteY33" fmla="*/ 299180 h 543496"/>
                <a:gd name="connsiteX34" fmla="*/ 372047 w 3350990"/>
                <a:gd name="connsiteY34" fmla="*/ 299180 h 543496"/>
                <a:gd name="connsiteX35" fmla="*/ 372047 w 3350990"/>
                <a:gd name="connsiteY35" fmla="*/ 480060 h 543496"/>
                <a:gd name="connsiteX36" fmla="*/ 1172718 w 3350990"/>
                <a:gd name="connsiteY36" fmla="*/ 109728 h 543496"/>
                <a:gd name="connsiteX37" fmla="*/ 1169289 w 3350990"/>
                <a:gd name="connsiteY37" fmla="*/ 109728 h 543496"/>
                <a:gd name="connsiteX38" fmla="*/ 1126427 w 3350990"/>
                <a:gd name="connsiteY38" fmla="*/ 193738 h 543496"/>
                <a:gd name="connsiteX39" fmla="*/ 1006412 w 3350990"/>
                <a:gd name="connsiteY39" fmla="*/ 412337 h 543496"/>
                <a:gd name="connsiteX40" fmla="*/ 887254 w 3350990"/>
                <a:gd name="connsiteY40" fmla="*/ 193738 h 543496"/>
                <a:gd name="connsiteX41" fmla="*/ 844391 w 3350990"/>
                <a:gd name="connsiteY41" fmla="*/ 110585 h 543496"/>
                <a:gd name="connsiteX42" fmla="*/ 840962 w 3350990"/>
                <a:gd name="connsiteY42" fmla="*/ 110585 h 543496"/>
                <a:gd name="connsiteX43" fmla="*/ 840962 w 3350990"/>
                <a:gd name="connsiteY43" fmla="*/ 533209 h 543496"/>
                <a:gd name="connsiteX44" fmla="*/ 781812 w 3350990"/>
                <a:gd name="connsiteY44" fmla="*/ 533209 h 543496"/>
                <a:gd name="connsiteX45" fmla="*/ 781812 w 3350990"/>
                <a:gd name="connsiteY45" fmla="*/ 30004 h 543496"/>
                <a:gd name="connsiteX46" fmla="*/ 860679 w 3350990"/>
                <a:gd name="connsiteY46" fmla="*/ 30004 h 543496"/>
                <a:gd name="connsiteX47" fmla="*/ 1004697 w 3350990"/>
                <a:gd name="connsiteY47" fmla="*/ 300895 h 543496"/>
                <a:gd name="connsiteX48" fmla="*/ 1007269 w 3350990"/>
                <a:gd name="connsiteY48" fmla="*/ 300895 h 543496"/>
                <a:gd name="connsiteX49" fmla="*/ 1152144 w 3350990"/>
                <a:gd name="connsiteY49" fmla="*/ 30004 h 543496"/>
                <a:gd name="connsiteX50" fmla="*/ 1231011 w 3350990"/>
                <a:gd name="connsiteY50" fmla="*/ 30004 h 543496"/>
                <a:gd name="connsiteX51" fmla="*/ 1231011 w 3350990"/>
                <a:gd name="connsiteY51" fmla="*/ 532352 h 543496"/>
                <a:gd name="connsiteX52" fmla="*/ 1171861 w 3350990"/>
                <a:gd name="connsiteY52" fmla="*/ 532352 h 543496"/>
                <a:gd name="connsiteX53" fmla="*/ 1172718 w 3350990"/>
                <a:gd name="connsiteY53" fmla="*/ 109728 h 543496"/>
                <a:gd name="connsiteX54" fmla="*/ 1172718 w 3350990"/>
                <a:gd name="connsiteY54" fmla="*/ 109728 h 543496"/>
                <a:gd name="connsiteX55" fmla="*/ 1476185 w 3350990"/>
                <a:gd name="connsiteY55" fmla="*/ 285464 h 543496"/>
                <a:gd name="connsiteX56" fmla="*/ 1699070 w 3350990"/>
                <a:gd name="connsiteY56" fmla="*/ 22288 h 543496"/>
                <a:gd name="connsiteX57" fmla="*/ 1886808 w 3350990"/>
                <a:gd name="connsiteY57" fmla="*/ 140589 h 543496"/>
                <a:gd name="connsiteX58" fmla="*/ 1792510 w 3350990"/>
                <a:gd name="connsiteY58" fmla="*/ 189452 h 543496"/>
                <a:gd name="connsiteX59" fmla="*/ 1699070 w 3350990"/>
                <a:gd name="connsiteY59" fmla="*/ 120015 h 543496"/>
                <a:gd name="connsiteX60" fmla="*/ 1592771 w 3350990"/>
                <a:gd name="connsiteY60" fmla="*/ 242602 h 543496"/>
                <a:gd name="connsiteX61" fmla="*/ 1592771 w 3350990"/>
                <a:gd name="connsiteY61" fmla="*/ 323183 h 543496"/>
                <a:gd name="connsiteX62" fmla="*/ 1699070 w 3350990"/>
                <a:gd name="connsiteY62" fmla="*/ 445770 h 543496"/>
                <a:gd name="connsiteX63" fmla="*/ 1799368 w 3350990"/>
                <a:gd name="connsiteY63" fmla="*/ 371189 h 543496"/>
                <a:gd name="connsiteX64" fmla="*/ 1888522 w 3350990"/>
                <a:gd name="connsiteY64" fmla="*/ 423481 h 543496"/>
                <a:gd name="connsiteX65" fmla="*/ 1699070 w 3350990"/>
                <a:gd name="connsiteY65" fmla="*/ 543496 h 543496"/>
                <a:gd name="connsiteX66" fmla="*/ 1476185 w 3350990"/>
                <a:gd name="connsiteY66" fmla="*/ 285464 h 543496"/>
                <a:gd name="connsiteX67" fmla="*/ 2065116 w 3350990"/>
                <a:gd name="connsiteY67" fmla="*/ 533209 h 543496"/>
                <a:gd name="connsiteX68" fmla="*/ 1958816 w 3350990"/>
                <a:gd name="connsiteY68" fmla="*/ 429482 h 543496"/>
                <a:gd name="connsiteX69" fmla="*/ 1958816 w 3350990"/>
                <a:gd name="connsiteY69" fmla="*/ 0 h 543496"/>
                <a:gd name="connsiteX70" fmla="*/ 2065116 w 3350990"/>
                <a:gd name="connsiteY70" fmla="*/ 0 h 543496"/>
                <a:gd name="connsiteX71" fmla="*/ 2065116 w 3350990"/>
                <a:gd name="connsiteY71" fmla="*/ 450056 h 543496"/>
                <a:gd name="connsiteX72" fmla="*/ 2112264 w 3350990"/>
                <a:gd name="connsiteY72" fmla="*/ 450056 h 543496"/>
                <a:gd name="connsiteX73" fmla="*/ 2112264 w 3350990"/>
                <a:gd name="connsiteY73" fmla="*/ 533209 h 543496"/>
                <a:gd name="connsiteX74" fmla="*/ 2065116 w 3350990"/>
                <a:gd name="connsiteY74" fmla="*/ 533209 h 543496"/>
                <a:gd name="connsiteX75" fmla="*/ 2065116 w 3350990"/>
                <a:gd name="connsiteY75" fmla="*/ 533209 h 543496"/>
                <a:gd name="connsiteX76" fmla="*/ 2153412 w 3350990"/>
                <a:gd name="connsiteY76" fmla="*/ 343757 h 543496"/>
                <a:gd name="connsiteX77" fmla="*/ 2330863 w 3350990"/>
                <a:gd name="connsiteY77" fmla="*/ 146590 h 543496"/>
                <a:gd name="connsiteX78" fmla="*/ 2508314 w 3350990"/>
                <a:gd name="connsiteY78" fmla="*/ 343757 h 543496"/>
                <a:gd name="connsiteX79" fmla="*/ 2330863 w 3350990"/>
                <a:gd name="connsiteY79" fmla="*/ 541782 h 543496"/>
                <a:gd name="connsiteX80" fmla="*/ 2153412 w 3350990"/>
                <a:gd name="connsiteY80" fmla="*/ 343757 h 543496"/>
                <a:gd name="connsiteX81" fmla="*/ 2396871 w 3350990"/>
                <a:gd name="connsiteY81" fmla="*/ 382333 h 543496"/>
                <a:gd name="connsiteX82" fmla="*/ 2396871 w 3350990"/>
                <a:gd name="connsiteY82" fmla="*/ 305181 h 543496"/>
                <a:gd name="connsiteX83" fmla="*/ 2330863 w 3350990"/>
                <a:gd name="connsiteY83" fmla="*/ 230600 h 543496"/>
                <a:gd name="connsiteX84" fmla="*/ 2264855 w 3350990"/>
                <a:gd name="connsiteY84" fmla="*/ 305181 h 543496"/>
                <a:gd name="connsiteX85" fmla="*/ 2264855 w 3350990"/>
                <a:gd name="connsiteY85" fmla="*/ 382333 h 543496"/>
                <a:gd name="connsiteX86" fmla="*/ 2330863 w 3350990"/>
                <a:gd name="connsiteY86" fmla="*/ 456914 h 543496"/>
                <a:gd name="connsiteX87" fmla="*/ 2396871 w 3350990"/>
                <a:gd name="connsiteY87" fmla="*/ 382333 h 543496"/>
                <a:gd name="connsiteX88" fmla="*/ 2806637 w 3350990"/>
                <a:gd name="connsiteY88" fmla="*/ 469773 h 543496"/>
                <a:gd name="connsiteX89" fmla="*/ 2803208 w 3350990"/>
                <a:gd name="connsiteY89" fmla="*/ 469773 h 543496"/>
                <a:gd name="connsiteX90" fmla="*/ 2696909 w 3350990"/>
                <a:gd name="connsiteY90" fmla="*/ 541782 h 543496"/>
                <a:gd name="connsiteX91" fmla="*/ 2578608 w 3350990"/>
                <a:gd name="connsiteY91" fmla="*/ 392620 h 543496"/>
                <a:gd name="connsiteX92" fmla="*/ 2578608 w 3350990"/>
                <a:gd name="connsiteY92" fmla="*/ 155162 h 543496"/>
                <a:gd name="connsiteX93" fmla="*/ 2684907 w 3350990"/>
                <a:gd name="connsiteY93" fmla="*/ 155162 h 543496"/>
                <a:gd name="connsiteX94" fmla="*/ 2684907 w 3350990"/>
                <a:gd name="connsiteY94" fmla="*/ 383191 h 543496"/>
                <a:gd name="connsiteX95" fmla="*/ 2738914 w 3350990"/>
                <a:gd name="connsiteY95" fmla="*/ 455200 h 543496"/>
                <a:gd name="connsiteX96" fmla="*/ 2805779 w 3350990"/>
                <a:gd name="connsiteY96" fmla="*/ 400336 h 543496"/>
                <a:gd name="connsiteX97" fmla="*/ 2805779 w 3350990"/>
                <a:gd name="connsiteY97" fmla="*/ 154305 h 543496"/>
                <a:gd name="connsiteX98" fmla="*/ 2912078 w 3350990"/>
                <a:gd name="connsiteY98" fmla="*/ 154305 h 543496"/>
                <a:gd name="connsiteX99" fmla="*/ 2912078 w 3350990"/>
                <a:gd name="connsiteY99" fmla="*/ 532352 h 543496"/>
                <a:gd name="connsiteX100" fmla="*/ 2805779 w 3350990"/>
                <a:gd name="connsiteY100" fmla="*/ 532352 h 543496"/>
                <a:gd name="connsiteX101" fmla="*/ 2806637 w 3350990"/>
                <a:gd name="connsiteY101" fmla="*/ 469773 h 543496"/>
                <a:gd name="connsiteX102" fmla="*/ 3244691 w 3350990"/>
                <a:gd name="connsiteY102" fmla="*/ 469773 h 543496"/>
                <a:gd name="connsiteX103" fmla="*/ 3241263 w 3350990"/>
                <a:gd name="connsiteY103" fmla="*/ 469773 h 543496"/>
                <a:gd name="connsiteX104" fmla="*/ 3139250 w 3350990"/>
                <a:gd name="connsiteY104" fmla="*/ 541782 h 543496"/>
                <a:gd name="connsiteX105" fmla="*/ 2993517 w 3350990"/>
                <a:gd name="connsiteY105" fmla="*/ 343757 h 543496"/>
                <a:gd name="connsiteX106" fmla="*/ 3139250 w 3350990"/>
                <a:gd name="connsiteY106" fmla="*/ 146590 h 543496"/>
                <a:gd name="connsiteX107" fmla="*/ 3241263 w 3350990"/>
                <a:gd name="connsiteY107" fmla="*/ 218599 h 543496"/>
                <a:gd name="connsiteX108" fmla="*/ 3244691 w 3350990"/>
                <a:gd name="connsiteY108" fmla="*/ 218599 h 543496"/>
                <a:gd name="connsiteX109" fmla="*/ 3244691 w 3350990"/>
                <a:gd name="connsiteY109" fmla="*/ 0 h 543496"/>
                <a:gd name="connsiteX110" fmla="*/ 3350991 w 3350990"/>
                <a:gd name="connsiteY110" fmla="*/ 0 h 543496"/>
                <a:gd name="connsiteX111" fmla="*/ 3350991 w 3350990"/>
                <a:gd name="connsiteY111" fmla="*/ 533209 h 543496"/>
                <a:gd name="connsiteX112" fmla="*/ 3244691 w 3350990"/>
                <a:gd name="connsiteY112" fmla="*/ 533209 h 543496"/>
                <a:gd name="connsiteX113" fmla="*/ 3244691 w 3350990"/>
                <a:gd name="connsiteY113" fmla="*/ 469773 h 543496"/>
                <a:gd name="connsiteX114" fmla="*/ 3244691 w 3350990"/>
                <a:gd name="connsiteY114" fmla="*/ 399478 h 543496"/>
                <a:gd name="connsiteX115" fmla="*/ 3244691 w 3350990"/>
                <a:gd name="connsiteY115" fmla="*/ 288036 h 543496"/>
                <a:gd name="connsiteX116" fmla="*/ 3175254 w 3350990"/>
                <a:gd name="connsiteY116" fmla="*/ 232315 h 543496"/>
                <a:gd name="connsiteX117" fmla="*/ 3105817 w 3350990"/>
                <a:gd name="connsiteY117" fmla="*/ 311182 h 543496"/>
                <a:gd name="connsiteX118" fmla="*/ 3105817 w 3350990"/>
                <a:gd name="connsiteY118" fmla="*/ 376333 h 543496"/>
                <a:gd name="connsiteX119" fmla="*/ 3175254 w 3350990"/>
                <a:gd name="connsiteY119" fmla="*/ 455200 h 543496"/>
                <a:gd name="connsiteX120" fmla="*/ 3244691 w 3350990"/>
                <a:gd name="connsiteY120" fmla="*/ 399478 h 54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350990" h="543496">
                  <a:moveTo>
                    <a:pt x="0" y="533209"/>
                  </a:moveTo>
                  <a:lnTo>
                    <a:pt x="0" y="482632"/>
                  </a:lnTo>
                  <a:lnTo>
                    <a:pt x="70295" y="482632"/>
                  </a:lnTo>
                  <a:lnTo>
                    <a:pt x="70295" y="80581"/>
                  </a:lnTo>
                  <a:lnTo>
                    <a:pt x="0" y="80581"/>
                  </a:lnTo>
                  <a:lnTo>
                    <a:pt x="0" y="30004"/>
                  </a:lnTo>
                  <a:lnTo>
                    <a:pt x="201454" y="30004"/>
                  </a:lnTo>
                  <a:lnTo>
                    <a:pt x="201454" y="80581"/>
                  </a:lnTo>
                  <a:lnTo>
                    <a:pt x="131159" y="80581"/>
                  </a:lnTo>
                  <a:lnTo>
                    <a:pt x="131159" y="482632"/>
                  </a:lnTo>
                  <a:lnTo>
                    <a:pt x="201454" y="482632"/>
                  </a:lnTo>
                  <a:lnTo>
                    <a:pt x="201454" y="533209"/>
                  </a:lnTo>
                  <a:cubicBezTo>
                    <a:pt x="201454" y="533209"/>
                    <a:pt x="0" y="533209"/>
                    <a:pt x="0" y="533209"/>
                  </a:cubicBezTo>
                  <a:close/>
                  <a:moveTo>
                    <a:pt x="312039" y="30004"/>
                  </a:moveTo>
                  <a:lnTo>
                    <a:pt x="518636" y="30004"/>
                  </a:lnTo>
                  <a:cubicBezTo>
                    <a:pt x="601790" y="30004"/>
                    <a:pt x="652367" y="81439"/>
                    <a:pt x="652367" y="159448"/>
                  </a:cubicBezTo>
                  <a:cubicBezTo>
                    <a:pt x="652367" y="234029"/>
                    <a:pt x="604361" y="261461"/>
                    <a:pt x="570929" y="265748"/>
                  </a:cubicBezTo>
                  <a:lnTo>
                    <a:pt x="570929" y="270034"/>
                  </a:lnTo>
                  <a:cubicBezTo>
                    <a:pt x="606933" y="272605"/>
                    <a:pt x="669512" y="303466"/>
                    <a:pt x="669512" y="386620"/>
                  </a:cubicBezTo>
                  <a:cubicBezTo>
                    <a:pt x="669512" y="469773"/>
                    <a:pt x="613791" y="532352"/>
                    <a:pt x="540068" y="532352"/>
                  </a:cubicBezTo>
                  <a:lnTo>
                    <a:pt x="312039" y="532352"/>
                  </a:lnTo>
                  <a:cubicBezTo>
                    <a:pt x="312039" y="533209"/>
                    <a:pt x="312039" y="30004"/>
                    <a:pt x="312039" y="30004"/>
                  </a:cubicBezTo>
                  <a:close/>
                  <a:moveTo>
                    <a:pt x="372047" y="247745"/>
                  </a:moveTo>
                  <a:lnTo>
                    <a:pt x="510921" y="247745"/>
                  </a:lnTo>
                  <a:cubicBezTo>
                    <a:pt x="558070" y="247745"/>
                    <a:pt x="587216" y="222885"/>
                    <a:pt x="587216" y="178308"/>
                  </a:cubicBezTo>
                  <a:lnTo>
                    <a:pt x="587216" y="153448"/>
                  </a:lnTo>
                  <a:cubicBezTo>
                    <a:pt x="587216" y="108871"/>
                    <a:pt x="558070" y="84010"/>
                    <a:pt x="510921" y="84010"/>
                  </a:cubicBezTo>
                  <a:lnTo>
                    <a:pt x="372047" y="84010"/>
                  </a:lnTo>
                  <a:lnTo>
                    <a:pt x="372047" y="247745"/>
                  </a:lnTo>
                  <a:close/>
                  <a:moveTo>
                    <a:pt x="372047" y="480060"/>
                  </a:moveTo>
                  <a:lnTo>
                    <a:pt x="521208" y="480060"/>
                  </a:lnTo>
                  <a:cubicBezTo>
                    <a:pt x="573500" y="480060"/>
                    <a:pt x="604361" y="452628"/>
                    <a:pt x="604361" y="402050"/>
                  </a:cubicBezTo>
                  <a:lnTo>
                    <a:pt x="604361" y="377190"/>
                  </a:lnTo>
                  <a:cubicBezTo>
                    <a:pt x="604361" y="326612"/>
                    <a:pt x="572643" y="299180"/>
                    <a:pt x="521208" y="299180"/>
                  </a:cubicBezTo>
                  <a:lnTo>
                    <a:pt x="372047" y="299180"/>
                  </a:lnTo>
                  <a:cubicBezTo>
                    <a:pt x="372047" y="300038"/>
                    <a:pt x="372047" y="480060"/>
                    <a:pt x="372047" y="480060"/>
                  </a:cubicBezTo>
                  <a:close/>
                  <a:moveTo>
                    <a:pt x="1172718" y="109728"/>
                  </a:moveTo>
                  <a:lnTo>
                    <a:pt x="1169289" y="109728"/>
                  </a:lnTo>
                  <a:lnTo>
                    <a:pt x="1126427" y="193738"/>
                  </a:lnTo>
                  <a:lnTo>
                    <a:pt x="1006412" y="412337"/>
                  </a:lnTo>
                  <a:lnTo>
                    <a:pt x="887254" y="193738"/>
                  </a:lnTo>
                  <a:lnTo>
                    <a:pt x="844391" y="110585"/>
                  </a:lnTo>
                  <a:lnTo>
                    <a:pt x="840962" y="110585"/>
                  </a:lnTo>
                  <a:lnTo>
                    <a:pt x="840962" y="533209"/>
                  </a:lnTo>
                  <a:lnTo>
                    <a:pt x="781812" y="533209"/>
                  </a:lnTo>
                  <a:lnTo>
                    <a:pt x="781812" y="30004"/>
                  </a:lnTo>
                  <a:lnTo>
                    <a:pt x="860679" y="30004"/>
                  </a:lnTo>
                  <a:lnTo>
                    <a:pt x="1004697" y="300895"/>
                  </a:lnTo>
                  <a:lnTo>
                    <a:pt x="1007269" y="300895"/>
                  </a:lnTo>
                  <a:lnTo>
                    <a:pt x="1152144" y="30004"/>
                  </a:lnTo>
                  <a:lnTo>
                    <a:pt x="1231011" y="30004"/>
                  </a:lnTo>
                  <a:lnTo>
                    <a:pt x="1231011" y="532352"/>
                  </a:lnTo>
                  <a:lnTo>
                    <a:pt x="1171861" y="532352"/>
                  </a:lnTo>
                  <a:lnTo>
                    <a:pt x="1172718" y="109728"/>
                  </a:lnTo>
                  <a:lnTo>
                    <a:pt x="1172718" y="109728"/>
                  </a:lnTo>
                  <a:close/>
                  <a:moveTo>
                    <a:pt x="1476185" y="285464"/>
                  </a:moveTo>
                  <a:cubicBezTo>
                    <a:pt x="1476185" y="115729"/>
                    <a:pt x="1563624" y="22288"/>
                    <a:pt x="1699070" y="22288"/>
                  </a:cubicBezTo>
                  <a:cubicBezTo>
                    <a:pt x="1791653" y="22288"/>
                    <a:pt x="1849945" y="60008"/>
                    <a:pt x="1886808" y="140589"/>
                  </a:cubicBezTo>
                  <a:lnTo>
                    <a:pt x="1792510" y="189452"/>
                  </a:lnTo>
                  <a:cubicBezTo>
                    <a:pt x="1779651" y="147447"/>
                    <a:pt x="1753076" y="120015"/>
                    <a:pt x="1699070" y="120015"/>
                  </a:cubicBezTo>
                  <a:cubicBezTo>
                    <a:pt x="1634776" y="120015"/>
                    <a:pt x="1592771" y="162878"/>
                    <a:pt x="1592771" y="242602"/>
                  </a:cubicBezTo>
                  <a:lnTo>
                    <a:pt x="1592771" y="323183"/>
                  </a:lnTo>
                  <a:cubicBezTo>
                    <a:pt x="1592771" y="402050"/>
                    <a:pt x="1635633" y="445770"/>
                    <a:pt x="1699070" y="445770"/>
                  </a:cubicBezTo>
                  <a:cubicBezTo>
                    <a:pt x="1753076" y="445770"/>
                    <a:pt x="1783937" y="412337"/>
                    <a:pt x="1799368" y="371189"/>
                  </a:cubicBezTo>
                  <a:lnTo>
                    <a:pt x="1888522" y="423481"/>
                  </a:lnTo>
                  <a:cubicBezTo>
                    <a:pt x="1850803" y="499777"/>
                    <a:pt x="1791653" y="543496"/>
                    <a:pt x="1699070" y="543496"/>
                  </a:cubicBezTo>
                  <a:cubicBezTo>
                    <a:pt x="1563624" y="541782"/>
                    <a:pt x="1476185" y="455200"/>
                    <a:pt x="1476185" y="285464"/>
                  </a:cubicBezTo>
                  <a:close/>
                  <a:moveTo>
                    <a:pt x="2065116" y="533209"/>
                  </a:moveTo>
                  <a:cubicBezTo>
                    <a:pt x="1992249" y="533209"/>
                    <a:pt x="1958816" y="496348"/>
                    <a:pt x="1958816" y="429482"/>
                  </a:cubicBezTo>
                  <a:lnTo>
                    <a:pt x="1958816" y="0"/>
                  </a:lnTo>
                  <a:lnTo>
                    <a:pt x="2065116" y="0"/>
                  </a:lnTo>
                  <a:lnTo>
                    <a:pt x="2065116" y="450056"/>
                  </a:lnTo>
                  <a:lnTo>
                    <a:pt x="2112264" y="450056"/>
                  </a:lnTo>
                  <a:lnTo>
                    <a:pt x="2112264" y="533209"/>
                  </a:lnTo>
                  <a:lnTo>
                    <a:pt x="2065116" y="533209"/>
                  </a:lnTo>
                  <a:lnTo>
                    <a:pt x="2065116" y="533209"/>
                  </a:lnTo>
                  <a:close/>
                  <a:moveTo>
                    <a:pt x="2153412" y="343757"/>
                  </a:moveTo>
                  <a:cubicBezTo>
                    <a:pt x="2153412" y="222028"/>
                    <a:pt x="2219421" y="146590"/>
                    <a:pt x="2330863" y="146590"/>
                  </a:cubicBezTo>
                  <a:cubicBezTo>
                    <a:pt x="2441448" y="146590"/>
                    <a:pt x="2508314" y="222028"/>
                    <a:pt x="2508314" y="343757"/>
                  </a:cubicBezTo>
                  <a:cubicBezTo>
                    <a:pt x="2508314" y="465487"/>
                    <a:pt x="2442306" y="541782"/>
                    <a:pt x="2330863" y="541782"/>
                  </a:cubicBezTo>
                  <a:cubicBezTo>
                    <a:pt x="2219421" y="541782"/>
                    <a:pt x="2153412" y="465487"/>
                    <a:pt x="2153412" y="343757"/>
                  </a:cubicBezTo>
                  <a:close/>
                  <a:moveTo>
                    <a:pt x="2396871" y="382333"/>
                  </a:moveTo>
                  <a:lnTo>
                    <a:pt x="2396871" y="305181"/>
                  </a:lnTo>
                  <a:cubicBezTo>
                    <a:pt x="2396871" y="258032"/>
                    <a:pt x="2372011" y="230600"/>
                    <a:pt x="2330863" y="230600"/>
                  </a:cubicBezTo>
                  <a:cubicBezTo>
                    <a:pt x="2288858" y="230600"/>
                    <a:pt x="2264855" y="258032"/>
                    <a:pt x="2264855" y="305181"/>
                  </a:cubicBezTo>
                  <a:lnTo>
                    <a:pt x="2264855" y="382333"/>
                  </a:lnTo>
                  <a:cubicBezTo>
                    <a:pt x="2264855" y="429482"/>
                    <a:pt x="2289715" y="456914"/>
                    <a:pt x="2330863" y="456914"/>
                  </a:cubicBezTo>
                  <a:cubicBezTo>
                    <a:pt x="2372011" y="457771"/>
                    <a:pt x="2396871" y="430339"/>
                    <a:pt x="2396871" y="382333"/>
                  </a:cubicBezTo>
                  <a:close/>
                  <a:moveTo>
                    <a:pt x="2806637" y="469773"/>
                  </a:moveTo>
                  <a:lnTo>
                    <a:pt x="2803208" y="469773"/>
                  </a:lnTo>
                  <a:cubicBezTo>
                    <a:pt x="2790349" y="508349"/>
                    <a:pt x="2759488" y="541782"/>
                    <a:pt x="2696909" y="541782"/>
                  </a:cubicBezTo>
                  <a:cubicBezTo>
                    <a:pt x="2619756" y="541782"/>
                    <a:pt x="2578608" y="487775"/>
                    <a:pt x="2578608" y="392620"/>
                  </a:cubicBezTo>
                  <a:lnTo>
                    <a:pt x="2578608" y="155162"/>
                  </a:lnTo>
                  <a:lnTo>
                    <a:pt x="2684907" y="155162"/>
                  </a:lnTo>
                  <a:lnTo>
                    <a:pt x="2684907" y="383191"/>
                  </a:lnTo>
                  <a:cubicBezTo>
                    <a:pt x="2684907" y="429482"/>
                    <a:pt x="2700338" y="455200"/>
                    <a:pt x="2738914" y="455200"/>
                  </a:cubicBezTo>
                  <a:cubicBezTo>
                    <a:pt x="2772347" y="455200"/>
                    <a:pt x="2805779" y="436340"/>
                    <a:pt x="2805779" y="400336"/>
                  </a:cubicBezTo>
                  <a:lnTo>
                    <a:pt x="2805779" y="154305"/>
                  </a:lnTo>
                  <a:lnTo>
                    <a:pt x="2912078" y="154305"/>
                  </a:lnTo>
                  <a:lnTo>
                    <a:pt x="2912078" y="532352"/>
                  </a:lnTo>
                  <a:lnTo>
                    <a:pt x="2805779" y="532352"/>
                  </a:lnTo>
                  <a:cubicBezTo>
                    <a:pt x="2806637" y="533209"/>
                    <a:pt x="2806637" y="469773"/>
                    <a:pt x="2806637" y="469773"/>
                  </a:cubicBezTo>
                  <a:close/>
                  <a:moveTo>
                    <a:pt x="3244691" y="469773"/>
                  </a:moveTo>
                  <a:lnTo>
                    <a:pt x="3241263" y="469773"/>
                  </a:lnTo>
                  <a:cubicBezTo>
                    <a:pt x="3230118" y="510921"/>
                    <a:pt x="3188970" y="541782"/>
                    <a:pt x="3139250" y="541782"/>
                  </a:cubicBezTo>
                  <a:cubicBezTo>
                    <a:pt x="3043238" y="541782"/>
                    <a:pt x="2993517" y="472345"/>
                    <a:pt x="2993517" y="343757"/>
                  </a:cubicBezTo>
                  <a:cubicBezTo>
                    <a:pt x="2993517" y="215170"/>
                    <a:pt x="3043238" y="146590"/>
                    <a:pt x="3139250" y="146590"/>
                  </a:cubicBezTo>
                  <a:cubicBezTo>
                    <a:pt x="3188113" y="146590"/>
                    <a:pt x="3230118" y="176593"/>
                    <a:pt x="3241263" y="218599"/>
                  </a:cubicBezTo>
                  <a:lnTo>
                    <a:pt x="3244691" y="218599"/>
                  </a:lnTo>
                  <a:lnTo>
                    <a:pt x="3244691" y="0"/>
                  </a:lnTo>
                  <a:lnTo>
                    <a:pt x="3350991" y="0"/>
                  </a:lnTo>
                  <a:lnTo>
                    <a:pt x="3350991" y="533209"/>
                  </a:lnTo>
                  <a:lnTo>
                    <a:pt x="3244691" y="533209"/>
                  </a:lnTo>
                  <a:cubicBezTo>
                    <a:pt x="3244691" y="533209"/>
                    <a:pt x="3244691" y="469773"/>
                    <a:pt x="3244691" y="469773"/>
                  </a:cubicBezTo>
                  <a:close/>
                  <a:moveTo>
                    <a:pt x="3244691" y="399478"/>
                  </a:moveTo>
                  <a:lnTo>
                    <a:pt x="3244691" y="288036"/>
                  </a:lnTo>
                  <a:cubicBezTo>
                    <a:pt x="3244691" y="253746"/>
                    <a:pt x="3215545" y="232315"/>
                    <a:pt x="3175254" y="232315"/>
                  </a:cubicBezTo>
                  <a:cubicBezTo>
                    <a:pt x="3134963" y="232315"/>
                    <a:pt x="3105817" y="263176"/>
                    <a:pt x="3105817" y="311182"/>
                  </a:cubicBezTo>
                  <a:lnTo>
                    <a:pt x="3105817" y="376333"/>
                  </a:lnTo>
                  <a:cubicBezTo>
                    <a:pt x="3105817" y="423481"/>
                    <a:pt x="3134963" y="455200"/>
                    <a:pt x="3175254" y="455200"/>
                  </a:cubicBezTo>
                  <a:cubicBezTo>
                    <a:pt x="3215545" y="455200"/>
                    <a:pt x="3244691" y="434626"/>
                    <a:pt x="3244691" y="399478"/>
                  </a:cubicBezTo>
                  <a:close/>
                </a:path>
              </a:pathLst>
            </a:custGeom>
            <a:solidFill>
              <a:srgbClr val="231F20"/>
            </a:solidFill>
            <a:ln w="8572" cap="flat">
              <a:noFill/>
              <a:prstDash val="solid"/>
              <a:miter/>
            </a:ln>
          </p:spPr>
          <p:txBody>
            <a:bodyPr rtlCol="0" anchor="ctr"/>
            <a:lstStyle/>
            <a:p>
              <a:pPr defTabSz="914621"/>
              <a:endParaRPr lang="en-US" dirty="0">
                <a:solidFill>
                  <a:srgbClr val="000000"/>
                </a:solidFill>
                <a:latin typeface="IBM Plex Sans Regular"/>
              </a:endParaRPr>
            </a:p>
          </p:txBody>
        </p:sp>
        <p:sp>
          <p:nvSpPr>
            <p:cNvPr id="42" name="Freeform: Shape 25">
              <a:extLst>
                <a:ext uri="{FF2B5EF4-FFF2-40B4-BE49-F238E27FC236}">
                  <a16:creationId xmlns:a16="http://schemas.microsoft.com/office/drawing/2014/main" id="{FF4B8A00-5F1A-203C-4D4E-33AEA2B05FF2}"/>
                </a:ext>
              </a:extLst>
            </p:cNvPr>
            <p:cNvSpPr/>
            <p:nvPr/>
          </p:nvSpPr>
          <p:spPr>
            <a:xfrm>
              <a:off x="3042854" y="474747"/>
              <a:ext cx="1307301" cy="1156476"/>
            </a:xfrm>
            <a:custGeom>
              <a:avLst/>
              <a:gdLst>
                <a:gd name="connsiteX0" fmla="*/ 174026 w 1307301"/>
                <a:gd name="connsiteY0" fmla="*/ 461247 h 1156476"/>
                <a:gd name="connsiteX1" fmla="*/ 162025 w 1307301"/>
                <a:gd name="connsiteY1" fmla="*/ 457818 h 1156476"/>
                <a:gd name="connsiteX2" fmla="*/ 45439 w 1307301"/>
                <a:gd name="connsiteY2" fmla="*/ 390095 h 1156476"/>
                <a:gd name="connsiteX3" fmla="*/ 33437 w 1307301"/>
                <a:gd name="connsiteY3" fmla="*/ 359234 h 1156476"/>
                <a:gd name="connsiteX4" fmla="*/ 65155 w 1307301"/>
                <a:gd name="connsiteY4" fmla="*/ 344661 h 1156476"/>
                <a:gd name="connsiteX5" fmla="*/ 69442 w 1307301"/>
                <a:gd name="connsiteY5" fmla="*/ 346375 h 1156476"/>
                <a:gd name="connsiteX6" fmla="*/ 186028 w 1307301"/>
                <a:gd name="connsiteY6" fmla="*/ 414098 h 1156476"/>
                <a:gd name="connsiteX7" fmla="*/ 197172 w 1307301"/>
                <a:gd name="connsiteY7" fmla="*/ 447531 h 1156476"/>
                <a:gd name="connsiteX8" fmla="*/ 174026 w 1307301"/>
                <a:gd name="connsiteY8" fmla="*/ 461247 h 1156476"/>
                <a:gd name="connsiteX9" fmla="*/ 375480 w 1307301"/>
                <a:gd name="connsiteY9" fmla="*/ 259793 h 1156476"/>
                <a:gd name="connsiteX10" fmla="*/ 354049 w 1307301"/>
                <a:gd name="connsiteY10" fmla="*/ 247792 h 1156476"/>
                <a:gd name="connsiteX11" fmla="*/ 286326 w 1307301"/>
                <a:gd name="connsiteY11" fmla="*/ 131206 h 1156476"/>
                <a:gd name="connsiteX12" fmla="*/ 291469 w 1307301"/>
                <a:gd name="connsiteY12" fmla="*/ 98630 h 1156476"/>
                <a:gd name="connsiteX13" fmla="*/ 326617 w 1307301"/>
                <a:gd name="connsiteY13" fmla="*/ 101202 h 1156476"/>
                <a:gd name="connsiteX14" fmla="*/ 326617 w 1307301"/>
                <a:gd name="connsiteY14" fmla="*/ 101202 h 1156476"/>
                <a:gd name="connsiteX15" fmla="*/ 329188 w 1307301"/>
                <a:gd name="connsiteY15" fmla="*/ 104631 h 1156476"/>
                <a:gd name="connsiteX16" fmla="*/ 396911 w 1307301"/>
                <a:gd name="connsiteY16" fmla="*/ 221217 h 1156476"/>
                <a:gd name="connsiteX17" fmla="*/ 390053 w 1307301"/>
                <a:gd name="connsiteY17" fmla="*/ 255507 h 1156476"/>
                <a:gd name="connsiteX18" fmla="*/ 375480 w 1307301"/>
                <a:gd name="connsiteY18" fmla="*/ 259793 h 1156476"/>
                <a:gd name="connsiteX19" fmla="*/ 626654 w 1307301"/>
                <a:gd name="connsiteY19" fmla="*/ 159495 h 1156476"/>
                <a:gd name="connsiteX20" fmla="*/ 626654 w 1307301"/>
                <a:gd name="connsiteY20" fmla="*/ 26621 h 1156476"/>
                <a:gd name="connsiteX21" fmla="*/ 650657 w 1307301"/>
                <a:gd name="connsiteY21" fmla="*/ 46 h 1156476"/>
                <a:gd name="connsiteX22" fmla="*/ 676375 w 1307301"/>
                <a:gd name="connsiteY22" fmla="*/ 24049 h 1156476"/>
                <a:gd name="connsiteX23" fmla="*/ 676375 w 1307301"/>
                <a:gd name="connsiteY23" fmla="*/ 24907 h 1156476"/>
                <a:gd name="connsiteX24" fmla="*/ 676375 w 1307301"/>
                <a:gd name="connsiteY24" fmla="*/ 161209 h 1156476"/>
                <a:gd name="connsiteX25" fmla="*/ 651514 w 1307301"/>
                <a:gd name="connsiteY25" fmla="*/ 186070 h 1156476"/>
                <a:gd name="connsiteX26" fmla="*/ 650657 w 1307301"/>
                <a:gd name="connsiteY26" fmla="*/ 186070 h 1156476"/>
                <a:gd name="connsiteX27" fmla="*/ 626654 w 1307301"/>
                <a:gd name="connsiteY27" fmla="*/ 159495 h 1156476"/>
                <a:gd name="connsiteX28" fmla="*/ 927549 w 1307301"/>
                <a:gd name="connsiteY28" fmla="*/ 259793 h 1156476"/>
                <a:gd name="connsiteX29" fmla="*/ 913833 w 1307301"/>
                <a:gd name="connsiteY29" fmla="*/ 255507 h 1156476"/>
                <a:gd name="connsiteX30" fmla="*/ 906975 w 1307301"/>
                <a:gd name="connsiteY30" fmla="*/ 221217 h 1156476"/>
                <a:gd name="connsiteX31" fmla="*/ 974698 w 1307301"/>
                <a:gd name="connsiteY31" fmla="*/ 104631 h 1156476"/>
                <a:gd name="connsiteX32" fmla="*/ 1008130 w 1307301"/>
                <a:gd name="connsiteY32" fmla="*/ 95201 h 1156476"/>
                <a:gd name="connsiteX33" fmla="*/ 1011559 w 1307301"/>
                <a:gd name="connsiteY33" fmla="*/ 97773 h 1156476"/>
                <a:gd name="connsiteX34" fmla="*/ 1016703 w 1307301"/>
                <a:gd name="connsiteY34" fmla="*/ 130348 h 1156476"/>
                <a:gd name="connsiteX35" fmla="*/ 948980 w 1307301"/>
                <a:gd name="connsiteY35" fmla="*/ 246935 h 1156476"/>
                <a:gd name="connsiteX36" fmla="*/ 927549 w 1307301"/>
                <a:gd name="connsiteY36" fmla="*/ 259793 h 1156476"/>
                <a:gd name="connsiteX37" fmla="*/ 1129003 w 1307301"/>
                <a:gd name="connsiteY37" fmla="*/ 461247 h 1156476"/>
                <a:gd name="connsiteX38" fmla="*/ 1106714 w 1307301"/>
                <a:gd name="connsiteY38" fmla="*/ 448388 h 1156476"/>
                <a:gd name="connsiteX39" fmla="*/ 1117858 w 1307301"/>
                <a:gd name="connsiteY39" fmla="*/ 414955 h 1156476"/>
                <a:gd name="connsiteX40" fmla="*/ 1233587 w 1307301"/>
                <a:gd name="connsiteY40" fmla="*/ 348090 h 1156476"/>
                <a:gd name="connsiteX41" fmla="*/ 1265305 w 1307301"/>
                <a:gd name="connsiteY41" fmla="*/ 352376 h 1156476"/>
                <a:gd name="connsiteX42" fmla="*/ 1262734 w 1307301"/>
                <a:gd name="connsiteY42" fmla="*/ 387523 h 1156476"/>
                <a:gd name="connsiteX43" fmla="*/ 1262734 w 1307301"/>
                <a:gd name="connsiteY43" fmla="*/ 387523 h 1156476"/>
                <a:gd name="connsiteX44" fmla="*/ 1259305 w 1307301"/>
                <a:gd name="connsiteY44" fmla="*/ 390095 h 1156476"/>
                <a:gd name="connsiteX45" fmla="*/ 1141004 w 1307301"/>
                <a:gd name="connsiteY45" fmla="*/ 458675 h 1156476"/>
                <a:gd name="connsiteX46" fmla="*/ 1129003 w 1307301"/>
                <a:gd name="connsiteY46" fmla="*/ 461247 h 1156476"/>
                <a:gd name="connsiteX47" fmla="*/ 337761 w 1307301"/>
                <a:gd name="connsiteY47" fmla="*/ 1026175 h 1156476"/>
                <a:gd name="connsiteX48" fmla="*/ 337761 w 1307301"/>
                <a:gd name="connsiteY48" fmla="*/ 398668 h 1156476"/>
                <a:gd name="connsiteX49" fmla="*/ 965268 w 1307301"/>
                <a:gd name="connsiteY49" fmla="*/ 398668 h 1156476"/>
                <a:gd name="connsiteX50" fmla="*/ 1000415 w 1307301"/>
                <a:gd name="connsiteY50" fmla="*/ 438101 h 1156476"/>
                <a:gd name="connsiteX51" fmla="*/ 1021846 w 1307301"/>
                <a:gd name="connsiteY51" fmla="*/ 468105 h 1156476"/>
                <a:gd name="connsiteX52" fmla="*/ 980698 w 1307301"/>
                <a:gd name="connsiteY52" fmla="*/ 495537 h 1156476"/>
                <a:gd name="connsiteX53" fmla="*/ 961839 w 1307301"/>
                <a:gd name="connsiteY53" fmla="*/ 468962 h 1156476"/>
                <a:gd name="connsiteX54" fmla="*/ 930121 w 1307301"/>
                <a:gd name="connsiteY54" fmla="*/ 433815 h 1156476"/>
                <a:gd name="connsiteX55" fmla="*/ 372051 w 1307301"/>
                <a:gd name="connsiteY55" fmla="*/ 433815 h 1156476"/>
                <a:gd name="connsiteX56" fmla="*/ 372051 w 1307301"/>
                <a:gd name="connsiteY56" fmla="*/ 991885 h 1156476"/>
                <a:gd name="connsiteX57" fmla="*/ 337761 w 1307301"/>
                <a:gd name="connsiteY57" fmla="*/ 1026175 h 1156476"/>
                <a:gd name="connsiteX58" fmla="*/ 967840 w 1307301"/>
                <a:gd name="connsiteY58" fmla="*/ 1156477 h 1156476"/>
                <a:gd name="connsiteX59" fmla="*/ 284611 w 1307301"/>
                <a:gd name="connsiteY59" fmla="*/ 1156477 h 1156476"/>
                <a:gd name="connsiteX60" fmla="*/ 4 w 1307301"/>
                <a:gd name="connsiteY60" fmla="*/ 867583 h 1156476"/>
                <a:gd name="connsiteX61" fmla="*/ 4 w 1307301"/>
                <a:gd name="connsiteY61" fmla="*/ 867583 h 1156476"/>
                <a:gd name="connsiteX62" fmla="*/ 49725 w 1307301"/>
                <a:gd name="connsiteY62" fmla="*/ 867583 h 1156476"/>
                <a:gd name="connsiteX63" fmla="*/ 285469 w 1307301"/>
                <a:gd name="connsiteY63" fmla="*/ 1106756 h 1156476"/>
                <a:gd name="connsiteX64" fmla="*/ 967840 w 1307301"/>
                <a:gd name="connsiteY64" fmla="*/ 1106756 h 1156476"/>
                <a:gd name="connsiteX65" fmla="*/ 1257590 w 1307301"/>
                <a:gd name="connsiteY65" fmla="*/ 817006 h 1156476"/>
                <a:gd name="connsiteX66" fmla="*/ 1183867 w 1307301"/>
                <a:gd name="connsiteY66" fmla="*/ 624125 h 1156476"/>
                <a:gd name="connsiteX67" fmla="*/ 1220728 w 1307301"/>
                <a:gd name="connsiteY67" fmla="*/ 591549 h 1156476"/>
                <a:gd name="connsiteX68" fmla="*/ 1194154 w 1307301"/>
                <a:gd name="connsiteY68" fmla="*/ 1070752 h 1156476"/>
                <a:gd name="connsiteX69" fmla="*/ 967840 w 1307301"/>
                <a:gd name="connsiteY69" fmla="*/ 1156477 h 1156476"/>
                <a:gd name="connsiteX70" fmla="*/ 49725 w 1307301"/>
                <a:gd name="connsiteY70" fmla="*/ 867583 h 1156476"/>
                <a:gd name="connsiteX71" fmla="*/ 4 w 1307301"/>
                <a:gd name="connsiteY71" fmla="*/ 867583 h 1156476"/>
                <a:gd name="connsiteX72" fmla="*/ 239177 w 1307301"/>
                <a:gd name="connsiteY72" fmla="*/ 587263 h 1156476"/>
                <a:gd name="connsiteX73" fmla="*/ 247750 w 1307301"/>
                <a:gd name="connsiteY73" fmla="*/ 636126 h 1156476"/>
                <a:gd name="connsiteX74" fmla="*/ 49725 w 1307301"/>
                <a:gd name="connsiteY74" fmla="*/ 867583 h 1156476"/>
                <a:gd name="connsiteX75" fmla="*/ 678089 w 1307301"/>
                <a:gd name="connsiteY75" fmla="*/ 815291 h 1156476"/>
                <a:gd name="connsiteX76" fmla="*/ 628369 w 1307301"/>
                <a:gd name="connsiteY76" fmla="*/ 815291 h 1156476"/>
                <a:gd name="connsiteX77" fmla="*/ 969554 w 1307301"/>
                <a:gd name="connsiteY77" fmla="*/ 478392 h 1156476"/>
                <a:gd name="connsiteX78" fmla="*/ 1219871 w 1307301"/>
                <a:gd name="connsiteY78" fmla="*/ 591549 h 1156476"/>
                <a:gd name="connsiteX79" fmla="*/ 1183009 w 1307301"/>
                <a:gd name="connsiteY79" fmla="*/ 624125 h 1156476"/>
                <a:gd name="connsiteX80" fmla="*/ 774101 w 1307301"/>
                <a:gd name="connsiteY80" fmla="*/ 600979 h 1156476"/>
                <a:gd name="connsiteX81" fmla="*/ 678089 w 1307301"/>
                <a:gd name="connsiteY81" fmla="*/ 815291 h 115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307301" h="1156476">
                  <a:moveTo>
                    <a:pt x="174026" y="461247"/>
                  </a:moveTo>
                  <a:cubicBezTo>
                    <a:pt x="169740" y="461247"/>
                    <a:pt x="165454" y="460390"/>
                    <a:pt x="162025" y="457818"/>
                  </a:cubicBezTo>
                  <a:lnTo>
                    <a:pt x="45439" y="390095"/>
                  </a:lnTo>
                  <a:cubicBezTo>
                    <a:pt x="34294" y="384095"/>
                    <a:pt x="29151" y="371236"/>
                    <a:pt x="33437" y="359234"/>
                  </a:cubicBezTo>
                  <a:cubicBezTo>
                    <a:pt x="37723" y="346375"/>
                    <a:pt x="52297" y="339517"/>
                    <a:pt x="65155" y="344661"/>
                  </a:cubicBezTo>
                  <a:cubicBezTo>
                    <a:pt x="66870" y="345518"/>
                    <a:pt x="67727" y="345518"/>
                    <a:pt x="69442" y="346375"/>
                  </a:cubicBezTo>
                  <a:lnTo>
                    <a:pt x="186028" y="414098"/>
                  </a:lnTo>
                  <a:cubicBezTo>
                    <a:pt x="198029" y="420956"/>
                    <a:pt x="202315" y="435530"/>
                    <a:pt x="197172" y="447531"/>
                  </a:cubicBezTo>
                  <a:cubicBezTo>
                    <a:pt x="191171" y="456103"/>
                    <a:pt x="183456" y="461247"/>
                    <a:pt x="174026" y="461247"/>
                  </a:cubicBezTo>
                  <a:close/>
                  <a:moveTo>
                    <a:pt x="375480" y="259793"/>
                  </a:moveTo>
                  <a:cubicBezTo>
                    <a:pt x="366907" y="259793"/>
                    <a:pt x="358335" y="254650"/>
                    <a:pt x="354049" y="247792"/>
                  </a:cubicBezTo>
                  <a:lnTo>
                    <a:pt x="286326" y="131206"/>
                  </a:lnTo>
                  <a:cubicBezTo>
                    <a:pt x="280325" y="120919"/>
                    <a:pt x="282040" y="107203"/>
                    <a:pt x="291469" y="98630"/>
                  </a:cubicBezTo>
                  <a:cubicBezTo>
                    <a:pt x="301756" y="90058"/>
                    <a:pt x="317187" y="90915"/>
                    <a:pt x="326617" y="101202"/>
                  </a:cubicBezTo>
                  <a:cubicBezTo>
                    <a:pt x="326617" y="101202"/>
                    <a:pt x="326617" y="101202"/>
                    <a:pt x="326617" y="101202"/>
                  </a:cubicBezTo>
                  <a:cubicBezTo>
                    <a:pt x="327474" y="102059"/>
                    <a:pt x="328331" y="103774"/>
                    <a:pt x="329188" y="104631"/>
                  </a:cubicBezTo>
                  <a:lnTo>
                    <a:pt x="396911" y="221217"/>
                  </a:lnTo>
                  <a:cubicBezTo>
                    <a:pt x="403769" y="232361"/>
                    <a:pt x="401197" y="246935"/>
                    <a:pt x="390053" y="255507"/>
                  </a:cubicBezTo>
                  <a:cubicBezTo>
                    <a:pt x="385767" y="258079"/>
                    <a:pt x="380623" y="259793"/>
                    <a:pt x="375480" y="259793"/>
                  </a:cubicBezTo>
                  <a:close/>
                  <a:moveTo>
                    <a:pt x="626654" y="159495"/>
                  </a:moveTo>
                  <a:lnTo>
                    <a:pt x="626654" y="26621"/>
                  </a:lnTo>
                  <a:cubicBezTo>
                    <a:pt x="626654" y="12905"/>
                    <a:pt x="636941" y="1761"/>
                    <a:pt x="650657" y="46"/>
                  </a:cubicBezTo>
                  <a:cubicBezTo>
                    <a:pt x="664373" y="-811"/>
                    <a:pt x="675517" y="10333"/>
                    <a:pt x="676375" y="24049"/>
                  </a:cubicBezTo>
                  <a:cubicBezTo>
                    <a:pt x="676375" y="24049"/>
                    <a:pt x="676375" y="24907"/>
                    <a:pt x="676375" y="24907"/>
                  </a:cubicBezTo>
                  <a:lnTo>
                    <a:pt x="676375" y="161209"/>
                  </a:lnTo>
                  <a:cubicBezTo>
                    <a:pt x="676375" y="174925"/>
                    <a:pt x="665230" y="186070"/>
                    <a:pt x="651514" y="186070"/>
                  </a:cubicBezTo>
                  <a:lnTo>
                    <a:pt x="650657" y="186070"/>
                  </a:lnTo>
                  <a:cubicBezTo>
                    <a:pt x="636941" y="184355"/>
                    <a:pt x="626654" y="173211"/>
                    <a:pt x="626654" y="159495"/>
                  </a:cubicBezTo>
                  <a:close/>
                  <a:moveTo>
                    <a:pt x="927549" y="259793"/>
                  </a:moveTo>
                  <a:cubicBezTo>
                    <a:pt x="922405" y="259793"/>
                    <a:pt x="917262" y="258079"/>
                    <a:pt x="913833" y="255507"/>
                  </a:cubicBezTo>
                  <a:cubicBezTo>
                    <a:pt x="903546" y="247792"/>
                    <a:pt x="900117" y="233218"/>
                    <a:pt x="906975" y="221217"/>
                  </a:cubicBezTo>
                  <a:lnTo>
                    <a:pt x="974698" y="104631"/>
                  </a:lnTo>
                  <a:cubicBezTo>
                    <a:pt x="981556" y="92629"/>
                    <a:pt x="996986" y="88343"/>
                    <a:pt x="1008130" y="95201"/>
                  </a:cubicBezTo>
                  <a:cubicBezTo>
                    <a:pt x="1008988" y="96058"/>
                    <a:pt x="1010702" y="96916"/>
                    <a:pt x="1011559" y="97773"/>
                  </a:cubicBezTo>
                  <a:cubicBezTo>
                    <a:pt x="1020989" y="106345"/>
                    <a:pt x="1022704" y="120061"/>
                    <a:pt x="1016703" y="130348"/>
                  </a:cubicBezTo>
                  <a:lnTo>
                    <a:pt x="948980" y="246935"/>
                  </a:lnTo>
                  <a:cubicBezTo>
                    <a:pt x="943837" y="254650"/>
                    <a:pt x="936121" y="259793"/>
                    <a:pt x="927549" y="259793"/>
                  </a:cubicBezTo>
                  <a:close/>
                  <a:moveTo>
                    <a:pt x="1129003" y="461247"/>
                  </a:moveTo>
                  <a:cubicBezTo>
                    <a:pt x="1119573" y="461247"/>
                    <a:pt x="1111000" y="456103"/>
                    <a:pt x="1106714" y="448388"/>
                  </a:cubicBezTo>
                  <a:cubicBezTo>
                    <a:pt x="1100713" y="436387"/>
                    <a:pt x="1105857" y="420956"/>
                    <a:pt x="1117858" y="414955"/>
                  </a:cubicBezTo>
                  <a:lnTo>
                    <a:pt x="1233587" y="348090"/>
                  </a:lnTo>
                  <a:cubicBezTo>
                    <a:pt x="1243874" y="342089"/>
                    <a:pt x="1257590" y="343804"/>
                    <a:pt x="1265305" y="352376"/>
                  </a:cubicBezTo>
                  <a:cubicBezTo>
                    <a:pt x="1273878" y="362663"/>
                    <a:pt x="1273021" y="378094"/>
                    <a:pt x="1262734" y="387523"/>
                  </a:cubicBezTo>
                  <a:cubicBezTo>
                    <a:pt x="1262734" y="387523"/>
                    <a:pt x="1262734" y="387523"/>
                    <a:pt x="1262734" y="387523"/>
                  </a:cubicBezTo>
                  <a:cubicBezTo>
                    <a:pt x="1261876" y="388381"/>
                    <a:pt x="1260162" y="389238"/>
                    <a:pt x="1259305" y="390095"/>
                  </a:cubicBezTo>
                  <a:lnTo>
                    <a:pt x="1141004" y="458675"/>
                  </a:lnTo>
                  <a:cubicBezTo>
                    <a:pt x="1137575" y="460390"/>
                    <a:pt x="1133289" y="461247"/>
                    <a:pt x="1129003" y="461247"/>
                  </a:cubicBezTo>
                  <a:close/>
                  <a:moveTo>
                    <a:pt x="337761" y="1026175"/>
                  </a:moveTo>
                  <a:cubicBezTo>
                    <a:pt x="164596" y="853010"/>
                    <a:pt x="164596" y="571832"/>
                    <a:pt x="337761" y="398668"/>
                  </a:cubicBezTo>
                  <a:cubicBezTo>
                    <a:pt x="510925" y="225503"/>
                    <a:pt x="792103" y="225503"/>
                    <a:pt x="965268" y="398668"/>
                  </a:cubicBezTo>
                  <a:cubicBezTo>
                    <a:pt x="978127" y="411526"/>
                    <a:pt x="989271" y="424385"/>
                    <a:pt x="1000415" y="438101"/>
                  </a:cubicBezTo>
                  <a:cubicBezTo>
                    <a:pt x="1008130" y="447531"/>
                    <a:pt x="1014988" y="457818"/>
                    <a:pt x="1021846" y="468105"/>
                  </a:cubicBezTo>
                  <a:lnTo>
                    <a:pt x="980698" y="495537"/>
                  </a:lnTo>
                  <a:cubicBezTo>
                    <a:pt x="974698" y="486107"/>
                    <a:pt x="968697" y="477535"/>
                    <a:pt x="961839" y="468962"/>
                  </a:cubicBezTo>
                  <a:cubicBezTo>
                    <a:pt x="952409" y="456961"/>
                    <a:pt x="941265" y="444959"/>
                    <a:pt x="930121" y="433815"/>
                  </a:cubicBezTo>
                  <a:cubicBezTo>
                    <a:pt x="775816" y="279510"/>
                    <a:pt x="526356" y="279510"/>
                    <a:pt x="372051" y="433815"/>
                  </a:cubicBezTo>
                  <a:cubicBezTo>
                    <a:pt x="217746" y="588120"/>
                    <a:pt x="217746" y="837580"/>
                    <a:pt x="372051" y="991885"/>
                  </a:cubicBezTo>
                  <a:cubicBezTo>
                    <a:pt x="372908" y="991027"/>
                    <a:pt x="337761" y="1026175"/>
                    <a:pt x="337761" y="1026175"/>
                  </a:cubicBezTo>
                  <a:close/>
                  <a:moveTo>
                    <a:pt x="967840" y="1156477"/>
                  </a:moveTo>
                  <a:lnTo>
                    <a:pt x="284611" y="1156477"/>
                  </a:lnTo>
                  <a:cubicBezTo>
                    <a:pt x="126020" y="1155620"/>
                    <a:pt x="-853" y="1026175"/>
                    <a:pt x="4" y="867583"/>
                  </a:cubicBezTo>
                  <a:lnTo>
                    <a:pt x="4" y="867583"/>
                  </a:lnTo>
                  <a:lnTo>
                    <a:pt x="49725" y="867583"/>
                  </a:lnTo>
                  <a:cubicBezTo>
                    <a:pt x="48868" y="998743"/>
                    <a:pt x="154309" y="1105899"/>
                    <a:pt x="285469" y="1106756"/>
                  </a:cubicBezTo>
                  <a:lnTo>
                    <a:pt x="967840" y="1106756"/>
                  </a:lnTo>
                  <a:cubicBezTo>
                    <a:pt x="1128145" y="1106756"/>
                    <a:pt x="1257590" y="977311"/>
                    <a:pt x="1257590" y="817006"/>
                  </a:cubicBezTo>
                  <a:cubicBezTo>
                    <a:pt x="1257590" y="745854"/>
                    <a:pt x="1231015" y="677274"/>
                    <a:pt x="1183867" y="624125"/>
                  </a:cubicBezTo>
                  <a:lnTo>
                    <a:pt x="1220728" y="591549"/>
                  </a:lnTo>
                  <a:cubicBezTo>
                    <a:pt x="1345887" y="731281"/>
                    <a:pt x="1333885" y="945593"/>
                    <a:pt x="1194154" y="1070752"/>
                  </a:cubicBezTo>
                  <a:cubicBezTo>
                    <a:pt x="1131574" y="1125616"/>
                    <a:pt x="1050993" y="1156477"/>
                    <a:pt x="967840" y="1156477"/>
                  </a:cubicBezTo>
                  <a:close/>
                  <a:moveTo>
                    <a:pt x="49725" y="867583"/>
                  </a:moveTo>
                  <a:lnTo>
                    <a:pt x="4" y="867583"/>
                  </a:lnTo>
                  <a:cubicBezTo>
                    <a:pt x="862" y="728709"/>
                    <a:pt x="102017" y="610408"/>
                    <a:pt x="239177" y="587263"/>
                  </a:cubicBezTo>
                  <a:lnTo>
                    <a:pt x="247750" y="636126"/>
                  </a:lnTo>
                  <a:cubicBezTo>
                    <a:pt x="133735" y="654985"/>
                    <a:pt x="50582" y="752712"/>
                    <a:pt x="49725" y="867583"/>
                  </a:cubicBezTo>
                  <a:close/>
                  <a:moveTo>
                    <a:pt x="678089" y="815291"/>
                  </a:moveTo>
                  <a:lnTo>
                    <a:pt x="628369" y="815291"/>
                  </a:lnTo>
                  <a:cubicBezTo>
                    <a:pt x="630083" y="628411"/>
                    <a:pt x="782674" y="477535"/>
                    <a:pt x="969554" y="478392"/>
                  </a:cubicBezTo>
                  <a:cubicBezTo>
                    <a:pt x="1065566" y="479249"/>
                    <a:pt x="1156435" y="520397"/>
                    <a:pt x="1219871" y="591549"/>
                  </a:cubicBezTo>
                  <a:lnTo>
                    <a:pt x="1183009" y="624125"/>
                  </a:lnTo>
                  <a:cubicBezTo>
                    <a:pt x="1076710" y="504967"/>
                    <a:pt x="893259" y="494680"/>
                    <a:pt x="774101" y="600979"/>
                  </a:cubicBezTo>
                  <a:cubicBezTo>
                    <a:pt x="714094" y="655843"/>
                    <a:pt x="678946" y="732995"/>
                    <a:pt x="678089" y="815291"/>
                  </a:cubicBezTo>
                  <a:close/>
                </a:path>
              </a:pathLst>
            </a:custGeom>
            <a:gradFill>
              <a:gsLst>
                <a:gs pos="0">
                  <a:srgbClr val="50FFD2"/>
                </a:gs>
                <a:gs pos="50000">
                  <a:srgbClr val="28B1E8"/>
                </a:gs>
                <a:gs pos="100000">
                  <a:srgbClr val="0064FF"/>
                </a:gs>
              </a:gsLst>
              <a:lin ang="7199998" scaled="1"/>
            </a:gradFill>
            <a:ln w="8572" cap="flat">
              <a:noFill/>
              <a:prstDash val="solid"/>
              <a:miter/>
            </a:ln>
          </p:spPr>
          <p:txBody>
            <a:bodyPr rtlCol="0" anchor="ctr"/>
            <a:lstStyle/>
            <a:p>
              <a:pPr defTabSz="914621"/>
              <a:endParaRPr lang="en-US" dirty="0">
                <a:solidFill>
                  <a:srgbClr val="000000"/>
                </a:solidFill>
                <a:latin typeface="IBM Plex Sans Regular"/>
              </a:endParaRPr>
            </a:p>
          </p:txBody>
        </p:sp>
      </p:grpSp>
      <p:pic>
        <p:nvPicPr>
          <p:cNvPr id="43" name="Picture 28" descr="Image result for oracle cloud logo vector">
            <a:extLst>
              <a:ext uri="{FF2B5EF4-FFF2-40B4-BE49-F238E27FC236}">
                <a16:creationId xmlns:a16="http://schemas.microsoft.com/office/drawing/2014/main" id="{42EB1446-BF33-DC8C-4088-6033442C165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351409" y="2011065"/>
            <a:ext cx="839857" cy="286780"/>
          </a:xfrm>
          <a:prstGeom prst="rect">
            <a:avLst/>
          </a:prstGeom>
          <a:solidFill>
            <a:sysClr val="window" lastClr="FFFFFF"/>
          </a:solidFill>
        </p:spPr>
      </p:pic>
      <p:sp>
        <p:nvSpPr>
          <p:cNvPr id="44" name="TextBox 43">
            <a:extLst>
              <a:ext uri="{FF2B5EF4-FFF2-40B4-BE49-F238E27FC236}">
                <a16:creationId xmlns:a16="http://schemas.microsoft.com/office/drawing/2014/main" id="{DACC1C04-39C6-CF95-ECD0-6917A4575981}"/>
              </a:ext>
            </a:extLst>
          </p:cNvPr>
          <p:cNvSpPr txBox="1"/>
          <p:nvPr/>
        </p:nvSpPr>
        <p:spPr>
          <a:xfrm>
            <a:off x="2870019" y="5286602"/>
            <a:ext cx="5569428" cy="312439"/>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600" b="1" dirty="0">
                <a:solidFill>
                  <a:srgbClr val="FFFFFF"/>
                </a:solidFill>
                <a:latin typeface="IBM Plex Sans Regular"/>
                <a:ea typeface="IBM Plex Sans" charset="0"/>
                <a:cs typeface="Arial" panose="020B0604020202020204" pitchFamily="34" charset="0"/>
              </a:rPr>
              <a:t>System of Record:  Transactional &amp; batch applications </a:t>
            </a:r>
          </a:p>
        </p:txBody>
      </p:sp>
      <p:sp>
        <p:nvSpPr>
          <p:cNvPr id="45" name="Title 44">
            <a:extLst>
              <a:ext uri="{FF2B5EF4-FFF2-40B4-BE49-F238E27FC236}">
                <a16:creationId xmlns:a16="http://schemas.microsoft.com/office/drawing/2014/main" id="{421D2F24-5ED6-EDE4-7B24-357E02BC02A5}"/>
              </a:ext>
            </a:extLst>
          </p:cNvPr>
          <p:cNvSpPr>
            <a:spLocks noGrp="1"/>
          </p:cNvSpPr>
          <p:nvPr>
            <p:ph type="title"/>
          </p:nvPr>
        </p:nvSpPr>
        <p:spPr>
          <a:xfrm>
            <a:off x="280416" y="268224"/>
            <a:ext cx="10416897" cy="1072896"/>
          </a:xfrm>
        </p:spPr>
        <p:txBody>
          <a:bodyPr/>
          <a:lstStyle/>
          <a:p>
            <a:r>
              <a:rPr lang="en-US" dirty="0"/>
              <a:t>Landscape for handling increased SOR interaction</a:t>
            </a:r>
            <a:br>
              <a:rPr lang="en-US" dirty="0"/>
            </a:br>
            <a:endParaRPr lang="en-US" dirty="0"/>
          </a:p>
        </p:txBody>
      </p:sp>
      <p:pic>
        <p:nvPicPr>
          <p:cNvPr id="18" name="Picture 17">
            <a:extLst>
              <a:ext uri="{FF2B5EF4-FFF2-40B4-BE49-F238E27FC236}">
                <a16:creationId xmlns:a16="http://schemas.microsoft.com/office/drawing/2014/main" id="{A1F65C28-97B7-A7B8-BE52-20B018B66BC4}"/>
              </a:ext>
            </a:extLst>
          </p:cNvPr>
          <p:cNvPicPr>
            <a:picLocks noChangeAspect="1"/>
          </p:cNvPicPr>
          <p:nvPr/>
        </p:nvPicPr>
        <p:blipFill>
          <a:blip r:embed="rId8"/>
          <a:stretch>
            <a:fillRect/>
          </a:stretch>
        </p:blipFill>
        <p:spPr>
          <a:xfrm>
            <a:off x="0" y="6696740"/>
            <a:ext cx="12192000" cy="170688"/>
          </a:xfrm>
          <a:prstGeom prst="rect">
            <a:avLst/>
          </a:prstGeom>
        </p:spPr>
      </p:pic>
    </p:spTree>
    <p:extLst>
      <p:ext uri="{BB962C8B-B14F-4D97-AF65-F5344CB8AC3E}">
        <p14:creationId xmlns:p14="http://schemas.microsoft.com/office/powerpoint/2010/main" val="110334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Up 55">
            <a:extLst>
              <a:ext uri="{FF2B5EF4-FFF2-40B4-BE49-F238E27FC236}">
                <a16:creationId xmlns:a16="http://schemas.microsoft.com/office/drawing/2014/main" id="{7A0D258A-BE1F-5EB2-A714-14BFB001DD87}"/>
              </a:ext>
            </a:extLst>
          </p:cNvPr>
          <p:cNvSpPr/>
          <p:nvPr/>
        </p:nvSpPr>
        <p:spPr bwMode="auto">
          <a:xfrm>
            <a:off x="6343612" y="4666134"/>
            <a:ext cx="313929" cy="549197"/>
          </a:xfrm>
          <a:prstGeom prst="upArrow">
            <a:avLst/>
          </a:prstGeom>
          <a:solidFill>
            <a:srgbClr val="005D5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fontAlgn="base">
              <a:lnSpc>
                <a:spcPct val="90000"/>
              </a:lnSpc>
              <a:spcBef>
                <a:spcPct val="0"/>
              </a:spcBef>
              <a:spcAft>
                <a:spcPct val="0"/>
              </a:spcAft>
              <a:defRPr/>
            </a:pPr>
            <a:endParaRPr lang="en-US" sz="2000" dirty="0">
              <a:solidFill>
                <a:srgbClr val="191919"/>
              </a:solidFill>
              <a:latin typeface="IBM Plex Sans Regular"/>
            </a:endParaRPr>
          </a:p>
        </p:txBody>
      </p:sp>
      <p:cxnSp>
        <p:nvCxnSpPr>
          <p:cNvPr id="3" name="Connector: Elbow 26">
            <a:extLst>
              <a:ext uri="{FF2B5EF4-FFF2-40B4-BE49-F238E27FC236}">
                <a16:creationId xmlns:a16="http://schemas.microsoft.com/office/drawing/2014/main" id="{5DB3F23C-B09D-27DC-60DF-3E6035D1619C}"/>
              </a:ext>
            </a:extLst>
          </p:cNvPr>
          <p:cNvCxnSpPr>
            <a:cxnSpLocks/>
          </p:cNvCxnSpPr>
          <p:nvPr/>
        </p:nvCxnSpPr>
        <p:spPr>
          <a:xfrm rot="16200000" flipH="1">
            <a:off x="7827767" y="2448830"/>
            <a:ext cx="3735992" cy="2003100"/>
          </a:xfrm>
          <a:prstGeom prst="bentConnector3">
            <a:avLst>
              <a:gd name="adj1" fmla="val 153"/>
            </a:avLst>
          </a:prstGeom>
          <a:noFill/>
          <a:ln w="12700" cap="flat" cmpd="sng" algn="ctr">
            <a:gradFill>
              <a:gsLst>
                <a:gs pos="0">
                  <a:schemeClr val="accent2"/>
                </a:gs>
                <a:gs pos="100000">
                  <a:schemeClr val="accent4"/>
                </a:gs>
              </a:gsLst>
              <a:lin ang="5400000" scaled="1"/>
            </a:gradFill>
            <a:prstDash val="dash"/>
            <a:miter lim="800000"/>
            <a:tailEnd type="triangle"/>
          </a:ln>
          <a:effectLst/>
        </p:spPr>
      </p:cxnSp>
      <p:sp>
        <p:nvSpPr>
          <p:cNvPr id="4" name="TextBox 3">
            <a:extLst>
              <a:ext uri="{FF2B5EF4-FFF2-40B4-BE49-F238E27FC236}">
                <a16:creationId xmlns:a16="http://schemas.microsoft.com/office/drawing/2014/main" id="{449C4957-93DB-7DE6-0704-E39BAF76217E}"/>
              </a:ext>
            </a:extLst>
          </p:cNvPr>
          <p:cNvSpPr txBox="1"/>
          <p:nvPr/>
        </p:nvSpPr>
        <p:spPr>
          <a:xfrm>
            <a:off x="229542" y="3219086"/>
            <a:ext cx="2155292" cy="1957484"/>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Aft>
                <a:spcPts val="533"/>
              </a:spcAft>
              <a:defRPr/>
            </a:pPr>
            <a:r>
              <a:rPr lang="en-US" sz="1400" dirty="0">
                <a:solidFill>
                  <a:srgbClr val="000000"/>
                </a:solidFill>
                <a:latin typeface="IBM Plex Sans Regular"/>
                <a:ea typeface="IBM Plex Sans" charset="0"/>
                <a:cs typeface="Arial" panose="020B0604020202020204" pitchFamily="34" charset="0"/>
              </a:rPr>
              <a:t>IBM Z Digital Integration Hub provides: </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Real-time information</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SOR protection from unpredictable inquiries</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Flexible information model</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Composed information</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TCO advantage</a:t>
            </a:r>
          </a:p>
          <a:p>
            <a:pPr marL="150280" indent="-150280" defTabSz="914377">
              <a:lnSpc>
                <a:spcPct val="90000"/>
              </a:lnSpc>
              <a:spcAft>
                <a:spcPts val="533"/>
              </a:spcAft>
              <a:buFont typeface="Arial" panose="020B0604020202020204" pitchFamily="34" charset="0"/>
              <a:buChar char="•"/>
              <a:defRPr/>
            </a:pPr>
            <a:endParaRPr lang="en-US" sz="1400" dirty="0">
              <a:solidFill>
                <a:srgbClr val="000000"/>
              </a:solidFill>
              <a:latin typeface="IBM Plex Sans Regular"/>
              <a:ea typeface="IBM Plex Sans" charset="0"/>
              <a:cs typeface="Arial" panose="020B0604020202020204" pitchFamily="34" charset="0"/>
            </a:endParaRPr>
          </a:p>
        </p:txBody>
      </p:sp>
      <p:grpSp>
        <p:nvGrpSpPr>
          <p:cNvPr id="5" name="Group 4">
            <a:extLst>
              <a:ext uri="{FF2B5EF4-FFF2-40B4-BE49-F238E27FC236}">
                <a16:creationId xmlns:a16="http://schemas.microsoft.com/office/drawing/2014/main" id="{ADE0AF79-6629-8489-7EE4-88D281BD53A6}"/>
              </a:ext>
            </a:extLst>
          </p:cNvPr>
          <p:cNvGrpSpPr/>
          <p:nvPr/>
        </p:nvGrpSpPr>
        <p:grpSpPr>
          <a:xfrm>
            <a:off x="2317083" y="3024776"/>
            <a:ext cx="522075" cy="1941617"/>
            <a:chOff x="693471" y="2512609"/>
            <a:chExt cx="391556" cy="930199"/>
          </a:xfrm>
        </p:grpSpPr>
        <p:sp>
          <p:nvSpPr>
            <p:cNvPr id="6" name="Rectangle 5">
              <a:extLst>
                <a:ext uri="{FF2B5EF4-FFF2-40B4-BE49-F238E27FC236}">
                  <a16:creationId xmlns:a16="http://schemas.microsoft.com/office/drawing/2014/main" id="{1454AC07-7B83-7D8D-1778-73D298C92230}"/>
                </a:ext>
              </a:extLst>
            </p:cNvPr>
            <p:cNvSpPr/>
            <p:nvPr/>
          </p:nvSpPr>
          <p:spPr bwMode="auto">
            <a:xfrm>
              <a:off x="693471" y="2571750"/>
              <a:ext cx="285392" cy="791278"/>
            </a:xfrm>
            <a:prstGeom prst="rect">
              <a:avLst/>
            </a:prstGeom>
            <a:noFill/>
            <a:ln w="9525">
              <a:solidFill>
                <a:srgbClr val="005D5D"/>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7" name="Rectangle 6">
              <a:extLst>
                <a:ext uri="{FF2B5EF4-FFF2-40B4-BE49-F238E27FC236}">
                  <a16:creationId xmlns:a16="http://schemas.microsoft.com/office/drawing/2014/main" id="{3912EDC1-B93B-1D28-BA6E-C078C7DA3B43}"/>
                </a:ext>
              </a:extLst>
            </p:cNvPr>
            <p:cNvSpPr/>
            <p:nvPr/>
          </p:nvSpPr>
          <p:spPr bwMode="auto">
            <a:xfrm>
              <a:off x="860196" y="2512609"/>
              <a:ext cx="224831" cy="930199"/>
            </a:xfrm>
            <a:prstGeom prst="rect">
              <a:avLst/>
            </a:prstGeom>
            <a:solidFill>
              <a:schemeClr val="bg1"/>
            </a:solidFill>
            <a:ln w="9525">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grpSp>
      <p:sp>
        <p:nvSpPr>
          <p:cNvPr id="8" name="TextBox 7">
            <a:extLst>
              <a:ext uri="{FF2B5EF4-FFF2-40B4-BE49-F238E27FC236}">
                <a16:creationId xmlns:a16="http://schemas.microsoft.com/office/drawing/2014/main" id="{3D5F2FD0-0260-1012-00FC-50968D6DFD83}"/>
              </a:ext>
            </a:extLst>
          </p:cNvPr>
          <p:cNvSpPr txBox="1"/>
          <p:nvPr/>
        </p:nvSpPr>
        <p:spPr>
          <a:xfrm>
            <a:off x="229539" y="863778"/>
            <a:ext cx="2155292" cy="1957484"/>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Aft>
                <a:spcPts val="533"/>
              </a:spcAft>
              <a:defRPr/>
            </a:pPr>
            <a:r>
              <a:rPr lang="en-US" sz="1400" dirty="0">
                <a:solidFill>
                  <a:srgbClr val="000000"/>
                </a:solidFill>
                <a:latin typeface="IBM Plex Sans Regular"/>
                <a:ea typeface="IBM Plex Sans" charset="0"/>
                <a:cs typeface="Arial" panose="020B0604020202020204" pitchFamily="34" charset="0"/>
              </a:rPr>
              <a:t>Challenges addressed:</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Stale information</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Spikey Systems of Record (SOR) impacts</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Limited eventing</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Inability to separate query &amp; update traffic</a:t>
            </a:r>
          </a:p>
          <a:p>
            <a:pPr marL="150280" indent="-150280" defTabSz="914377">
              <a:lnSpc>
                <a:spcPct val="90000"/>
              </a:lnSpc>
              <a:spcAft>
                <a:spcPts val="533"/>
              </a:spcAft>
              <a:buFont typeface="Arial" panose="020B0604020202020204" pitchFamily="34" charset="0"/>
              <a:buChar char="•"/>
              <a:defRPr/>
            </a:pPr>
            <a:r>
              <a:rPr lang="en-US" sz="1400" dirty="0">
                <a:solidFill>
                  <a:srgbClr val="000000"/>
                </a:solidFill>
                <a:latin typeface="IBM Plex Sans Regular"/>
                <a:ea typeface="IBM Plex Sans" charset="0"/>
                <a:cs typeface="Arial" panose="020B0604020202020204" pitchFamily="34" charset="0"/>
              </a:rPr>
              <a:t>Cannot obtain </a:t>
            </a:r>
            <a:br>
              <a:rPr lang="en-US" sz="1400" dirty="0">
                <a:solidFill>
                  <a:srgbClr val="000000"/>
                </a:solidFill>
                <a:latin typeface="IBM Plex Sans Regular"/>
                <a:ea typeface="IBM Plex Sans" charset="0"/>
                <a:cs typeface="Arial" panose="020B0604020202020204" pitchFamily="34" charset="0"/>
              </a:rPr>
            </a:br>
            <a:r>
              <a:rPr lang="en-US" sz="1400" dirty="0">
                <a:solidFill>
                  <a:srgbClr val="000000"/>
                </a:solidFill>
                <a:latin typeface="IBM Plex Sans Regular"/>
                <a:ea typeface="IBM Plex Sans" charset="0"/>
                <a:cs typeface="Arial" panose="020B0604020202020204" pitchFamily="34" charset="0"/>
              </a:rPr>
              <a:t>needed information</a:t>
            </a:r>
          </a:p>
        </p:txBody>
      </p:sp>
      <p:sp>
        <p:nvSpPr>
          <p:cNvPr id="9" name="Rectangle 8">
            <a:extLst>
              <a:ext uri="{FF2B5EF4-FFF2-40B4-BE49-F238E27FC236}">
                <a16:creationId xmlns:a16="http://schemas.microsoft.com/office/drawing/2014/main" id="{31A03D5F-DE41-38E2-CD07-A8369B29BD66}"/>
              </a:ext>
            </a:extLst>
          </p:cNvPr>
          <p:cNvSpPr/>
          <p:nvPr/>
        </p:nvSpPr>
        <p:spPr bwMode="auto">
          <a:xfrm>
            <a:off x="2682786" y="3316577"/>
            <a:ext cx="4737501" cy="1263129"/>
          </a:xfrm>
          <a:prstGeom prst="rect">
            <a:avLst/>
          </a:prstGeom>
          <a:solidFill>
            <a:schemeClr val="bg1"/>
          </a:solidFill>
          <a:ln w="12700">
            <a:solidFill>
              <a:srgbClr val="005D5D"/>
            </a:solidFill>
            <a:headEnd type="none" w="med" len="med"/>
            <a:tailEnd type="non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defRPr/>
            </a:pPr>
            <a:endParaRPr lang="en-US" sz="1867" dirty="0">
              <a:solidFill>
                <a:srgbClr val="FFFFFF"/>
              </a:solidFill>
              <a:latin typeface="IBM Plex Sans Regular"/>
            </a:endParaRPr>
          </a:p>
        </p:txBody>
      </p:sp>
      <p:sp>
        <p:nvSpPr>
          <p:cNvPr id="10" name="Rectangle 9">
            <a:extLst>
              <a:ext uri="{FF2B5EF4-FFF2-40B4-BE49-F238E27FC236}">
                <a16:creationId xmlns:a16="http://schemas.microsoft.com/office/drawing/2014/main" id="{22164BAB-D810-2FEB-E2DB-AB940FE9A81F}"/>
              </a:ext>
            </a:extLst>
          </p:cNvPr>
          <p:cNvSpPr/>
          <p:nvPr/>
        </p:nvSpPr>
        <p:spPr bwMode="auto">
          <a:xfrm>
            <a:off x="2687554" y="3301085"/>
            <a:ext cx="4751655" cy="347481"/>
          </a:xfrm>
          <a:prstGeom prst="rect">
            <a:avLst/>
          </a:prstGeom>
          <a:solidFill>
            <a:srgbClr val="005D5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11" name="Arrow: Up-Down 23">
            <a:extLst>
              <a:ext uri="{FF2B5EF4-FFF2-40B4-BE49-F238E27FC236}">
                <a16:creationId xmlns:a16="http://schemas.microsoft.com/office/drawing/2014/main" id="{43D85B41-34BF-BEEB-4C78-66453ADB5FB7}"/>
              </a:ext>
            </a:extLst>
          </p:cNvPr>
          <p:cNvSpPr/>
          <p:nvPr/>
        </p:nvSpPr>
        <p:spPr>
          <a:xfrm>
            <a:off x="7803281" y="2687292"/>
            <a:ext cx="323451" cy="2439141"/>
          </a:xfrm>
          <a:prstGeom prst="upDownArrow">
            <a:avLst/>
          </a:prstGeom>
          <a:solidFill>
            <a:schemeClr val="tx1">
              <a:lumMod val="65000"/>
              <a:lumOff val="3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sp>
        <p:nvSpPr>
          <p:cNvPr id="12" name="TextBox 11">
            <a:extLst>
              <a:ext uri="{FF2B5EF4-FFF2-40B4-BE49-F238E27FC236}">
                <a16:creationId xmlns:a16="http://schemas.microsoft.com/office/drawing/2014/main" id="{C288C2D8-87C1-C1FC-21D5-B63A3E73CF66}"/>
              </a:ext>
            </a:extLst>
          </p:cNvPr>
          <p:cNvSpPr txBox="1"/>
          <p:nvPr/>
        </p:nvSpPr>
        <p:spPr>
          <a:xfrm>
            <a:off x="8252066" y="3238035"/>
            <a:ext cx="1423508" cy="906068"/>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spcBef>
                <a:spcPts val="1000"/>
              </a:spcBef>
              <a:defRPr/>
            </a:pPr>
            <a:r>
              <a:rPr lang="en-US" sz="1200" dirty="0">
                <a:solidFill>
                  <a:srgbClr val="000000"/>
                </a:solidFill>
                <a:latin typeface="IBM Plex Sans Regular"/>
                <a:ea typeface="IBM Plex Sans" charset="0"/>
                <a:cs typeface="Arial" panose="020B0604020202020204" pitchFamily="34" charset="0"/>
              </a:rPr>
              <a:t>Direct APIs  to individual core systems each time information is needed</a:t>
            </a:r>
          </a:p>
          <a:p>
            <a:pPr defTabSz="914377">
              <a:spcBef>
                <a:spcPts val="1000"/>
              </a:spcBef>
              <a:defRPr/>
            </a:pPr>
            <a:endParaRPr lang="en-US" sz="1400" dirty="0">
              <a:solidFill>
                <a:srgbClr val="000000"/>
              </a:solidFill>
              <a:latin typeface="IBM Plex Sans Regular"/>
              <a:ea typeface="IBM Plex Sans" charset="0"/>
              <a:cs typeface="Arial" panose="020B0604020202020204" pitchFamily="34" charset="0"/>
            </a:endParaRPr>
          </a:p>
        </p:txBody>
      </p:sp>
      <p:sp>
        <p:nvSpPr>
          <p:cNvPr id="13" name="Arrow: Up 26">
            <a:extLst>
              <a:ext uri="{FF2B5EF4-FFF2-40B4-BE49-F238E27FC236}">
                <a16:creationId xmlns:a16="http://schemas.microsoft.com/office/drawing/2014/main" id="{AE6068A3-8243-FEF2-AD6A-716E16912676}"/>
              </a:ext>
            </a:extLst>
          </p:cNvPr>
          <p:cNvSpPr/>
          <p:nvPr/>
        </p:nvSpPr>
        <p:spPr bwMode="auto">
          <a:xfrm rot="5400000">
            <a:off x="9257276" y="5325166"/>
            <a:ext cx="291256" cy="1200132"/>
          </a:xfrm>
          <a:prstGeom prst="upArrow">
            <a:avLst/>
          </a:prstGeom>
          <a:solidFill>
            <a:schemeClr val="tx1">
              <a:lumMod val="65000"/>
              <a:lumOff val="3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fontAlgn="base">
              <a:lnSpc>
                <a:spcPct val="90000"/>
              </a:lnSpc>
              <a:spcBef>
                <a:spcPct val="0"/>
              </a:spcBef>
              <a:spcAft>
                <a:spcPct val="0"/>
              </a:spcAft>
              <a:defRPr/>
            </a:pPr>
            <a:endParaRPr lang="en-US" sz="2000" dirty="0">
              <a:solidFill>
                <a:srgbClr val="191919"/>
              </a:solidFill>
              <a:latin typeface="IBM Plex Sans Regular"/>
            </a:endParaRPr>
          </a:p>
        </p:txBody>
      </p:sp>
      <p:sp>
        <p:nvSpPr>
          <p:cNvPr id="14" name="TextBox 13">
            <a:extLst>
              <a:ext uri="{FF2B5EF4-FFF2-40B4-BE49-F238E27FC236}">
                <a16:creationId xmlns:a16="http://schemas.microsoft.com/office/drawing/2014/main" id="{47C55C9A-412D-DBA3-7314-8E239602AFC1}"/>
              </a:ext>
            </a:extLst>
          </p:cNvPr>
          <p:cNvSpPr txBox="1"/>
          <p:nvPr/>
        </p:nvSpPr>
        <p:spPr>
          <a:xfrm>
            <a:off x="9420679" y="1671271"/>
            <a:ext cx="1050588" cy="586223"/>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r" defTabSz="914377">
              <a:lnSpc>
                <a:spcPct val="90000"/>
              </a:lnSpc>
              <a:spcBef>
                <a:spcPts val="1000"/>
              </a:spcBef>
              <a:defRPr/>
            </a:pPr>
            <a:r>
              <a:rPr lang="en-US" sz="1200" dirty="0">
                <a:solidFill>
                  <a:srgbClr val="000000"/>
                </a:solidFill>
                <a:latin typeface="IBM Plex Sans Regular"/>
                <a:ea typeface="IBM Plex Sans" charset="0"/>
                <a:cs typeface="Arial" panose="020B0604020202020204" pitchFamily="34" charset="0"/>
              </a:rPr>
              <a:t>Access or move raw data</a:t>
            </a:r>
          </a:p>
          <a:p>
            <a:pPr algn="r" defTabSz="914377">
              <a:lnSpc>
                <a:spcPct val="90000"/>
              </a:lnSpc>
              <a:spcBef>
                <a:spcPts val="1000"/>
              </a:spcBef>
              <a:defRPr/>
            </a:pPr>
            <a:endParaRPr lang="en-US" sz="1400" dirty="0">
              <a:solidFill>
                <a:srgbClr val="000000"/>
              </a:solidFill>
              <a:latin typeface="IBM Plex Sans Regular"/>
              <a:ea typeface="IBM Plex Sans" charset="0"/>
              <a:cs typeface="Arial" panose="020B0604020202020204" pitchFamily="34" charset="0"/>
            </a:endParaRPr>
          </a:p>
        </p:txBody>
      </p:sp>
      <p:sp>
        <p:nvSpPr>
          <p:cNvPr id="15" name="TextBox 14">
            <a:extLst>
              <a:ext uri="{FF2B5EF4-FFF2-40B4-BE49-F238E27FC236}">
                <a16:creationId xmlns:a16="http://schemas.microsoft.com/office/drawing/2014/main" id="{FEB793E1-95C8-FE5D-1502-068B75AFC32A}"/>
              </a:ext>
            </a:extLst>
          </p:cNvPr>
          <p:cNvSpPr txBox="1"/>
          <p:nvPr/>
        </p:nvSpPr>
        <p:spPr>
          <a:xfrm>
            <a:off x="8979534" y="5364335"/>
            <a:ext cx="831793" cy="415268"/>
          </a:xfrm>
          <a:prstGeom prst="rect">
            <a:avLst/>
          </a:prstGeom>
        </p:spPr>
        <p:txBody>
          <a:bodyPr wrap="square" lIns="0" tIns="0" rIns="0" bIns="0" rtlCol="0" anchor="ctr">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spcBef>
                <a:spcPts val="1000"/>
              </a:spcBef>
              <a:defRPr/>
            </a:pPr>
            <a:r>
              <a:rPr lang="en-US" sz="1200" dirty="0">
                <a:solidFill>
                  <a:srgbClr val="000000"/>
                </a:solidFill>
                <a:latin typeface="IBM Plex Sans Regular"/>
                <a:ea typeface="IBM Plex Sans" charset="0"/>
                <a:cs typeface="Arial" panose="020B0604020202020204" pitchFamily="34" charset="0"/>
              </a:rPr>
              <a:t>ETL &amp; CDC</a:t>
            </a:r>
            <a:endParaRPr lang="en-US" sz="1400" dirty="0">
              <a:solidFill>
                <a:srgbClr val="000000"/>
              </a:solidFill>
              <a:latin typeface="IBM Plex Sans Regular"/>
              <a:ea typeface="IBM Plex Sans" charset="0"/>
              <a:cs typeface="Arial" panose="020B0604020202020204" pitchFamily="34" charset="0"/>
            </a:endParaRPr>
          </a:p>
        </p:txBody>
      </p:sp>
      <p:sp>
        <p:nvSpPr>
          <p:cNvPr id="16" name="Rectangle 15">
            <a:extLst>
              <a:ext uri="{FF2B5EF4-FFF2-40B4-BE49-F238E27FC236}">
                <a16:creationId xmlns:a16="http://schemas.microsoft.com/office/drawing/2014/main" id="{761DEF8D-B191-953A-7E31-8BE633040BBD}"/>
              </a:ext>
            </a:extLst>
          </p:cNvPr>
          <p:cNvSpPr/>
          <p:nvPr/>
        </p:nvSpPr>
        <p:spPr>
          <a:xfrm>
            <a:off x="10066092" y="5578418"/>
            <a:ext cx="1952861" cy="954107"/>
          </a:xfrm>
          <a:prstGeom prst="rect">
            <a:avLst/>
          </a:prstGeom>
        </p:spPr>
        <p:txBody>
          <a:bodyPr wrap="square">
            <a:sp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598">
              <a:defRPr/>
            </a:pPr>
            <a:r>
              <a:rPr lang="en-US" sz="1400" dirty="0">
                <a:solidFill>
                  <a:srgbClr val="000000"/>
                </a:solidFill>
                <a:latin typeface="IBM Plex Sans Regular"/>
                <a:cs typeface="Arial" panose="020B0604020202020204" pitchFamily="34" charset="0"/>
              </a:rPr>
              <a:t>Warehouses, Data Lakes, Other Full Copies of Raw Data or Kafka topics</a:t>
            </a:r>
          </a:p>
        </p:txBody>
      </p:sp>
      <p:grpSp>
        <p:nvGrpSpPr>
          <p:cNvPr id="17" name="Group 16">
            <a:extLst>
              <a:ext uri="{FF2B5EF4-FFF2-40B4-BE49-F238E27FC236}">
                <a16:creationId xmlns:a16="http://schemas.microsoft.com/office/drawing/2014/main" id="{35B7F3C4-1AF7-E350-19F0-1A4C72FFB7E0}"/>
              </a:ext>
            </a:extLst>
          </p:cNvPr>
          <p:cNvGrpSpPr/>
          <p:nvPr/>
        </p:nvGrpSpPr>
        <p:grpSpPr>
          <a:xfrm>
            <a:off x="10321821" y="4863385"/>
            <a:ext cx="1510484" cy="691667"/>
            <a:chOff x="7680719" y="3680940"/>
            <a:chExt cx="1193509" cy="624766"/>
          </a:xfrm>
        </p:grpSpPr>
        <p:sp>
          <p:nvSpPr>
            <p:cNvPr id="18" name="Flowchart: Magnetic Disk 62">
              <a:extLst>
                <a:ext uri="{FF2B5EF4-FFF2-40B4-BE49-F238E27FC236}">
                  <a16:creationId xmlns:a16="http://schemas.microsoft.com/office/drawing/2014/main" id="{A96A8D42-1F44-EB94-9F17-48C0048AD912}"/>
                </a:ext>
              </a:extLst>
            </p:cNvPr>
            <p:cNvSpPr/>
            <p:nvPr/>
          </p:nvSpPr>
          <p:spPr>
            <a:xfrm>
              <a:off x="8143281" y="3680940"/>
              <a:ext cx="730947" cy="440442"/>
            </a:xfrm>
            <a:prstGeom prst="flowChartMagneticDisk">
              <a:avLst/>
            </a:prstGeom>
            <a:solidFill>
              <a:schemeClr val="bg1">
                <a:lumMod val="95000"/>
              </a:schemeClr>
            </a:solidFill>
            <a:ln w="952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sp>
          <p:nvSpPr>
            <p:cNvPr id="19" name="Flowchart: Magnetic Disk 62">
              <a:extLst>
                <a:ext uri="{FF2B5EF4-FFF2-40B4-BE49-F238E27FC236}">
                  <a16:creationId xmlns:a16="http://schemas.microsoft.com/office/drawing/2014/main" id="{AEF407B2-2AAA-D6EC-0A64-4B7BE96D567F}"/>
                </a:ext>
              </a:extLst>
            </p:cNvPr>
            <p:cNvSpPr/>
            <p:nvPr/>
          </p:nvSpPr>
          <p:spPr>
            <a:xfrm>
              <a:off x="7680719" y="3865264"/>
              <a:ext cx="730947" cy="440442"/>
            </a:xfrm>
            <a:prstGeom prst="flowChartMagneticDisk">
              <a:avLst/>
            </a:prstGeom>
            <a:solidFill>
              <a:schemeClr val="bg1">
                <a:lumMod val="95000"/>
              </a:schemeClr>
            </a:solidFill>
            <a:ln w="952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grpSp>
      <p:sp>
        <p:nvSpPr>
          <p:cNvPr id="21" name="TextBox 20">
            <a:extLst>
              <a:ext uri="{FF2B5EF4-FFF2-40B4-BE49-F238E27FC236}">
                <a16:creationId xmlns:a16="http://schemas.microsoft.com/office/drawing/2014/main" id="{C2C553AC-2C81-6E78-7707-50D92B2713E0}"/>
              </a:ext>
            </a:extLst>
          </p:cNvPr>
          <p:cNvSpPr txBox="1"/>
          <p:nvPr/>
        </p:nvSpPr>
        <p:spPr>
          <a:xfrm>
            <a:off x="3810435" y="4689407"/>
            <a:ext cx="2618916" cy="437027"/>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marL="150280" indent="-150280" defTabSz="914377">
              <a:spcBef>
                <a:spcPts val="133"/>
              </a:spcBef>
              <a:buClr>
                <a:srgbClr val="000000"/>
              </a:buClr>
              <a:buFont typeface="Arial" panose="020B0604020202020204" pitchFamily="34" charset="0"/>
              <a:buChar char="•"/>
              <a:defRPr/>
            </a:pPr>
            <a:r>
              <a:rPr lang="en-US" sz="1333" dirty="0">
                <a:solidFill>
                  <a:srgbClr val="000000"/>
                </a:solidFill>
                <a:latin typeface="IBM Plex Sans Regular"/>
                <a:ea typeface="IBM Plex Sans" charset="0"/>
                <a:cs typeface="Arial" panose="020B0604020202020204" pitchFamily="34" charset="0"/>
              </a:rPr>
              <a:t>Subset of raw data &amp; events</a:t>
            </a:r>
          </a:p>
          <a:p>
            <a:pPr marL="150280" indent="-150280" defTabSz="914377">
              <a:spcBef>
                <a:spcPts val="133"/>
              </a:spcBef>
              <a:buClr>
                <a:srgbClr val="000000"/>
              </a:buClr>
              <a:buFont typeface="Arial" panose="020B0604020202020204" pitchFamily="34" charset="0"/>
              <a:buChar char="•"/>
              <a:defRPr/>
            </a:pPr>
            <a:r>
              <a:rPr lang="en-US" sz="1333" dirty="0">
                <a:solidFill>
                  <a:srgbClr val="000000"/>
                </a:solidFill>
                <a:latin typeface="IBM Plex Sans Regular"/>
                <a:ea typeface="IBM Plex Sans" charset="0"/>
                <a:cs typeface="Arial" panose="020B0604020202020204" pitchFamily="34" charset="0"/>
              </a:rPr>
              <a:t>Application &amp; data integration</a:t>
            </a:r>
          </a:p>
          <a:p>
            <a:pPr defTabSz="914377">
              <a:spcBef>
                <a:spcPts val="133"/>
              </a:spcBef>
              <a:buClr>
                <a:srgbClr val="000000"/>
              </a:buClr>
              <a:defRPr/>
            </a:pPr>
            <a:endParaRPr lang="en-US" sz="1467" dirty="0">
              <a:solidFill>
                <a:srgbClr val="000000"/>
              </a:solidFill>
              <a:latin typeface="IBM Plex Sans Regular"/>
              <a:ea typeface="IBM Plex Sans" charset="0"/>
              <a:cs typeface="Arial" panose="020B0604020202020204" pitchFamily="34" charset="0"/>
            </a:endParaRPr>
          </a:p>
        </p:txBody>
      </p:sp>
      <p:sp>
        <p:nvSpPr>
          <p:cNvPr id="22" name="TextBox 21">
            <a:extLst>
              <a:ext uri="{FF2B5EF4-FFF2-40B4-BE49-F238E27FC236}">
                <a16:creationId xmlns:a16="http://schemas.microsoft.com/office/drawing/2014/main" id="{22974D21-F6F9-9DD8-513D-59871E6C3F1E}"/>
              </a:ext>
            </a:extLst>
          </p:cNvPr>
          <p:cNvSpPr txBox="1"/>
          <p:nvPr/>
        </p:nvSpPr>
        <p:spPr>
          <a:xfrm>
            <a:off x="3801109" y="2726526"/>
            <a:ext cx="2555131" cy="532981"/>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marL="150280" indent="-150280" defTabSz="914377">
              <a:spcBef>
                <a:spcPts val="133"/>
              </a:spcBef>
              <a:buClr>
                <a:srgbClr val="000000"/>
              </a:buClr>
              <a:buFont typeface="Arial" panose="020B0604020202020204" pitchFamily="34" charset="0"/>
              <a:buChar char="•"/>
              <a:defRPr/>
            </a:pPr>
            <a:r>
              <a:rPr lang="en-US" sz="1333" dirty="0">
                <a:solidFill>
                  <a:srgbClr val="000000"/>
                </a:solidFill>
                <a:latin typeface="IBM Plex Sans Regular"/>
                <a:ea typeface="IBM Plex Sans" charset="0"/>
                <a:cs typeface="Arial" panose="020B0604020202020204" pitchFamily="34" charset="0"/>
              </a:rPr>
              <a:t>Computed Information </a:t>
            </a:r>
          </a:p>
          <a:p>
            <a:pPr marL="150280" indent="-150280" defTabSz="914377">
              <a:spcBef>
                <a:spcPts val="133"/>
              </a:spcBef>
              <a:buClr>
                <a:srgbClr val="000000"/>
              </a:buClr>
              <a:buFont typeface="Arial" panose="020B0604020202020204" pitchFamily="34" charset="0"/>
              <a:buChar char="•"/>
              <a:defRPr/>
            </a:pPr>
            <a:r>
              <a:rPr lang="en-US" sz="1333" dirty="0">
                <a:solidFill>
                  <a:srgbClr val="000000"/>
                </a:solidFill>
                <a:latin typeface="IBM Plex Sans Regular"/>
                <a:ea typeface="IBM Plex Sans" charset="0"/>
                <a:cs typeface="Arial" panose="020B0604020202020204" pitchFamily="34" charset="0"/>
              </a:rPr>
              <a:t>Standards based interfaces</a:t>
            </a:r>
          </a:p>
          <a:p>
            <a:pPr defTabSz="914377">
              <a:spcBef>
                <a:spcPts val="133"/>
              </a:spcBef>
              <a:buClr>
                <a:srgbClr val="000000"/>
              </a:buClr>
              <a:defRPr/>
            </a:pPr>
            <a:endParaRPr lang="en-US" sz="1467" dirty="0">
              <a:solidFill>
                <a:srgbClr val="000000"/>
              </a:solidFill>
              <a:latin typeface="IBM Plex Sans Regular"/>
              <a:ea typeface="IBM Plex Sans" charset="0"/>
              <a:cs typeface="Arial" panose="020B0604020202020204" pitchFamily="34" charset="0"/>
            </a:endParaRPr>
          </a:p>
        </p:txBody>
      </p:sp>
      <p:sp>
        <p:nvSpPr>
          <p:cNvPr id="23" name="TextBox 22">
            <a:extLst>
              <a:ext uri="{FF2B5EF4-FFF2-40B4-BE49-F238E27FC236}">
                <a16:creationId xmlns:a16="http://schemas.microsoft.com/office/drawing/2014/main" id="{B1A99C22-D9A9-A0C8-DB0B-1AFFEAC8AE3B}"/>
              </a:ext>
            </a:extLst>
          </p:cNvPr>
          <p:cNvSpPr txBox="1"/>
          <p:nvPr/>
        </p:nvSpPr>
        <p:spPr>
          <a:xfrm>
            <a:off x="3874209" y="3788094"/>
            <a:ext cx="3080737" cy="597757"/>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467" dirty="0">
                <a:solidFill>
                  <a:srgbClr val="000000"/>
                </a:solidFill>
                <a:latin typeface="IBM Plex Sans Regular"/>
                <a:ea typeface="IBM Plex Sans" charset="0"/>
                <a:cs typeface="Arial" panose="020B0604020202020204" pitchFamily="34" charset="0"/>
              </a:rPr>
              <a:t>Information is computed, composed &amp; derived from data and applications across multiple environments</a:t>
            </a:r>
          </a:p>
        </p:txBody>
      </p:sp>
      <p:sp>
        <p:nvSpPr>
          <p:cNvPr id="24" name="TextBox 23">
            <a:extLst>
              <a:ext uri="{FF2B5EF4-FFF2-40B4-BE49-F238E27FC236}">
                <a16:creationId xmlns:a16="http://schemas.microsoft.com/office/drawing/2014/main" id="{30DCDF78-D292-5B5F-36F0-5009DEB7C9CF}"/>
              </a:ext>
            </a:extLst>
          </p:cNvPr>
          <p:cNvSpPr txBox="1"/>
          <p:nvPr/>
        </p:nvSpPr>
        <p:spPr>
          <a:xfrm>
            <a:off x="2882891" y="3371437"/>
            <a:ext cx="4174535" cy="347481"/>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600" b="1" dirty="0">
                <a:solidFill>
                  <a:srgbClr val="FFFFFF"/>
                </a:solidFill>
                <a:latin typeface="IBM Plex Sans Regular"/>
                <a:ea typeface="IBM Plex Sans" charset="0"/>
                <a:cs typeface="Arial" panose="020B0604020202020204" pitchFamily="34" charset="0"/>
              </a:rPr>
              <a:t>IBM Z Digital Integration Hub (zDIH</a:t>
            </a:r>
            <a:r>
              <a:rPr lang="en-US" sz="1600" dirty="0">
                <a:solidFill>
                  <a:srgbClr val="FFFFFF"/>
                </a:solidFill>
                <a:latin typeface="IBM Plex Sans Regular"/>
                <a:ea typeface="IBM Plex Sans" charset="0"/>
                <a:cs typeface="Arial" panose="020B0604020202020204" pitchFamily="34" charset="0"/>
              </a:rPr>
              <a:t>)</a:t>
            </a:r>
          </a:p>
        </p:txBody>
      </p:sp>
      <p:pic>
        <p:nvPicPr>
          <p:cNvPr id="25" name="Graphic 24">
            <a:extLst>
              <a:ext uri="{FF2B5EF4-FFF2-40B4-BE49-F238E27FC236}">
                <a16:creationId xmlns:a16="http://schemas.microsoft.com/office/drawing/2014/main" id="{D393B0F1-F3C5-F0AA-BAFD-00032F1F4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2413" y="3783165"/>
            <a:ext cx="553811" cy="553811"/>
          </a:xfrm>
          <a:prstGeom prst="rect">
            <a:avLst/>
          </a:prstGeom>
        </p:spPr>
      </p:pic>
      <p:sp>
        <p:nvSpPr>
          <p:cNvPr id="26" name="Arrow: Up-Down 15">
            <a:extLst>
              <a:ext uri="{FF2B5EF4-FFF2-40B4-BE49-F238E27FC236}">
                <a16:creationId xmlns:a16="http://schemas.microsoft.com/office/drawing/2014/main" id="{CE68C213-28A2-8764-6457-7870D0D8B3C1}"/>
              </a:ext>
            </a:extLst>
          </p:cNvPr>
          <p:cNvSpPr/>
          <p:nvPr/>
        </p:nvSpPr>
        <p:spPr>
          <a:xfrm>
            <a:off x="6341633" y="2647141"/>
            <a:ext cx="292663" cy="640520"/>
          </a:xfrm>
          <a:prstGeom prst="upDownArrow">
            <a:avLst/>
          </a:prstGeom>
          <a:solidFill>
            <a:srgbClr val="005D5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4377">
              <a:lnSpc>
                <a:spcPct val="90000"/>
              </a:lnSpc>
              <a:defRPr/>
            </a:pPr>
            <a:endParaRPr lang="en-US" sz="1800" kern="0" dirty="0">
              <a:solidFill>
                <a:srgbClr val="051243"/>
              </a:solidFill>
              <a:latin typeface="IBM Plex Sans Regular"/>
            </a:endParaRPr>
          </a:p>
        </p:txBody>
      </p:sp>
      <p:sp>
        <p:nvSpPr>
          <p:cNvPr id="27" name="Rectangle 26">
            <a:extLst>
              <a:ext uri="{FF2B5EF4-FFF2-40B4-BE49-F238E27FC236}">
                <a16:creationId xmlns:a16="http://schemas.microsoft.com/office/drawing/2014/main" id="{EF1336C5-AE9F-0601-02AC-37982D6F1DC3}"/>
              </a:ext>
            </a:extLst>
          </p:cNvPr>
          <p:cNvSpPr/>
          <p:nvPr/>
        </p:nvSpPr>
        <p:spPr bwMode="auto">
          <a:xfrm>
            <a:off x="7420287" y="863778"/>
            <a:ext cx="4598667" cy="5725999"/>
          </a:xfrm>
          <a:prstGeom prst="rect">
            <a:avLst/>
          </a:prstGeom>
          <a:solidFill>
            <a:srgbClr val="FFFFFF">
              <a:alpha val="74902"/>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grpSp>
        <p:nvGrpSpPr>
          <p:cNvPr id="28" name="Group 27">
            <a:extLst>
              <a:ext uri="{FF2B5EF4-FFF2-40B4-BE49-F238E27FC236}">
                <a16:creationId xmlns:a16="http://schemas.microsoft.com/office/drawing/2014/main" id="{9254C63E-CE01-D945-B91C-95ACB7CC10D0}"/>
              </a:ext>
            </a:extLst>
          </p:cNvPr>
          <p:cNvGrpSpPr/>
          <p:nvPr/>
        </p:nvGrpSpPr>
        <p:grpSpPr>
          <a:xfrm>
            <a:off x="2317080" y="939763"/>
            <a:ext cx="522075" cy="1749844"/>
            <a:chOff x="693471" y="2512609"/>
            <a:chExt cx="391556" cy="930199"/>
          </a:xfrm>
        </p:grpSpPr>
        <p:sp>
          <p:nvSpPr>
            <p:cNvPr id="29" name="Rectangle 28">
              <a:extLst>
                <a:ext uri="{FF2B5EF4-FFF2-40B4-BE49-F238E27FC236}">
                  <a16:creationId xmlns:a16="http://schemas.microsoft.com/office/drawing/2014/main" id="{71E68B77-827D-44F3-C1C8-5B0D8F7B1C86}"/>
                </a:ext>
              </a:extLst>
            </p:cNvPr>
            <p:cNvSpPr/>
            <p:nvPr/>
          </p:nvSpPr>
          <p:spPr bwMode="auto">
            <a:xfrm>
              <a:off x="693471" y="2571750"/>
              <a:ext cx="285392" cy="791278"/>
            </a:xfrm>
            <a:prstGeom prst="rect">
              <a:avLst/>
            </a:prstGeom>
            <a:noFill/>
            <a:ln w="952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30" name="Rectangle 29">
              <a:extLst>
                <a:ext uri="{FF2B5EF4-FFF2-40B4-BE49-F238E27FC236}">
                  <a16:creationId xmlns:a16="http://schemas.microsoft.com/office/drawing/2014/main" id="{017BCA8F-FCE9-E0B2-446A-EC158444316F}"/>
                </a:ext>
              </a:extLst>
            </p:cNvPr>
            <p:cNvSpPr/>
            <p:nvPr/>
          </p:nvSpPr>
          <p:spPr bwMode="auto">
            <a:xfrm>
              <a:off x="860196" y="2512609"/>
              <a:ext cx="224831" cy="930199"/>
            </a:xfrm>
            <a:prstGeom prst="rect">
              <a:avLst/>
            </a:prstGeom>
            <a:solidFill>
              <a:schemeClr val="bg1"/>
            </a:solidFill>
            <a:ln w="9525">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grpSp>
      <p:sp>
        <p:nvSpPr>
          <p:cNvPr id="31" name="Rectangle 30">
            <a:extLst>
              <a:ext uri="{FF2B5EF4-FFF2-40B4-BE49-F238E27FC236}">
                <a16:creationId xmlns:a16="http://schemas.microsoft.com/office/drawing/2014/main" id="{9DB19F57-E2CE-4306-A533-E8D54CD7EC03}"/>
              </a:ext>
            </a:extLst>
          </p:cNvPr>
          <p:cNvSpPr/>
          <p:nvPr/>
        </p:nvSpPr>
        <p:spPr bwMode="auto">
          <a:xfrm>
            <a:off x="2674824" y="1001813"/>
            <a:ext cx="6217945" cy="1597331"/>
          </a:xfrm>
          <a:prstGeom prst="rect">
            <a:avLst/>
          </a:prstGeom>
          <a:solidFill>
            <a:schemeClr val="bg1"/>
          </a:solidFill>
          <a:ln w="12700">
            <a:solidFill>
              <a:srgbClr val="0062FF"/>
            </a:solidFill>
            <a:headEnd type="none" w="med" len="med"/>
            <a:tailEnd type="non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defRPr/>
            </a:pPr>
            <a:endParaRPr lang="en-US" sz="1867" dirty="0">
              <a:solidFill>
                <a:srgbClr val="FFFFFF"/>
              </a:solidFill>
              <a:latin typeface="IBM Plex Sans Regular"/>
            </a:endParaRPr>
          </a:p>
        </p:txBody>
      </p:sp>
      <p:sp>
        <p:nvSpPr>
          <p:cNvPr id="32" name="Rectangle 31">
            <a:extLst>
              <a:ext uri="{FF2B5EF4-FFF2-40B4-BE49-F238E27FC236}">
                <a16:creationId xmlns:a16="http://schemas.microsoft.com/office/drawing/2014/main" id="{21D8087E-CC66-CBFD-7107-769FCCFD4FCB}"/>
              </a:ext>
            </a:extLst>
          </p:cNvPr>
          <p:cNvSpPr/>
          <p:nvPr/>
        </p:nvSpPr>
        <p:spPr bwMode="auto">
          <a:xfrm>
            <a:off x="2674824" y="997223"/>
            <a:ext cx="6217945" cy="371171"/>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pic>
        <p:nvPicPr>
          <p:cNvPr id="33" name="Picture 34" descr="Image result for google cloud logo">
            <a:extLst>
              <a:ext uri="{FF2B5EF4-FFF2-40B4-BE49-F238E27FC236}">
                <a16:creationId xmlns:a16="http://schemas.microsoft.com/office/drawing/2014/main" id="{96F3578E-61D0-88D2-79EA-A851EE032EE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76682" y="2049850"/>
            <a:ext cx="1305876" cy="407655"/>
          </a:xfrm>
          <a:prstGeom prst="rect">
            <a:avLst/>
          </a:prstGeom>
          <a:solidFill>
            <a:sysClr val="window" lastClr="FFFFFF"/>
          </a:solidFill>
        </p:spPr>
      </p:pic>
      <p:pic>
        <p:nvPicPr>
          <p:cNvPr id="34" name="Picture 44" descr="Image result for aws png logo">
            <a:extLst>
              <a:ext uri="{FF2B5EF4-FFF2-40B4-BE49-F238E27FC236}">
                <a16:creationId xmlns:a16="http://schemas.microsoft.com/office/drawing/2014/main" id="{9232B5DC-3833-60FE-1287-B38D965B09B3}"/>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936759" y="1590327"/>
            <a:ext cx="541739" cy="325044"/>
          </a:xfrm>
          <a:prstGeom prst="rect">
            <a:avLst/>
          </a:prstGeom>
          <a:solidFill>
            <a:sysClr val="window" lastClr="FFFFFF"/>
          </a:solidFill>
        </p:spPr>
      </p:pic>
      <p:pic>
        <p:nvPicPr>
          <p:cNvPr id="35" name="Picture 28" descr="Image result for oracle cloud logo vector">
            <a:extLst>
              <a:ext uri="{FF2B5EF4-FFF2-40B4-BE49-F238E27FC236}">
                <a16:creationId xmlns:a16="http://schemas.microsoft.com/office/drawing/2014/main" id="{1FBDC032-D20D-C85D-2805-B861B52BF3B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351409" y="2011065"/>
            <a:ext cx="839857" cy="286780"/>
          </a:xfrm>
          <a:prstGeom prst="rect">
            <a:avLst/>
          </a:prstGeom>
          <a:solidFill>
            <a:sysClr val="window" lastClr="FFFFFF"/>
          </a:solidFill>
        </p:spPr>
      </p:pic>
      <p:pic>
        <p:nvPicPr>
          <p:cNvPr id="36" name="Picture 35" descr="A picture containing clock&#10;&#10;Description automatically generated">
            <a:extLst>
              <a:ext uri="{FF2B5EF4-FFF2-40B4-BE49-F238E27FC236}">
                <a16:creationId xmlns:a16="http://schemas.microsoft.com/office/drawing/2014/main" id="{9A1C39CC-DC1C-ECC9-3A07-40AB2432DC6F}"/>
              </a:ext>
            </a:extLst>
          </p:cNvPr>
          <p:cNvPicPr>
            <a:picLocks noChangeAspect="1"/>
          </p:cNvPicPr>
          <p:nvPr/>
        </p:nvPicPr>
        <p:blipFill>
          <a:blip r:embed="rId8"/>
          <a:stretch>
            <a:fillRect/>
          </a:stretch>
        </p:blipFill>
        <p:spPr>
          <a:xfrm>
            <a:off x="5234878" y="1502872"/>
            <a:ext cx="712471" cy="760731"/>
          </a:xfrm>
          <a:prstGeom prst="rect">
            <a:avLst/>
          </a:prstGeom>
        </p:spPr>
      </p:pic>
      <p:grpSp>
        <p:nvGrpSpPr>
          <p:cNvPr id="37" name="Group 36">
            <a:extLst>
              <a:ext uri="{FF2B5EF4-FFF2-40B4-BE49-F238E27FC236}">
                <a16:creationId xmlns:a16="http://schemas.microsoft.com/office/drawing/2014/main" id="{E52B49A3-CCB9-8ADD-E415-1D9C2D78135F}"/>
              </a:ext>
            </a:extLst>
          </p:cNvPr>
          <p:cNvGrpSpPr/>
          <p:nvPr/>
        </p:nvGrpSpPr>
        <p:grpSpPr>
          <a:xfrm>
            <a:off x="3021675" y="1434483"/>
            <a:ext cx="333933" cy="995084"/>
            <a:chOff x="10218867" y="3165593"/>
            <a:chExt cx="825528" cy="2459981"/>
          </a:xfrm>
        </p:grpSpPr>
        <p:sp>
          <p:nvSpPr>
            <p:cNvPr id="38" name="Rectangle 37">
              <a:extLst>
                <a:ext uri="{FF2B5EF4-FFF2-40B4-BE49-F238E27FC236}">
                  <a16:creationId xmlns:a16="http://schemas.microsoft.com/office/drawing/2014/main" id="{BC3D68F2-659A-9DD6-2B3C-1689ED9E0914}"/>
                </a:ext>
              </a:extLst>
            </p:cNvPr>
            <p:cNvSpPr/>
            <p:nvPr/>
          </p:nvSpPr>
          <p:spPr>
            <a:xfrm>
              <a:off x="10218867" y="3165593"/>
              <a:ext cx="825528" cy="2459981"/>
            </a:xfrm>
            <a:prstGeom prst="rect">
              <a:avLst/>
            </a:prstGeom>
            <a:no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21"/>
              <a:endParaRPr lang="en-US" dirty="0">
                <a:solidFill>
                  <a:srgbClr val="000000"/>
                </a:solidFill>
                <a:latin typeface="IBM Plex Sans Regular"/>
              </a:endParaRPr>
            </a:p>
          </p:txBody>
        </p:sp>
        <p:cxnSp>
          <p:nvCxnSpPr>
            <p:cNvPr id="39" name="Straight Connector 38">
              <a:extLst>
                <a:ext uri="{FF2B5EF4-FFF2-40B4-BE49-F238E27FC236}">
                  <a16:creationId xmlns:a16="http://schemas.microsoft.com/office/drawing/2014/main" id="{130DE6CE-CA26-849D-0248-6EFD2F3A553C}"/>
                </a:ext>
              </a:extLst>
            </p:cNvPr>
            <p:cNvCxnSpPr/>
            <p:nvPr/>
          </p:nvCxnSpPr>
          <p:spPr>
            <a:xfrm>
              <a:off x="10841369" y="3166100"/>
              <a:ext cx="0" cy="2452687"/>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0AE2B4-B6A9-E9F3-1B25-AFB5A53BDF48}"/>
                </a:ext>
              </a:extLst>
            </p:cNvPr>
            <p:cNvCxnSpPr/>
            <p:nvPr/>
          </p:nvCxnSpPr>
          <p:spPr>
            <a:xfrm>
              <a:off x="10218867" y="3782844"/>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DD1CCB-229D-7154-BB56-A9F235081515}"/>
                </a:ext>
              </a:extLst>
            </p:cNvPr>
            <p:cNvCxnSpPr/>
            <p:nvPr/>
          </p:nvCxnSpPr>
          <p:spPr>
            <a:xfrm>
              <a:off x="10218867" y="4391938"/>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C64206-B68B-1A44-478E-7C9D91CA62E7}"/>
                </a:ext>
              </a:extLst>
            </p:cNvPr>
            <p:cNvCxnSpPr/>
            <p:nvPr/>
          </p:nvCxnSpPr>
          <p:spPr>
            <a:xfrm>
              <a:off x="10218867" y="5008682"/>
              <a:ext cx="622502"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036463-917E-F79B-1218-3E362EE7F730}"/>
                </a:ext>
              </a:extLst>
            </p:cNvPr>
            <p:cNvCxnSpPr/>
            <p:nvPr/>
          </p:nvCxnSpPr>
          <p:spPr>
            <a:xfrm>
              <a:off x="10530118" y="3165594"/>
              <a:ext cx="0" cy="2452687"/>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4" name="Freeform: Shape 41">
              <a:extLst>
                <a:ext uri="{FF2B5EF4-FFF2-40B4-BE49-F238E27FC236}">
                  <a16:creationId xmlns:a16="http://schemas.microsoft.com/office/drawing/2014/main" id="{2F5791A5-0AA4-7886-F0E5-BE76D17ABDD4}"/>
                </a:ext>
              </a:extLst>
            </p:cNvPr>
            <p:cNvSpPr/>
            <p:nvPr/>
          </p:nvSpPr>
          <p:spPr>
            <a:xfrm>
              <a:off x="10224047" y="3175626"/>
              <a:ext cx="611981" cy="2433639"/>
            </a:xfrm>
            <a:custGeom>
              <a:avLst/>
              <a:gdLst>
                <a:gd name="connsiteX0" fmla="*/ 304800 w 619125"/>
                <a:gd name="connsiteY0" fmla="*/ 0 h 1514475"/>
                <a:gd name="connsiteX1" fmla="*/ 0 w 619125"/>
                <a:gd name="connsiteY1" fmla="*/ 292894 h 1514475"/>
                <a:gd name="connsiteX2" fmla="*/ 619125 w 619125"/>
                <a:gd name="connsiteY2" fmla="*/ 904875 h 1514475"/>
                <a:gd name="connsiteX3" fmla="*/ 0 w 619125"/>
                <a:gd name="connsiteY3" fmla="*/ 1514475 h 1514475"/>
                <a:gd name="connsiteX0" fmla="*/ 304800 w 619125"/>
                <a:gd name="connsiteY0" fmla="*/ 0 h 1514475"/>
                <a:gd name="connsiteX1" fmla="*/ 0 w 619125"/>
                <a:gd name="connsiteY1" fmla="*/ 292894 h 1514475"/>
                <a:gd name="connsiteX2" fmla="*/ 619125 w 619125"/>
                <a:gd name="connsiteY2" fmla="*/ 904875 h 1514475"/>
                <a:gd name="connsiteX3" fmla="*/ 83344 w 619125"/>
                <a:gd name="connsiteY3" fmla="*/ 1433513 h 1514475"/>
                <a:gd name="connsiteX4" fmla="*/ 0 w 619125"/>
                <a:gd name="connsiteY4" fmla="*/ 1514475 h 1514475"/>
                <a:gd name="connsiteX0" fmla="*/ 304800 w 619125"/>
                <a:gd name="connsiteY0" fmla="*/ 0 h 2126457"/>
                <a:gd name="connsiteX1" fmla="*/ 0 w 619125"/>
                <a:gd name="connsiteY1" fmla="*/ 292894 h 2126457"/>
                <a:gd name="connsiteX2" fmla="*/ 619125 w 619125"/>
                <a:gd name="connsiteY2" fmla="*/ 904875 h 2126457"/>
                <a:gd name="connsiteX3" fmla="*/ 83344 w 619125"/>
                <a:gd name="connsiteY3" fmla="*/ 1433513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19051 w 619125"/>
                <a:gd name="connsiteY3" fmla="*/ 1516857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7144 w 619125"/>
                <a:gd name="connsiteY3" fmla="*/ 1531144 h 2126457"/>
                <a:gd name="connsiteX4" fmla="*/ 614363 w 619125"/>
                <a:gd name="connsiteY4" fmla="*/ 2126457 h 2126457"/>
                <a:gd name="connsiteX0" fmla="*/ 304800 w 619125"/>
                <a:gd name="connsiteY0" fmla="*/ 0 h 2126457"/>
                <a:gd name="connsiteX1" fmla="*/ 0 w 619125"/>
                <a:gd name="connsiteY1" fmla="*/ 292894 h 2126457"/>
                <a:gd name="connsiteX2" fmla="*/ 619125 w 619125"/>
                <a:gd name="connsiteY2" fmla="*/ 904875 h 2126457"/>
                <a:gd name="connsiteX3" fmla="*/ 7144 w 619125"/>
                <a:gd name="connsiteY3" fmla="*/ 1531144 h 2126457"/>
                <a:gd name="connsiteX4" fmla="*/ 542925 w 619125"/>
                <a:gd name="connsiteY4" fmla="*/ 2059782 h 2126457"/>
                <a:gd name="connsiteX5" fmla="*/ 614363 w 619125"/>
                <a:gd name="connsiteY5" fmla="*/ 2126457 h 2126457"/>
                <a:gd name="connsiteX0" fmla="*/ 304800 w 619125"/>
                <a:gd name="connsiteY0" fmla="*/ 0 h 2409826"/>
                <a:gd name="connsiteX1" fmla="*/ 0 w 619125"/>
                <a:gd name="connsiteY1" fmla="*/ 292894 h 2409826"/>
                <a:gd name="connsiteX2" fmla="*/ 619125 w 619125"/>
                <a:gd name="connsiteY2" fmla="*/ 904875 h 2409826"/>
                <a:gd name="connsiteX3" fmla="*/ 7144 w 619125"/>
                <a:gd name="connsiteY3" fmla="*/ 1531144 h 2409826"/>
                <a:gd name="connsiteX4" fmla="*/ 542925 w 619125"/>
                <a:gd name="connsiteY4" fmla="*/ 2059782 h 2409826"/>
                <a:gd name="connsiteX5" fmla="*/ 338138 w 619125"/>
                <a:gd name="connsiteY5" fmla="*/ 2409826 h 2409826"/>
                <a:gd name="connsiteX0" fmla="*/ 304800 w 621506"/>
                <a:gd name="connsiteY0" fmla="*/ 0 h 2409826"/>
                <a:gd name="connsiteX1" fmla="*/ 0 w 621506"/>
                <a:gd name="connsiteY1" fmla="*/ 292894 h 2409826"/>
                <a:gd name="connsiteX2" fmla="*/ 619125 w 621506"/>
                <a:gd name="connsiteY2" fmla="*/ 904875 h 2409826"/>
                <a:gd name="connsiteX3" fmla="*/ 7144 w 621506"/>
                <a:gd name="connsiteY3" fmla="*/ 1531144 h 2409826"/>
                <a:gd name="connsiteX4" fmla="*/ 621506 w 621506"/>
                <a:gd name="connsiteY4" fmla="*/ 2143126 h 2409826"/>
                <a:gd name="connsiteX5" fmla="*/ 338138 w 621506"/>
                <a:gd name="connsiteY5" fmla="*/ 2409826 h 2409826"/>
                <a:gd name="connsiteX0" fmla="*/ 304800 w 621506"/>
                <a:gd name="connsiteY0" fmla="*/ 0 h 2409826"/>
                <a:gd name="connsiteX1" fmla="*/ 0 w 621506"/>
                <a:gd name="connsiteY1" fmla="*/ 292894 h 2409826"/>
                <a:gd name="connsiteX2" fmla="*/ 619125 w 621506"/>
                <a:gd name="connsiteY2" fmla="*/ 904875 h 2409826"/>
                <a:gd name="connsiteX3" fmla="*/ 7144 w 621506"/>
                <a:gd name="connsiteY3" fmla="*/ 1531144 h 2409826"/>
                <a:gd name="connsiteX4" fmla="*/ 621506 w 621506"/>
                <a:gd name="connsiteY4" fmla="*/ 2128839 h 2409826"/>
                <a:gd name="connsiteX5" fmla="*/ 338138 w 621506"/>
                <a:gd name="connsiteY5" fmla="*/ 2409826 h 2409826"/>
                <a:gd name="connsiteX0" fmla="*/ 304800 w 619125"/>
                <a:gd name="connsiteY0" fmla="*/ 0 h 2409826"/>
                <a:gd name="connsiteX1" fmla="*/ 0 w 619125"/>
                <a:gd name="connsiteY1" fmla="*/ 292894 h 2409826"/>
                <a:gd name="connsiteX2" fmla="*/ 619125 w 619125"/>
                <a:gd name="connsiteY2" fmla="*/ 904875 h 2409826"/>
                <a:gd name="connsiteX3" fmla="*/ 7144 w 619125"/>
                <a:gd name="connsiteY3" fmla="*/ 1531144 h 2409826"/>
                <a:gd name="connsiteX4" fmla="*/ 611981 w 619125"/>
                <a:gd name="connsiteY4" fmla="*/ 2128839 h 2409826"/>
                <a:gd name="connsiteX5" fmla="*/ 338138 w 619125"/>
                <a:gd name="connsiteY5" fmla="*/ 2409826 h 2409826"/>
                <a:gd name="connsiteX0" fmla="*/ 304800 w 619125"/>
                <a:gd name="connsiteY0" fmla="*/ 0 h 2418161"/>
                <a:gd name="connsiteX1" fmla="*/ 0 w 619125"/>
                <a:gd name="connsiteY1" fmla="*/ 292894 h 2418161"/>
                <a:gd name="connsiteX2" fmla="*/ 619125 w 619125"/>
                <a:gd name="connsiteY2" fmla="*/ 904875 h 2418161"/>
                <a:gd name="connsiteX3" fmla="*/ 7144 w 619125"/>
                <a:gd name="connsiteY3" fmla="*/ 1531144 h 2418161"/>
                <a:gd name="connsiteX4" fmla="*/ 611981 w 619125"/>
                <a:gd name="connsiteY4" fmla="*/ 2128839 h 2418161"/>
                <a:gd name="connsiteX5" fmla="*/ 317897 w 619125"/>
                <a:gd name="connsiteY5" fmla="*/ 2418161 h 2418161"/>
                <a:gd name="connsiteX0" fmla="*/ 304800 w 619125"/>
                <a:gd name="connsiteY0" fmla="*/ 0 h 2433639"/>
                <a:gd name="connsiteX1" fmla="*/ 0 w 619125"/>
                <a:gd name="connsiteY1" fmla="*/ 292894 h 2433639"/>
                <a:gd name="connsiteX2" fmla="*/ 619125 w 619125"/>
                <a:gd name="connsiteY2" fmla="*/ 904875 h 2433639"/>
                <a:gd name="connsiteX3" fmla="*/ 7144 w 619125"/>
                <a:gd name="connsiteY3" fmla="*/ 1531144 h 2433639"/>
                <a:gd name="connsiteX4" fmla="*/ 611981 w 619125"/>
                <a:gd name="connsiteY4" fmla="*/ 2128839 h 2433639"/>
                <a:gd name="connsiteX5" fmla="*/ 313135 w 619125"/>
                <a:gd name="connsiteY5" fmla="*/ 2433639 h 2433639"/>
                <a:gd name="connsiteX0" fmla="*/ 304800 w 611981"/>
                <a:gd name="connsiteY0" fmla="*/ 0 h 2433639"/>
                <a:gd name="connsiteX1" fmla="*/ 0 w 611981"/>
                <a:gd name="connsiteY1" fmla="*/ 292894 h 2433639"/>
                <a:gd name="connsiteX2" fmla="*/ 607219 w 611981"/>
                <a:gd name="connsiteY2" fmla="*/ 904875 h 2433639"/>
                <a:gd name="connsiteX3" fmla="*/ 7144 w 611981"/>
                <a:gd name="connsiteY3" fmla="*/ 1531144 h 2433639"/>
                <a:gd name="connsiteX4" fmla="*/ 611981 w 611981"/>
                <a:gd name="connsiteY4" fmla="*/ 2128839 h 2433639"/>
                <a:gd name="connsiteX5" fmla="*/ 313135 w 611981"/>
                <a:gd name="connsiteY5" fmla="*/ 2433639 h 24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981" h="2433639">
                  <a:moveTo>
                    <a:pt x="304800" y="0"/>
                  </a:moveTo>
                  <a:lnTo>
                    <a:pt x="0" y="292894"/>
                  </a:lnTo>
                  <a:lnTo>
                    <a:pt x="607219" y="904875"/>
                  </a:lnTo>
                  <a:lnTo>
                    <a:pt x="7144" y="1531144"/>
                  </a:lnTo>
                  <a:lnTo>
                    <a:pt x="611981" y="2128839"/>
                  </a:lnTo>
                  <a:lnTo>
                    <a:pt x="313135" y="2433639"/>
                  </a:lnTo>
                </a:path>
              </a:pathLst>
            </a:custGeom>
            <a:no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21"/>
              <a:endParaRPr lang="en-US" dirty="0">
                <a:solidFill>
                  <a:srgbClr val="000000"/>
                </a:solidFill>
                <a:latin typeface="IBM Plex Sans Regular"/>
              </a:endParaRPr>
            </a:p>
          </p:txBody>
        </p:sp>
      </p:grpSp>
      <p:sp>
        <p:nvSpPr>
          <p:cNvPr id="45" name="TextBox 44">
            <a:extLst>
              <a:ext uri="{FF2B5EF4-FFF2-40B4-BE49-F238E27FC236}">
                <a16:creationId xmlns:a16="http://schemas.microsoft.com/office/drawing/2014/main" id="{AB1AFA5D-CD43-335E-B29E-CEB44E728A8A}"/>
              </a:ext>
            </a:extLst>
          </p:cNvPr>
          <p:cNvSpPr txBox="1"/>
          <p:nvPr/>
        </p:nvSpPr>
        <p:spPr>
          <a:xfrm>
            <a:off x="2680129" y="999650"/>
            <a:ext cx="4894804" cy="313932"/>
          </a:xfrm>
          <a:prstGeom prst="rect">
            <a:avLst/>
          </a:prstGeom>
          <a:noFill/>
        </p:spPr>
        <p:txBody>
          <a:bodyPr wrap="square" rtlCol="0">
            <a:sp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defRPr/>
            </a:pPr>
            <a:r>
              <a:rPr lang="en-US" sz="1600" b="1" dirty="0">
                <a:solidFill>
                  <a:srgbClr val="FFFFFF"/>
                </a:solidFill>
                <a:latin typeface="IBM Plex Sans Regular"/>
                <a:cs typeface="Arial" panose="020B0604020202020204" pitchFamily="34" charset="0"/>
              </a:rPr>
              <a:t>Applications in hybrid clouds of choice</a:t>
            </a:r>
          </a:p>
        </p:txBody>
      </p:sp>
      <p:sp>
        <p:nvSpPr>
          <p:cNvPr id="46" name="Rectangle 45">
            <a:extLst>
              <a:ext uri="{FF2B5EF4-FFF2-40B4-BE49-F238E27FC236}">
                <a16:creationId xmlns:a16="http://schemas.microsoft.com/office/drawing/2014/main" id="{2490858B-46F8-83F6-139D-83F27B84B94F}"/>
              </a:ext>
            </a:extLst>
          </p:cNvPr>
          <p:cNvSpPr/>
          <p:nvPr/>
        </p:nvSpPr>
        <p:spPr bwMode="auto">
          <a:xfrm>
            <a:off x="2687554" y="5207567"/>
            <a:ext cx="6141829" cy="1199371"/>
          </a:xfrm>
          <a:prstGeom prst="rect">
            <a:avLst/>
          </a:prstGeom>
          <a:solidFill>
            <a:schemeClr val="bg1"/>
          </a:solidFill>
          <a:ln w="12700">
            <a:solidFill>
              <a:srgbClr val="4F2196"/>
            </a:solidFill>
            <a:headEnd type="none" w="med" len="med"/>
            <a:tailEnd type="non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defRPr/>
            </a:pPr>
            <a:endParaRPr lang="en-US" sz="1867" dirty="0">
              <a:solidFill>
                <a:srgbClr val="FFFFFF"/>
              </a:solidFill>
              <a:latin typeface="IBM Plex Sans Regular"/>
            </a:endParaRPr>
          </a:p>
        </p:txBody>
      </p:sp>
      <p:sp>
        <p:nvSpPr>
          <p:cNvPr id="47" name="TextBox 46">
            <a:extLst>
              <a:ext uri="{FF2B5EF4-FFF2-40B4-BE49-F238E27FC236}">
                <a16:creationId xmlns:a16="http://schemas.microsoft.com/office/drawing/2014/main" id="{D7019198-E80B-5C82-7800-CB3A09D954A3}"/>
              </a:ext>
            </a:extLst>
          </p:cNvPr>
          <p:cNvSpPr txBox="1"/>
          <p:nvPr/>
        </p:nvSpPr>
        <p:spPr>
          <a:xfrm>
            <a:off x="2882891" y="5620920"/>
            <a:ext cx="3903964" cy="291253"/>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467" dirty="0">
                <a:solidFill>
                  <a:srgbClr val="000000"/>
                </a:solidFill>
                <a:latin typeface="IBM Plex Sans Regular"/>
                <a:ea typeface="IBM Plex Sans" charset="0"/>
                <a:cs typeface="Arial" panose="020B0604020202020204" pitchFamily="34" charset="0"/>
              </a:rPr>
              <a:t>Raw Transaction / core systems data</a:t>
            </a:r>
          </a:p>
        </p:txBody>
      </p:sp>
      <p:sp>
        <p:nvSpPr>
          <p:cNvPr id="48" name="圆柱形 4">
            <a:extLst>
              <a:ext uri="{FF2B5EF4-FFF2-40B4-BE49-F238E27FC236}">
                <a16:creationId xmlns:a16="http://schemas.microsoft.com/office/drawing/2014/main" id="{52B660AA-7C23-6864-2806-EDF16DBF7D6F}"/>
              </a:ext>
            </a:extLst>
          </p:cNvPr>
          <p:cNvSpPr/>
          <p:nvPr/>
        </p:nvSpPr>
        <p:spPr>
          <a:xfrm>
            <a:off x="2920453" y="5984654"/>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TXNS</a:t>
            </a:r>
            <a:endParaRPr lang="zh-CN" altLang="en-US" sz="1067" kern="0" dirty="0">
              <a:solidFill>
                <a:srgbClr val="000000"/>
              </a:solidFill>
              <a:latin typeface="IBM Plex Sans Regular"/>
              <a:ea typeface="黑体" panose="02010609060101010101" pitchFamily="49" charset="-122"/>
              <a:cs typeface="Arial"/>
            </a:endParaRPr>
          </a:p>
        </p:txBody>
      </p:sp>
      <p:sp>
        <p:nvSpPr>
          <p:cNvPr id="49" name="圆柱形 4">
            <a:extLst>
              <a:ext uri="{FF2B5EF4-FFF2-40B4-BE49-F238E27FC236}">
                <a16:creationId xmlns:a16="http://schemas.microsoft.com/office/drawing/2014/main" id="{0754EF65-C97F-55C6-27A7-CD9CE14D255C}"/>
              </a:ext>
            </a:extLst>
          </p:cNvPr>
          <p:cNvSpPr/>
          <p:nvPr/>
        </p:nvSpPr>
        <p:spPr>
          <a:xfrm>
            <a:off x="4123993" y="598465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ACH</a:t>
            </a:r>
            <a:endParaRPr lang="zh-CN" altLang="en-US" sz="1067" kern="0" dirty="0">
              <a:solidFill>
                <a:srgbClr val="000000"/>
              </a:solidFill>
              <a:latin typeface="IBM Plex Sans Regular"/>
              <a:ea typeface="黑体" panose="02010609060101010101" pitchFamily="49" charset="-122"/>
              <a:cs typeface="Arial"/>
            </a:endParaRPr>
          </a:p>
        </p:txBody>
      </p:sp>
      <p:sp>
        <p:nvSpPr>
          <p:cNvPr id="50" name="圆柱形 4">
            <a:extLst>
              <a:ext uri="{FF2B5EF4-FFF2-40B4-BE49-F238E27FC236}">
                <a16:creationId xmlns:a16="http://schemas.microsoft.com/office/drawing/2014/main" id="{C756DC09-21AC-B210-1558-C653B0A33599}"/>
              </a:ext>
            </a:extLst>
          </p:cNvPr>
          <p:cNvSpPr/>
          <p:nvPr/>
        </p:nvSpPr>
        <p:spPr>
          <a:xfrm>
            <a:off x="7248276" y="598434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Card</a:t>
            </a:r>
            <a:endParaRPr lang="zh-CN" altLang="en-US" sz="1067" kern="0" dirty="0">
              <a:solidFill>
                <a:srgbClr val="000000"/>
              </a:solidFill>
              <a:latin typeface="IBM Plex Sans Regular"/>
              <a:ea typeface="黑体" panose="02010609060101010101" pitchFamily="49" charset="-122"/>
              <a:cs typeface="Arial"/>
            </a:endParaRPr>
          </a:p>
        </p:txBody>
      </p:sp>
      <p:sp>
        <p:nvSpPr>
          <p:cNvPr id="51" name="圆柱形 4">
            <a:extLst>
              <a:ext uri="{FF2B5EF4-FFF2-40B4-BE49-F238E27FC236}">
                <a16:creationId xmlns:a16="http://schemas.microsoft.com/office/drawing/2014/main" id="{68D3B108-C292-53DA-5DB0-E1E45AF69D63}"/>
              </a:ext>
            </a:extLst>
          </p:cNvPr>
          <p:cNvSpPr/>
          <p:nvPr/>
        </p:nvSpPr>
        <p:spPr>
          <a:xfrm>
            <a:off x="5493837" y="5984343"/>
            <a:ext cx="767736" cy="291495"/>
          </a:xfrm>
          <a:prstGeom prst="can">
            <a:avLst/>
          </a:prstGeom>
          <a:solidFill>
            <a:schemeClr val="bg1"/>
          </a:solidFill>
          <a:ln w="6350" cap="flat" cmpd="sng" algn="ctr">
            <a:solidFill>
              <a:srgbClr val="4F2196"/>
            </a:solidFill>
            <a:prstDash val="solid"/>
            <a:miter lim="800000"/>
          </a:ln>
          <a:effectLst/>
        </p:spPr>
        <p:txBody>
          <a:bodyPr lIns="121880" tIns="60940" rIns="121880" bIns="60940" anchor="ct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algn="ctr" defTabSz="913969">
              <a:lnSpc>
                <a:spcPct val="90000"/>
              </a:lnSpc>
              <a:defRPr/>
            </a:pPr>
            <a:r>
              <a:rPr lang="en-US" altLang="zh-CN" sz="1067" kern="0" dirty="0">
                <a:solidFill>
                  <a:srgbClr val="000000"/>
                </a:solidFill>
                <a:latin typeface="IBM Plex Sans Regular"/>
                <a:ea typeface="黑体" panose="02010609060101010101" pitchFamily="49" charset="-122"/>
                <a:cs typeface="Arial"/>
              </a:rPr>
              <a:t>Member</a:t>
            </a:r>
            <a:endParaRPr lang="zh-CN" altLang="en-US" sz="1067" kern="0" dirty="0">
              <a:solidFill>
                <a:srgbClr val="000000"/>
              </a:solidFill>
              <a:latin typeface="IBM Plex Sans Regular"/>
              <a:ea typeface="黑体" panose="02010609060101010101" pitchFamily="49" charset="-122"/>
              <a:cs typeface="Arial"/>
            </a:endParaRPr>
          </a:p>
        </p:txBody>
      </p:sp>
      <p:sp>
        <p:nvSpPr>
          <p:cNvPr id="52" name="TextBox 51">
            <a:extLst>
              <a:ext uri="{FF2B5EF4-FFF2-40B4-BE49-F238E27FC236}">
                <a16:creationId xmlns:a16="http://schemas.microsoft.com/office/drawing/2014/main" id="{47F42DAE-C592-99CE-AE20-5C3ADD28A7BE}"/>
              </a:ext>
            </a:extLst>
          </p:cNvPr>
          <p:cNvSpPr txBox="1"/>
          <p:nvPr/>
        </p:nvSpPr>
        <p:spPr>
          <a:xfrm>
            <a:off x="6648420" y="5923137"/>
            <a:ext cx="595243" cy="297579"/>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2000" dirty="0">
                <a:solidFill>
                  <a:srgbClr val="000000"/>
                </a:solidFill>
                <a:latin typeface="IBM Plex Sans Regular"/>
                <a:ea typeface="IBM Plex Sans" charset="0"/>
                <a:cs typeface="Arial" panose="020B0604020202020204" pitchFamily="34" charset="0"/>
              </a:rPr>
              <a:t>...</a:t>
            </a:r>
          </a:p>
        </p:txBody>
      </p:sp>
      <p:sp>
        <p:nvSpPr>
          <p:cNvPr id="53" name="Rectangle 52">
            <a:extLst>
              <a:ext uri="{FF2B5EF4-FFF2-40B4-BE49-F238E27FC236}">
                <a16:creationId xmlns:a16="http://schemas.microsoft.com/office/drawing/2014/main" id="{FBCBD2C4-0698-8EC9-30F5-743DCEC736A1}"/>
              </a:ext>
            </a:extLst>
          </p:cNvPr>
          <p:cNvSpPr/>
          <p:nvPr/>
        </p:nvSpPr>
        <p:spPr bwMode="auto">
          <a:xfrm>
            <a:off x="2680129" y="5209427"/>
            <a:ext cx="6149255" cy="368991"/>
          </a:xfrm>
          <a:prstGeom prst="rect">
            <a:avLst/>
          </a:prstGeom>
          <a:solidFill>
            <a:srgbClr val="4F219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1219170" fontAlgn="base">
              <a:lnSpc>
                <a:spcPct val="90000"/>
              </a:lnSpc>
              <a:spcBef>
                <a:spcPct val="0"/>
              </a:spcBef>
              <a:spcAft>
                <a:spcPct val="0"/>
              </a:spcAft>
            </a:pPr>
            <a:endParaRPr lang="en-US" sz="1867" dirty="0">
              <a:solidFill>
                <a:srgbClr val="FFFFFF"/>
              </a:solidFill>
              <a:latin typeface="IBM Plex Sans Regular"/>
            </a:endParaRPr>
          </a:p>
        </p:txBody>
      </p:sp>
      <p:sp>
        <p:nvSpPr>
          <p:cNvPr id="54" name="TextBox 53">
            <a:extLst>
              <a:ext uri="{FF2B5EF4-FFF2-40B4-BE49-F238E27FC236}">
                <a16:creationId xmlns:a16="http://schemas.microsoft.com/office/drawing/2014/main" id="{0385F9B6-822F-8C43-410B-F6E5B871D0D8}"/>
              </a:ext>
            </a:extLst>
          </p:cNvPr>
          <p:cNvSpPr txBox="1"/>
          <p:nvPr/>
        </p:nvSpPr>
        <p:spPr>
          <a:xfrm>
            <a:off x="2870019" y="5286602"/>
            <a:ext cx="5569428" cy="312439"/>
          </a:xfrm>
          <a:prstGeom prst="rect">
            <a:avLst/>
          </a:prstGeom>
        </p:spPr>
        <p:txBody>
          <a:bodyPr wrap="square" lIns="0" tIns="0" rIns="0" bIns="0" rtlCol="0">
            <a:noAutofit/>
          </a:bodyPr>
          <a:lstStyle>
            <a:defPPr>
              <a:defRPr lang="en-US"/>
            </a:defPPr>
            <a:lvl1pPr marL="0" algn="l" defTabSz="685966" rtl="0" eaLnBrk="1" latinLnBrk="0" hangingPunct="1">
              <a:defRPr sz="1350" kern="1200">
                <a:solidFill>
                  <a:schemeClr val="tx1"/>
                </a:solidFill>
                <a:latin typeface="+mn-lt"/>
                <a:ea typeface="+mn-ea"/>
                <a:cs typeface="+mn-cs"/>
              </a:defRPr>
            </a:lvl1pPr>
            <a:lvl2pPr marL="342983" algn="l" defTabSz="685966" rtl="0" eaLnBrk="1" latinLnBrk="0" hangingPunct="1">
              <a:defRPr sz="1350" kern="1200">
                <a:solidFill>
                  <a:schemeClr val="tx1"/>
                </a:solidFill>
                <a:latin typeface="+mn-lt"/>
                <a:ea typeface="+mn-ea"/>
                <a:cs typeface="+mn-cs"/>
              </a:defRPr>
            </a:lvl2pPr>
            <a:lvl3pPr marL="685966" algn="l" defTabSz="685966" rtl="0" eaLnBrk="1" latinLnBrk="0" hangingPunct="1">
              <a:defRPr sz="1350" kern="1200">
                <a:solidFill>
                  <a:schemeClr val="tx1"/>
                </a:solidFill>
                <a:latin typeface="+mn-lt"/>
                <a:ea typeface="+mn-ea"/>
                <a:cs typeface="+mn-cs"/>
              </a:defRPr>
            </a:lvl3pPr>
            <a:lvl4pPr marL="1028948" algn="l" defTabSz="685966" rtl="0" eaLnBrk="1" latinLnBrk="0" hangingPunct="1">
              <a:defRPr sz="1350" kern="1200">
                <a:solidFill>
                  <a:schemeClr val="tx1"/>
                </a:solidFill>
                <a:latin typeface="+mn-lt"/>
                <a:ea typeface="+mn-ea"/>
                <a:cs typeface="+mn-cs"/>
              </a:defRPr>
            </a:lvl4pPr>
            <a:lvl5pPr marL="1371932" algn="l" defTabSz="685966" rtl="0" eaLnBrk="1" latinLnBrk="0" hangingPunct="1">
              <a:defRPr sz="1350" kern="1200">
                <a:solidFill>
                  <a:schemeClr val="tx1"/>
                </a:solidFill>
                <a:latin typeface="+mn-lt"/>
                <a:ea typeface="+mn-ea"/>
                <a:cs typeface="+mn-cs"/>
              </a:defRPr>
            </a:lvl5pPr>
            <a:lvl6pPr marL="1714914" algn="l" defTabSz="685966" rtl="0" eaLnBrk="1" latinLnBrk="0" hangingPunct="1">
              <a:defRPr sz="1350" kern="1200">
                <a:solidFill>
                  <a:schemeClr val="tx1"/>
                </a:solidFill>
                <a:latin typeface="+mn-lt"/>
                <a:ea typeface="+mn-ea"/>
                <a:cs typeface="+mn-cs"/>
              </a:defRPr>
            </a:lvl6pPr>
            <a:lvl7pPr marL="2057897" algn="l" defTabSz="685966" rtl="0" eaLnBrk="1" latinLnBrk="0" hangingPunct="1">
              <a:defRPr sz="1350" kern="1200">
                <a:solidFill>
                  <a:schemeClr val="tx1"/>
                </a:solidFill>
                <a:latin typeface="+mn-lt"/>
                <a:ea typeface="+mn-ea"/>
                <a:cs typeface="+mn-cs"/>
              </a:defRPr>
            </a:lvl7pPr>
            <a:lvl8pPr marL="2400880" algn="l" defTabSz="685966" rtl="0" eaLnBrk="1" latinLnBrk="0" hangingPunct="1">
              <a:defRPr sz="1350" kern="1200">
                <a:solidFill>
                  <a:schemeClr val="tx1"/>
                </a:solidFill>
                <a:latin typeface="+mn-lt"/>
                <a:ea typeface="+mn-ea"/>
                <a:cs typeface="+mn-cs"/>
              </a:defRPr>
            </a:lvl8pPr>
            <a:lvl9pPr marL="2743864" algn="l" defTabSz="685966" rtl="0" eaLnBrk="1" latinLnBrk="0" hangingPunct="1">
              <a:defRPr sz="1350" kern="1200">
                <a:solidFill>
                  <a:schemeClr val="tx1"/>
                </a:solidFill>
                <a:latin typeface="+mn-lt"/>
                <a:ea typeface="+mn-ea"/>
                <a:cs typeface="+mn-cs"/>
              </a:defRPr>
            </a:lvl9pPr>
          </a:lstStyle>
          <a:p>
            <a:pPr defTabSz="914377">
              <a:lnSpc>
                <a:spcPct val="90000"/>
              </a:lnSpc>
              <a:spcBef>
                <a:spcPts val="1000"/>
              </a:spcBef>
              <a:defRPr/>
            </a:pPr>
            <a:r>
              <a:rPr lang="en-US" sz="1600" b="1" dirty="0">
                <a:solidFill>
                  <a:srgbClr val="FFFFFF"/>
                </a:solidFill>
                <a:latin typeface="IBM Plex Sans Regular"/>
                <a:ea typeface="IBM Plex Sans" charset="0"/>
                <a:cs typeface="Arial" panose="020B0604020202020204" pitchFamily="34" charset="0"/>
              </a:rPr>
              <a:t>System of Record:   Transactional &amp; batch applications </a:t>
            </a:r>
          </a:p>
        </p:txBody>
      </p:sp>
      <p:pic>
        <p:nvPicPr>
          <p:cNvPr id="55" name="Picture 54" descr="A picture containing text, clipart&#10;&#10;Description automatically generated">
            <a:extLst>
              <a:ext uri="{FF2B5EF4-FFF2-40B4-BE49-F238E27FC236}">
                <a16:creationId xmlns:a16="http://schemas.microsoft.com/office/drawing/2014/main" id="{FDDA64E4-4982-CC5B-FD68-F8F21DFF0C1C}"/>
              </a:ext>
            </a:extLst>
          </p:cNvPr>
          <p:cNvPicPr>
            <a:picLocks noChangeAspect="1"/>
          </p:cNvPicPr>
          <p:nvPr/>
        </p:nvPicPr>
        <p:blipFill>
          <a:blip r:embed="rId9"/>
          <a:stretch>
            <a:fillRect/>
          </a:stretch>
        </p:blipFill>
        <p:spPr>
          <a:xfrm>
            <a:off x="7496631" y="1996895"/>
            <a:ext cx="1097789" cy="317331"/>
          </a:xfrm>
          <a:prstGeom prst="rect">
            <a:avLst/>
          </a:prstGeom>
        </p:spPr>
      </p:pic>
      <p:grpSp>
        <p:nvGrpSpPr>
          <p:cNvPr id="56" name="Group 55">
            <a:extLst>
              <a:ext uri="{FF2B5EF4-FFF2-40B4-BE49-F238E27FC236}">
                <a16:creationId xmlns:a16="http://schemas.microsoft.com/office/drawing/2014/main" id="{047A36D4-0F89-5533-2444-3821F7313306}"/>
              </a:ext>
            </a:extLst>
          </p:cNvPr>
          <p:cNvGrpSpPr/>
          <p:nvPr/>
        </p:nvGrpSpPr>
        <p:grpSpPr>
          <a:xfrm>
            <a:off x="6703728" y="1465905"/>
            <a:ext cx="1366963" cy="316748"/>
            <a:chOff x="3042854" y="474747"/>
            <a:chExt cx="4990913" cy="1156476"/>
          </a:xfrm>
        </p:grpSpPr>
        <p:sp>
          <p:nvSpPr>
            <p:cNvPr id="57" name="Freeform: Shape 13">
              <a:extLst>
                <a:ext uri="{FF2B5EF4-FFF2-40B4-BE49-F238E27FC236}">
                  <a16:creationId xmlns:a16="http://schemas.microsoft.com/office/drawing/2014/main" id="{975960DF-0A40-1314-8E4A-D83C481C2CBD}"/>
                </a:ext>
              </a:extLst>
            </p:cNvPr>
            <p:cNvSpPr/>
            <p:nvPr/>
          </p:nvSpPr>
          <p:spPr>
            <a:xfrm>
              <a:off x="4682777" y="905990"/>
              <a:ext cx="3350990" cy="543496"/>
            </a:xfrm>
            <a:custGeom>
              <a:avLst/>
              <a:gdLst>
                <a:gd name="connsiteX0" fmla="*/ 0 w 3350990"/>
                <a:gd name="connsiteY0" fmla="*/ 533209 h 543496"/>
                <a:gd name="connsiteX1" fmla="*/ 0 w 3350990"/>
                <a:gd name="connsiteY1" fmla="*/ 482632 h 543496"/>
                <a:gd name="connsiteX2" fmla="*/ 70295 w 3350990"/>
                <a:gd name="connsiteY2" fmla="*/ 482632 h 543496"/>
                <a:gd name="connsiteX3" fmla="*/ 70295 w 3350990"/>
                <a:gd name="connsiteY3" fmla="*/ 80581 h 543496"/>
                <a:gd name="connsiteX4" fmla="*/ 0 w 3350990"/>
                <a:gd name="connsiteY4" fmla="*/ 80581 h 543496"/>
                <a:gd name="connsiteX5" fmla="*/ 0 w 3350990"/>
                <a:gd name="connsiteY5" fmla="*/ 30004 h 543496"/>
                <a:gd name="connsiteX6" fmla="*/ 201454 w 3350990"/>
                <a:gd name="connsiteY6" fmla="*/ 30004 h 543496"/>
                <a:gd name="connsiteX7" fmla="*/ 201454 w 3350990"/>
                <a:gd name="connsiteY7" fmla="*/ 80581 h 543496"/>
                <a:gd name="connsiteX8" fmla="*/ 131159 w 3350990"/>
                <a:gd name="connsiteY8" fmla="*/ 80581 h 543496"/>
                <a:gd name="connsiteX9" fmla="*/ 131159 w 3350990"/>
                <a:gd name="connsiteY9" fmla="*/ 482632 h 543496"/>
                <a:gd name="connsiteX10" fmla="*/ 201454 w 3350990"/>
                <a:gd name="connsiteY10" fmla="*/ 482632 h 543496"/>
                <a:gd name="connsiteX11" fmla="*/ 201454 w 3350990"/>
                <a:gd name="connsiteY11" fmla="*/ 533209 h 543496"/>
                <a:gd name="connsiteX12" fmla="*/ 0 w 3350990"/>
                <a:gd name="connsiteY12" fmla="*/ 533209 h 543496"/>
                <a:gd name="connsiteX13" fmla="*/ 312039 w 3350990"/>
                <a:gd name="connsiteY13" fmla="*/ 30004 h 543496"/>
                <a:gd name="connsiteX14" fmla="*/ 518636 w 3350990"/>
                <a:gd name="connsiteY14" fmla="*/ 30004 h 543496"/>
                <a:gd name="connsiteX15" fmla="*/ 652367 w 3350990"/>
                <a:gd name="connsiteY15" fmla="*/ 159448 h 543496"/>
                <a:gd name="connsiteX16" fmla="*/ 570929 w 3350990"/>
                <a:gd name="connsiteY16" fmla="*/ 265748 h 543496"/>
                <a:gd name="connsiteX17" fmla="*/ 570929 w 3350990"/>
                <a:gd name="connsiteY17" fmla="*/ 270034 h 543496"/>
                <a:gd name="connsiteX18" fmla="*/ 669512 w 3350990"/>
                <a:gd name="connsiteY18" fmla="*/ 386620 h 543496"/>
                <a:gd name="connsiteX19" fmla="*/ 540068 w 3350990"/>
                <a:gd name="connsiteY19" fmla="*/ 532352 h 543496"/>
                <a:gd name="connsiteX20" fmla="*/ 312039 w 3350990"/>
                <a:gd name="connsiteY20" fmla="*/ 532352 h 543496"/>
                <a:gd name="connsiteX21" fmla="*/ 312039 w 3350990"/>
                <a:gd name="connsiteY21" fmla="*/ 30004 h 543496"/>
                <a:gd name="connsiteX22" fmla="*/ 372047 w 3350990"/>
                <a:gd name="connsiteY22" fmla="*/ 247745 h 543496"/>
                <a:gd name="connsiteX23" fmla="*/ 510921 w 3350990"/>
                <a:gd name="connsiteY23" fmla="*/ 247745 h 543496"/>
                <a:gd name="connsiteX24" fmla="*/ 587216 w 3350990"/>
                <a:gd name="connsiteY24" fmla="*/ 178308 h 543496"/>
                <a:gd name="connsiteX25" fmla="*/ 587216 w 3350990"/>
                <a:gd name="connsiteY25" fmla="*/ 153448 h 543496"/>
                <a:gd name="connsiteX26" fmla="*/ 510921 w 3350990"/>
                <a:gd name="connsiteY26" fmla="*/ 84010 h 543496"/>
                <a:gd name="connsiteX27" fmla="*/ 372047 w 3350990"/>
                <a:gd name="connsiteY27" fmla="*/ 84010 h 543496"/>
                <a:gd name="connsiteX28" fmla="*/ 372047 w 3350990"/>
                <a:gd name="connsiteY28" fmla="*/ 247745 h 543496"/>
                <a:gd name="connsiteX29" fmla="*/ 372047 w 3350990"/>
                <a:gd name="connsiteY29" fmla="*/ 480060 h 543496"/>
                <a:gd name="connsiteX30" fmla="*/ 521208 w 3350990"/>
                <a:gd name="connsiteY30" fmla="*/ 480060 h 543496"/>
                <a:gd name="connsiteX31" fmla="*/ 604361 w 3350990"/>
                <a:gd name="connsiteY31" fmla="*/ 402050 h 543496"/>
                <a:gd name="connsiteX32" fmla="*/ 604361 w 3350990"/>
                <a:gd name="connsiteY32" fmla="*/ 377190 h 543496"/>
                <a:gd name="connsiteX33" fmla="*/ 521208 w 3350990"/>
                <a:gd name="connsiteY33" fmla="*/ 299180 h 543496"/>
                <a:gd name="connsiteX34" fmla="*/ 372047 w 3350990"/>
                <a:gd name="connsiteY34" fmla="*/ 299180 h 543496"/>
                <a:gd name="connsiteX35" fmla="*/ 372047 w 3350990"/>
                <a:gd name="connsiteY35" fmla="*/ 480060 h 543496"/>
                <a:gd name="connsiteX36" fmla="*/ 1172718 w 3350990"/>
                <a:gd name="connsiteY36" fmla="*/ 109728 h 543496"/>
                <a:gd name="connsiteX37" fmla="*/ 1169289 w 3350990"/>
                <a:gd name="connsiteY37" fmla="*/ 109728 h 543496"/>
                <a:gd name="connsiteX38" fmla="*/ 1126427 w 3350990"/>
                <a:gd name="connsiteY38" fmla="*/ 193738 h 543496"/>
                <a:gd name="connsiteX39" fmla="*/ 1006412 w 3350990"/>
                <a:gd name="connsiteY39" fmla="*/ 412337 h 543496"/>
                <a:gd name="connsiteX40" fmla="*/ 887254 w 3350990"/>
                <a:gd name="connsiteY40" fmla="*/ 193738 h 543496"/>
                <a:gd name="connsiteX41" fmla="*/ 844391 w 3350990"/>
                <a:gd name="connsiteY41" fmla="*/ 110585 h 543496"/>
                <a:gd name="connsiteX42" fmla="*/ 840962 w 3350990"/>
                <a:gd name="connsiteY42" fmla="*/ 110585 h 543496"/>
                <a:gd name="connsiteX43" fmla="*/ 840962 w 3350990"/>
                <a:gd name="connsiteY43" fmla="*/ 533209 h 543496"/>
                <a:gd name="connsiteX44" fmla="*/ 781812 w 3350990"/>
                <a:gd name="connsiteY44" fmla="*/ 533209 h 543496"/>
                <a:gd name="connsiteX45" fmla="*/ 781812 w 3350990"/>
                <a:gd name="connsiteY45" fmla="*/ 30004 h 543496"/>
                <a:gd name="connsiteX46" fmla="*/ 860679 w 3350990"/>
                <a:gd name="connsiteY46" fmla="*/ 30004 h 543496"/>
                <a:gd name="connsiteX47" fmla="*/ 1004697 w 3350990"/>
                <a:gd name="connsiteY47" fmla="*/ 300895 h 543496"/>
                <a:gd name="connsiteX48" fmla="*/ 1007269 w 3350990"/>
                <a:gd name="connsiteY48" fmla="*/ 300895 h 543496"/>
                <a:gd name="connsiteX49" fmla="*/ 1152144 w 3350990"/>
                <a:gd name="connsiteY49" fmla="*/ 30004 h 543496"/>
                <a:gd name="connsiteX50" fmla="*/ 1231011 w 3350990"/>
                <a:gd name="connsiteY50" fmla="*/ 30004 h 543496"/>
                <a:gd name="connsiteX51" fmla="*/ 1231011 w 3350990"/>
                <a:gd name="connsiteY51" fmla="*/ 532352 h 543496"/>
                <a:gd name="connsiteX52" fmla="*/ 1171861 w 3350990"/>
                <a:gd name="connsiteY52" fmla="*/ 532352 h 543496"/>
                <a:gd name="connsiteX53" fmla="*/ 1172718 w 3350990"/>
                <a:gd name="connsiteY53" fmla="*/ 109728 h 543496"/>
                <a:gd name="connsiteX54" fmla="*/ 1172718 w 3350990"/>
                <a:gd name="connsiteY54" fmla="*/ 109728 h 543496"/>
                <a:gd name="connsiteX55" fmla="*/ 1476185 w 3350990"/>
                <a:gd name="connsiteY55" fmla="*/ 285464 h 543496"/>
                <a:gd name="connsiteX56" fmla="*/ 1699070 w 3350990"/>
                <a:gd name="connsiteY56" fmla="*/ 22288 h 543496"/>
                <a:gd name="connsiteX57" fmla="*/ 1886808 w 3350990"/>
                <a:gd name="connsiteY57" fmla="*/ 140589 h 543496"/>
                <a:gd name="connsiteX58" fmla="*/ 1792510 w 3350990"/>
                <a:gd name="connsiteY58" fmla="*/ 189452 h 543496"/>
                <a:gd name="connsiteX59" fmla="*/ 1699070 w 3350990"/>
                <a:gd name="connsiteY59" fmla="*/ 120015 h 543496"/>
                <a:gd name="connsiteX60" fmla="*/ 1592771 w 3350990"/>
                <a:gd name="connsiteY60" fmla="*/ 242602 h 543496"/>
                <a:gd name="connsiteX61" fmla="*/ 1592771 w 3350990"/>
                <a:gd name="connsiteY61" fmla="*/ 323183 h 543496"/>
                <a:gd name="connsiteX62" fmla="*/ 1699070 w 3350990"/>
                <a:gd name="connsiteY62" fmla="*/ 445770 h 543496"/>
                <a:gd name="connsiteX63" fmla="*/ 1799368 w 3350990"/>
                <a:gd name="connsiteY63" fmla="*/ 371189 h 543496"/>
                <a:gd name="connsiteX64" fmla="*/ 1888522 w 3350990"/>
                <a:gd name="connsiteY64" fmla="*/ 423481 h 543496"/>
                <a:gd name="connsiteX65" fmla="*/ 1699070 w 3350990"/>
                <a:gd name="connsiteY65" fmla="*/ 543496 h 543496"/>
                <a:gd name="connsiteX66" fmla="*/ 1476185 w 3350990"/>
                <a:gd name="connsiteY66" fmla="*/ 285464 h 543496"/>
                <a:gd name="connsiteX67" fmla="*/ 2065116 w 3350990"/>
                <a:gd name="connsiteY67" fmla="*/ 533209 h 543496"/>
                <a:gd name="connsiteX68" fmla="*/ 1958816 w 3350990"/>
                <a:gd name="connsiteY68" fmla="*/ 429482 h 543496"/>
                <a:gd name="connsiteX69" fmla="*/ 1958816 w 3350990"/>
                <a:gd name="connsiteY69" fmla="*/ 0 h 543496"/>
                <a:gd name="connsiteX70" fmla="*/ 2065116 w 3350990"/>
                <a:gd name="connsiteY70" fmla="*/ 0 h 543496"/>
                <a:gd name="connsiteX71" fmla="*/ 2065116 w 3350990"/>
                <a:gd name="connsiteY71" fmla="*/ 450056 h 543496"/>
                <a:gd name="connsiteX72" fmla="*/ 2112264 w 3350990"/>
                <a:gd name="connsiteY72" fmla="*/ 450056 h 543496"/>
                <a:gd name="connsiteX73" fmla="*/ 2112264 w 3350990"/>
                <a:gd name="connsiteY73" fmla="*/ 533209 h 543496"/>
                <a:gd name="connsiteX74" fmla="*/ 2065116 w 3350990"/>
                <a:gd name="connsiteY74" fmla="*/ 533209 h 543496"/>
                <a:gd name="connsiteX75" fmla="*/ 2065116 w 3350990"/>
                <a:gd name="connsiteY75" fmla="*/ 533209 h 543496"/>
                <a:gd name="connsiteX76" fmla="*/ 2153412 w 3350990"/>
                <a:gd name="connsiteY76" fmla="*/ 343757 h 543496"/>
                <a:gd name="connsiteX77" fmla="*/ 2330863 w 3350990"/>
                <a:gd name="connsiteY77" fmla="*/ 146590 h 543496"/>
                <a:gd name="connsiteX78" fmla="*/ 2508314 w 3350990"/>
                <a:gd name="connsiteY78" fmla="*/ 343757 h 543496"/>
                <a:gd name="connsiteX79" fmla="*/ 2330863 w 3350990"/>
                <a:gd name="connsiteY79" fmla="*/ 541782 h 543496"/>
                <a:gd name="connsiteX80" fmla="*/ 2153412 w 3350990"/>
                <a:gd name="connsiteY80" fmla="*/ 343757 h 543496"/>
                <a:gd name="connsiteX81" fmla="*/ 2396871 w 3350990"/>
                <a:gd name="connsiteY81" fmla="*/ 382333 h 543496"/>
                <a:gd name="connsiteX82" fmla="*/ 2396871 w 3350990"/>
                <a:gd name="connsiteY82" fmla="*/ 305181 h 543496"/>
                <a:gd name="connsiteX83" fmla="*/ 2330863 w 3350990"/>
                <a:gd name="connsiteY83" fmla="*/ 230600 h 543496"/>
                <a:gd name="connsiteX84" fmla="*/ 2264855 w 3350990"/>
                <a:gd name="connsiteY84" fmla="*/ 305181 h 543496"/>
                <a:gd name="connsiteX85" fmla="*/ 2264855 w 3350990"/>
                <a:gd name="connsiteY85" fmla="*/ 382333 h 543496"/>
                <a:gd name="connsiteX86" fmla="*/ 2330863 w 3350990"/>
                <a:gd name="connsiteY86" fmla="*/ 456914 h 543496"/>
                <a:gd name="connsiteX87" fmla="*/ 2396871 w 3350990"/>
                <a:gd name="connsiteY87" fmla="*/ 382333 h 543496"/>
                <a:gd name="connsiteX88" fmla="*/ 2806637 w 3350990"/>
                <a:gd name="connsiteY88" fmla="*/ 469773 h 543496"/>
                <a:gd name="connsiteX89" fmla="*/ 2803208 w 3350990"/>
                <a:gd name="connsiteY89" fmla="*/ 469773 h 543496"/>
                <a:gd name="connsiteX90" fmla="*/ 2696909 w 3350990"/>
                <a:gd name="connsiteY90" fmla="*/ 541782 h 543496"/>
                <a:gd name="connsiteX91" fmla="*/ 2578608 w 3350990"/>
                <a:gd name="connsiteY91" fmla="*/ 392620 h 543496"/>
                <a:gd name="connsiteX92" fmla="*/ 2578608 w 3350990"/>
                <a:gd name="connsiteY92" fmla="*/ 155162 h 543496"/>
                <a:gd name="connsiteX93" fmla="*/ 2684907 w 3350990"/>
                <a:gd name="connsiteY93" fmla="*/ 155162 h 543496"/>
                <a:gd name="connsiteX94" fmla="*/ 2684907 w 3350990"/>
                <a:gd name="connsiteY94" fmla="*/ 383191 h 543496"/>
                <a:gd name="connsiteX95" fmla="*/ 2738914 w 3350990"/>
                <a:gd name="connsiteY95" fmla="*/ 455200 h 543496"/>
                <a:gd name="connsiteX96" fmla="*/ 2805779 w 3350990"/>
                <a:gd name="connsiteY96" fmla="*/ 400336 h 543496"/>
                <a:gd name="connsiteX97" fmla="*/ 2805779 w 3350990"/>
                <a:gd name="connsiteY97" fmla="*/ 154305 h 543496"/>
                <a:gd name="connsiteX98" fmla="*/ 2912078 w 3350990"/>
                <a:gd name="connsiteY98" fmla="*/ 154305 h 543496"/>
                <a:gd name="connsiteX99" fmla="*/ 2912078 w 3350990"/>
                <a:gd name="connsiteY99" fmla="*/ 532352 h 543496"/>
                <a:gd name="connsiteX100" fmla="*/ 2805779 w 3350990"/>
                <a:gd name="connsiteY100" fmla="*/ 532352 h 543496"/>
                <a:gd name="connsiteX101" fmla="*/ 2806637 w 3350990"/>
                <a:gd name="connsiteY101" fmla="*/ 469773 h 543496"/>
                <a:gd name="connsiteX102" fmla="*/ 3244691 w 3350990"/>
                <a:gd name="connsiteY102" fmla="*/ 469773 h 543496"/>
                <a:gd name="connsiteX103" fmla="*/ 3241263 w 3350990"/>
                <a:gd name="connsiteY103" fmla="*/ 469773 h 543496"/>
                <a:gd name="connsiteX104" fmla="*/ 3139250 w 3350990"/>
                <a:gd name="connsiteY104" fmla="*/ 541782 h 543496"/>
                <a:gd name="connsiteX105" fmla="*/ 2993517 w 3350990"/>
                <a:gd name="connsiteY105" fmla="*/ 343757 h 543496"/>
                <a:gd name="connsiteX106" fmla="*/ 3139250 w 3350990"/>
                <a:gd name="connsiteY106" fmla="*/ 146590 h 543496"/>
                <a:gd name="connsiteX107" fmla="*/ 3241263 w 3350990"/>
                <a:gd name="connsiteY107" fmla="*/ 218599 h 543496"/>
                <a:gd name="connsiteX108" fmla="*/ 3244691 w 3350990"/>
                <a:gd name="connsiteY108" fmla="*/ 218599 h 543496"/>
                <a:gd name="connsiteX109" fmla="*/ 3244691 w 3350990"/>
                <a:gd name="connsiteY109" fmla="*/ 0 h 543496"/>
                <a:gd name="connsiteX110" fmla="*/ 3350991 w 3350990"/>
                <a:gd name="connsiteY110" fmla="*/ 0 h 543496"/>
                <a:gd name="connsiteX111" fmla="*/ 3350991 w 3350990"/>
                <a:gd name="connsiteY111" fmla="*/ 533209 h 543496"/>
                <a:gd name="connsiteX112" fmla="*/ 3244691 w 3350990"/>
                <a:gd name="connsiteY112" fmla="*/ 533209 h 543496"/>
                <a:gd name="connsiteX113" fmla="*/ 3244691 w 3350990"/>
                <a:gd name="connsiteY113" fmla="*/ 469773 h 543496"/>
                <a:gd name="connsiteX114" fmla="*/ 3244691 w 3350990"/>
                <a:gd name="connsiteY114" fmla="*/ 399478 h 543496"/>
                <a:gd name="connsiteX115" fmla="*/ 3244691 w 3350990"/>
                <a:gd name="connsiteY115" fmla="*/ 288036 h 543496"/>
                <a:gd name="connsiteX116" fmla="*/ 3175254 w 3350990"/>
                <a:gd name="connsiteY116" fmla="*/ 232315 h 543496"/>
                <a:gd name="connsiteX117" fmla="*/ 3105817 w 3350990"/>
                <a:gd name="connsiteY117" fmla="*/ 311182 h 543496"/>
                <a:gd name="connsiteX118" fmla="*/ 3105817 w 3350990"/>
                <a:gd name="connsiteY118" fmla="*/ 376333 h 543496"/>
                <a:gd name="connsiteX119" fmla="*/ 3175254 w 3350990"/>
                <a:gd name="connsiteY119" fmla="*/ 455200 h 543496"/>
                <a:gd name="connsiteX120" fmla="*/ 3244691 w 3350990"/>
                <a:gd name="connsiteY120" fmla="*/ 399478 h 54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350990" h="543496">
                  <a:moveTo>
                    <a:pt x="0" y="533209"/>
                  </a:moveTo>
                  <a:lnTo>
                    <a:pt x="0" y="482632"/>
                  </a:lnTo>
                  <a:lnTo>
                    <a:pt x="70295" y="482632"/>
                  </a:lnTo>
                  <a:lnTo>
                    <a:pt x="70295" y="80581"/>
                  </a:lnTo>
                  <a:lnTo>
                    <a:pt x="0" y="80581"/>
                  </a:lnTo>
                  <a:lnTo>
                    <a:pt x="0" y="30004"/>
                  </a:lnTo>
                  <a:lnTo>
                    <a:pt x="201454" y="30004"/>
                  </a:lnTo>
                  <a:lnTo>
                    <a:pt x="201454" y="80581"/>
                  </a:lnTo>
                  <a:lnTo>
                    <a:pt x="131159" y="80581"/>
                  </a:lnTo>
                  <a:lnTo>
                    <a:pt x="131159" y="482632"/>
                  </a:lnTo>
                  <a:lnTo>
                    <a:pt x="201454" y="482632"/>
                  </a:lnTo>
                  <a:lnTo>
                    <a:pt x="201454" y="533209"/>
                  </a:lnTo>
                  <a:cubicBezTo>
                    <a:pt x="201454" y="533209"/>
                    <a:pt x="0" y="533209"/>
                    <a:pt x="0" y="533209"/>
                  </a:cubicBezTo>
                  <a:close/>
                  <a:moveTo>
                    <a:pt x="312039" y="30004"/>
                  </a:moveTo>
                  <a:lnTo>
                    <a:pt x="518636" y="30004"/>
                  </a:lnTo>
                  <a:cubicBezTo>
                    <a:pt x="601790" y="30004"/>
                    <a:pt x="652367" y="81439"/>
                    <a:pt x="652367" y="159448"/>
                  </a:cubicBezTo>
                  <a:cubicBezTo>
                    <a:pt x="652367" y="234029"/>
                    <a:pt x="604361" y="261461"/>
                    <a:pt x="570929" y="265748"/>
                  </a:cubicBezTo>
                  <a:lnTo>
                    <a:pt x="570929" y="270034"/>
                  </a:lnTo>
                  <a:cubicBezTo>
                    <a:pt x="606933" y="272605"/>
                    <a:pt x="669512" y="303466"/>
                    <a:pt x="669512" y="386620"/>
                  </a:cubicBezTo>
                  <a:cubicBezTo>
                    <a:pt x="669512" y="469773"/>
                    <a:pt x="613791" y="532352"/>
                    <a:pt x="540068" y="532352"/>
                  </a:cubicBezTo>
                  <a:lnTo>
                    <a:pt x="312039" y="532352"/>
                  </a:lnTo>
                  <a:cubicBezTo>
                    <a:pt x="312039" y="533209"/>
                    <a:pt x="312039" y="30004"/>
                    <a:pt x="312039" y="30004"/>
                  </a:cubicBezTo>
                  <a:close/>
                  <a:moveTo>
                    <a:pt x="372047" y="247745"/>
                  </a:moveTo>
                  <a:lnTo>
                    <a:pt x="510921" y="247745"/>
                  </a:lnTo>
                  <a:cubicBezTo>
                    <a:pt x="558070" y="247745"/>
                    <a:pt x="587216" y="222885"/>
                    <a:pt x="587216" y="178308"/>
                  </a:cubicBezTo>
                  <a:lnTo>
                    <a:pt x="587216" y="153448"/>
                  </a:lnTo>
                  <a:cubicBezTo>
                    <a:pt x="587216" y="108871"/>
                    <a:pt x="558070" y="84010"/>
                    <a:pt x="510921" y="84010"/>
                  </a:cubicBezTo>
                  <a:lnTo>
                    <a:pt x="372047" y="84010"/>
                  </a:lnTo>
                  <a:lnTo>
                    <a:pt x="372047" y="247745"/>
                  </a:lnTo>
                  <a:close/>
                  <a:moveTo>
                    <a:pt x="372047" y="480060"/>
                  </a:moveTo>
                  <a:lnTo>
                    <a:pt x="521208" y="480060"/>
                  </a:lnTo>
                  <a:cubicBezTo>
                    <a:pt x="573500" y="480060"/>
                    <a:pt x="604361" y="452628"/>
                    <a:pt x="604361" y="402050"/>
                  </a:cubicBezTo>
                  <a:lnTo>
                    <a:pt x="604361" y="377190"/>
                  </a:lnTo>
                  <a:cubicBezTo>
                    <a:pt x="604361" y="326612"/>
                    <a:pt x="572643" y="299180"/>
                    <a:pt x="521208" y="299180"/>
                  </a:cubicBezTo>
                  <a:lnTo>
                    <a:pt x="372047" y="299180"/>
                  </a:lnTo>
                  <a:cubicBezTo>
                    <a:pt x="372047" y="300038"/>
                    <a:pt x="372047" y="480060"/>
                    <a:pt x="372047" y="480060"/>
                  </a:cubicBezTo>
                  <a:close/>
                  <a:moveTo>
                    <a:pt x="1172718" y="109728"/>
                  </a:moveTo>
                  <a:lnTo>
                    <a:pt x="1169289" y="109728"/>
                  </a:lnTo>
                  <a:lnTo>
                    <a:pt x="1126427" y="193738"/>
                  </a:lnTo>
                  <a:lnTo>
                    <a:pt x="1006412" y="412337"/>
                  </a:lnTo>
                  <a:lnTo>
                    <a:pt x="887254" y="193738"/>
                  </a:lnTo>
                  <a:lnTo>
                    <a:pt x="844391" y="110585"/>
                  </a:lnTo>
                  <a:lnTo>
                    <a:pt x="840962" y="110585"/>
                  </a:lnTo>
                  <a:lnTo>
                    <a:pt x="840962" y="533209"/>
                  </a:lnTo>
                  <a:lnTo>
                    <a:pt x="781812" y="533209"/>
                  </a:lnTo>
                  <a:lnTo>
                    <a:pt x="781812" y="30004"/>
                  </a:lnTo>
                  <a:lnTo>
                    <a:pt x="860679" y="30004"/>
                  </a:lnTo>
                  <a:lnTo>
                    <a:pt x="1004697" y="300895"/>
                  </a:lnTo>
                  <a:lnTo>
                    <a:pt x="1007269" y="300895"/>
                  </a:lnTo>
                  <a:lnTo>
                    <a:pt x="1152144" y="30004"/>
                  </a:lnTo>
                  <a:lnTo>
                    <a:pt x="1231011" y="30004"/>
                  </a:lnTo>
                  <a:lnTo>
                    <a:pt x="1231011" y="532352"/>
                  </a:lnTo>
                  <a:lnTo>
                    <a:pt x="1171861" y="532352"/>
                  </a:lnTo>
                  <a:lnTo>
                    <a:pt x="1172718" y="109728"/>
                  </a:lnTo>
                  <a:lnTo>
                    <a:pt x="1172718" y="109728"/>
                  </a:lnTo>
                  <a:close/>
                  <a:moveTo>
                    <a:pt x="1476185" y="285464"/>
                  </a:moveTo>
                  <a:cubicBezTo>
                    <a:pt x="1476185" y="115729"/>
                    <a:pt x="1563624" y="22288"/>
                    <a:pt x="1699070" y="22288"/>
                  </a:cubicBezTo>
                  <a:cubicBezTo>
                    <a:pt x="1791653" y="22288"/>
                    <a:pt x="1849945" y="60008"/>
                    <a:pt x="1886808" y="140589"/>
                  </a:cubicBezTo>
                  <a:lnTo>
                    <a:pt x="1792510" y="189452"/>
                  </a:lnTo>
                  <a:cubicBezTo>
                    <a:pt x="1779651" y="147447"/>
                    <a:pt x="1753076" y="120015"/>
                    <a:pt x="1699070" y="120015"/>
                  </a:cubicBezTo>
                  <a:cubicBezTo>
                    <a:pt x="1634776" y="120015"/>
                    <a:pt x="1592771" y="162878"/>
                    <a:pt x="1592771" y="242602"/>
                  </a:cubicBezTo>
                  <a:lnTo>
                    <a:pt x="1592771" y="323183"/>
                  </a:lnTo>
                  <a:cubicBezTo>
                    <a:pt x="1592771" y="402050"/>
                    <a:pt x="1635633" y="445770"/>
                    <a:pt x="1699070" y="445770"/>
                  </a:cubicBezTo>
                  <a:cubicBezTo>
                    <a:pt x="1753076" y="445770"/>
                    <a:pt x="1783937" y="412337"/>
                    <a:pt x="1799368" y="371189"/>
                  </a:cubicBezTo>
                  <a:lnTo>
                    <a:pt x="1888522" y="423481"/>
                  </a:lnTo>
                  <a:cubicBezTo>
                    <a:pt x="1850803" y="499777"/>
                    <a:pt x="1791653" y="543496"/>
                    <a:pt x="1699070" y="543496"/>
                  </a:cubicBezTo>
                  <a:cubicBezTo>
                    <a:pt x="1563624" y="541782"/>
                    <a:pt x="1476185" y="455200"/>
                    <a:pt x="1476185" y="285464"/>
                  </a:cubicBezTo>
                  <a:close/>
                  <a:moveTo>
                    <a:pt x="2065116" y="533209"/>
                  </a:moveTo>
                  <a:cubicBezTo>
                    <a:pt x="1992249" y="533209"/>
                    <a:pt x="1958816" y="496348"/>
                    <a:pt x="1958816" y="429482"/>
                  </a:cubicBezTo>
                  <a:lnTo>
                    <a:pt x="1958816" y="0"/>
                  </a:lnTo>
                  <a:lnTo>
                    <a:pt x="2065116" y="0"/>
                  </a:lnTo>
                  <a:lnTo>
                    <a:pt x="2065116" y="450056"/>
                  </a:lnTo>
                  <a:lnTo>
                    <a:pt x="2112264" y="450056"/>
                  </a:lnTo>
                  <a:lnTo>
                    <a:pt x="2112264" y="533209"/>
                  </a:lnTo>
                  <a:lnTo>
                    <a:pt x="2065116" y="533209"/>
                  </a:lnTo>
                  <a:lnTo>
                    <a:pt x="2065116" y="533209"/>
                  </a:lnTo>
                  <a:close/>
                  <a:moveTo>
                    <a:pt x="2153412" y="343757"/>
                  </a:moveTo>
                  <a:cubicBezTo>
                    <a:pt x="2153412" y="222028"/>
                    <a:pt x="2219421" y="146590"/>
                    <a:pt x="2330863" y="146590"/>
                  </a:cubicBezTo>
                  <a:cubicBezTo>
                    <a:pt x="2441448" y="146590"/>
                    <a:pt x="2508314" y="222028"/>
                    <a:pt x="2508314" y="343757"/>
                  </a:cubicBezTo>
                  <a:cubicBezTo>
                    <a:pt x="2508314" y="465487"/>
                    <a:pt x="2442306" y="541782"/>
                    <a:pt x="2330863" y="541782"/>
                  </a:cubicBezTo>
                  <a:cubicBezTo>
                    <a:pt x="2219421" y="541782"/>
                    <a:pt x="2153412" y="465487"/>
                    <a:pt x="2153412" y="343757"/>
                  </a:cubicBezTo>
                  <a:close/>
                  <a:moveTo>
                    <a:pt x="2396871" y="382333"/>
                  </a:moveTo>
                  <a:lnTo>
                    <a:pt x="2396871" y="305181"/>
                  </a:lnTo>
                  <a:cubicBezTo>
                    <a:pt x="2396871" y="258032"/>
                    <a:pt x="2372011" y="230600"/>
                    <a:pt x="2330863" y="230600"/>
                  </a:cubicBezTo>
                  <a:cubicBezTo>
                    <a:pt x="2288858" y="230600"/>
                    <a:pt x="2264855" y="258032"/>
                    <a:pt x="2264855" y="305181"/>
                  </a:cubicBezTo>
                  <a:lnTo>
                    <a:pt x="2264855" y="382333"/>
                  </a:lnTo>
                  <a:cubicBezTo>
                    <a:pt x="2264855" y="429482"/>
                    <a:pt x="2289715" y="456914"/>
                    <a:pt x="2330863" y="456914"/>
                  </a:cubicBezTo>
                  <a:cubicBezTo>
                    <a:pt x="2372011" y="457771"/>
                    <a:pt x="2396871" y="430339"/>
                    <a:pt x="2396871" y="382333"/>
                  </a:cubicBezTo>
                  <a:close/>
                  <a:moveTo>
                    <a:pt x="2806637" y="469773"/>
                  </a:moveTo>
                  <a:lnTo>
                    <a:pt x="2803208" y="469773"/>
                  </a:lnTo>
                  <a:cubicBezTo>
                    <a:pt x="2790349" y="508349"/>
                    <a:pt x="2759488" y="541782"/>
                    <a:pt x="2696909" y="541782"/>
                  </a:cubicBezTo>
                  <a:cubicBezTo>
                    <a:pt x="2619756" y="541782"/>
                    <a:pt x="2578608" y="487775"/>
                    <a:pt x="2578608" y="392620"/>
                  </a:cubicBezTo>
                  <a:lnTo>
                    <a:pt x="2578608" y="155162"/>
                  </a:lnTo>
                  <a:lnTo>
                    <a:pt x="2684907" y="155162"/>
                  </a:lnTo>
                  <a:lnTo>
                    <a:pt x="2684907" y="383191"/>
                  </a:lnTo>
                  <a:cubicBezTo>
                    <a:pt x="2684907" y="429482"/>
                    <a:pt x="2700338" y="455200"/>
                    <a:pt x="2738914" y="455200"/>
                  </a:cubicBezTo>
                  <a:cubicBezTo>
                    <a:pt x="2772347" y="455200"/>
                    <a:pt x="2805779" y="436340"/>
                    <a:pt x="2805779" y="400336"/>
                  </a:cubicBezTo>
                  <a:lnTo>
                    <a:pt x="2805779" y="154305"/>
                  </a:lnTo>
                  <a:lnTo>
                    <a:pt x="2912078" y="154305"/>
                  </a:lnTo>
                  <a:lnTo>
                    <a:pt x="2912078" y="532352"/>
                  </a:lnTo>
                  <a:lnTo>
                    <a:pt x="2805779" y="532352"/>
                  </a:lnTo>
                  <a:cubicBezTo>
                    <a:pt x="2806637" y="533209"/>
                    <a:pt x="2806637" y="469773"/>
                    <a:pt x="2806637" y="469773"/>
                  </a:cubicBezTo>
                  <a:close/>
                  <a:moveTo>
                    <a:pt x="3244691" y="469773"/>
                  </a:moveTo>
                  <a:lnTo>
                    <a:pt x="3241263" y="469773"/>
                  </a:lnTo>
                  <a:cubicBezTo>
                    <a:pt x="3230118" y="510921"/>
                    <a:pt x="3188970" y="541782"/>
                    <a:pt x="3139250" y="541782"/>
                  </a:cubicBezTo>
                  <a:cubicBezTo>
                    <a:pt x="3043238" y="541782"/>
                    <a:pt x="2993517" y="472345"/>
                    <a:pt x="2993517" y="343757"/>
                  </a:cubicBezTo>
                  <a:cubicBezTo>
                    <a:pt x="2993517" y="215170"/>
                    <a:pt x="3043238" y="146590"/>
                    <a:pt x="3139250" y="146590"/>
                  </a:cubicBezTo>
                  <a:cubicBezTo>
                    <a:pt x="3188113" y="146590"/>
                    <a:pt x="3230118" y="176593"/>
                    <a:pt x="3241263" y="218599"/>
                  </a:cubicBezTo>
                  <a:lnTo>
                    <a:pt x="3244691" y="218599"/>
                  </a:lnTo>
                  <a:lnTo>
                    <a:pt x="3244691" y="0"/>
                  </a:lnTo>
                  <a:lnTo>
                    <a:pt x="3350991" y="0"/>
                  </a:lnTo>
                  <a:lnTo>
                    <a:pt x="3350991" y="533209"/>
                  </a:lnTo>
                  <a:lnTo>
                    <a:pt x="3244691" y="533209"/>
                  </a:lnTo>
                  <a:cubicBezTo>
                    <a:pt x="3244691" y="533209"/>
                    <a:pt x="3244691" y="469773"/>
                    <a:pt x="3244691" y="469773"/>
                  </a:cubicBezTo>
                  <a:close/>
                  <a:moveTo>
                    <a:pt x="3244691" y="399478"/>
                  </a:moveTo>
                  <a:lnTo>
                    <a:pt x="3244691" y="288036"/>
                  </a:lnTo>
                  <a:cubicBezTo>
                    <a:pt x="3244691" y="253746"/>
                    <a:pt x="3215545" y="232315"/>
                    <a:pt x="3175254" y="232315"/>
                  </a:cubicBezTo>
                  <a:cubicBezTo>
                    <a:pt x="3134963" y="232315"/>
                    <a:pt x="3105817" y="263176"/>
                    <a:pt x="3105817" y="311182"/>
                  </a:cubicBezTo>
                  <a:lnTo>
                    <a:pt x="3105817" y="376333"/>
                  </a:lnTo>
                  <a:cubicBezTo>
                    <a:pt x="3105817" y="423481"/>
                    <a:pt x="3134963" y="455200"/>
                    <a:pt x="3175254" y="455200"/>
                  </a:cubicBezTo>
                  <a:cubicBezTo>
                    <a:pt x="3215545" y="455200"/>
                    <a:pt x="3244691" y="434626"/>
                    <a:pt x="3244691" y="399478"/>
                  </a:cubicBezTo>
                  <a:close/>
                </a:path>
              </a:pathLst>
            </a:custGeom>
            <a:solidFill>
              <a:srgbClr val="231F20"/>
            </a:solidFill>
            <a:ln w="8572" cap="flat">
              <a:noFill/>
              <a:prstDash val="solid"/>
              <a:miter/>
            </a:ln>
          </p:spPr>
          <p:txBody>
            <a:bodyPr rtlCol="0" anchor="ctr"/>
            <a:lstStyle/>
            <a:p>
              <a:pPr defTabSz="914621"/>
              <a:endParaRPr lang="en-US" dirty="0">
                <a:solidFill>
                  <a:srgbClr val="000000"/>
                </a:solidFill>
                <a:latin typeface="IBM Plex Sans Regular"/>
              </a:endParaRPr>
            </a:p>
          </p:txBody>
        </p:sp>
        <p:sp>
          <p:nvSpPr>
            <p:cNvPr id="58" name="Freeform: Shape 16">
              <a:extLst>
                <a:ext uri="{FF2B5EF4-FFF2-40B4-BE49-F238E27FC236}">
                  <a16:creationId xmlns:a16="http://schemas.microsoft.com/office/drawing/2014/main" id="{E417E340-0048-6CB1-F7CD-380DFB079BFE}"/>
                </a:ext>
              </a:extLst>
            </p:cNvPr>
            <p:cNvSpPr/>
            <p:nvPr/>
          </p:nvSpPr>
          <p:spPr>
            <a:xfrm>
              <a:off x="3042854" y="474747"/>
              <a:ext cx="1307301" cy="1156476"/>
            </a:xfrm>
            <a:custGeom>
              <a:avLst/>
              <a:gdLst>
                <a:gd name="connsiteX0" fmla="*/ 174026 w 1307301"/>
                <a:gd name="connsiteY0" fmla="*/ 461247 h 1156476"/>
                <a:gd name="connsiteX1" fmla="*/ 162025 w 1307301"/>
                <a:gd name="connsiteY1" fmla="*/ 457818 h 1156476"/>
                <a:gd name="connsiteX2" fmla="*/ 45439 w 1307301"/>
                <a:gd name="connsiteY2" fmla="*/ 390095 h 1156476"/>
                <a:gd name="connsiteX3" fmla="*/ 33437 w 1307301"/>
                <a:gd name="connsiteY3" fmla="*/ 359234 h 1156476"/>
                <a:gd name="connsiteX4" fmla="*/ 65155 w 1307301"/>
                <a:gd name="connsiteY4" fmla="*/ 344661 h 1156476"/>
                <a:gd name="connsiteX5" fmla="*/ 69442 w 1307301"/>
                <a:gd name="connsiteY5" fmla="*/ 346375 h 1156476"/>
                <a:gd name="connsiteX6" fmla="*/ 186028 w 1307301"/>
                <a:gd name="connsiteY6" fmla="*/ 414098 h 1156476"/>
                <a:gd name="connsiteX7" fmla="*/ 197172 w 1307301"/>
                <a:gd name="connsiteY7" fmla="*/ 447531 h 1156476"/>
                <a:gd name="connsiteX8" fmla="*/ 174026 w 1307301"/>
                <a:gd name="connsiteY8" fmla="*/ 461247 h 1156476"/>
                <a:gd name="connsiteX9" fmla="*/ 375480 w 1307301"/>
                <a:gd name="connsiteY9" fmla="*/ 259793 h 1156476"/>
                <a:gd name="connsiteX10" fmla="*/ 354049 w 1307301"/>
                <a:gd name="connsiteY10" fmla="*/ 247792 h 1156476"/>
                <a:gd name="connsiteX11" fmla="*/ 286326 w 1307301"/>
                <a:gd name="connsiteY11" fmla="*/ 131206 h 1156476"/>
                <a:gd name="connsiteX12" fmla="*/ 291469 w 1307301"/>
                <a:gd name="connsiteY12" fmla="*/ 98630 h 1156476"/>
                <a:gd name="connsiteX13" fmla="*/ 326617 w 1307301"/>
                <a:gd name="connsiteY13" fmla="*/ 101202 h 1156476"/>
                <a:gd name="connsiteX14" fmla="*/ 326617 w 1307301"/>
                <a:gd name="connsiteY14" fmla="*/ 101202 h 1156476"/>
                <a:gd name="connsiteX15" fmla="*/ 329188 w 1307301"/>
                <a:gd name="connsiteY15" fmla="*/ 104631 h 1156476"/>
                <a:gd name="connsiteX16" fmla="*/ 396911 w 1307301"/>
                <a:gd name="connsiteY16" fmla="*/ 221217 h 1156476"/>
                <a:gd name="connsiteX17" fmla="*/ 390053 w 1307301"/>
                <a:gd name="connsiteY17" fmla="*/ 255507 h 1156476"/>
                <a:gd name="connsiteX18" fmla="*/ 375480 w 1307301"/>
                <a:gd name="connsiteY18" fmla="*/ 259793 h 1156476"/>
                <a:gd name="connsiteX19" fmla="*/ 626654 w 1307301"/>
                <a:gd name="connsiteY19" fmla="*/ 159495 h 1156476"/>
                <a:gd name="connsiteX20" fmla="*/ 626654 w 1307301"/>
                <a:gd name="connsiteY20" fmla="*/ 26621 h 1156476"/>
                <a:gd name="connsiteX21" fmla="*/ 650657 w 1307301"/>
                <a:gd name="connsiteY21" fmla="*/ 46 h 1156476"/>
                <a:gd name="connsiteX22" fmla="*/ 676375 w 1307301"/>
                <a:gd name="connsiteY22" fmla="*/ 24049 h 1156476"/>
                <a:gd name="connsiteX23" fmla="*/ 676375 w 1307301"/>
                <a:gd name="connsiteY23" fmla="*/ 24907 h 1156476"/>
                <a:gd name="connsiteX24" fmla="*/ 676375 w 1307301"/>
                <a:gd name="connsiteY24" fmla="*/ 161209 h 1156476"/>
                <a:gd name="connsiteX25" fmla="*/ 651514 w 1307301"/>
                <a:gd name="connsiteY25" fmla="*/ 186070 h 1156476"/>
                <a:gd name="connsiteX26" fmla="*/ 650657 w 1307301"/>
                <a:gd name="connsiteY26" fmla="*/ 186070 h 1156476"/>
                <a:gd name="connsiteX27" fmla="*/ 626654 w 1307301"/>
                <a:gd name="connsiteY27" fmla="*/ 159495 h 1156476"/>
                <a:gd name="connsiteX28" fmla="*/ 927549 w 1307301"/>
                <a:gd name="connsiteY28" fmla="*/ 259793 h 1156476"/>
                <a:gd name="connsiteX29" fmla="*/ 913833 w 1307301"/>
                <a:gd name="connsiteY29" fmla="*/ 255507 h 1156476"/>
                <a:gd name="connsiteX30" fmla="*/ 906975 w 1307301"/>
                <a:gd name="connsiteY30" fmla="*/ 221217 h 1156476"/>
                <a:gd name="connsiteX31" fmla="*/ 974698 w 1307301"/>
                <a:gd name="connsiteY31" fmla="*/ 104631 h 1156476"/>
                <a:gd name="connsiteX32" fmla="*/ 1008130 w 1307301"/>
                <a:gd name="connsiteY32" fmla="*/ 95201 h 1156476"/>
                <a:gd name="connsiteX33" fmla="*/ 1011559 w 1307301"/>
                <a:gd name="connsiteY33" fmla="*/ 97773 h 1156476"/>
                <a:gd name="connsiteX34" fmla="*/ 1016703 w 1307301"/>
                <a:gd name="connsiteY34" fmla="*/ 130348 h 1156476"/>
                <a:gd name="connsiteX35" fmla="*/ 948980 w 1307301"/>
                <a:gd name="connsiteY35" fmla="*/ 246935 h 1156476"/>
                <a:gd name="connsiteX36" fmla="*/ 927549 w 1307301"/>
                <a:gd name="connsiteY36" fmla="*/ 259793 h 1156476"/>
                <a:gd name="connsiteX37" fmla="*/ 1129003 w 1307301"/>
                <a:gd name="connsiteY37" fmla="*/ 461247 h 1156476"/>
                <a:gd name="connsiteX38" fmla="*/ 1106714 w 1307301"/>
                <a:gd name="connsiteY38" fmla="*/ 448388 h 1156476"/>
                <a:gd name="connsiteX39" fmla="*/ 1117858 w 1307301"/>
                <a:gd name="connsiteY39" fmla="*/ 414955 h 1156476"/>
                <a:gd name="connsiteX40" fmla="*/ 1233587 w 1307301"/>
                <a:gd name="connsiteY40" fmla="*/ 348090 h 1156476"/>
                <a:gd name="connsiteX41" fmla="*/ 1265305 w 1307301"/>
                <a:gd name="connsiteY41" fmla="*/ 352376 h 1156476"/>
                <a:gd name="connsiteX42" fmla="*/ 1262734 w 1307301"/>
                <a:gd name="connsiteY42" fmla="*/ 387523 h 1156476"/>
                <a:gd name="connsiteX43" fmla="*/ 1262734 w 1307301"/>
                <a:gd name="connsiteY43" fmla="*/ 387523 h 1156476"/>
                <a:gd name="connsiteX44" fmla="*/ 1259305 w 1307301"/>
                <a:gd name="connsiteY44" fmla="*/ 390095 h 1156476"/>
                <a:gd name="connsiteX45" fmla="*/ 1141004 w 1307301"/>
                <a:gd name="connsiteY45" fmla="*/ 458675 h 1156476"/>
                <a:gd name="connsiteX46" fmla="*/ 1129003 w 1307301"/>
                <a:gd name="connsiteY46" fmla="*/ 461247 h 1156476"/>
                <a:gd name="connsiteX47" fmla="*/ 337761 w 1307301"/>
                <a:gd name="connsiteY47" fmla="*/ 1026175 h 1156476"/>
                <a:gd name="connsiteX48" fmla="*/ 337761 w 1307301"/>
                <a:gd name="connsiteY48" fmla="*/ 398668 h 1156476"/>
                <a:gd name="connsiteX49" fmla="*/ 965268 w 1307301"/>
                <a:gd name="connsiteY49" fmla="*/ 398668 h 1156476"/>
                <a:gd name="connsiteX50" fmla="*/ 1000415 w 1307301"/>
                <a:gd name="connsiteY50" fmla="*/ 438101 h 1156476"/>
                <a:gd name="connsiteX51" fmla="*/ 1021846 w 1307301"/>
                <a:gd name="connsiteY51" fmla="*/ 468105 h 1156476"/>
                <a:gd name="connsiteX52" fmla="*/ 980698 w 1307301"/>
                <a:gd name="connsiteY52" fmla="*/ 495537 h 1156476"/>
                <a:gd name="connsiteX53" fmla="*/ 961839 w 1307301"/>
                <a:gd name="connsiteY53" fmla="*/ 468962 h 1156476"/>
                <a:gd name="connsiteX54" fmla="*/ 930121 w 1307301"/>
                <a:gd name="connsiteY54" fmla="*/ 433815 h 1156476"/>
                <a:gd name="connsiteX55" fmla="*/ 372051 w 1307301"/>
                <a:gd name="connsiteY55" fmla="*/ 433815 h 1156476"/>
                <a:gd name="connsiteX56" fmla="*/ 372051 w 1307301"/>
                <a:gd name="connsiteY56" fmla="*/ 991885 h 1156476"/>
                <a:gd name="connsiteX57" fmla="*/ 337761 w 1307301"/>
                <a:gd name="connsiteY57" fmla="*/ 1026175 h 1156476"/>
                <a:gd name="connsiteX58" fmla="*/ 967840 w 1307301"/>
                <a:gd name="connsiteY58" fmla="*/ 1156477 h 1156476"/>
                <a:gd name="connsiteX59" fmla="*/ 284611 w 1307301"/>
                <a:gd name="connsiteY59" fmla="*/ 1156477 h 1156476"/>
                <a:gd name="connsiteX60" fmla="*/ 4 w 1307301"/>
                <a:gd name="connsiteY60" fmla="*/ 867583 h 1156476"/>
                <a:gd name="connsiteX61" fmla="*/ 4 w 1307301"/>
                <a:gd name="connsiteY61" fmla="*/ 867583 h 1156476"/>
                <a:gd name="connsiteX62" fmla="*/ 49725 w 1307301"/>
                <a:gd name="connsiteY62" fmla="*/ 867583 h 1156476"/>
                <a:gd name="connsiteX63" fmla="*/ 285469 w 1307301"/>
                <a:gd name="connsiteY63" fmla="*/ 1106756 h 1156476"/>
                <a:gd name="connsiteX64" fmla="*/ 967840 w 1307301"/>
                <a:gd name="connsiteY64" fmla="*/ 1106756 h 1156476"/>
                <a:gd name="connsiteX65" fmla="*/ 1257590 w 1307301"/>
                <a:gd name="connsiteY65" fmla="*/ 817006 h 1156476"/>
                <a:gd name="connsiteX66" fmla="*/ 1183867 w 1307301"/>
                <a:gd name="connsiteY66" fmla="*/ 624125 h 1156476"/>
                <a:gd name="connsiteX67" fmla="*/ 1220728 w 1307301"/>
                <a:gd name="connsiteY67" fmla="*/ 591549 h 1156476"/>
                <a:gd name="connsiteX68" fmla="*/ 1194154 w 1307301"/>
                <a:gd name="connsiteY68" fmla="*/ 1070752 h 1156476"/>
                <a:gd name="connsiteX69" fmla="*/ 967840 w 1307301"/>
                <a:gd name="connsiteY69" fmla="*/ 1156477 h 1156476"/>
                <a:gd name="connsiteX70" fmla="*/ 49725 w 1307301"/>
                <a:gd name="connsiteY70" fmla="*/ 867583 h 1156476"/>
                <a:gd name="connsiteX71" fmla="*/ 4 w 1307301"/>
                <a:gd name="connsiteY71" fmla="*/ 867583 h 1156476"/>
                <a:gd name="connsiteX72" fmla="*/ 239177 w 1307301"/>
                <a:gd name="connsiteY72" fmla="*/ 587263 h 1156476"/>
                <a:gd name="connsiteX73" fmla="*/ 247750 w 1307301"/>
                <a:gd name="connsiteY73" fmla="*/ 636126 h 1156476"/>
                <a:gd name="connsiteX74" fmla="*/ 49725 w 1307301"/>
                <a:gd name="connsiteY74" fmla="*/ 867583 h 1156476"/>
                <a:gd name="connsiteX75" fmla="*/ 678089 w 1307301"/>
                <a:gd name="connsiteY75" fmla="*/ 815291 h 1156476"/>
                <a:gd name="connsiteX76" fmla="*/ 628369 w 1307301"/>
                <a:gd name="connsiteY76" fmla="*/ 815291 h 1156476"/>
                <a:gd name="connsiteX77" fmla="*/ 969554 w 1307301"/>
                <a:gd name="connsiteY77" fmla="*/ 478392 h 1156476"/>
                <a:gd name="connsiteX78" fmla="*/ 1219871 w 1307301"/>
                <a:gd name="connsiteY78" fmla="*/ 591549 h 1156476"/>
                <a:gd name="connsiteX79" fmla="*/ 1183009 w 1307301"/>
                <a:gd name="connsiteY79" fmla="*/ 624125 h 1156476"/>
                <a:gd name="connsiteX80" fmla="*/ 774101 w 1307301"/>
                <a:gd name="connsiteY80" fmla="*/ 600979 h 1156476"/>
                <a:gd name="connsiteX81" fmla="*/ 678089 w 1307301"/>
                <a:gd name="connsiteY81" fmla="*/ 815291 h 115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307301" h="1156476">
                  <a:moveTo>
                    <a:pt x="174026" y="461247"/>
                  </a:moveTo>
                  <a:cubicBezTo>
                    <a:pt x="169740" y="461247"/>
                    <a:pt x="165454" y="460390"/>
                    <a:pt x="162025" y="457818"/>
                  </a:cubicBezTo>
                  <a:lnTo>
                    <a:pt x="45439" y="390095"/>
                  </a:lnTo>
                  <a:cubicBezTo>
                    <a:pt x="34294" y="384095"/>
                    <a:pt x="29151" y="371236"/>
                    <a:pt x="33437" y="359234"/>
                  </a:cubicBezTo>
                  <a:cubicBezTo>
                    <a:pt x="37723" y="346375"/>
                    <a:pt x="52297" y="339517"/>
                    <a:pt x="65155" y="344661"/>
                  </a:cubicBezTo>
                  <a:cubicBezTo>
                    <a:pt x="66870" y="345518"/>
                    <a:pt x="67727" y="345518"/>
                    <a:pt x="69442" y="346375"/>
                  </a:cubicBezTo>
                  <a:lnTo>
                    <a:pt x="186028" y="414098"/>
                  </a:lnTo>
                  <a:cubicBezTo>
                    <a:pt x="198029" y="420956"/>
                    <a:pt x="202315" y="435530"/>
                    <a:pt x="197172" y="447531"/>
                  </a:cubicBezTo>
                  <a:cubicBezTo>
                    <a:pt x="191171" y="456103"/>
                    <a:pt x="183456" y="461247"/>
                    <a:pt x="174026" y="461247"/>
                  </a:cubicBezTo>
                  <a:close/>
                  <a:moveTo>
                    <a:pt x="375480" y="259793"/>
                  </a:moveTo>
                  <a:cubicBezTo>
                    <a:pt x="366907" y="259793"/>
                    <a:pt x="358335" y="254650"/>
                    <a:pt x="354049" y="247792"/>
                  </a:cubicBezTo>
                  <a:lnTo>
                    <a:pt x="286326" y="131206"/>
                  </a:lnTo>
                  <a:cubicBezTo>
                    <a:pt x="280325" y="120919"/>
                    <a:pt x="282040" y="107203"/>
                    <a:pt x="291469" y="98630"/>
                  </a:cubicBezTo>
                  <a:cubicBezTo>
                    <a:pt x="301756" y="90058"/>
                    <a:pt x="317187" y="90915"/>
                    <a:pt x="326617" y="101202"/>
                  </a:cubicBezTo>
                  <a:cubicBezTo>
                    <a:pt x="326617" y="101202"/>
                    <a:pt x="326617" y="101202"/>
                    <a:pt x="326617" y="101202"/>
                  </a:cubicBezTo>
                  <a:cubicBezTo>
                    <a:pt x="327474" y="102059"/>
                    <a:pt x="328331" y="103774"/>
                    <a:pt x="329188" y="104631"/>
                  </a:cubicBezTo>
                  <a:lnTo>
                    <a:pt x="396911" y="221217"/>
                  </a:lnTo>
                  <a:cubicBezTo>
                    <a:pt x="403769" y="232361"/>
                    <a:pt x="401197" y="246935"/>
                    <a:pt x="390053" y="255507"/>
                  </a:cubicBezTo>
                  <a:cubicBezTo>
                    <a:pt x="385767" y="258079"/>
                    <a:pt x="380623" y="259793"/>
                    <a:pt x="375480" y="259793"/>
                  </a:cubicBezTo>
                  <a:close/>
                  <a:moveTo>
                    <a:pt x="626654" y="159495"/>
                  </a:moveTo>
                  <a:lnTo>
                    <a:pt x="626654" y="26621"/>
                  </a:lnTo>
                  <a:cubicBezTo>
                    <a:pt x="626654" y="12905"/>
                    <a:pt x="636941" y="1761"/>
                    <a:pt x="650657" y="46"/>
                  </a:cubicBezTo>
                  <a:cubicBezTo>
                    <a:pt x="664373" y="-811"/>
                    <a:pt x="675517" y="10333"/>
                    <a:pt x="676375" y="24049"/>
                  </a:cubicBezTo>
                  <a:cubicBezTo>
                    <a:pt x="676375" y="24049"/>
                    <a:pt x="676375" y="24907"/>
                    <a:pt x="676375" y="24907"/>
                  </a:cubicBezTo>
                  <a:lnTo>
                    <a:pt x="676375" y="161209"/>
                  </a:lnTo>
                  <a:cubicBezTo>
                    <a:pt x="676375" y="174925"/>
                    <a:pt x="665230" y="186070"/>
                    <a:pt x="651514" y="186070"/>
                  </a:cubicBezTo>
                  <a:lnTo>
                    <a:pt x="650657" y="186070"/>
                  </a:lnTo>
                  <a:cubicBezTo>
                    <a:pt x="636941" y="184355"/>
                    <a:pt x="626654" y="173211"/>
                    <a:pt x="626654" y="159495"/>
                  </a:cubicBezTo>
                  <a:close/>
                  <a:moveTo>
                    <a:pt x="927549" y="259793"/>
                  </a:moveTo>
                  <a:cubicBezTo>
                    <a:pt x="922405" y="259793"/>
                    <a:pt x="917262" y="258079"/>
                    <a:pt x="913833" y="255507"/>
                  </a:cubicBezTo>
                  <a:cubicBezTo>
                    <a:pt x="903546" y="247792"/>
                    <a:pt x="900117" y="233218"/>
                    <a:pt x="906975" y="221217"/>
                  </a:cubicBezTo>
                  <a:lnTo>
                    <a:pt x="974698" y="104631"/>
                  </a:lnTo>
                  <a:cubicBezTo>
                    <a:pt x="981556" y="92629"/>
                    <a:pt x="996986" y="88343"/>
                    <a:pt x="1008130" y="95201"/>
                  </a:cubicBezTo>
                  <a:cubicBezTo>
                    <a:pt x="1008988" y="96058"/>
                    <a:pt x="1010702" y="96916"/>
                    <a:pt x="1011559" y="97773"/>
                  </a:cubicBezTo>
                  <a:cubicBezTo>
                    <a:pt x="1020989" y="106345"/>
                    <a:pt x="1022704" y="120061"/>
                    <a:pt x="1016703" y="130348"/>
                  </a:cubicBezTo>
                  <a:lnTo>
                    <a:pt x="948980" y="246935"/>
                  </a:lnTo>
                  <a:cubicBezTo>
                    <a:pt x="943837" y="254650"/>
                    <a:pt x="936121" y="259793"/>
                    <a:pt x="927549" y="259793"/>
                  </a:cubicBezTo>
                  <a:close/>
                  <a:moveTo>
                    <a:pt x="1129003" y="461247"/>
                  </a:moveTo>
                  <a:cubicBezTo>
                    <a:pt x="1119573" y="461247"/>
                    <a:pt x="1111000" y="456103"/>
                    <a:pt x="1106714" y="448388"/>
                  </a:cubicBezTo>
                  <a:cubicBezTo>
                    <a:pt x="1100713" y="436387"/>
                    <a:pt x="1105857" y="420956"/>
                    <a:pt x="1117858" y="414955"/>
                  </a:cubicBezTo>
                  <a:lnTo>
                    <a:pt x="1233587" y="348090"/>
                  </a:lnTo>
                  <a:cubicBezTo>
                    <a:pt x="1243874" y="342089"/>
                    <a:pt x="1257590" y="343804"/>
                    <a:pt x="1265305" y="352376"/>
                  </a:cubicBezTo>
                  <a:cubicBezTo>
                    <a:pt x="1273878" y="362663"/>
                    <a:pt x="1273021" y="378094"/>
                    <a:pt x="1262734" y="387523"/>
                  </a:cubicBezTo>
                  <a:cubicBezTo>
                    <a:pt x="1262734" y="387523"/>
                    <a:pt x="1262734" y="387523"/>
                    <a:pt x="1262734" y="387523"/>
                  </a:cubicBezTo>
                  <a:cubicBezTo>
                    <a:pt x="1261876" y="388381"/>
                    <a:pt x="1260162" y="389238"/>
                    <a:pt x="1259305" y="390095"/>
                  </a:cubicBezTo>
                  <a:lnTo>
                    <a:pt x="1141004" y="458675"/>
                  </a:lnTo>
                  <a:cubicBezTo>
                    <a:pt x="1137575" y="460390"/>
                    <a:pt x="1133289" y="461247"/>
                    <a:pt x="1129003" y="461247"/>
                  </a:cubicBezTo>
                  <a:close/>
                  <a:moveTo>
                    <a:pt x="337761" y="1026175"/>
                  </a:moveTo>
                  <a:cubicBezTo>
                    <a:pt x="164596" y="853010"/>
                    <a:pt x="164596" y="571832"/>
                    <a:pt x="337761" y="398668"/>
                  </a:cubicBezTo>
                  <a:cubicBezTo>
                    <a:pt x="510925" y="225503"/>
                    <a:pt x="792103" y="225503"/>
                    <a:pt x="965268" y="398668"/>
                  </a:cubicBezTo>
                  <a:cubicBezTo>
                    <a:pt x="978127" y="411526"/>
                    <a:pt x="989271" y="424385"/>
                    <a:pt x="1000415" y="438101"/>
                  </a:cubicBezTo>
                  <a:cubicBezTo>
                    <a:pt x="1008130" y="447531"/>
                    <a:pt x="1014988" y="457818"/>
                    <a:pt x="1021846" y="468105"/>
                  </a:cubicBezTo>
                  <a:lnTo>
                    <a:pt x="980698" y="495537"/>
                  </a:lnTo>
                  <a:cubicBezTo>
                    <a:pt x="974698" y="486107"/>
                    <a:pt x="968697" y="477535"/>
                    <a:pt x="961839" y="468962"/>
                  </a:cubicBezTo>
                  <a:cubicBezTo>
                    <a:pt x="952409" y="456961"/>
                    <a:pt x="941265" y="444959"/>
                    <a:pt x="930121" y="433815"/>
                  </a:cubicBezTo>
                  <a:cubicBezTo>
                    <a:pt x="775816" y="279510"/>
                    <a:pt x="526356" y="279510"/>
                    <a:pt x="372051" y="433815"/>
                  </a:cubicBezTo>
                  <a:cubicBezTo>
                    <a:pt x="217746" y="588120"/>
                    <a:pt x="217746" y="837580"/>
                    <a:pt x="372051" y="991885"/>
                  </a:cubicBezTo>
                  <a:cubicBezTo>
                    <a:pt x="372908" y="991027"/>
                    <a:pt x="337761" y="1026175"/>
                    <a:pt x="337761" y="1026175"/>
                  </a:cubicBezTo>
                  <a:close/>
                  <a:moveTo>
                    <a:pt x="967840" y="1156477"/>
                  </a:moveTo>
                  <a:lnTo>
                    <a:pt x="284611" y="1156477"/>
                  </a:lnTo>
                  <a:cubicBezTo>
                    <a:pt x="126020" y="1155620"/>
                    <a:pt x="-853" y="1026175"/>
                    <a:pt x="4" y="867583"/>
                  </a:cubicBezTo>
                  <a:lnTo>
                    <a:pt x="4" y="867583"/>
                  </a:lnTo>
                  <a:lnTo>
                    <a:pt x="49725" y="867583"/>
                  </a:lnTo>
                  <a:cubicBezTo>
                    <a:pt x="48868" y="998743"/>
                    <a:pt x="154309" y="1105899"/>
                    <a:pt x="285469" y="1106756"/>
                  </a:cubicBezTo>
                  <a:lnTo>
                    <a:pt x="967840" y="1106756"/>
                  </a:lnTo>
                  <a:cubicBezTo>
                    <a:pt x="1128145" y="1106756"/>
                    <a:pt x="1257590" y="977311"/>
                    <a:pt x="1257590" y="817006"/>
                  </a:cubicBezTo>
                  <a:cubicBezTo>
                    <a:pt x="1257590" y="745854"/>
                    <a:pt x="1231015" y="677274"/>
                    <a:pt x="1183867" y="624125"/>
                  </a:cubicBezTo>
                  <a:lnTo>
                    <a:pt x="1220728" y="591549"/>
                  </a:lnTo>
                  <a:cubicBezTo>
                    <a:pt x="1345887" y="731281"/>
                    <a:pt x="1333885" y="945593"/>
                    <a:pt x="1194154" y="1070752"/>
                  </a:cubicBezTo>
                  <a:cubicBezTo>
                    <a:pt x="1131574" y="1125616"/>
                    <a:pt x="1050993" y="1156477"/>
                    <a:pt x="967840" y="1156477"/>
                  </a:cubicBezTo>
                  <a:close/>
                  <a:moveTo>
                    <a:pt x="49725" y="867583"/>
                  </a:moveTo>
                  <a:lnTo>
                    <a:pt x="4" y="867583"/>
                  </a:lnTo>
                  <a:cubicBezTo>
                    <a:pt x="862" y="728709"/>
                    <a:pt x="102017" y="610408"/>
                    <a:pt x="239177" y="587263"/>
                  </a:cubicBezTo>
                  <a:lnTo>
                    <a:pt x="247750" y="636126"/>
                  </a:lnTo>
                  <a:cubicBezTo>
                    <a:pt x="133735" y="654985"/>
                    <a:pt x="50582" y="752712"/>
                    <a:pt x="49725" y="867583"/>
                  </a:cubicBezTo>
                  <a:close/>
                  <a:moveTo>
                    <a:pt x="678089" y="815291"/>
                  </a:moveTo>
                  <a:lnTo>
                    <a:pt x="628369" y="815291"/>
                  </a:lnTo>
                  <a:cubicBezTo>
                    <a:pt x="630083" y="628411"/>
                    <a:pt x="782674" y="477535"/>
                    <a:pt x="969554" y="478392"/>
                  </a:cubicBezTo>
                  <a:cubicBezTo>
                    <a:pt x="1065566" y="479249"/>
                    <a:pt x="1156435" y="520397"/>
                    <a:pt x="1219871" y="591549"/>
                  </a:cubicBezTo>
                  <a:lnTo>
                    <a:pt x="1183009" y="624125"/>
                  </a:lnTo>
                  <a:cubicBezTo>
                    <a:pt x="1076710" y="504967"/>
                    <a:pt x="893259" y="494680"/>
                    <a:pt x="774101" y="600979"/>
                  </a:cubicBezTo>
                  <a:cubicBezTo>
                    <a:pt x="714094" y="655843"/>
                    <a:pt x="678946" y="732995"/>
                    <a:pt x="678089" y="815291"/>
                  </a:cubicBezTo>
                  <a:close/>
                </a:path>
              </a:pathLst>
            </a:custGeom>
            <a:gradFill>
              <a:gsLst>
                <a:gs pos="0">
                  <a:srgbClr val="50FFD2"/>
                </a:gs>
                <a:gs pos="50000">
                  <a:srgbClr val="28B1E8"/>
                </a:gs>
                <a:gs pos="100000">
                  <a:srgbClr val="0064FF"/>
                </a:gs>
              </a:gsLst>
              <a:lin ang="7199998" scaled="1"/>
            </a:gradFill>
            <a:ln w="8572" cap="flat">
              <a:noFill/>
              <a:prstDash val="solid"/>
              <a:miter/>
            </a:ln>
          </p:spPr>
          <p:txBody>
            <a:bodyPr rtlCol="0" anchor="ctr"/>
            <a:lstStyle/>
            <a:p>
              <a:pPr defTabSz="914621"/>
              <a:endParaRPr lang="en-US" dirty="0">
                <a:solidFill>
                  <a:srgbClr val="000000"/>
                </a:solidFill>
                <a:latin typeface="IBM Plex Sans Regular"/>
              </a:endParaRPr>
            </a:p>
          </p:txBody>
        </p:sp>
      </p:grpSp>
      <p:sp>
        <p:nvSpPr>
          <p:cNvPr id="59" name="Title 58">
            <a:extLst>
              <a:ext uri="{FF2B5EF4-FFF2-40B4-BE49-F238E27FC236}">
                <a16:creationId xmlns:a16="http://schemas.microsoft.com/office/drawing/2014/main" id="{75F151CC-22BA-6290-43D9-005AFD219D28}"/>
              </a:ext>
            </a:extLst>
          </p:cNvPr>
          <p:cNvSpPr>
            <a:spLocks noGrp="1"/>
          </p:cNvSpPr>
          <p:nvPr>
            <p:ph type="title"/>
          </p:nvPr>
        </p:nvSpPr>
        <p:spPr>
          <a:xfrm>
            <a:off x="280415" y="268224"/>
            <a:ext cx="10866556" cy="1072896"/>
          </a:xfrm>
        </p:spPr>
        <p:txBody>
          <a:bodyPr/>
          <a:lstStyle/>
          <a:p>
            <a:r>
              <a:rPr lang="en-US" dirty="0"/>
              <a:t>Optimized SOR interaction with Z Digital Integration Hub</a:t>
            </a:r>
            <a:br>
              <a:rPr lang="en-US" dirty="0"/>
            </a:br>
            <a:endParaRPr lang="en-US" dirty="0"/>
          </a:p>
        </p:txBody>
      </p:sp>
      <p:pic>
        <p:nvPicPr>
          <p:cNvPr id="20" name="Picture 19">
            <a:extLst>
              <a:ext uri="{FF2B5EF4-FFF2-40B4-BE49-F238E27FC236}">
                <a16:creationId xmlns:a16="http://schemas.microsoft.com/office/drawing/2014/main" id="{749D415D-6D74-AD63-85F6-15DE0DAD6787}"/>
              </a:ext>
            </a:extLst>
          </p:cNvPr>
          <p:cNvPicPr>
            <a:picLocks noChangeAspect="1"/>
          </p:cNvPicPr>
          <p:nvPr/>
        </p:nvPicPr>
        <p:blipFill>
          <a:blip r:embed="rId10"/>
          <a:stretch>
            <a:fillRect/>
          </a:stretch>
        </p:blipFill>
        <p:spPr>
          <a:xfrm>
            <a:off x="0" y="6718423"/>
            <a:ext cx="12192000" cy="170688"/>
          </a:xfrm>
          <a:prstGeom prst="rect">
            <a:avLst/>
          </a:prstGeom>
        </p:spPr>
      </p:pic>
    </p:spTree>
    <p:extLst>
      <p:ext uri="{BB962C8B-B14F-4D97-AF65-F5344CB8AC3E}">
        <p14:creationId xmlns:p14="http://schemas.microsoft.com/office/powerpoint/2010/main" val="274801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3B95FD-6409-A633-B6E5-37C62FD87BF6}"/>
              </a:ext>
            </a:extLst>
          </p:cNvPr>
          <p:cNvSpPr>
            <a:spLocks noGrp="1"/>
          </p:cNvSpPr>
          <p:nvPr>
            <p:ph type="title"/>
          </p:nvPr>
        </p:nvSpPr>
        <p:spPr/>
        <p:txBody>
          <a:bodyPr>
            <a:normAutofit/>
          </a:bodyPr>
          <a:lstStyle/>
          <a:p>
            <a:r>
              <a:rPr lang="en-GB" sz="3200">
                <a:latin typeface="Arial" panose="020B0604020202020204" pitchFamily="34" charset="0"/>
                <a:cs typeface="Arial" panose="020B0604020202020204" pitchFamily="34" charset="0"/>
              </a:rPr>
              <a:t>IMS Performance Analyzer</a:t>
            </a:r>
            <a:endParaRPr lang="en-US" sz="32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9B4168E-E335-4F3A-3365-96EA195BA74D}"/>
              </a:ext>
            </a:extLst>
          </p:cNvPr>
          <p:cNvSpPr>
            <a:spLocks noGrp="1"/>
          </p:cNvSpPr>
          <p:nvPr>
            <p:ph sz="half"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APAR PH51237 delivered in March 2023 enables the ability to transfer report data from IMS PA to Elasticsearch and view with Kibana using an enhancement to the IMS PA Internal Resource Usage Report which: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allow extracts to be formatted as CSV or JSON Lines.</a:t>
            </a:r>
          </a:p>
          <a:p>
            <a:pPr lvl="1"/>
            <a:r>
              <a:rPr lang="en-US" sz="1800" dirty="0">
                <a:latin typeface="Arial" panose="020B0604020202020204" pitchFamily="34" charset="0"/>
                <a:cs typeface="Arial" panose="020B0604020202020204" pitchFamily="34" charset="0"/>
              </a:rPr>
              <a:t>allow extracts to be written to z/OS data sets or to z/OS UNIX files.</a:t>
            </a:r>
          </a:p>
          <a:p>
            <a:pPr lvl="1"/>
            <a:r>
              <a:rPr lang="en-US" sz="1800" dirty="0">
                <a:latin typeface="Arial" panose="020B0604020202020204" pitchFamily="34" charset="0"/>
                <a:cs typeface="Arial" panose="020B0604020202020204" pitchFamily="34" charset="0"/>
              </a:rPr>
              <a:t>allow forwarding of extracts as JSON Lines to a TCP/IP listener.</a:t>
            </a:r>
          </a:p>
          <a:p>
            <a:pPr lvl="1"/>
            <a:r>
              <a:rPr lang="en-US" sz="1800" dirty="0">
                <a:latin typeface="Arial" panose="020B0604020202020204" pitchFamily="34" charset="0"/>
                <a:cs typeface="Arial" panose="020B0604020202020204" pitchFamily="34" charset="0"/>
              </a:rPr>
              <a:t>This enhancement was implemented to meet RFE# 153385.</a:t>
            </a:r>
          </a:p>
        </p:txBody>
      </p:sp>
      <p:sp>
        <p:nvSpPr>
          <p:cNvPr id="4" name="Slide Number Placeholder 3">
            <a:extLst>
              <a:ext uri="{FF2B5EF4-FFF2-40B4-BE49-F238E27FC236}">
                <a16:creationId xmlns:a16="http://schemas.microsoft.com/office/drawing/2014/main" id="{FB1216F8-1E43-9942-B558-556C8BC382EF}"/>
              </a:ext>
            </a:extLst>
          </p:cNvPr>
          <p:cNvSpPr>
            <a:spLocks noGrp="1"/>
          </p:cNvSpPr>
          <p:nvPr>
            <p:ph type="sldNum" sz="quarter" idx="12"/>
          </p:nvPr>
        </p:nvSpPr>
        <p:spPr/>
        <p:txBody>
          <a:bodyPr/>
          <a:lstStyle/>
          <a:p>
            <a:fld id="{59395FB3-9C97-154F-86B2-7E381B951268}" type="slidenum">
              <a:rPr lang="en-US" smtClean="0"/>
              <a:pPr/>
              <a:t>5</a:t>
            </a:fld>
            <a:endParaRPr lang="en-US" dirty="0"/>
          </a:p>
        </p:txBody>
      </p:sp>
      <p:pic>
        <p:nvPicPr>
          <p:cNvPr id="1026" name="Picture 2" descr="Data-driven IMS performance monitoring dashboard">
            <a:extLst>
              <a:ext uri="{FF2B5EF4-FFF2-40B4-BE49-F238E27FC236}">
                <a16:creationId xmlns:a16="http://schemas.microsoft.com/office/drawing/2014/main" id="{84378A75-EC21-D680-8F95-565A9343CAA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2" y="1868487"/>
            <a:ext cx="5650844" cy="2736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583D162-3A5A-CAC9-624F-F85EC619B4D6}"/>
              </a:ext>
            </a:extLst>
          </p:cNvPr>
          <p:cNvPicPr>
            <a:picLocks noChangeAspect="1"/>
          </p:cNvPicPr>
          <p:nvPr/>
        </p:nvPicPr>
        <p:blipFill>
          <a:blip r:embed="rId4"/>
          <a:stretch>
            <a:fillRect/>
          </a:stretch>
        </p:blipFill>
        <p:spPr>
          <a:xfrm>
            <a:off x="0" y="6721475"/>
            <a:ext cx="12192000" cy="170688"/>
          </a:xfrm>
          <a:prstGeom prst="rect">
            <a:avLst/>
          </a:prstGeom>
        </p:spPr>
      </p:pic>
    </p:spTree>
    <p:extLst>
      <p:ext uri="{BB962C8B-B14F-4D97-AF65-F5344CB8AC3E}">
        <p14:creationId xmlns:p14="http://schemas.microsoft.com/office/powerpoint/2010/main" val="132411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3B95FD-6409-A633-B6E5-37C62FD87BF6}"/>
              </a:ext>
            </a:extLst>
          </p:cNvPr>
          <p:cNvSpPr>
            <a:spLocks noGrp="1"/>
          </p:cNvSpPr>
          <p:nvPr>
            <p:ph type="title"/>
          </p:nvPr>
        </p:nvSpPr>
        <p:spPr/>
        <p:txBody>
          <a:bodyPr>
            <a:normAutofit/>
          </a:bodyPr>
          <a:lstStyle/>
          <a:p>
            <a:r>
              <a:rPr lang="en-GB" sz="3200" dirty="0">
                <a:latin typeface="Arial" panose="020B0604020202020204" pitchFamily="34" charset="0"/>
                <a:cs typeface="Arial" panose="020B0604020202020204" pitchFamily="34" charset="0"/>
              </a:rPr>
              <a:t>OMEGAMON for IMS</a:t>
            </a:r>
            <a:endParaRPr lang="en-US" sz="32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9B4168E-E335-4F3A-3365-96EA195BA74D}"/>
              </a:ext>
            </a:extLst>
          </p:cNvPr>
          <p:cNvSpPr>
            <a:spLocks noGrp="1"/>
          </p:cNvSpPr>
          <p:nvPr>
            <p:ph sz="half"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The OMEGAMON for IMS team has been working recently to bring the first round of support for z/OS Connect. </a:t>
            </a:r>
          </a:p>
          <a:p>
            <a:pPr marL="0" indent="0">
              <a:buNone/>
            </a:pPr>
            <a:r>
              <a:rPr lang="en-US" sz="1800" dirty="0">
                <a:latin typeface="Arial" panose="020B0604020202020204" pitchFamily="34" charset="0"/>
                <a:cs typeface="Arial" panose="020B0604020202020204" pitchFamily="34" charset="0"/>
              </a:rPr>
              <a:t>With PTF UJ09389 the OMEGAMON for IMS  Application Trace Facility has been enhanced so that it now reports details of z/OS Connect (</a:t>
            </a:r>
            <a:r>
              <a:rPr lang="en-US" sz="1800" dirty="0" err="1">
                <a:latin typeface="Arial" panose="020B0604020202020204" pitchFamily="34" charset="0"/>
                <a:cs typeface="Arial" panose="020B0604020202020204" pitchFamily="34" charset="0"/>
              </a:rPr>
              <a:t>zCEE</a:t>
            </a:r>
            <a:r>
              <a:rPr lang="en-US" sz="1800" dirty="0">
                <a:latin typeface="Arial" panose="020B0604020202020204" pitchFamily="34" charset="0"/>
                <a:cs typeface="Arial" panose="020B0604020202020204" pitchFamily="34" charset="0"/>
              </a:rPr>
              <a:t>) outbound API calls, including return code, status code, and error message number</a:t>
            </a:r>
          </a:p>
        </p:txBody>
      </p:sp>
      <p:sp>
        <p:nvSpPr>
          <p:cNvPr id="4" name="Slide Number Placeholder 3">
            <a:extLst>
              <a:ext uri="{FF2B5EF4-FFF2-40B4-BE49-F238E27FC236}">
                <a16:creationId xmlns:a16="http://schemas.microsoft.com/office/drawing/2014/main" id="{FB1216F8-1E43-9942-B558-556C8BC382EF}"/>
              </a:ext>
            </a:extLst>
          </p:cNvPr>
          <p:cNvSpPr>
            <a:spLocks noGrp="1"/>
          </p:cNvSpPr>
          <p:nvPr>
            <p:ph type="sldNum" sz="quarter" idx="12"/>
          </p:nvPr>
        </p:nvSpPr>
        <p:spPr/>
        <p:txBody>
          <a:bodyPr/>
          <a:lstStyle/>
          <a:p>
            <a:fld id="{59395FB3-9C97-154F-86B2-7E381B951268}" type="slidenum">
              <a:rPr lang="en-US" smtClean="0"/>
              <a:pPr/>
              <a:t>6</a:t>
            </a:fld>
            <a:endParaRPr lang="en-US" dirty="0"/>
          </a:p>
        </p:txBody>
      </p:sp>
      <p:pic>
        <p:nvPicPr>
          <p:cNvPr id="7" name="Content Placeholder 6">
            <a:extLst>
              <a:ext uri="{FF2B5EF4-FFF2-40B4-BE49-F238E27FC236}">
                <a16:creationId xmlns:a16="http://schemas.microsoft.com/office/drawing/2014/main" id="{6B1FC97E-C608-DEB1-FCCB-E15795425AE5}"/>
              </a:ext>
            </a:extLst>
          </p:cNvPr>
          <p:cNvPicPr>
            <a:picLocks noGrp="1" noChangeAspect="1"/>
          </p:cNvPicPr>
          <p:nvPr>
            <p:ph sz="half" idx="2"/>
          </p:nvPr>
        </p:nvPicPr>
        <p:blipFill>
          <a:blip r:embed="rId3"/>
          <a:stretch>
            <a:fillRect/>
          </a:stretch>
        </p:blipFill>
        <p:spPr>
          <a:xfrm>
            <a:off x="6172202" y="1825625"/>
            <a:ext cx="5629250" cy="3670300"/>
          </a:xfrm>
        </p:spPr>
      </p:pic>
      <p:pic>
        <p:nvPicPr>
          <p:cNvPr id="8" name="Picture 7">
            <a:extLst>
              <a:ext uri="{FF2B5EF4-FFF2-40B4-BE49-F238E27FC236}">
                <a16:creationId xmlns:a16="http://schemas.microsoft.com/office/drawing/2014/main" id="{627B9035-0EC8-A797-772B-F5246A6D1E54}"/>
              </a:ext>
            </a:extLst>
          </p:cNvPr>
          <p:cNvPicPr>
            <a:picLocks noChangeAspect="1"/>
          </p:cNvPicPr>
          <p:nvPr/>
        </p:nvPicPr>
        <p:blipFill>
          <a:blip r:embed="rId4"/>
          <a:stretch>
            <a:fillRect/>
          </a:stretch>
        </p:blipFill>
        <p:spPr>
          <a:xfrm>
            <a:off x="0" y="6721475"/>
            <a:ext cx="12192000" cy="170688"/>
          </a:xfrm>
          <a:prstGeom prst="rect">
            <a:avLst/>
          </a:prstGeom>
        </p:spPr>
      </p:pic>
    </p:spTree>
    <p:extLst>
      <p:ext uri="{BB962C8B-B14F-4D97-AF65-F5344CB8AC3E}">
        <p14:creationId xmlns:p14="http://schemas.microsoft.com/office/powerpoint/2010/main" val="117881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C2AD-CCB3-C12E-0A2A-054686505A9B}"/>
              </a:ext>
            </a:extLst>
          </p:cNvPr>
          <p:cNvSpPr>
            <a:spLocks noGrp="1"/>
          </p:cNvSpPr>
          <p:nvPr>
            <p:ph type="title"/>
          </p:nvPr>
        </p:nvSpPr>
        <p:spPr/>
        <p:txBody>
          <a:bodyPr/>
          <a:lstStyle/>
          <a:p>
            <a:r>
              <a:rPr lang="en-US" sz="3200">
                <a:latin typeface="Arial" panose="020B0604020202020204" pitchFamily="34" charset="0"/>
                <a:cs typeface="Arial" panose="020B0604020202020204" pitchFamily="34" charset="0"/>
              </a:rPr>
              <a:t>Instana continues to evolve with OMEGAMON</a:t>
            </a:r>
            <a:endParaRPr lang="en-US" dirty="0"/>
          </a:p>
        </p:txBody>
      </p:sp>
      <p:sp>
        <p:nvSpPr>
          <p:cNvPr id="3" name="Content Placeholder 2">
            <a:extLst>
              <a:ext uri="{FF2B5EF4-FFF2-40B4-BE49-F238E27FC236}">
                <a16:creationId xmlns:a16="http://schemas.microsoft.com/office/drawing/2014/main" id="{015506A9-D451-B91B-2F01-280605ADA9EB}"/>
              </a:ext>
            </a:extLst>
          </p:cNvPr>
          <p:cNvSpPr>
            <a:spLocks noGrp="1"/>
          </p:cNvSpPr>
          <p:nvPr>
            <p:ph sz="half" idx="1"/>
          </p:nvPr>
        </p:nvSpPr>
        <p:spPr>
          <a:xfrm>
            <a:off x="838200" y="1825625"/>
            <a:ext cx="5086350" cy="4351338"/>
          </a:xfrm>
        </p:spPr>
        <p:txBody>
          <a:bodyPr>
            <a:noAutofit/>
          </a:bodyPr>
          <a:lstStyle/>
          <a:p>
            <a:pPr marL="0" indent="0">
              <a:buNone/>
            </a:pPr>
            <a:r>
              <a:rPr lang="en-US" sz="1800">
                <a:latin typeface="Arial" panose="020B0604020202020204" pitchFamily="34" charset="0"/>
                <a:cs typeface="Arial" panose="020B0604020202020204" pitchFamily="34" charset="0"/>
              </a:rPr>
              <a:t>To date, CICS, Db2, z/OS, MQ and JVM infrastructure have been made available through Instana. </a:t>
            </a:r>
          </a:p>
          <a:p>
            <a:pPr marL="0" indent="0">
              <a:buNone/>
            </a:pPr>
            <a:r>
              <a:rPr lang="en-US" sz="1800">
                <a:latin typeface="Arial" panose="020B0604020202020204" pitchFamily="34" charset="0"/>
                <a:cs typeface="Arial" panose="020B0604020202020204" pitchFamily="34" charset="0"/>
              </a:rPr>
              <a:t>Now you can add support for the following OMEGAMON agents:</a:t>
            </a:r>
          </a:p>
          <a:p>
            <a:r>
              <a:rPr lang="en-US" sz="1600">
                <a:latin typeface="Arial" panose="020B0604020202020204" pitchFamily="34" charset="0"/>
                <a:cs typeface="Arial" panose="020B0604020202020204" pitchFamily="34" charset="0"/>
              </a:rPr>
              <a:t>OMEGAMON for MQ: APAR OA63963, PTF UJ09793</a:t>
            </a:r>
          </a:p>
          <a:p>
            <a:r>
              <a:rPr lang="en-US" sz="1600">
                <a:latin typeface="Arial" panose="020B0604020202020204" pitchFamily="34" charset="0"/>
                <a:cs typeface="Arial" panose="020B0604020202020204" pitchFamily="34" charset="0"/>
              </a:rPr>
              <a:t>OMEGAMON for JVM:  APAR OA63898, PTF UJ09673</a:t>
            </a:r>
          </a:p>
          <a:p>
            <a:r>
              <a:rPr lang="en-US" sz="1600">
                <a:latin typeface="Arial" panose="020B0604020202020204" pitchFamily="34" charset="0"/>
                <a:cs typeface="Arial" panose="020B0604020202020204" pitchFamily="34" charset="0"/>
              </a:rPr>
              <a:t>OMEGAMON Data Provider: OA64177, PTF UJ92106</a:t>
            </a:r>
          </a:p>
          <a:p>
            <a:r>
              <a:rPr lang="en-US" sz="1600">
                <a:latin typeface="Arial" panose="020B0604020202020204" pitchFamily="34" charset="0"/>
                <a:cs typeface="Arial" panose="020B0604020202020204" pitchFamily="34" charset="0"/>
              </a:rPr>
              <a:t>OMEGAMON Monitor for z/OS: APAR OA63776, PTF UJ92041</a:t>
            </a:r>
            <a:endParaRPr lang="en-US" sz="1600" dirty="0">
              <a:latin typeface="Arial" panose="020B0604020202020204" pitchFamily="34" charset="0"/>
              <a:cs typeface="Arial" panose="020B0604020202020204" pitchFamily="34" charset="0"/>
            </a:endParaRPr>
          </a:p>
        </p:txBody>
      </p:sp>
      <p:pic>
        <p:nvPicPr>
          <p:cNvPr id="10" name="Content Placeholder 9">
            <a:extLst>
              <a:ext uri="{FF2B5EF4-FFF2-40B4-BE49-F238E27FC236}">
                <a16:creationId xmlns:a16="http://schemas.microsoft.com/office/drawing/2014/main" id="{BD75151D-DD7E-2047-FC1D-09281B798ADB}"/>
              </a:ext>
            </a:extLst>
          </p:cNvPr>
          <p:cNvPicPr>
            <a:picLocks noGrp="1" noChangeAspect="1"/>
          </p:cNvPicPr>
          <p:nvPr>
            <p:ph sz="half" idx="2"/>
          </p:nvPr>
        </p:nvPicPr>
        <p:blipFill>
          <a:blip r:embed="rId3"/>
          <a:stretch>
            <a:fillRect/>
          </a:stretch>
        </p:blipFill>
        <p:spPr>
          <a:xfrm>
            <a:off x="6647668" y="1825625"/>
            <a:ext cx="4230664" cy="4351338"/>
          </a:xfrm>
        </p:spPr>
      </p:pic>
      <p:pic>
        <p:nvPicPr>
          <p:cNvPr id="11" name="Picture 10">
            <a:extLst>
              <a:ext uri="{FF2B5EF4-FFF2-40B4-BE49-F238E27FC236}">
                <a16:creationId xmlns:a16="http://schemas.microsoft.com/office/drawing/2014/main" id="{C90BE89F-B734-8F74-368B-1D90B7BB03CB}"/>
              </a:ext>
            </a:extLst>
          </p:cNvPr>
          <p:cNvPicPr>
            <a:picLocks noChangeAspect="1"/>
          </p:cNvPicPr>
          <p:nvPr/>
        </p:nvPicPr>
        <p:blipFill>
          <a:blip r:embed="rId4"/>
          <a:stretch>
            <a:fillRect/>
          </a:stretch>
        </p:blipFill>
        <p:spPr>
          <a:xfrm>
            <a:off x="0" y="6687312"/>
            <a:ext cx="12192000" cy="170688"/>
          </a:xfrm>
          <a:prstGeom prst="rect">
            <a:avLst/>
          </a:prstGeom>
        </p:spPr>
      </p:pic>
    </p:spTree>
    <p:extLst>
      <p:ext uri="{BB962C8B-B14F-4D97-AF65-F5344CB8AC3E}">
        <p14:creationId xmlns:p14="http://schemas.microsoft.com/office/powerpoint/2010/main" val="203711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00D8-199A-847D-07D2-9873E7F31F5C}"/>
              </a:ext>
            </a:extLst>
          </p:cNvPr>
          <p:cNvSpPr>
            <a:spLocks noGrp="1"/>
          </p:cNvSpPr>
          <p:nvPr>
            <p:ph type="title"/>
          </p:nvPr>
        </p:nvSpPr>
        <p:spPr/>
        <p:txBody>
          <a:bodyPr>
            <a:normAutofit/>
          </a:bodyPr>
          <a:lstStyle/>
          <a:p>
            <a:r>
              <a:rPr lang="en-GB" sz="3200" dirty="0">
                <a:latin typeface="Arial" panose="020B0604020202020204" pitchFamily="34" charset="0"/>
                <a:cs typeface="Arial" panose="020B0604020202020204" pitchFamily="34" charset="0"/>
              </a:rPr>
              <a:t>OMEGAMON Data Provider</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F73FD0-B80B-C055-2F7C-1B1DA87EA939}"/>
              </a:ext>
            </a:extLst>
          </p:cNvPr>
          <p:cNvSpPr>
            <a:spLocks noGrp="1"/>
          </p:cNvSpPr>
          <p:nvPr>
            <p:ph sz="half" idx="1"/>
          </p:nvPr>
        </p:nvSpPr>
        <p:spPr>
          <a:xfrm>
            <a:off x="838200" y="1825625"/>
            <a:ext cx="4086225" cy="4351338"/>
          </a:xfrm>
        </p:spPr>
        <p:txBody>
          <a:bodyPr>
            <a:normAutofit/>
          </a:bodyPr>
          <a:lstStyle/>
          <a:p>
            <a:r>
              <a:rPr lang="en-US" sz="1800" dirty="0" err="1">
                <a:latin typeface="Arial" panose="020B0604020202020204" pitchFamily="34" charset="0"/>
                <a:cs typeface="Arial" panose="020B0604020202020204" pitchFamily="34" charset="0"/>
              </a:rPr>
              <a:t>SMSz</a:t>
            </a:r>
            <a:r>
              <a:rPr lang="en-US" sz="1800" dirty="0">
                <a:latin typeface="Arial" panose="020B0604020202020204" pitchFamily="34" charset="0"/>
                <a:cs typeface="Arial" panose="020B0604020202020204" pitchFamily="34" charset="0"/>
              </a:rPr>
              <a:t> Suite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(all agents + contents of ZIO)</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Nov 2020 </a:t>
            </a:r>
          </a:p>
          <a:p>
            <a:r>
              <a:rPr lang="en-US" sz="1800" dirty="0">
                <a:latin typeface="Arial" panose="020B0604020202020204" pitchFamily="34" charset="0"/>
                <a:cs typeface="Arial" panose="020B0604020202020204" pitchFamily="34" charset="0"/>
              </a:rPr>
              <a:t>IZMS Suite (all agents)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Nov 2020</a:t>
            </a:r>
          </a:p>
          <a:p>
            <a:r>
              <a:rPr lang="en-US" sz="1800" dirty="0">
                <a:solidFill>
                  <a:srgbClr val="FF0000"/>
                </a:solidFill>
                <a:latin typeface="Arial" panose="020B0604020202020204" pitchFamily="34" charset="0"/>
                <a:cs typeface="Arial" panose="020B0604020202020204" pitchFamily="34" charset="0"/>
              </a:rPr>
              <a:t>IBM </a:t>
            </a:r>
            <a:r>
              <a:rPr lang="en-US" sz="1800" dirty="0" err="1">
                <a:solidFill>
                  <a:srgbClr val="FF0000"/>
                </a:solidFill>
                <a:latin typeface="Arial" panose="020B0604020202020204" pitchFamily="34" charset="0"/>
                <a:cs typeface="Arial" panose="020B0604020202020204" pitchFamily="34" charset="0"/>
              </a:rPr>
              <a:t>zSystem</a:t>
            </a:r>
            <a:r>
              <a:rPr lang="en-US" sz="1800" dirty="0">
                <a:solidFill>
                  <a:srgbClr val="FF0000"/>
                </a:solidFill>
                <a:latin typeface="Arial" panose="020B0604020202020204" pitchFamily="34" charset="0"/>
                <a:cs typeface="Arial" panose="020B0604020202020204" pitchFamily="34" charset="0"/>
              </a:rPr>
              <a:t> Integration for Observability (ZIO)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CDP/Kafka, ODP, Discovery Services, </a:t>
            </a:r>
            <a:r>
              <a:rPr lang="en-US" sz="1800" dirty="0" err="1">
                <a:latin typeface="Arial" panose="020B0604020202020204" pitchFamily="34" charset="0"/>
                <a:cs typeface="Arial" panose="020B0604020202020204" pitchFamily="34" charset="0"/>
              </a:rPr>
              <a:t>ChatOps</a:t>
            </a:r>
            <a:r>
              <a:rPr lang="en-US" sz="1800" dirty="0">
                <a:latin typeface="Arial" panose="020B0604020202020204" pitchFamily="34" charset="0"/>
                <a:cs typeface="Arial" panose="020B0604020202020204" pitchFamily="34" charset="0"/>
              </a:rPr>
              <a:t>, SMU, </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  March 2023</a:t>
            </a:r>
          </a:p>
          <a:p>
            <a:r>
              <a:rPr lang="en-US" sz="1800" dirty="0">
                <a:latin typeface="Arial" panose="020B0604020202020204" pitchFamily="34" charset="0"/>
                <a:cs typeface="Arial" panose="020B0604020202020204" pitchFamily="34" charset="0"/>
              </a:rPr>
              <a:t>Db2 Performance Solution Pack (OMPE and QM)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March 2023</a:t>
            </a:r>
          </a:p>
        </p:txBody>
      </p:sp>
      <p:pic>
        <p:nvPicPr>
          <p:cNvPr id="2050" name="Picture 2">
            <a:extLst>
              <a:ext uri="{FF2B5EF4-FFF2-40B4-BE49-F238E27FC236}">
                <a16:creationId xmlns:a16="http://schemas.microsoft.com/office/drawing/2014/main" id="{9D0220B8-D25D-445D-EAE5-F46673B5FBE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207129" y="4782146"/>
            <a:ext cx="1325562" cy="1325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0CF637B-088B-20FB-641F-96A4EE96A805}"/>
              </a:ext>
            </a:extLst>
          </p:cNvPr>
          <p:cNvPicPr>
            <a:picLocks noChangeAspect="1"/>
          </p:cNvPicPr>
          <p:nvPr/>
        </p:nvPicPr>
        <p:blipFill>
          <a:blip r:embed="rId4"/>
          <a:stretch>
            <a:fillRect/>
          </a:stretch>
        </p:blipFill>
        <p:spPr>
          <a:xfrm>
            <a:off x="4924425" y="1874441"/>
            <a:ext cx="6608266" cy="2838450"/>
          </a:xfrm>
          <a:prstGeom prst="rect">
            <a:avLst/>
          </a:prstGeom>
        </p:spPr>
      </p:pic>
      <p:sp>
        <p:nvSpPr>
          <p:cNvPr id="7" name="TextBox 6">
            <a:extLst>
              <a:ext uri="{FF2B5EF4-FFF2-40B4-BE49-F238E27FC236}">
                <a16:creationId xmlns:a16="http://schemas.microsoft.com/office/drawing/2014/main" id="{AA49B7BA-88F5-3D86-1FC7-288D3CAB1F1A}"/>
              </a:ext>
            </a:extLst>
          </p:cNvPr>
          <p:cNvSpPr txBox="1"/>
          <p:nvPr/>
        </p:nvSpPr>
        <p:spPr>
          <a:xfrm>
            <a:off x="6464348" y="5038408"/>
            <a:ext cx="3742781" cy="646331"/>
          </a:xfrm>
          <a:prstGeom prst="rect">
            <a:avLst/>
          </a:prstGeom>
          <a:noFill/>
        </p:spPr>
        <p:txBody>
          <a:bodyPr wrap="square" rtlCol="0">
            <a:spAutoFit/>
          </a:bodyPr>
          <a:lstStyle/>
          <a:p>
            <a:r>
              <a:rPr lang="en-GB" dirty="0"/>
              <a:t>Keep up-to-date with ODP developments with this QR Code  </a:t>
            </a:r>
            <a:r>
              <a:rPr lang="en-GB" dirty="0">
                <a:sym typeface="Wingdings" panose="05000000000000000000" pitchFamily="2" charset="2"/>
              </a:rPr>
              <a:t></a:t>
            </a:r>
            <a:endParaRPr lang="en-US" dirty="0"/>
          </a:p>
        </p:txBody>
      </p:sp>
      <p:pic>
        <p:nvPicPr>
          <p:cNvPr id="8" name="Picture 7">
            <a:extLst>
              <a:ext uri="{FF2B5EF4-FFF2-40B4-BE49-F238E27FC236}">
                <a16:creationId xmlns:a16="http://schemas.microsoft.com/office/drawing/2014/main" id="{CB6E27B5-F2AE-9318-99EE-CD2120AA0AAD}"/>
              </a:ext>
            </a:extLst>
          </p:cNvPr>
          <p:cNvPicPr>
            <a:picLocks noChangeAspect="1"/>
          </p:cNvPicPr>
          <p:nvPr/>
        </p:nvPicPr>
        <p:blipFill>
          <a:blip r:embed="rId5"/>
          <a:stretch>
            <a:fillRect/>
          </a:stretch>
        </p:blipFill>
        <p:spPr>
          <a:xfrm>
            <a:off x="0" y="6687312"/>
            <a:ext cx="12192000" cy="170688"/>
          </a:xfrm>
          <a:prstGeom prst="rect">
            <a:avLst/>
          </a:prstGeom>
        </p:spPr>
      </p:pic>
    </p:spTree>
    <p:extLst>
      <p:ext uri="{BB962C8B-B14F-4D97-AF65-F5344CB8AC3E}">
        <p14:creationId xmlns:p14="http://schemas.microsoft.com/office/powerpoint/2010/main" val="259806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07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BM 2021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02670"/>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Db2 VNext Technology Workshop template.potx" id="{69E4AE56-19E4-4805-92F8-A90182E81145}" vid="{9691F2CA-2610-47F8-8CA4-BAEC4142EC24}"/>
    </a:ext>
  </a:extLst>
</a:theme>
</file>

<file path=ppt/theme/theme4.xml><?xml version="1.0" encoding="utf-8"?>
<a:theme xmlns:a="http://schemas.openxmlformats.org/drawingml/2006/main" name="Thank you slides">
  <a:themeElements>
    <a:clrScheme name="Rocket New colors PPT">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ket IBM Training Template 2022_rebrand-v5-3_2023(1)" id="{2526A275-DB58-4BBD-BF26-B07604FA6017}" vid="{DD69B044-2AA9-4424-8729-EED8EC43210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E33980E29F514F86CA5C844059D3CD" ma:contentTypeVersion="12" ma:contentTypeDescription="Create a new document." ma:contentTypeScope="" ma:versionID="023b46bfdb9db1e0d0621cb30bd6a3c2">
  <xsd:schema xmlns:xsd="http://www.w3.org/2001/XMLSchema" xmlns:xs="http://www.w3.org/2001/XMLSchema" xmlns:p="http://schemas.microsoft.com/office/2006/metadata/properties" xmlns:ns2="52c4ff10-10b8-4b94-85d2-1a0810b3f32a" xmlns:ns3="a3901f0d-0fc1-4f9a-a9a7-a1219880d498" targetNamespace="http://schemas.microsoft.com/office/2006/metadata/properties" ma:root="true" ma:fieldsID="4cbe999cd771bd92e1eecf2a056e4829" ns2:_="" ns3:_="">
    <xsd:import namespace="52c4ff10-10b8-4b94-85d2-1a0810b3f32a"/>
    <xsd:import namespace="a3901f0d-0fc1-4f9a-a9a7-a1219880d49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4ff10-10b8-4b94-85d2-1a0810b3f3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29aaa16-13bb-4f69-a2dd-a3425606e70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901f0d-0fc1-4f9a-a9a7-a1219880d49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55f4297-7b16-4115-9c1f-0d3a5478dab0}" ma:internalName="TaxCatchAll" ma:showField="CatchAllData" ma:web="a3901f0d-0fc1-4f9a-a9a7-a1219880d49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2c4ff10-10b8-4b94-85d2-1a0810b3f32a">
      <Terms xmlns="http://schemas.microsoft.com/office/infopath/2007/PartnerControls"/>
    </lcf76f155ced4ddcb4097134ff3c332f>
    <TaxCatchAll xmlns="a3901f0d-0fc1-4f9a-a9a7-a1219880d498" xsi:nil="true"/>
  </documentManagement>
</p:properties>
</file>

<file path=customXml/itemProps1.xml><?xml version="1.0" encoding="utf-8"?>
<ds:datastoreItem xmlns:ds="http://schemas.openxmlformats.org/officeDocument/2006/customXml" ds:itemID="{F60CE2D5-BC15-41A5-8A5E-738A0B2FF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4ff10-10b8-4b94-85d2-1a0810b3f32a"/>
    <ds:schemaRef ds:uri="a3901f0d-0fc1-4f9a-a9a7-a1219880d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EB932-4DE8-4787-A563-A729CCC735CF}">
  <ds:schemaRefs>
    <ds:schemaRef ds:uri="http://schemas.microsoft.com/sharepoint/v3/contenttype/forms"/>
  </ds:schemaRefs>
</ds:datastoreItem>
</file>

<file path=customXml/itemProps3.xml><?xml version="1.0" encoding="utf-8"?>
<ds:datastoreItem xmlns:ds="http://schemas.openxmlformats.org/officeDocument/2006/customXml" ds:itemID="{BEB81A41-0A0F-473B-B912-DD801DE13D60}">
  <ds:schemaRefs>
    <ds:schemaRef ds:uri="http://schemas.microsoft.com/office/2006/metadata/properties"/>
    <ds:schemaRef ds:uri="http://schemas.microsoft.com/office/infopath/2007/PartnerControls"/>
    <ds:schemaRef ds:uri="52c4ff10-10b8-4b94-85d2-1a0810b3f32a"/>
    <ds:schemaRef ds:uri="a3901f0d-0fc1-4f9a-a9a7-a1219880d498"/>
  </ds:schemaRefs>
</ds:datastoreItem>
</file>

<file path=docProps/app.xml><?xml version="1.0" encoding="utf-8"?>
<Properties xmlns="http://schemas.openxmlformats.org/officeDocument/2006/extended-properties" xmlns:vt="http://schemas.openxmlformats.org/officeDocument/2006/docPropsVTypes">
  <TotalTime>3974</TotalTime>
  <Words>3621</Words>
  <Application>Microsoft Office PowerPoint</Application>
  <PresentationFormat>Widescreen</PresentationFormat>
  <Paragraphs>219</Paragraphs>
  <Slides>9</Slides>
  <Notes>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Calibri</vt:lpstr>
      <vt:lpstr>Calibri Light</vt:lpstr>
      <vt:lpstr>IBM Plex Sans</vt:lpstr>
      <vt:lpstr>IBM Plex Sans Regular</vt:lpstr>
      <vt:lpstr>Times New Roman</vt:lpstr>
      <vt:lpstr>Verdana</vt:lpstr>
      <vt:lpstr>Office Theme</vt:lpstr>
      <vt:lpstr>Custom Design</vt:lpstr>
      <vt:lpstr>IBM 2021 Master template (light gray background)</vt:lpstr>
      <vt:lpstr>Thank you slides</vt:lpstr>
      <vt:lpstr>Scottish Database Use Group  June 2023 Update</vt:lpstr>
      <vt:lpstr>Optimize data movement to the cloud with Db2 Data Gate</vt:lpstr>
      <vt:lpstr>Landscape for handling increased SOR interaction </vt:lpstr>
      <vt:lpstr>Optimized SOR interaction with Z Digital Integration Hub </vt:lpstr>
      <vt:lpstr>IMS Performance Analyzer</vt:lpstr>
      <vt:lpstr>OMEGAMON for IMS</vt:lpstr>
      <vt:lpstr>Instana continues to evolve with OMEGAMON</vt:lpstr>
      <vt:lpstr>OMEGAMON Data Provider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Lynch</dc:creator>
  <cp:lastModifiedBy>Clive Harriss</cp:lastModifiedBy>
  <cp:revision>5</cp:revision>
  <dcterms:created xsi:type="dcterms:W3CDTF">2023-01-10T08:43:48Z</dcterms:created>
  <dcterms:modified xsi:type="dcterms:W3CDTF">2023-05-30T12:50:44Z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0x01010042E33980E29F514F86CA5C844059D3CD</vt:lpwstr>
  </property>
</Properties>
</file>