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38" autoAdjust="0"/>
  </p:normalViewPr>
  <p:slideViewPr>
    <p:cSldViewPr snapToGrid="0">
      <p:cViewPr varScale="1">
        <p:scale>
          <a:sx n="81" d="100"/>
          <a:sy n="81" d="100"/>
        </p:scale>
        <p:origin x="72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97CCC-DDE1-4270-A883-086F19FF375E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5FF1A-A0F7-4EDE-8C32-40479713CFB9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55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5FF1A-A0F7-4EDE-8C32-40479713CFB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60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5FF1A-A0F7-4EDE-8C32-40479713CFB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495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5FF1A-A0F7-4EDE-8C32-40479713CFB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393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5FF1A-A0F7-4EDE-8C32-40479713CFB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985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5FF1A-A0F7-4EDE-8C32-40479713CFB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91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Rappel : </a:t>
            </a:r>
            <a:r>
              <a:rPr lang="fr-FR" dirty="0" err="1" smtClean="0"/>
              <a:t>SensitivPenDataHandler</a:t>
            </a:r>
            <a:r>
              <a:rPr lang="fr-FR" dirty="0" smtClean="0"/>
              <a:t> est essentiellement utile pour caractériser des postures d’écritures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5FF1A-A0F7-4EDE-8C32-40479713CFB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157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Rappel : </a:t>
            </a:r>
            <a:r>
              <a:rPr lang="fr-FR" dirty="0" err="1" smtClean="0"/>
              <a:t>SensitivPenDataHandler</a:t>
            </a:r>
            <a:r>
              <a:rPr lang="fr-FR" dirty="0" smtClean="0"/>
              <a:t> est essentiellement utile pour caractériser des postures d’écritures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5FF1A-A0F7-4EDE-8C32-40479713CFB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40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D274-EAB5-409D-9293-14BEBFAEB477}" type="datetime1">
              <a:rPr lang="de-DE" smtClean="0"/>
              <a:t>06.03.2022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SensitivPen </a:t>
            </a:r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4AA-7ACF-4E8F-B693-DB60CBFD34A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90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D805-04F8-4535-B2A1-0ACBB3E4FF0A}" type="datetime1">
              <a:rPr lang="de-DE" smtClean="0"/>
              <a:t>06.03.2022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SensitivPen </a:t>
            </a:r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4AA-7ACF-4E8F-B693-DB60CBFD34A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73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5485-CA97-4214-86F5-6C5927B30AAD}" type="datetime1">
              <a:rPr lang="de-DE" smtClean="0"/>
              <a:t>06.03.2022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SensitivPen </a:t>
            </a:r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4AA-7ACF-4E8F-B693-DB60CBFD34A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62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DBA5-606A-4340-82B5-64DBE8B5F53B}" type="datetime1">
              <a:rPr lang="de-DE" smtClean="0"/>
              <a:t>06.03.2022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SensitivPen </a:t>
            </a:r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4AA-7ACF-4E8F-B693-DB60CBFD34A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26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402D-2E87-4D18-BDB7-3408F45367BB}" type="datetime1">
              <a:rPr lang="de-DE" smtClean="0"/>
              <a:t>06.03.2022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SensitivPen </a:t>
            </a:r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4AA-7ACF-4E8F-B693-DB60CBFD34A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73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7DB-6FE7-43CB-95A2-9CD3A555DBB0}" type="datetime1">
              <a:rPr lang="de-DE" smtClean="0"/>
              <a:t>06.03.2022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SensitivPen </a:t>
            </a:r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4AA-7ACF-4E8F-B693-DB60CBFD34A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97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6B75-51DF-4453-ABE5-73C14BDE2996}" type="datetime1">
              <a:rPr lang="de-DE" smtClean="0"/>
              <a:t>06.03.2022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SensitivPen </a:t>
            </a:r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4AA-7ACF-4E8F-B693-DB60CBFD34A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34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5924-29AB-44BE-9091-3DE078E616C3}" type="datetime1">
              <a:rPr lang="de-DE" smtClean="0"/>
              <a:t>06.03.2022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SensitivPen </a:t>
            </a:r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4AA-7ACF-4E8F-B693-DB60CBFD34A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87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6D38-BD7E-4D71-8A28-E85BB223B63C}" type="datetime1">
              <a:rPr lang="de-DE" smtClean="0"/>
              <a:t>06.03.2022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SensitivPen </a:t>
            </a:r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4AA-7ACF-4E8F-B693-DB60CBFD34A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12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F074-436A-4C94-8867-1FC6FD1A2CAC}" type="datetime1">
              <a:rPr lang="de-DE" smtClean="0"/>
              <a:t>06.03.2022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SensitivPen </a:t>
            </a:r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4AA-7ACF-4E8F-B693-DB60CBFD34A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5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1747-DD50-40FC-A8F2-7C7854589BC8}" type="datetime1">
              <a:rPr lang="de-DE" smtClean="0"/>
              <a:t>06.03.2022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SensitivPen </a:t>
            </a:r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4AA-7ACF-4E8F-B693-DB60CBFD34A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92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1DF3C-CCD2-4748-9363-0DEFA4B0581E}" type="datetime1">
              <a:rPr lang="de-DE" smtClean="0"/>
              <a:t>06.03.2022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SensitivPen </a:t>
            </a:r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DF4AA-7ACF-4E8F-B693-DB60CBFD34A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3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748146"/>
            <a:ext cx="9144000" cy="72043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Lecture des données issues du </a:t>
            </a:r>
            <a:r>
              <a:rPr lang="fr-FR" sz="3600" dirty="0" err="1" smtClean="0"/>
              <a:t>SensitivPen</a:t>
            </a:r>
            <a:endParaRPr lang="de-DE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235055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Utilisation des codes python : </a:t>
            </a:r>
            <a:r>
              <a:rPr lang="fr-FR" dirty="0" err="1" smtClean="0"/>
              <a:t>SensitivPenDataHandler</a:t>
            </a:r>
            <a:endParaRPr lang="fr-F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Comprendre les données issues de </a:t>
            </a:r>
            <a:r>
              <a:rPr lang="fr-FR" dirty="0" err="1" smtClean="0"/>
              <a:t>SensitivPenDataHandler</a:t>
            </a:r>
            <a:endParaRPr lang="fr-F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err="1" smtClean="0"/>
              <a:t>SensitivPenDataSet</a:t>
            </a:r>
            <a:r>
              <a:rPr lang="fr-FR" dirty="0" smtClean="0"/>
              <a:t> : détail de la classe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 smtClean="0"/>
          </a:p>
          <a:p>
            <a:pPr algn="l"/>
            <a:endParaRPr lang="de-D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SensitivPen </a:t>
            </a:r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4AA-7ACF-4E8F-B693-DB60CBFD34A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28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SensitivPen </a:t>
            </a:r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4AA-7ACF-4E8F-B693-DB60CBFD34AD}" type="slidenum">
              <a:rPr lang="de-DE" smtClean="0"/>
              <a:t>10</a:t>
            </a:fld>
            <a:endParaRPr lang="de-DE"/>
          </a:p>
        </p:txBody>
      </p:sp>
      <p:grpSp>
        <p:nvGrpSpPr>
          <p:cNvPr id="7" name="Groupe 6"/>
          <p:cNvGrpSpPr/>
          <p:nvPr/>
        </p:nvGrpSpPr>
        <p:grpSpPr>
          <a:xfrm>
            <a:off x="3325627" y="3247856"/>
            <a:ext cx="3499362" cy="3064044"/>
            <a:chOff x="2736068" y="2858074"/>
            <a:chExt cx="4085126" cy="3562013"/>
          </a:xfrm>
        </p:grpSpPr>
        <p:cxnSp>
          <p:nvCxnSpPr>
            <p:cNvPr id="8" name="Connecteur droit 7"/>
            <p:cNvCxnSpPr>
              <a:stCxn id="11" idx="0"/>
              <a:endCxn id="11" idx="4"/>
            </p:cNvCxnSpPr>
            <p:nvPr/>
          </p:nvCxnSpPr>
          <p:spPr>
            <a:xfrm>
              <a:off x="4757231" y="3319787"/>
              <a:ext cx="0" cy="2734043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>
              <a:stCxn id="11" idx="2"/>
              <a:endCxn id="11" idx="6"/>
            </p:cNvCxnSpPr>
            <p:nvPr/>
          </p:nvCxnSpPr>
          <p:spPr>
            <a:xfrm>
              <a:off x="3389231" y="4686809"/>
              <a:ext cx="2736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 9"/>
            <p:cNvGrpSpPr/>
            <p:nvPr/>
          </p:nvGrpSpPr>
          <p:grpSpPr>
            <a:xfrm>
              <a:off x="2736068" y="2858074"/>
              <a:ext cx="4085126" cy="3562013"/>
              <a:chOff x="2736068" y="2858074"/>
              <a:chExt cx="4085126" cy="3562013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3389231" y="3319787"/>
                <a:ext cx="2736000" cy="2734043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4841916" y="605075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mtClean="0">
                    <a:solidFill>
                      <a:srgbClr val="FF0000"/>
                    </a:solidFill>
                  </a:rPr>
                  <a:t>360°</a:t>
                </a:r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4339688" y="6050755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mtClean="0">
                    <a:solidFill>
                      <a:srgbClr val="FF0000"/>
                    </a:solidFill>
                  </a:rPr>
                  <a:t>0°</a:t>
                </a:r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ZoneTexte 13"/>
              <p:cNvSpPr txBox="1"/>
              <p:nvPr/>
            </p:nvSpPr>
            <p:spPr>
              <a:xfrm>
                <a:off x="4444271" y="2858074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mtClean="0">
                    <a:solidFill>
                      <a:srgbClr val="FF0000"/>
                    </a:solidFill>
                  </a:rPr>
                  <a:t>180°</a:t>
                </a:r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2736068" y="4502142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mtClean="0">
                    <a:solidFill>
                      <a:srgbClr val="FF0000"/>
                    </a:solidFill>
                  </a:rPr>
                  <a:t>90°</a:t>
                </a:r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6206923" y="4502142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mtClean="0">
                    <a:solidFill>
                      <a:srgbClr val="FF0000"/>
                    </a:solidFill>
                  </a:rPr>
                  <a:t>270°</a:t>
                </a:r>
                <a:endParaRPr lang="de-DE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890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87481"/>
            <a:ext cx="10515600" cy="786063"/>
          </a:xfrm>
        </p:spPr>
        <p:txBody>
          <a:bodyPr>
            <a:noAutofit/>
          </a:bodyPr>
          <a:lstStyle/>
          <a:p>
            <a:r>
              <a:rPr lang="fr-FR" sz="3200" dirty="0" smtClean="0"/>
              <a:t>Utilisation des codes python : </a:t>
            </a:r>
            <a:r>
              <a:rPr lang="fr-FR" sz="3200" dirty="0" err="1" smtClean="0"/>
              <a:t>SensitivPenDataHandler</a:t>
            </a:r>
            <a:r>
              <a:rPr lang="fr-FR" sz="3200" dirty="0" smtClean="0"/>
              <a:t/>
            </a:r>
            <a:br>
              <a:rPr lang="fr-FR" sz="3200" dirty="0" smtClean="0"/>
            </a:br>
            <a:endParaRPr lang="de-D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2352" y="988679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>
                <a:latin typeface="+mj-lt"/>
              </a:rPr>
              <a:t>3</a:t>
            </a:r>
            <a:r>
              <a:rPr lang="fr-FR" dirty="0" smtClean="0">
                <a:latin typeface="+mj-lt"/>
              </a:rPr>
              <a:t> fichiers principaux :</a:t>
            </a:r>
          </a:p>
          <a:p>
            <a:pPr algn="just"/>
            <a:r>
              <a:rPr lang="fr-FR" b="1" dirty="0">
                <a:latin typeface="+mj-lt"/>
              </a:rPr>
              <a:t>m</a:t>
            </a:r>
            <a:r>
              <a:rPr lang="fr-FR" b="1" dirty="0" smtClean="0">
                <a:latin typeface="+mj-lt"/>
              </a:rPr>
              <a:t>ain.py </a:t>
            </a:r>
            <a:r>
              <a:rPr lang="fr-FR" dirty="0" smtClean="0">
                <a:latin typeface="+mj-lt"/>
              </a:rPr>
              <a:t>: extrait les données du </a:t>
            </a:r>
            <a:r>
              <a:rPr lang="fr-FR" dirty="0" err="1" smtClean="0">
                <a:latin typeface="+mj-lt"/>
              </a:rPr>
              <a:t>movuino</a:t>
            </a:r>
            <a:r>
              <a:rPr lang="fr-FR" dirty="0" smtClean="0">
                <a:latin typeface="+mj-lt"/>
              </a:rPr>
              <a:t> et calcul les angles psi et </a:t>
            </a:r>
            <a:r>
              <a:rPr lang="fr-FR" dirty="0" err="1" smtClean="0">
                <a:latin typeface="+mj-lt"/>
              </a:rPr>
              <a:t>theta</a:t>
            </a:r>
            <a:endParaRPr lang="fr-FR" dirty="0" smtClean="0">
              <a:latin typeface="+mj-lt"/>
            </a:endParaRPr>
          </a:p>
          <a:p>
            <a:pPr algn="just"/>
            <a:r>
              <a:rPr lang="fr-FR" b="1" dirty="0" smtClean="0">
                <a:latin typeface="+mj-lt"/>
              </a:rPr>
              <a:t>main_viz.py</a:t>
            </a:r>
            <a:r>
              <a:rPr lang="fr-FR" dirty="0" smtClean="0">
                <a:latin typeface="+mj-lt"/>
              </a:rPr>
              <a:t> : Visualise les données d’un fichier issue du </a:t>
            </a:r>
            <a:r>
              <a:rPr lang="fr-FR" dirty="0" err="1" smtClean="0">
                <a:latin typeface="+mj-lt"/>
              </a:rPr>
              <a:t>sensitivPen</a:t>
            </a:r>
            <a:endParaRPr lang="fr-FR" dirty="0" smtClean="0">
              <a:latin typeface="+mj-lt"/>
            </a:endParaRPr>
          </a:p>
          <a:p>
            <a:pPr algn="just"/>
            <a:r>
              <a:rPr lang="fr-FR" b="1" dirty="0" smtClean="0">
                <a:latin typeface="+mj-lt"/>
              </a:rPr>
              <a:t>angle_extraction.py</a:t>
            </a:r>
            <a:r>
              <a:rPr lang="fr-FR" dirty="0" smtClean="0">
                <a:latin typeface="+mj-lt"/>
              </a:rPr>
              <a:t> : Programme que j’utilise pour extraire les </a:t>
            </a:r>
            <a:r>
              <a:rPr lang="fr-FR" dirty="0" err="1" smtClean="0">
                <a:latin typeface="+mj-lt"/>
              </a:rPr>
              <a:t>features</a:t>
            </a:r>
            <a:r>
              <a:rPr lang="fr-FR" dirty="0" smtClean="0">
                <a:latin typeface="+mj-lt"/>
              </a:rPr>
              <a:t> statistiques des postures/</a:t>
            </a:r>
            <a:r>
              <a:rPr lang="fr-FR" dirty="0" err="1" smtClean="0">
                <a:latin typeface="+mj-lt"/>
              </a:rPr>
              <a:t>anlges</a:t>
            </a:r>
            <a:r>
              <a:rPr lang="fr-FR" dirty="0" smtClean="0">
                <a:latin typeface="+mj-lt"/>
              </a:rPr>
              <a:t> (ex: moyenne, variance, régression</a:t>
            </a:r>
            <a:r>
              <a:rPr lang="fr-FR" dirty="0">
                <a:latin typeface="+mj-lt"/>
              </a:rPr>
              <a:t>)</a:t>
            </a:r>
            <a:endParaRPr lang="de-DE" dirty="0">
              <a:latin typeface="+mj-lt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SensitivPen </a:t>
            </a:r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4AA-7ACF-4E8F-B693-DB60CBFD34AD}" type="slidenum">
              <a:rPr lang="de-DE" smtClean="0"/>
              <a:t>2</a:t>
            </a:fld>
            <a:endParaRPr lang="de-DE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2" y="4169142"/>
            <a:ext cx="2904380" cy="117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7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6215605" cy="918243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Utilisation des codes python : </a:t>
            </a:r>
            <a:r>
              <a:rPr lang="fr-FR" sz="3200" dirty="0" smtClean="0"/>
              <a:t>main.py</a:t>
            </a:r>
            <a:endParaRPr lang="de-D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18243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fr-FR" sz="2400" dirty="0" smtClean="0">
                <a:latin typeface="+mj-lt"/>
              </a:rPr>
              <a:t>Penser à spécifier : </a:t>
            </a:r>
          </a:p>
          <a:p>
            <a:pPr algn="just"/>
            <a:r>
              <a:rPr lang="fr-FR" sz="2400" dirty="0" smtClean="0">
                <a:latin typeface="+mj-lt"/>
              </a:rPr>
              <a:t>Port du </a:t>
            </a:r>
            <a:r>
              <a:rPr lang="fr-FR" sz="2400" dirty="0" err="1" smtClean="0">
                <a:latin typeface="+mj-lt"/>
              </a:rPr>
              <a:t>movuino</a:t>
            </a:r>
            <a:endParaRPr lang="fr-FR" sz="2400" dirty="0" smtClean="0">
              <a:latin typeface="+mj-lt"/>
            </a:endParaRPr>
          </a:p>
          <a:p>
            <a:pPr algn="just"/>
            <a:r>
              <a:rPr lang="fr-FR" sz="2400" dirty="0" smtClean="0">
                <a:latin typeface="+mj-lt"/>
              </a:rPr>
              <a:t>Le dossier où seront stockées les données</a:t>
            </a:r>
          </a:p>
          <a:p>
            <a:pPr marL="0" indent="0" algn="just">
              <a:buNone/>
            </a:pPr>
            <a:endParaRPr lang="fr-FR" sz="2400" dirty="0">
              <a:latin typeface="+mj-lt"/>
            </a:endParaRPr>
          </a:p>
          <a:p>
            <a:pPr marL="0" indent="0" algn="just">
              <a:buNone/>
            </a:pPr>
            <a:r>
              <a:rPr lang="fr-FR" sz="2400" dirty="0" smtClean="0">
                <a:latin typeface="+mj-lt"/>
              </a:rPr>
              <a:t>A la fin du programme, les fichiers extraits auront comme colonnes : </a:t>
            </a:r>
          </a:p>
          <a:p>
            <a:pPr marL="0" indent="0" algn="just">
              <a:buNone/>
            </a:pPr>
            <a:r>
              <a:rPr lang="fr-F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time,ax,ay,az,gx,gy,gz,mx,my,mz,normAcc,normMag,normGyr,psi,theta,angle_acc_mag</a:t>
            </a:r>
          </a:p>
          <a:p>
            <a:pPr marL="0" indent="0">
              <a:buNone/>
            </a:pPr>
            <a:endParaRPr lang="de-DE" dirty="0">
              <a:latin typeface="+mj-lt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SensitivPen </a:t>
            </a:r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4AA-7ACF-4E8F-B693-DB60CBFD34A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81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18243"/>
            <a:ext cx="12192000" cy="567506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sz="2400" dirty="0" smtClean="0">
                <a:latin typeface="+mj-lt"/>
              </a:rPr>
              <a:t>Penser à spécifier : </a:t>
            </a:r>
          </a:p>
          <a:p>
            <a:pPr algn="just"/>
            <a:r>
              <a:rPr lang="fr-FR" sz="2400" dirty="0" smtClean="0">
                <a:latin typeface="+mj-lt"/>
              </a:rPr>
              <a:t>Port du </a:t>
            </a:r>
            <a:r>
              <a:rPr lang="fr-FR" sz="2400" dirty="0" err="1" smtClean="0">
                <a:latin typeface="+mj-lt"/>
              </a:rPr>
              <a:t>movuino</a:t>
            </a:r>
            <a:endParaRPr lang="fr-FR" sz="2400" dirty="0" smtClean="0">
              <a:latin typeface="+mj-lt"/>
            </a:endParaRPr>
          </a:p>
          <a:p>
            <a:pPr algn="just"/>
            <a:r>
              <a:rPr lang="fr-FR" sz="2400" dirty="0" smtClean="0">
                <a:latin typeface="+mj-lt"/>
              </a:rPr>
              <a:t>Le dossier où seront stockées les données</a:t>
            </a:r>
          </a:p>
          <a:p>
            <a:pPr marL="0" indent="0" algn="just">
              <a:buNone/>
            </a:pPr>
            <a:endParaRPr lang="fr-FR" sz="2400" dirty="0">
              <a:latin typeface="+mj-lt"/>
            </a:endParaRPr>
          </a:p>
          <a:p>
            <a:pPr marL="0" indent="0" algn="just">
              <a:buNone/>
            </a:pPr>
            <a:r>
              <a:rPr lang="fr-FR" sz="2400" dirty="0" smtClean="0">
                <a:latin typeface="+mj-lt"/>
              </a:rPr>
              <a:t>A la fin du programme, les fichiers extraits auront comme colonnes : </a:t>
            </a:r>
          </a:p>
          <a:p>
            <a:pPr marL="0" indent="0" algn="just">
              <a:buNone/>
            </a:pPr>
            <a:r>
              <a:rPr lang="fr-F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time,ax,ay,az,gx,gy,gz,mx,my,mz,normAcc,normMag,normGyr,psi,theta,angle_acc_mag  </a:t>
            </a:r>
          </a:p>
          <a:p>
            <a:pPr marL="0" indent="0">
              <a:buNone/>
            </a:pPr>
            <a:endParaRPr lang="fr-FR" dirty="0" smtClean="0">
              <a:latin typeface="+mj-lt"/>
            </a:endParaRPr>
          </a:p>
          <a:p>
            <a:pPr marL="0" indent="0">
              <a:buNone/>
            </a:pPr>
            <a:r>
              <a:rPr lang="fr-FR" sz="2400" dirty="0" smtClean="0">
                <a:latin typeface="+mj-lt"/>
              </a:rPr>
              <a:t>Avec : </a:t>
            </a:r>
          </a:p>
          <a:p>
            <a:r>
              <a:rPr lang="fr-FR" sz="2400" dirty="0" err="1" smtClean="0">
                <a:latin typeface="+mj-lt"/>
              </a:rPr>
              <a:t>normX</a:t>
            </a:r>
            <a:r>
              <a:rPr lang="fr-FR" sz="2400" dirty="0" smtClean="0">
                <a:latin typeface="+mj-lt"/>
              </a:rPr>
              <a:t> : norme du vecteur X pour chaque instant t</a:t>
            </a:r>
          </a:p>
          <a:p>
            <a:r>
              <a:rPr lang="fr-FR" sz="2400" dirty="0" smtClean="0">
                <a:latin typeface="+mj-lt"/>
              </a:rPr>
              <a:t>Psi : Azimut du stylo</a:t>
            </a:r>
          </a:p>
          <a:p>
            <a:r>
              <a:rPr lang="fr-FR" sz="2400" dirty="0" err="1" smtClean="0">
                <a:latin typeface="+mj-lt"/>
              </a:rPr>
              <a:t>Theta</a:t>
            </a:r>
            <a:r>
              <a:rPr lang="fr-FR" sz="2400" dirty="0" smtClean="0">
                <a:latin typeface="+mj-lt"/>
              </a:rPr>
              <a:t> : inclinaison du stylo</a:t>
            </a:r>
          </a:p>
          <a:p>
            <a:r>
              <a:rPr lang="fr-FR" sz="2400" dirty="0" err="1" smtClean="0">
                <a:latin typeface="+mj-lt"/>
              </a:rPr>
              <a:t>Angle_acc_mag</a:t>
            </a:r>
            <a:r>
              <a:rPr lang="fr-FR" sz="2400" dirty="0" smtClean="0">
                <a:latin typeface="+mj-lt"/>
              </a:rPr>
              <a:t> : permet d’évaluer la stabilité du repère (expliqué plus loin)</a:t>
            </a:r>
          </a:p>
          <a:p>
            <a:pPr marL="0" indent="0">
              <a:buNone/>
            </a:pPr>
            <a:endParaRPr lang="de-DE" dirty="0">
              <a:latin typeface="+mj-lt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SensitivPen </a:t>
            </a:r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4AA-7ACF-4E8F-B693-DB60CBFD34AD}" type="slidenum">
              <a:rPr lang="de-DE" smtClean="0"/>
              <a:t>4</a:t>
            </a:fld>
            <a:endParaRPr lang="de-DE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0" y="0"/>
            <a:ext cx="6215605" cy="918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smtClean="0"/>
              <a:t>Utilisation des codes python : main.py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24816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SensitivPen </a:t>
            </a:r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4AA-7ACF-4E8F-B693-DB60CBFD34AD}" type="slidenum">
              <a:rPr lang="de-DE" smtClean="0"/>
              <a:t>5</a:t>
            </a:fld>
            <a:endParaRPr lang="de-DE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95" y="918243"/>
            <a:ext cx="5992071" cy="5278536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4891207" y="1462253"/>
            <a:ext cx="2192499" cy="19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542764" y="2059177"/>
            <a:ext cx="5540942" cy="80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/>
          <p:cNvGrpSpPr/>
          <p:nvPr/>
        </p:nvGrpSpPr>
        <p:grpSpPr>
          <a:xfrm>
            <a:off x="5613478" y="2835798"/>
            <a:ext cx="1470228" cy="1208928"/>
            <a:chOff x="5613478" y="2835798"/>
            <a:chExt cx="1470228" cy="1208928"/>
          </a:xfrm>
        </p:grpSpPr>
        <p:sp>
          <p:nvSpPr>
            <p:cNvPr id="13" name="Accolade fermante 12"/>
            <p:cNvSpPr/>
            <p:nvPr/>
          </p:nvSpPr>
          <p:spPr>
            <a:xfrm>
              <a:off x="5613478" y="2835798"/>
              <a:ext cx="586451" cy="120892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6199929" y="3440262"/>
              <a:ext cx="8837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>
            <a:off x="5613478" y="4204297"/>
            <a:ext cx="1470228" cy="1860837"/>
            <a:chOff x="5613478" y="2835798"/>
            <a:chExt cx="1470228" cy="1208928"/>
          </a:xfrm>
        </p:grpSpPr>
        <p:sp>
          <p:nvSpPr>
            <p:cNvPr id="18" name="Accolade fermante 17"/>
            <p:cNvSpPr/>
            <p:nvPr/>
          </p:nvSpPr>
          <p:spPr>
            <a:xfrm>
              <a:off x="5613478" y="2835798"/>
              <a:ext cx="586451" cy="120892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>
              <a:off x="6199929" y="3440262"/>
              <a:ext cx="8837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7083706" y="1329516"/>
            <a:ext cx="440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Path du dossier où seront extrait les données</a:t>
            </a:r>
            <a:endParaRPr lang="de-DE" dirty="0"/>
          </a:p>
        </p:txBody>
      </p:sp>
      <p:sp>
        <p:nvSpPr>
          <p:cNvPr id="24" name="ZoneTexte 23"/>
          <p:cNvSpPr txBox="1"/>
          <p:nvPr/>
        </p:nvSpPr>
        <p:spPr>
          <a:xfrm>
            <a:off x="7083706" y="1955210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Port série du </a:t>
            </a:r>
            <a:r>
              <a:rPr lang="fr-FR" dirty="0" err="1" smtClean="0"/>
              <a:t>movuino</a:t>
            </a:r>
            <a:r>
              <a:rPr lang="fr-FR" dirty="0" smtClean="0"/>
              <a:t>/</a:t>
            </a:r>
            <a:r>
              <a:rPr lang="fr-FR" dirty="0" err="1" smtClean="0"/>
              <a:t>sensitivPen</a:t>
            </a:r>
            <a:endParaRPr lang="de-DE" dirty="0"/>
          </a:p>
        </p:txBody>
      </p:sp>
      <p:sp>
        <p:nvSpPr>
          <p:cNvPr id="25" name="ZoneTexte 24"/>
          <p:cNvSpPr txBox="1"/>
          <p:nvPr/>
        </p:nvSpPr>
        <p:spPr>
          <a:xfrm>
            <a:off x="7156769" y="3195310"/>
            <a:ext cx="4555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1- Extraction de tout les fichiers du </a:t>
            </a:r>
            <a:r>
              <a:rPr lang="fr-FR" dirty="0" err="1" smtClean="0"/>
              <a:t>sensitivPen</a:t>
            </a:r>
            <a:endParaRPr lang="de-DE" dirty="0"/>
          </a:p>
        </p:txBody>
      </p:sp>
      <p:sp>
        <p:nvSpPr>
          <p:cNvPr id="26" name="ZoneTexte 25"/>
          <p:cNvSpPr txBox="1"/>
          <p:nvPr/>
        </p:nvSpPr>
        <p:spPr>
          <a:xfrm>
            <a:off x="7156769" y="4950049"/>
            <a:ext cx="495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- Parcours tout les fichiers extraits pour ajouter le calcul </a:t>
            </a:r>
            <a:r>
              <a:rPr lang="fr-FR" dirty="0"/>
              <a:t>d</a:t>
            </a:r>
            <a:r>
              <a:rPr lang="fr-FR" dirty="0" smtClean="0"/>
              <a:t>es angles, des normes et </a:t>
            </a:r>
            <a:r>
              <a:rPr lang="fr-FR" dirty="0" err="1" smtClean="0"/>
              <a:t>angle_acc_mag</a:t>
            </a:r>
            <a:endParaRPr lang="de-DE" dirty="0"/>
          </a:p>
        </p:txBody>
      </p:sp>
      <p:sp>
        <p:nvSpPr>
          <p:cNvPr id="28" name="Titre 1"/>
          <p:cNvSpPr txBox="1">
            <a:spLocks/>
          </p:cNvSpPr>
          <p:nvPr/>
        </p:nvSpPr>
        <p:spPr>
          <a:xfrm>
            <a:off x="0" y="0"/>
            <a:ext cx="6215605" cy="918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smtClean="0"/>
              <a:t>Utilisation des codes python : main.py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77321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SensitivPen </a:t>
            </a:r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4AA-7ACF-4E8F-B693-DB60CBFD34AD}" type="slidenum">
              <a:rPr lang="de-DE" smtClean="0"/>
              <a:t>6</a:t>
            </a:fld>
            <a:endParaRPr lang="de-DE"/>
          </a:p>
        </p:txBody>
      </p:sp>
      <p:sp>
        <p:nvSpPr>
          <p:cNvPr id="23" name="ZoneTexte 22"/>
          <p:cNvSpPr txBox="1"/>
          <p:nvPr/>
        </p:nvSpPr>
        <p:spPr>
          <a:xfrm>
            <a:off x="7909577" y="866794"/>
            <a:ext cx="3271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Path du dossier où se situent la/les données à visualiser</a:t>
            </a:r>
            <a:endParaRPr lang="de-DE" dirty="0"/>
          </a:p>
        </p:txBody>
      </p:sp>
      <p:sp>
        <p:nvSpPr>
          <p:cNvPr id="25" name="ZoneTexte 24"/>
          <p:cNvSpPr txBox="1"/>
          <p:nvPr/>
        </p:nvSpPr>
        <p:spPr>
          <a:xfrm>
            <a:off x="7909577" y="2529198"/>
            <a:ext cx="364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Visualise tout les fichiers du dossier spécifié</a:t>
            </a:r>
            <a:endParaRPr lang="de-DE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5" y="866794"/>
            <a:ext cx="6668431" cy="3048425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5694230" y="1032154"/>
            <a:ext cx="2192499" cy="19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/>
          <p:cNvGrpSpPr/>
          <p:nvPr/>
        </p:nvGrpSpPr>
        <p:grpSpPr>
          <a:xfrm>
            <a:off x="6383091" y="1447134"/>
            <a:ext cx="1526486" cy="562703"/>
            <a:chOff x="5613478" y="2835798"/>
            <a:chExt cx="1470228" cy="1208928"/>
          </a:xfrm>
        </p:grpSpPr>
        <p:sp>
          <p:nvSpPr>
            <p:cNvPr id="13" name="Accolade fermante 12"/>
            <p:cNvSpPr/>
            <p:nvPr/>
          </p:nvSpPr>
          <p:spPr>
            <a:xfrm>
              <a:off x="5613478" y="2835798"/>
              <a:ext cx="586451" cy="120892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6199929" y="3440262"/>
              <a:ext cx="8837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>
            <a:off x="6369209" y="2061109"/>
            <a:ext cx="1470228" cy="1134202"/>
            <a:chOff x="5613478" y="2835798"/>
            <a:chExt cx="1470228" cy="1208928"/>
          </a:xfrm>
        </p:grpSpPr>
        <p:sp>
          <p:nvSpPr>
            <p:cNvPr id="18" name="Accolade fermante 17"/>
            <p:cNvSpPr/>
            <p:nvPr/>
          </p:nvSpPr>
          <p:spPr>
            <a:xfrm>
              <a:off x="5613478" y="2835798"/>
              <a:ext cx="586451" cy="120892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>
              <a:off x="6199929" y="3440262"/>
              <a:ext cx="8837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ZoneTexte 20"/>
          <p:cNvSpPr txBox="1"/>
          <p:nvPr/>
        </p:nvSpPr>
        <p:spPr>
          <a:xfrm>
            <a:off x="7886729" y="1559497"/>
            <a:ext cx="3271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Décommenter</a:t>
            </a:r>
            <a:r>
              <a:rPr lang="fr-FR" dirty="0" smtClean="0"/>
              <a:t> pour visualiser un seul fichier (penser à spécifier son nom dans ce cas)</a:t>
            </a:r>
            <a:endParaRPr lang="de-DE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0" y="0"/>
            <a:ext cx="7839437" cy="918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/>
              <a:t>Utilisation des codes python : main_viz.py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60620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7731889" cy="671332"/>
          </a:xfrm>
        </p:spPr>
        <p:txBody>
          <a:bodyPr>
            <a:normAutofit/>
          </a:bodyPr>
          <a:lstStyle/>
          <a:p>
            <a:r>
              <a:rPr lang="fr-FR" sz="3200" dirty="0"/>
              <a:t>a</a:t>
            </a:r>
            <a:r>
              <a:rPr lang="fr-FR" sz="3200" dirty="0" smtClean="0"/>
              <a:t>ngle_extraction.py</a:t>
            </a:r>
            <a:endParaRPr lang="de-DE" sz="32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957524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SensitivPen </a:t>
            </a:r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4AA-7ACF-4E8F-B693-DB60CBFD34A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63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8654"/>
          </a:xfrm>
        </p:spPr>
        <p:txBody>
          <a:bodyPr>
            <a:normAutofit fontScale="90000"/>
          </a:bodyPr>
          <a:lstStyle/>
          <a:p>
            <a:r>
              <a:rPr lang="fr-FR" sz="3200" smtClean="0"/>
              <a:t>Comprendre les données issues de SensitivPenDataHandler</a:t>
            </a:r>
            <a:br>
              <a:rPr lang="fr-FR" sz="3200" smtClean="0"/>
            </a:br>
            <a:endParaRPr lang="de-DE" sz="320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>
          <a:xfrm>
            <a:off x="368389" y="2187574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Il faut savoir :</a:t>
            </a:r>
          </a:p>
          <a:p>
            <a:r>
              <a:rPr lang="fr-FR" dirty="0" smtClean="0"/>
              <a:t>comprendre ce que veulent dire les données des angles</a:t>
            </a:r>
          </a:p>
          <a:p>
            <a:r>
              <a:rPr lang="fr-FR" dirty="0" smtClean="0"/>
              <a:t>Si les données ne sont pas exploitables</a:t>
            </a:r>
          </a:p>
          <a:p>
            <a:endParaRPr lang="de-D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SensitivPen </a:t>
            </a:r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4AA-7ACF-4E8F-B693-DB60CBFD34AD}" type="slidenum">
              <a:rPr lang="de-DE" smtClean="0"/>
              <a:t>8</a:t>
            </a:fld>
            <a:endParaRPr lang="de-DE"/>
          </a:p>
        </p:txBody>
      </p:sp>
      <p:grpSp>
        <p:nvGrpSpPr>
          <p:cNvPr id="10" name="Groupe 9"/>
          <p:cNvGrpSpPr/>
          <p:nvPr/>
        </p:nvGrpSpPr>
        <p:grpSpPr>
          <a:xfrm>
            <a:off x="5401506" y="1530245"/>
            <a:ext cx="6790494" cy="3958950"/>
            <a:chOff x="5401506" y="1643062"/>
            <a:chExt cx="6790494" cy="3958950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1506" y="1643062"/>
              <a:ext cx="6790494" cy="3573944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6675980" y="5232680"/>
              <a:ext cx="4241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Exemple de courbes que </a:t>
              </a:r>
              <a:r>
                <a:rPr lang="fr-FR" smtClean="0"/>
                <a:t>l’on peut observer</a:t>
              </a:r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2051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471" y="295124"/>
            <a:ext cx="9201873" cy="706056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Comprendre les données issues de </a:t>
            </a:r>
            <a:r>
              <a:rPr lang="fr-FR" sz="3200" dirty="0" err="1" smtClean="0"/>
              <a:t>SensitivPenDataHandler</a:t>
            </a:r>
            <a:r>
              <a:rPr lang="fr-FR" sz="3200" smtClean="0"/>
              <a:t> : Les angles </a:t>
            </a:r>
            <a:br>
              <a:rPr lang="fr-FR" sz="3200" smtClean="0"/>
            </a:br>
            <a:endParaRPr lang="de-DE" sz="320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962400" y="6356350"/>
            <a:ext cx="4114800" cy="365125"/>
          </a:xfrm>
        </p:spPr>
        <p:txBody>
          <a:bodyPr/>
          <a:lstStyle/>
          <a:p>
            <a:r>
              <a:rPr lang="de-DE" smtClean="0"/>
              <a:t>SensitivPen </a:t>
            </a:r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4AA-7ACF-4E8F-B693-DB60CBFD34AD}" type="slidenum">
              <a:rPr lang="de-DE" smtClean="0"/>
              <a:t>9</a:t>
            </a:fld>
            <a:endParaRPr lang="de-DE"/>
          </a:p>
        </p:txBody>
      </p:sp>
      <p:grpSp>
        <p:nvGrpSpPr>
          <p:cNvPr id="45" name="Groupe 44"/>
          <p:cNvGrpSpPr/>
          <p:nvPr/>
        </p:nvGrpSpPr>
        <p:grpSpPr>
          <a:xfrm>
            <a:off x="7355611" y="1001180"/>
            <a:ext cx="4007593" cy="5164382"/>
            <a:chOff x="6778394" y="660249"/>
            <a:chExt cx="4364544" cy="5696101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8394" y="660249"/>
              <a:ext cx="4364544" cy="5696101"/>
            </a:xfrm>
            <a:prstGeom prst="rect">
              <a:avLst/>
            </a:prstGeom>
          </p:spPr>
        </p:pic>
        <p:grpSp>
          <p:nvGrpSpPr>
            <p:cNvPr id="25" name="Groupe 24"/>
            <p:cNvGrpSpPr/>
            <p:nvPr/>
          </p:nvGrpSpPr>
          <p:grpSpPr>
            <a:xfrm>
              <a:off x="6948144" y="1001180"/>
              <a:ext cx="3499362" cy="3064044"/>
              <a:chOff x="2736068" y="2858074"/>
              <a:chExt cx="4085126" cy="3562013"/>
            </a:xfrm>
          </p:grpSpPr>
          <p:cxnSp>
            <p:nvCxnSpPr>
              <p:cNvPr id="26" name="Connecteur droit 25"/>
              <p:cNvCxnSpPr>
                <a:stCxn id="29" idx="0"/>
                <a:endCxn id="29" idx="4"/>
              </p:cNvCxnSpPr>
              <p:nvPr/>
            </p:nvCxnSpPr>
            <p:spPr>
              <a:xfrm>
                <a:off x="4757231" y="3319787"/>
                <a:ext cx="0" cy="2734043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>
                <a:stCxn id="29" idx="2"/>
                <a:endCxn id="29" idx="6"/>
              </p:cNvCxnSpPr>
              <p:nvPr/>
            </p:nvCxnSpPr>
            <p:spPr>
              <a:xfrm>
                <a:off x="3389231" y="4686809"/>
                <a:ext cx="2736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e 27"/>
              <p:cNvGrpSpPr/>
              <p:nvPr/>
            </p:nvGrpSpPr>
            <p:grpSpPr>
              <a:xfrm>
                <a:off x="2736068" y="2858074"/>
                <a:ext cx="4085126" cy="3562013"/>
                <a:chOff x="2736068" y="2858074"/>
                <a:chExt cx="4085126" cy="3562013"/>
              </a:xfrm>
            </p:grpSpPr>
            <p:sp>
              <p:nvSpPr>
                <p:cNvPr id="29" name="Ellipse 28"/>
                <p:cNvSpPr/>
                <p:nvPr/>
              </p:nvSpPr>
              <p:spPr>
                <a:xfrm>
                  <a:off x="3389231" y="3319787"/>
                  <a:ext cx="2736000" cy="2734043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ZoneTexte 29"/>
                <p:cNvSpPr txBox="1"/>
                <p:nvPr/>
              </p:nvSpPr>
              <p:spPr>
                <a:xfrm>
                  <a:off x="4841916" y="605075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mtClean="0">
                      <a:solidFill>
                        <a:srgbClr val="FF0000"/>
                      </a:solidFill>
                    </a:rPr>
                    <a:t>360°</a:t>
                  </a:r>
                  <a:endParaRPr lang="de-DE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" name="ZoneTexte 30"/>
                <p:cNvSpPr txBox="1"/>
                <p:nvPr/>
              </p:nvSpPr>
              <p:spPr>
                <a:xfrm>
                  <a:off x="4339688" y="6050755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mtClean="0">
                      <a:solidFill>
                        <a:srgbClr val="FF0000"/>
                      </a:solidFill>
                    </a:rPr>
                    <a:t>0°</a:t>
                  </a:r>
                  <a:endParaRPr lang="de-DE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" name="ZoneTexte 31"/>
                <p:cNvSpPr txBox="1"/>
                <p:nvPr/>
              </p:nvSpPr>
              <p:spPr>
                <a:xfrm>
                  <a:off x="4444271" y="2858074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mtClean="0">
                      <a:solidFill>
                        <a:srgbClr val="FF0000"/>
                      </a:solidFill>
                    </a:rPr>
                    <a:t>180°</a:t>
                  </a:r>
                  <a:endParaRPr lang="de-DE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" name="ZoneTexte 32"/>
                <p:cNvSpPr txBox="1"/>
                <p:nvPr/>
              </p:nvSpPr>
              <p:spPr>
                <a:xfrm>
                  <a:off x="2736068" y="4502142"/>
                  <a:ext cx="4972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mtClean="0">
                      <a:solidFill>
                        <a:srgbClr val="FF0000"/>
                      </a:solidFill>
                    </a:rPr>
                    <a:t>90°</a:t>
                  </a:r>
                  <a:endParaRPr lang="de-DE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" name="ZoneTexte 33"/>
                <p:cNvSpPr txBox="1"/>
                <p:nvPr/>
              </p:nvSpPr>
              <p:spPr>
                <a:xfrm>
                  <a:off x="6206923" y="4502142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mtClean="0">
                      <a:solidFill>
                        <a:srgbClr val="FF0000"/>
                      </a:solidFill>
                    </a:rPr>
                    <a:t>270°</a:t>
                  </a:r>
                  <a:endParaRPr lang="de-DE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sp>
        <p:nvSpPr>
          <p:cNvPr id="46" name="ZoneTexte 45"/>
          <p:cNvSpPr txBox="1"/>
          <p:nvPr/>
        </p:nvSpPr>
        <p:spPr>
          <a:xfrm>
            <a:off x="226243" y="1039780"/>
            <a:ext cx="27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latin typeface="+mj-lt"/>
              </a:rPr>
              <a:t>Les angles </a:t>
            </a:r>
            <a:endParaRPr lang="de-DE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80121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Grand écran</PresentationFormat>
  <Paragraphs>85</Paragraphs>
  <Slides>10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Thème Office</vt:lpstr>
      <vt:lpstr>Lecture des données issues du SensitivPen</vt:lpstr>
      <vt:lpstr>Utilisation des codes python : SensitivPenDataHandler </vt:lpstr>
      <vt:lpstr>Utilisation des codes python : main.py</vt:lpstr>
      <vt:lpstr>Présentation PowerPoint</vt:lpstr>
      <vt:lpstr>Présentation PowerPoint</vt:lpstr>
      <vt:lpstr>Présentation PowerPoint</vt:lpstr>
      <vt:lpstr>angle_extraction.py</vt:lpstr>
      <vt:lpstr>Comprendre les données issues de SensitivPenDataHandler </vt:lpstr>
      <vt:lpstr>Comprendre les données issues de SensitivPenDataHandler : Les angles 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des données issues du SensitivPen</dc:title>
  <dc:creator>Pierre Libault</dc:creator>
  <cp:lastModifiedBy>Pierre Libault</cp:lastModifiedBy>
  <cp:revision>15</cp:revision>
  <dcterms:created xsi:type="dcterms:W3CDTF">2022-03-06T17:55:53Z</dcterms:created>
  <dcterms:modified xsi:type="dcterms:W3CDTF">2022-03-06T19:16:05Z</dcterms:modified>
</cp:coreProperties>
</file>