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97" r:id="rId3"/>
    <p:sldId id="499" r:id="rId4"/>
    <p:sldId id="507" r:id="rId5"/>
    <p:sldId id="500" r:id="rId6"/>
    <p:sldId id="501" r:id="rId7"/>
    <p:sldId id="502" r:id="rId8"/>
    <p:sldId id="511" r:id="rId9"/>
    <p:sldId id="508" r:id="rId10"/>
    <p:sldId id="512" r:id="rId11"/>
    <p:sldId id="513" r:id="rId12"/>
    <p:sldId id="514" r:id="rId13"/>
    <p:sldId id="506" r:id="rId14"/>
    <p:sldId id="509" r:id="rId15"/>
    <p:sldId id="269" r:id="rId16"/>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78"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26-04-2025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FAA-8FF1-CA16-503E-7EE1828F0E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ADDF11-2325-93C8-615C-4DD2EC242C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37C88F-6B42-67A0-95F1-7C89B0444CF9}"/>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58F2525-8EA6-D7F2-FEE2-460ED625C131}"/>
              </a:ext>
            </a:extLst>
          </p:cNvPr>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18668879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3265135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26-04-2025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71495F-2BCB-45E4-9A83-4D226C35CA8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73378" y="1272617"/>
            <a:ext cx="4298622" cy="5307293"/>
          </a:xfrm>
          <a:prstGeom prst="rect">
            <a:avLst/>
          </a:prstGeom>
          <a:ln>
            <a:solidFill>
              <a:schemeClr val="tx1"/>
            </a:solidFill>
          </a:ln>
        </p:spPr>
      </p:pic>
      <p:cxnSp>
        <p:nvCxnSpPr>
          <p:cNvPr id="3" name="Straight Connector 2">
            <a:extLst>
              <a:ext uri="{FF2B5EF4-FFF2-40B4-BE49-F238E27FC236}">
                <a16:creationId xmlns:a16="http://schemas.microsoft.com/office/drawing/2014/main" id="{EC122DB9-516A-48AE-B3C7-0B7454B5CDA8}"/>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9B6C04B-9CC0-4F91-A9E3-EEFD585EAA1F}"/>
              </a:ext>
            </a:extLst>
          </p:cNvPr>
          <p:cNvPicPr/>
          <p:nvPr/>
        </p:nvPicPr>
        <p:blipFill rotWithShape="1">
          <a:blip r:embed="rId3" cstate="print">
            <a:extLst>
              <a:ext uri="{28A0092B-C50C-407E-A947-70E740481C1C}">
                <a14:useLocalDpi xmlns:a14="http://schemas.microsoft.com/office/drawing/2010/main" val="0"/>
              </a:ext>
            </a:extLst>
          </a:blip>
          <a:srcRect l="25625" r="23582"/>
          <a:stretch/>
        </p:blipFill>
        <p:spPr bwMode="auto">
          <a:xfrm>
            <a:off x="5148820" y="1272617"/>
            <a:ext cx="3721802" cy="2156382"/>
          </a:xfrm>
          <a:prstGeom prst="rect">
            <a:avLst/>
          </a:prstGeom>
          <a:ln>
            <a:solidFill>
              <a:schemeClr val="tx1"/>
            </a:solidFill>
          </a:ln>
          <a:extLst>
            <a:ext uri="{53640926-AAD7-44D8-BBD7-CCE9431645EC}">
              <a14:shadowObscured xmlns:a14="http://schemas.microsoft.com/office/drawing/2010/main"/>
            </a:ext>
          </a:extLst>
        </p:spPr>
      </p:pic>
      <p:pic>
        <p:nvPicPr>
          <p:cNvPr id="6" name="Picture 5">
            <a:extLst>
              <a:ext uri="{FF2B5EF4-FFF2-40B4-BE49-F238E27FC236}">
                <a16:creationId xmlns:a16="http://schemas.microsoft.com/office/drawing/2014/main" id="{DF000A5D-30CB-4AA3-A776-7E7E045A0F2F}"/>
              </a:ext>
            </a:extLst>
          </p:cNvPr>
          <p:cNvPicPr/>
          <p:nvPr/>
        </p:nvPicPr>
        <p:blipFill rotWithShape="1">
          <a:blip r:embed="rId4" cstate="print">
            <a:extLst>
              <a:ext uri="{28A0092B-C50C-407E-A947-70E740481C1C}">
                <a14:useLocalDpi xmlns:a14="http://schemas.microsoft.com/office/drawing/2010/main" val="0"/>
              </a:ext>
            </a:extLst>
          </a:blip>
          <a:srcRect l="5574" r="11724"/>
          <a:stretch/>
        </p:blipFill>
        <p:spPr bwMode="auto">
          <a:xfrm>
            <a:off x="5148820" y="3714159"/>
            <a:ext cx="3721802" cy="2554653"/>
          </a:xfrm>
          <a:prstGeom prst="rect">
            <a:avLst/>
          </a:prstGeom>
          <a:ln>
            <a:solidFill>
              <a:schemeClr val="tx1"/>
            </a:solidFill>
          </a:ln>
          <a:extLst>
            <a:ext uri="{53640926-AAD7-44D8-BBD7-CCE9431645EC}">
              <a14:shadowObscured xmlns:a14="http://schemas.microsoft.com/office/drawing/2010/main"/>
            </a:ext>
          </a:extLst>
        </p:spPr>
      </p:pic>
      <p:sp>
        <p:nvSpPr>
          <p:cNvPr id="7" name="Rectangle 1">
            <a:extLst>
              <a:ext uri="{FF2B5EF4-FFF2-40B4-BE49-F238E27FC236}">
                <a16:creationId xmlns:a16="http://schemas.microsoft.com/office/drawing/2014/main" id="{7DF99BBF-930F-46CC-9ED0-F5BAB87F4BF6}"/>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FEW GLIMPSES OF OUR WEBSITE</a:t>
            </a:r>
            <a:endParaRPr lang="en-IN" sz="3200" b="1" dirty="0">
              <a:cs typeface="Times New Roman" panose="02020603050405020304" pitchFamily="18" charset="0"/>
              <a:sym typeface="Arial"/>
            </a:endParaRPr>
          </a:p>
        </p:txBody>
      </p:sp>
    </p:spTree>
    <p:extLst>
      <p:ext uri="{BB962C8B-B14F-4D97-AF65-F5344CB8AC3E}">
        <p14:creationId xmlns:p14="http://schemas.microsoft.com/office/powerpoint/2010/main" val="3652050605"/>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C122DB9-516A-48AE-B3C7-0B7454B5CDA8}"/>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1B049C86-7ACF-4D7A-9C47-068BA9B0076A}"/>
              </a:ext>
            </a:extLst>
          </p:cNvPr>
          <p:cNvPicPr/>
          <p:nvPr/>
        </p:nvPicPr>
        <p:blipFill rotWithShape="1">
          <a:blip r:embed="rId2" cstate="print">
            <a:extLst>
              <a:ext uri="{28A0092B-C50C-407E-A947-70E740481C1C}">
                <a14:useLocalDpi xmlns:a14="http://schemas.microsoft.com/office/drawing/2010/main" val="0"/>
              </a:ext>
            </a:extLst>
          </a:blip>
          <a:srcRect b="33057"/>
          <a:stretch/>
        </p:blipFill>
        <p:spPr bwMode="auto">
          <a:xfrm>
            <a:off x="177133" y="1317625"/>
            <a:ext cx="6858000" cy="2111375"/>
          </a:xfrm>
          <a:prstGeom prst="rect">
            <a:avLst/>
          </a:prstGeom>
          <a:ln w="9525" cap="flat" cmpd="sng" algn="ctr">
            <a:solidFill>
              <a:sysClr val="windowText" lastClr="000000"/>
            </a:solidFill>
            <a:prstDash val="solid"/>
            <a:round/>
            <a:headEnd type="none" w="med" len="med"/>
            <a:tailEnd type="none" w="med" len="med"/>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435B398D-A855-4024-AD62-C4F6173CCB72}"/>
              </a:ext>
            </a:extLst>
          </p:cNvPr>
          <p:cNvPicPr/>
          <p:nvPr/>
        </p:nvPicPr>
        <p:blipFill>
          <a:blip r:embed="rId3"/>
          <a:stretch>
            <a:fillRect/>
          </a:stretch>
        </p:blipFill>
        <p:spPr>
          <a:xfrm>
            <a:off x="2104534" y="3685176"/>
            <a:ext cx="6858000" cy="2769235"/>
          </a:xfrm>
          <a:prstGeom prst="rect">
            <a:avLst/>
          </a:prstGeom>
          <a:ln>
            <a:solidFill>
              <a:schemeClr val="tx1"/>
            </a:solidFill>
          </a:ln>
        </p:spPr>
      </p:pic>
      <p:sp>
        <p:nvSpPr>
          <p:cNvPr id="10" name="Rectangle 1">
            <a:extLst>
              <a:ext uri="{FF2B5EF4-FFF2-40B4-BE49-F238E27FC236}">
                <a16:creationId xmlns:a16="http://schemas.microsoft.com/office/drawing/2014/main" id="{E22DB0DC-9187-418D-A400-353139F68040}"/>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FEW GLIMPSES OF OUR WEBSITE</a:t>
            </a:r>
            <a:endParaRPr lang="en-IN" sz="3200" b="1" dirty="0">
              <a:cs typeface="Times New Roman" panose="02020603050405020304" pitchFamily="18" charset="0"/>
              <a:sym typeface="Arial"/>
            </a:endParaRPr>
          </a:p>
        </p:txBody>
      </p:sp>
    </p:spTree>
    <p:extLst>
      <p:ext uri="{BB962C8B-B14F-4D97-AF65-F5344CB8AC3E}">
        <p14:creationId xmlns:p14="http://schemas.microsoft.com/office/powerpoint/2010/main" val="2912960610"/>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EC122DB9-516A-48AE-B3C7-0B7454B5CDA8}"/>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C2324F8D-FB35-44DF-AA2A-B464F56BBFDB}"/>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latin typeface="Verdana" panose="020B0604030504040204" pitchFamily="34" charset="0"/>
                <a:cs typeface="Times New Roman" panose="02020603050405020304" pitchFamily="18" charset="0"/>
                <a:sym typeface="Arial"/>
              </a:rPr>
              <a:t>FEW GLIMPSES OF OUR WEBSITE</a:t>
            </a:r>
            <a:endParaRPr lang="en-IN" sz="3200" b="1" dirty="0">
              <a:cs typeface="Times New Roman" panose="02020603050405020304" pitchFamily="18" charset="0"/>
              <a:sym typeface="Arial"/>
            </a:endParaRPr>
          </a:p>
        </p:txBody>
      </p:sp>
      <p:pic>
        <p:nvPicPr>
          <p:cNvPr id="9" name="Picture 8">
            <a:extLst>
              <a:ext uri="{FF2B5EF4-FFF2-40B4-BE49-F238E27FC236}">
                <a16:creationId xmlns:a16="http://schemas.microsoft.com/office/drawing/2014/main" id="{02AF16AC-FC18-4B39-AA12-C0042434A882}"/>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901938" y="3639570"/>
            <a:ext cx="4078496" cy="2890639"/>
          </a:xfrm>
          <a:prstGeom prst="rect">
            <a:avLst/>
          </a:prstGeom>
          <a:ln>
            <a:solidFill>
              <a:schemeClr val="tx1"/>
            </a:solidFill>
          </a:ln>
        </p:spPr>
      </p:pic>
      <p:pic>
        <p:nvPicPr>
          <p:cNvPr id="10" name="Picture 9">
            <a:extLst>
              <a:ext uri="{FF2B5EF4-FFF2-40B4-BE49-F238E27FC236}">
                <a16:creationId xmlns:a16="http://schemas.microsoft.com/office/drawing/2014/main" id="{8843B4A2-CB0E-405E-9360-F73238F750DA}"/>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7133" y="1191477"/>
            <a:ext cx="4512485" cy="5319879"/>
          </a:xfrm>
          <a:prstGeom prst="rect">
            <a:avLst/>
          </a:prstGeom>
          <a:ln>
            <a:solidFill>
              <a:schemeClr val="tx1"/>
            </a:solidFill>
          </a:ln>
        </p:spPr>
      </p:pic>
      <p:pic>
        <p:nvPicPr>
          <p:cNvPr id="11" name="Picture 10">
            <a:extLst>
              <a:ext uri="{FF2B5EF4-FFF2-40B4-BE49-F238E27FC236}">
                <a16:creationId xmlns:a16="http://schemas.microsoft.com/office/drawing/2014/main" id="{81A8AACA-A334-430E-B0CD-BD403C340318}"/>
              </a:ext>
            </a:extLst>
          </p:cNvPr>
          <p:cNvPicPr/>
          <p:nvPr/>
        </p:nvPicPr>
        <p:blipFill>
          <a:blip r:embed="rId4">
            <a:extLst>
              <a:ext uri="{28A0092B-C50C-407E-A947-70E740481C1C}">
                <a14:useLocalDpi xmlns:a14="http://schemas.microsoft.com/office/drawing/2010/main" val="0"/>
              </a:ext>
            </a:extLst>
          </a:blip>
          <a:stretch>
            <a:fillRect/>
          </a:stretch>
        </p:blipFill>
        <p:spPr>
          <a:xfrm>
            <a:off x="4901937" y="1182109"/>
            <a:ext cx="4064930" cy="2246885"/>
          </a:xfrm>
          <a:prstGeom prst="rect">
            <a:avLst/>
          </a:prstGeom>
          <a:ln>
            <a:solidFill>
              <a:schemeClr val="tx1"/>
            </a:solidFill>
          </a:ln>
        </p:spPr>
      </p:pic>
    </p:spTree>
    <p:extLst>
      <p:ext uri="{BB962C8B-B14F-4D97-AF65-F5344CB8AC3E}">
        <p14:creationId xmlns:p14="http://schemas.microsoft.com/office/powerpoint/2010/main" val="3218457973"/>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Expected Results &amp; Impact</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1" name="Rectangle 2">
            <a:extLst>
              <a:ext uri="{FF2B5EF4-FFF2-40B4-BE49-F238E27FC236}">
                <a16:creationId xmlns:a16="http://schemas.microsoft.com/office/drawing/2014/main" id="{8E5AC374-6227-4FC7-88E0-9D94D76320D8}"/>
              </a:ext>
            </a:extLst>
          </p:cNvPr>
          <p:cNvSpPr>
            <a:spLocks noChangeArrowheads="1"/>
          </p:cNvSpPr>
          <p:nvPr/>
        </p:nvSpPr>
        <p:spPr bwMode="auto">
          <a:xfrm>
            <a:off x="72008" y="1293834"/>
            <a:ext cx="86349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Expected Results: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Emotional Awareness &amp; Self-Reflection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Better Stress &amp; Anxiety Management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Accessibility to Mental Health Support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Stigma Around Mental Health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2" name="Rectangle 2">
            <a:extLst>
              <a:ext uri="{FF2B5EF4-FFF2-40B4-BE49-F238E27FC236}">
                <a16:creationId xmlns:a16="http://schemas.microsoft.com/office/drawing/2014/main" id="{2A742A32-9806-426F-96A5-25F4E07A19EB}"/>
              </a:ext>
            </a:extLst>
          </p:cNvPr>
          <p:cNvSpPr>
            <a:spLocks noChangeArrowheads="1"/>
          </p:cNvSpPr>
          <p:nvPr/>
        </p:nvSpPr>
        <p:spPr bwMode="auto">
          <a:xfrm>
            <a:off x="103414" y="3429000"/>
            <a:ext cx="863495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Font typeface="Arial" panose="020B0604020202020204" pitchFamily="34" charset="0"/>
              <a:buChar char="•"/>
            </a:pPr>
            <a:r>
              <a:rPr lang="en-US" dirty="0"/>
              <a:t>Enhances accessibility and engagement in digital mental health solutions.</a:t>
            </a:r>
          </a:p>
          <a:p>
            <a:pPr marL="285750" lvl="0" indent="-285750" eaLnBrk="0" fontAlgn="base" hangingPunct="0">
              <a:spcBef>
                <a:spcPct val="0"/>
              </a:spcBef>
              <a:spcAft>
                <a:spcPct val="0"/>
              </a:spcAft>
              <a:buFont typeface="Arial" panose="020B0604020202020204" pitchFamily="34" charset="0"/>
              <a:buChar char="•"/>
            </a:pPr>
            <a:r>
              <a:rPr lang="en-US" dirty="0"/>
              <a:t>Contributes to the development of adaptive AI in mental wellness.</a:t>
            </a:r>
          </a:p>
          <a:p>
            <a:pPr marL="285750" lvl="0" indent="-285750" eaLnBrk="0" fontAlgn="base" hangingPunct="0">
              <a:spcBef>
                <a:spcPct val="0"/>
              </a:spcBef>
              <a:spcAft>
                <a:spcPct val="0"/>
              </a:spcAft>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Accessibility to mental </a:t>
            </a:r>
            <a:r>
              <a:rPr lang="en-US" altLang="en-US" dirty="0">
                <a:latin typeface="Times New Roman" panose="02020603050405020304" pitchFamily="18" charset="0"/>
                <a:cs typeface="Times New Roman" panose="02020603050405020304" pitchFamily="18" charset="0"/>
              </a:rPr>
              <a:t>h</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ealth </a:t>
            </a:r>
            <a:r>
              <a:rPr lang="en-US" altLang="en-US" dirty="0">
                <a:latin typeface="Times New Roman" panose="02020603050405020304" pitchFamily="18" charset="0"/>
                <a:cs typeface="Times New Roman" panose="02020603050405020304" pitchFamily="18" charset="0"/>
              </a:rPr>
              <a:t>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upport</a:t>
            </a:r>
          </a:p>
          <a:p>
            <a:pPr marL="285750" lvl="0" indent="-285750" eaLnBrk="0" fontAlgn="base" hangingPunct="0">
              <a:spcBef>
                <a:spcPct val="0"/>
              </a:spcBef>
              <a:spcAft>
                <a:spcPct val="0"/>
              </a:spcAft>
              <a:buFont typeface="Arial" panose="020B0604020202020204" pitchFamily="34" charset="0"/>
              <a:buChar char="•"/>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Expansion by i</a:t>
            </a:r>
            <a:r>
              <a:rPr lang="en-US" dirty="0"/>
              <a:t>ntegration with therapy &amp; counseling Services</a:t>
            </a: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604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A90B0-DF45-D772-F2C2-4DA9C9459708}"/>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1FEB11A7-55F7-BA44-4ABC-0E9514E1A407}"/>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References</a:t>
            </a:r>
            <a:endParaRPr lang="en-IN" sz="3200" b="1">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914D0127-5B9D-1F1F-5AC4-DBE6A7B70C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E1913F5F-C1D7-7FAC-0C7C-5A9C9314CC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519A5981-DFEE-F419-D91C-B08F4A8F860A}"/>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0BB74E09-E276-413E-8E1F-A682648DF0D6}"/>
              </a:ext>
            </a:extLst>
          </p:cNvPr>
          <p:cNvSpPr/>
          <p:nvPr/>
        </p:nvSpPr>
        <p:spPr>
          <a:xfrm>
            <a:off x="377072" y="1191477"/>
            <a:ext cx="8080981" cy="4672433"/>
          </a:xfrm>
          <a:prstGeom prst="rect">
            <a:avLst/>
          </a:prstGeom>
        </p:spPr>
        <p:txBody>
          <a:bodyPr wrap="square">
            <a:spAutoFit/>
          </a:bodyPr>
          <a:lstStyle/>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err="1">
                <a:latin typeface="Times New Roman" panose="02020603050405020304" pitchFamily="18" charset="0"/>
                <a:ea typeface="Times New Roman" panose="02020603050405020304" pitchFamily="18" charset="0"/>
              </a:rPr>
              <a:t>Baikie</a:t>
            </a:r>
            <a:r>
              <a:rPr lang="en-US" sz="1600" dirty="0">
                <a:latin typeface="Times New Roman" panose="02020603050405020304" pitchFamily="18" charset="0"/>
                <a:ea typeface="Times New Roman" panose="02020603050405020304" pitchFamily="18" charset="0"/>
              </a:rPr>
              <a:t>, K. A., &amp; Wilhelm, K. (2020). Emotional and physical health benefits of expressive writing. </a:t>
            </a:r>
            <a:r>
              <a:rPr lang="en-US" sz="1600" i="1" dirty="0">
                <a:latin typeface="Times New Roman" panose="02020603050405020304" pitchFamily="18" charset="0"/>
                <a:ea typeface="Times New Roman" panose="02020603050405020304" pitchFamily="18" charset="0"/>
              </a:rPr>
              <a:t>Advances in Psychiatric Treatment, 11</a:t>
            </a:r>
            <a:r>
              <a:rPr lang="en-US" sz="1600" dirty="0">
                <a:latin typeface="Times New Roman" panose="02020603050405020304" pitchFamily="18" charset="0"/>
                <a:ea typeface="Times New Roman" panose="02020603050405020304" pitchFamily="18" charset="0"/>
              </a:rPr>
              <a:t>(5), 338-346.</a:t>
            </a:r>
            <a:endParaRPr lang="en-IN" sz="1400" dirty="0">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err="1">
                <a:latin typeface="Times New Roman" panose="02020603050405020304" pitchFamily="18" charset="0"/>
                <a:ea typeface="Times New Roman" panose="02020603050405020304" pitchFamily="18" charset="0"/>
              </a:rPr>
              <a:t>Bennion</a:t>
            </a:r>
            <a:r>
              <a:rPr lang="en-US" sz="1600" dirty="0">
                <a:latin typeface="Times New Roman" panose="02020603050405020304" pitchFamily="18" charset="0"/>
                <a:ea typeface="Times New Roman" panose="02020603050405020304" pitchFamily="18" charset="0"/>
              </a:rPr>
              <a:t>, M. R., Hardy, G., Moore, R. K., &amp; Millings, A. (2020). E-therapies in England for mental health problems: An updated systematic review. </a:t>
            </a:r>
            <a:r>
              <a:rPr lang="en-US" sz="1600" i="1" dirty="0">
                <a:latin typeface="Times New Roman" panose="02020603050405020304" pitchFamily="18" charset="0"/>
                <a:ea typeface="Times New Roman" panose="02020603050405020304" pitchFamily="18" charset="0"/>
              </a:rPr>
              <a:t>Journal of Medical Internet Research, 22</a:t>
            </a:r>
            <a:r>
              <a:rPr lang="en-US" sz="1600" dirty="0">
                <a:latin typeface="Times New Roman" panose="02020603050405020304" pitchFamily="18" charset="0"/>
                <a:ea typeface="Times New Roman" panose="02020603050405020304" pitchFamily="18" charset="0"/>
              </a:rPr>
              <a:t>(7), e15641.</a:t>
            </a:r>
            <a:endParaRPr lang="en-IN" sz="1400" dirty="0">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a:latin typeface="Times New Roman" panose="02020603050405020304" pitchFamily="18" charset="0"/>
                <a:ea typeface="Times New Roman" panose="02020603050405020304" pitchFamily="18" charset="0"/>
              </a:rPr>
              <a:t>Fitzpatrick, K. K., Darcy, A., &amp; </a:t>
            </a:r>
            <a:r>
              <a:rPr lang="en-US" sz="1600" dirty="0" err="1">
                <a:latin typeface="Times New Roman" panose="02020603050405020304" pitchFamily="18" charset="0"/>
                <a:ea typeface="Times New Roman" panose="02020603050405020304" pitchFamily="18" charset="0"/>
              </a:rPr>
              <a:t>Vierhile</a:t>
            </a:r>
            <a:r>
              <a:rPr lang="en-US" sz="1600" dirty="0">
                <a:latin typeface="Times New Roman" panose="02020603050405020304" pitchFamily="18" charset="0"/>
                <a:ea typeface="Times New Roman" panose="02020603050405020304" pitchFamily="18" charset="0"/>
              </a:rPr>
              <a:t>, M. (2017). Delivering cognitive behavior therapy to young adults with symptoms of depression and anxiety using a fully automated conversational agent. </a:t>
            </a:r>
            <a:r>
              <a:rPr lang="en-US" sz="1600" i="1" dirty="0">
                <a:latin typeface="Times New Roman" panose="02020603050405020304" pitchFamily="18" charset="0"/>
                <a:ea typeface="Times New Roman" panose="02020603050405020304" pitchFamily="18" charset="0"/>
              </a:rPr>
              <a:t>JMIR Mental Health, 4</a:t>
            </a:r>
            <a:r>
              <a:rPr lang="en-US" sz="1600" dirty="0">
                <a:latin typeface="Times New Roman" panose="02020603050405020304" pitchFamily="18" charset="0"/>
                <a:ea typeface="Times New Roman" panose="02020603050405020304" pitchFamily="18" charset="0"/>
              </a:rPr>
              <a:t>(2), e19.</a:t>
            </a:r>
            <a:endParaRPr lang="en-IN" sz="1400" dirty="0">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505"/>
              </a:spcBef>
              <a:spcAft>
                <a:spcPts val="0"/>
              </a:spcAft>
              <a:buSzPts val="1200"/>
              <a:buFont typeface="Times New Roman" panose="02020603050405020304" pitchFamily="18" charset="0"/>
              <a:buAutoNum type="arabicPeriod"/>
              <a:tabLst>
                <a:tab pos="597535" algn="l"/>
              </a:tabLst>
            </a:pPr>
            <a:r>
              <a:rPr lang="en-US" sz="1600" dirty="0">
                <a:latin typeface="Times New Roman" panose="02020603050405020304" pitchFamily="18" charset="0"/>
                <a:ea typeface="Times New Roman" panose="02020603050405020304" pitchFamily="18" charset="0"/>
              </a:rPr>
              <a:t>Hollis, C., Falconer, C. J., Martin, J. L., Whittington, C., Stockton, S., </a:t>
            </a:r>
            <a:r>
              <a:rPr lang="en-US" sz="1600" dirty="0" err="1">
                <a:latin typeface="Times New Roman" panose="02020603050405020304" pitchFamily="18" charset="0"/>
                <a:ea typeface="Times New Roman" panose="02020603050405020304" pitchFamily="18" charset="0"/>
              </a:rPr>
              <a:t>Glazebrook</a:t>
            </a:r>
            <a:r>
              <a:rPr lang="en-US" sz="1600" dirty="0">
                <a:latin typeface="Times New Roman" panose="02020603050405020304" pitchFamily="18" charset="0"/>
                <a:ea typeface="Times New Roman" panose="02020603050405020304" pitchFamily="18" charset="0"/>
              </a:rPr>
              <a:t>, C., &amp; Davies, E. B. (2018). Annual research review: Digital health interventions for children and young people with mental health problems–a systematic and meta-review. </a:t>
            </a:r>
            <a:r>
              <a:rPr lang="en-US" sz="1600" i="1" dirty="0">
                <a:latin typeface="Times New Roman" panose="02020603050405020304" pitchFamily="18" charset="0"/>
                <a:ea typeface="Times New Roman" panose="02020603050405020304" pitchFamily="18" charset="0"/>
              </a:rPr>
              <a:t>Journal of Child Psychology and Psychiatry, 59</a:t>
            </a:r>
            <a:r>
              <a:rPr lang="en-US" sz="1600" dirty="0">
                <a:latin typeface="Times New Roman" panose="02020603050405020304" pitchFamily="18" charset="0"/>
                <a:ea typeface="Times New Roman" panose="02020603050405020304" pitchFamily="18" charset="0"/>
              </a:rPr>
              <a:t>(4), 415-435.</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5379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a:solidFill>
                  <a:srgbClr val="0060AA"/>
                </a:solidFill>
                <a:latin typeface="Garamond" pitchFamily="18" charset="0"/>
              </a:rPr>
              <a:t>THANK</a:t>
            </a:r>
            <a:r>
              <a:rPr lang="en-US" sz="7200">
                <a:latin typeface="Garamond" pitchFamily="18" charset="0"/>
              </a:rPr>
              <a:t> </a:t>
            </a:r>
            <a:r>
              <a:rPr lang="en-US" sz="7200">
                <a:solidFill>
                  <a:srgbClr val="E31E24"/>
                </a:solidFill>
                <a:latin typeface="Garamond" pitchFamily="18" charset="0"/>
              </a:rPr>
              <a:t>YOU</a:t>
            </a:r>
            <a:endParaRPr lang="en-IN" sz="720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p:cNvCxnSpPr>
            <a:cxnSpLocks/>
          </p:cNvCxnSpPr>
          <p:nvPr/>
        </p:nvCxnSpPr>
        <p:spPr>
          <a:xfrm>
            <a:off x="1093304" y="2060848"/>
            <a:ext cx="6887818"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16562" y="2219553"/>
            <a:ext cx="8784976" cy="830997"/>
          </a:xfrm>
          <a:prstGeom prst="rect">
            <a:avLst/>
          </a:prstGeom>
          <a:noFill/>
        </p:spPr>
        <p:txBody>
          <a:bodyPr wrap="square" rtlCol="0">
            <a:spAutoFit/>
          </a:bodyPr>
          <a:lstStyle/>
          <a:p>
            <a:pPr lvl="0" algn="ctr">
              <a:buSzPct val="25000"/>
            </a:pPr>
            <a:r>
              <a:rPr lang="en-IN" sz="2400" b="1">
                <a:solidFill>
                  <a:srgbClr val="0070C0"/>
                </a:solidFill>
                <a:ea typeface="Cambria" panose="02040503050406030204" pitchFamily="18" charset="0"/>
                <a:cs typeface="Times New Roman" panose="02020603050405020304" pitchFamily="18" charset="0"/>
                <a:sym typeface="Arial"/>
              </a:rPr>
              <a:t>Second Year Project Synopsis</a:t>
            </a:r>
          </a:p>
          <a:p>
            <a:pPr lvl="0" algn="ctr">
              <a:buSzPct val="25000"/>
            </a:pPr>
            <a:r>
              <a:rPr lang="en-IN" sz="2400" b="1">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4116882137"/>
              </p:ext>
            </p:extLst>
          </p:nvPr>
        </p:nvGraphicFramePr>
        <p:xfrm>
          <a:off x="1696134" y="3086002"/>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537270469"/>
                    </a:ext>
                  </a:extLst>
                </a:gridCol>
                <a:gridCol w="3048000">
                  <a:extLst>
                    <a:ext uri="{9D8B030D-6E8A-4147-A177-3AD203B41FA5}">
                      <a16:colId xmlns:a16="http://schemas.microsoft.com/office/drawing/2014/main" val="3305024946"/>
                    </a:ext>
                  </a:extLst>
                </a:gridCol>
              </a:tblGrid>
              <a:tr h="370840">
                <a:tc>
                  <a:txBody>
                    <a:bodyPr/>
                    <a:lstStyle/>
                    <a:p>
                      <a:pPr algn="ctr"/>
                      <a:r>
                        <a:rPr lang="en-US" dirty="0"/>
                        <a:t>ROLL NUMBER</a:t>
                      </a:r>
                    </a:p>
                  </a:txBody>
                  <a:tcPr/>
                </a:tc>
                <a:tc>
                  <a:txBody>
                    <a:bodyPr/>
                    <a:lstStyle/>
                    <a:p>
                      <a:pPr algn="ctr"/>
                      <a:r>
                        <a:rPr lang="en-US" dirty="0"/>
                        <a:t>NAME</a:t>
                      </a:r>
                    </a:p>
                  </a:txBody>
                  <a:tcPr/>
                </a:tc>
                <a:extLst>
                  <a:ext uri="{0D108BD9-81ED-4DB2-BD59-A6C34878D82A}">
                    <a16:rowId xmlns:a16="http://schemas.microsoft.com/office/drawing/2014/main" val="1765898331"/>
                  </a:ext>
                </a:extLst>
              </a:tr>
              <a:tr h="370840">
                <a:tc>
                  <a:txBody>
                    <a:bodyPr/>
                    <a:lstStyle/>
                    <a:p>
                      <a:pPr algn="ctr"/>
                      <a:r>
                        <a:rPr lang="en-US" dirty="0"/>
                        <a:t>2301010282</a:t>
                      </a:r>
                    </a:p>
                  </a:txBody>
                  <a:tcPr/>
                </a:tc>
                <a:tc>
                  <a:txBody>
                    <a:bodyPr/>
                    <a:lstStyle/>
                    <a:p>
                      <a:pPr algn="ctr"/>
                      <a:r>
                        <a:rPr lang="en-US" dirty="0"/>
                        <a:t>ADEELA AZEEZ</a:t>
                      </a:r>
                    </a:p>
                  </a:txBody>
                  <a:tcPr/>
                </a:tc>
                <a:extLst>
                  <a:ext uri="{0D108BD9-81ED-4DB2-BD59-A6C34878D82A}">
                    <a16:rowId xmlns:a16="http://schemas.microsoft.com/office/drawing/2014/main" val="417610186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2301010293</a:t>
                      </a:r>
                    </a:p>
                  </a:txBody>
                  <a:tcPr/>
                </a:tc>
                <a:tc>
                  <a:txBody>
                    <a:bodyPr/>
                    <a:lstStyle/>
                    <a:p>
                      <a:pPr algn="ctr"/>
                      <a:r>
                        <a:rPr lang="en-US" dirty="0"/>
                        <a:t>ASHUTOSH SINGH</a:t>
                      </a:r>
                    </a:p>
                  </a:txBody>
                  <a:tcPr/>
                </a:tc>
                <a:extLst>
                  <a:ext uri="{0D108BD9-81ED-4DB2-BD59-A6C34878D82A}">
                    <a16:rowId xmlns:a16="http://schemas.microsoft.com/office/drawing/2014/main" val="195820632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2301010298</a:t>
                      </a:r>
                    </a:p>
                  </a:txBody>
                  <a:tcPr/>
                </a:tc>
                <a:tc>
                  <a:txBody>
                    <a:bodyPr/>
                    <a:lstStyle/>
                    <a:p>
                      <a:pPr algn="ctr"/>
                      <a:r>
                        <a:rPr lang="en-US" dirty="0"/>
                        <a:t>SATDEV</a:t>
                      </a:r>
                    </a:p>
                  </a:txBody>
                  <a:tcPr/>
                </a:tc>
                <a:extLst>
                  <a:ext uri="{0D108BD9-81ED-4DB2-BD59-A6C34878D82A}">
                    <a16:rowId xmlns:a16="http://schemas.microsoft.com/office/drawing/2014/main" val="4419495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2301010315</a:t>
                      </a:r>
                    </a:p>
                  </a:txBody>
                  <a:tcPr/>
                </a:tc>
                <a:tc>
                  <a:txBody>
                    <a:bodyPr/>
                    <a:lstStyle/>
                    <a:p>
                      <a:pPr algn="ctr"/>
                      <a:r>
                        <a:rPr lang="en-US" dirty="0"/>
                        <a:t>NEHA KUMARI</a:t>
                      </a:r>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57843" y="1474639"/>
            <a:ext cx="9312964" cy="646331"/>
          </a:xfrm>
          <a:prstGeom prst="rect">
            <a:avLst/>
          </a:prstGeom>
          <a:noFill/>
        </p:spPr>
        <p:txBody>
          <a:bodyPr wrap="square">
            <a:spAutoFit/>
          </a:bodyPr>
          <a:lstStyle/>
          <a:p>
            <a:pPr lvl="0" algn="ctr">
              <a:buSzPct val="25000"/>
            </a:pPr>
            <a:r>
              <a:rPr lang="en-US" sz="3600" b="1" dirty="0">
                <a:solidFill>
                  <a:srgbClr val="C00000"/>
                </a:solidFill>
                <a:latin typeface="Times New Roman" panose="02020603050405020304" pitchFamily="18" charset="0"/>
                <a:ea typeface="Verdana" panose="020B0604030504040204" pitchFamily="34" charset="0"/>
                <a:cs typeface="Verdana" panose="020B0604030504040204" pitchFamily="34" charset="0"/>
              </a:rPr>
              <a:t>MindHaven- Track, Reflect, Heal.</a:t>
            </a:r>
            <a:endParaRPr lang="en-IN" sz="3600" b="1" dirty="0">
              <a:solidFill>
                <a:srgbClr val="C00000"/>
              </a:solidFill>
              <a:ea typeface="Cambria" panose="02040503050406030204" pitchFamily="18" charset="0"/>
              <a:cs typeface="Times New Roman" panose="02020603050405020304" pitchFamily="18" charset="0"/>
              <a:sym typeface="Arial"/>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236440" y="5733256"/>
            <a:ext cx="8584032" cy="646331"/>
          </a:xfrm>
          <a:prstGeom prst="rect">
            <a:avLst/>
          </a:prstGeom>
          <a:noFill/>
        </p:spPr>
        <p:txBody>
          <a:bodyPr wrap="square">
            <a:spAutoFit/>
          </a:bodyPr>
          <a:lstStyle/>
          <a:p>
            <a:pPr lvl="0">
              <a:buSzPct val="25000"/>
            </a:pPr>
            <a:r>
              <a:rPr lang="en-IN" sz="1800" b="1" dirty="0">
                <a:solidFill>
                  <a:srgbClr val="0070C0"/>
                </a:solidFill>
                <a:ea typeface="Cambria" panose="02040503050406030204" pitchFamily="18" charset="0"/>
                <a:cs typeface="Times New Roman" panose="02020603050405020304" pitchFamily="18" charset="0"/>
                <a:sym typeface="Arial"/>
              </a:rPr>
              <a:t>Industry Mentor:  MR. RISHABH RAI</a:t>
            </a:r>
          </a:p>
          <a:p>
            <a:pPr lvl="0">
              <a:buSzPct val="25000"/>
            </a:pPr>
            <a:r>
              <a:rPr lang="en-IN" b="1" dirty="0">
                <a:solidFill>
                  <a:srgbClr val="0070C0"/>
                </a:solidFill>
                <a:ea typeface="Cambria" panose="02040503050406030204" pitchFamily="18" charset="0"/>
                <a:cs typeface="Times New Roman" panose="02020603050405020304" pitchFamily="18" charset="0"/>
                <a:sym typeface="Arial"/>
              </a:rPr>
              <a:t>Faculty Mentor:</a:t>
            </a:r>
            <a:r>
              <a:rPr lang="en-IN" sz="1800" b="1" dirty="0">
                <a:solidFill>
                  <a:srgbClr val="0070C0"/>
                </a:solidFill>
                <a:ea typeface="Cambria" panose="02040503050406030204" pitchFamily="18" charset="0"/>
                <a:cs typeface="Times New Roman" panose="02020603050405020304" pitchFamily="18" charset="0"/>
                <a:sym typeface="Arial"/>
              </a:rPr>
              <a:t>  DR. VISHWANIL SUMAN</a:t>
            </a:r>
          </a:p>
        </p:txBody>
      </p:sp>
    </p:spTree>
    <p:extLst>
      <p:ext uri="{BB962C8B-B14F-4D97-AF65-F5344CB8AC3E}">
        <p14:creationId xmlns:p14="http://schemas.microsoft.com/office/powerpoint/2010/main" val="41425364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9512" y="151593"/>
            <a:ext cx="41537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Project Overview</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0" name="Rectangle 9">
            <a:extLst>
              <a:ext uri="{FF2B5EF4-FFF2-40B4-BE49-F238E27FC236}">
                <a16:creationId xmlns:a16="http://schemas.microsoft.com/office/drawing/2014/main" id="{70148BCA-BD33-4471-B52B-D0383054EB8F}"/>
              </a:ext>
            </a:extLst>
          </p:cNvPr>
          <p:cNvSpPr/>
          <p:nvPr/>
        </p:nvSpPr>
        <p:spPr>
          <a:xfrm>
            <a:off x="268664" y="1386529"/>
            <a:ext cx="8606672" cy="2534348"/>
          </a:xfrm>
          <a:prstGeom prst="rect">
            <a:avLst/>
          </a:prstGeom>
        </p:spPr>
        <p:txBody>
          <a:bodyPr wrap="square">
            <a:spAutoFit/>
          </a:bodyPr>
          <a:lstStyle/>
          <a:p>
            <a:pPr algn="just">
              <a:lnSpc>
                <a:spcPct val="150000"/>
              </a:lnSpc>
              <a:spcBef>
                <a:spcPts val="1200"/>
              </a:spcBef>
              <a:spcAft>
                <a:spcPts val="0"/>
              </a:spcAft>
            </a:pPr>
            <a:r>
              <a:rPr lang="en-US" b="1" dirty="0">
                <a:latin typeface="Times New Roman" panose="02020603050405020304" pitchFamily="18" charset="0"/>
                <a:ea typeface="Verdana" panose="020B0604030504040204" pitchFamily="34" charset="0"/>
                <a:cs typeface="Verdana" panose="020B0604030504040204" pitchFamily="34" charset="0"/>
              </a:rPr>
              <a:t>MindHaven- Track, Reflect, Heal. </a:t>
            </a:r>
            <a:r>
              <a:rPr lang="en-US" dirty="0">
                <a:latin typeface="Times New Roman" panose="02020603050405020304" pitchFamily="18" charset="0"/>
                <a:ea typeface="Verdana" panose="020B0604030504040204" pitchFamily="34" charset="0"/>
                <a:cs typeface="Verdana" panose="020B0604030504040204" pitchFamily="34" charset="0"/>
              </a:rPr>
              <a:t>is a digital tool or application that allows people to log, track, and evaluate their moods over time. It helps them to journal their thoughts. It assists users in recognizing emotional triggers, comprehending their mood patterns, and taking proactive measures to enhance their mental health. Typical elements of the system include data visualization, AI-based insights, mood recording, and tailored suggestions for emotional well-being.</a:t>
            </a:r>
            <a:endParaRPr lang="en-IN"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5378425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72008" y="139316"/>
            <a:ext cx="45501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4400">
                <a:solidFill>
                  <a:prstClr val="black"/>
                </a:solidFill>
                <a:latin typeface="Calibri"/>
                <a:ea typeface="+mj-ea"/>
                <a:cs typeface="+mj-cs"/>
                <a:sym typeface="Arial"/>
              </a:rPr>
              <a:t>A</a:t>
            </a:r>
            <a:r>
              <a:rPr lang="en-IN" sz="4400">
                <a:solidFill>
                  <a:prstClr val="black"/>
                </a:solidFill>
                <a:latin typeface="Calibri"/>
                <a:ea typeface="+mj-ea"/>
                <a:cs typeface="+mj-cs"/>
                <a:sym typeface="Arial"/>
              </a:rPr>
              <a:t>bout the Problem</a:t>
            </a:r>
            <a:endParaRPr lang="en-IN" sz="3200" b="1">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179512" y="1275258"/>
            <a:ext cx="8676456" cy="341632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Despite being vital to overall wellbeing, mental health is frequently disregarded because of hectic schedules, a lack of knowledge, or the shame associated with emotional difficulties. Mood monitoring has become a popular tool for tracking feelings, spotting trends, and enhancing mental health. A computer tool called a mood tracking system is intended to assist people in recording their feelings, identifying patterns, and gaining important knowledge about their mental health.</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purpose of this project is to empower individuals to take control of their emotional well-being by providing an intuitive, data-driven, and user-friendly platform for mood tracking and journaling. By recognizing emotional patterns and triggers, users can make informed decisions to improve their mental health, reduce stress, and enhance their overall quality of life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840357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60055" y="291010"/>
            <a:ext cx="464742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Problem Statement</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2D7EC8-BFDC-C4B6-F5D1-9906B7D02893}"/>
              </a:ext>
            </a:extLst>
          </p:cNvPr>
          <p:cNvSpPr txBox="1"/>
          <p:nvPr/>
        </p:nvSpPr>
        <p:spPr>
          <a:xfrm>
            <a:off x="72008" y="1293834"/>
            <a:ext cx="8963299" cy="4893647"/>
          </a:xfrm>
          <a:prstGeom prst="rect">
            <a:avLst/>
          </a:prstGeom>
          <a:noFill/>
        </p:spPr>
        <p:txBody>
          <a:bodyPr wrap="square" lIns="91440" tIns="45720" rIns="91440" bIns="45720" anchor="t">
            <a:spAutoFit/>
          </a:bodyPr>
          <a:lstStyle/>
          <a:p>
            <a:pPr marL="457200" indent="-457200">
              <a:buFont typeface="Arial" panose="020B0604020202020204" pitchFamily="34" charset="0"/>
              <a:buChar char="•"/>
            </a:pPr>
            <a:r>
              <a:rPr lang="en-IN" sz="3200" dirty="0">
                <a:latin typeface="Times New Roman" panose="02020603050405020304" pitchFamily="18" charset="0"/>
                <a:ea typeface="+mn-lt"/>
                <a:cs typeface="Times New Roman" panose="02020603050405020304" pitchFamily="18" charset="0"/>
              </a:rPr>
              <a:t>I</a:t>
            </a:r>
            <a:r>
              <a:rPr lang="en-IN" sz="2800" dirty="0">
                <a:latin typeface="Times New Roman" panose="02020603050405020304" pitchFamily="18" charset="0"/>
                <a:ea typeface="+mn-lt"/>
                <a:cs typeface="Times New Roman" panose="02020603050405020304" pitchFamily="18" charset="0"/>
              </a:rPr>
              <a:t>n today’s fast-paced world, mental health and emotional well-being are frequently neglected which increases stress, anxiety, and depression. Peoples find it difficult to identify patterns in their moods and emotions, which makes it challenging to manage stress, determine triggers, and seek timely interventions.</a:t>
            </a:r>
            <a:endParaRPr lang="en-IN" sz="2800" dirty="0">
              <a:latin typeface="Times New Roman" panose="02020603050405020304" pitchFamily="18" charset="0"/>
              <a:ea typeface="Calibri"/>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ea typeface="+mn-lt"/>
                <a:cs typeface="Times New Roman" panose="02020603050405020304" pitchFamily="18" charset="0"/>
              </a:rPr>
              <a:t>A mood tracker and journaling website can help in tracking the effectiveness of interventions, whether they're lifestyle changes, therapy, or medication. It provides a way to see if certain activities or treatments positively impact your mood over time.</a:t>
            </a:r>
            <a:endParaRPr lang="en-IN" sz="2800"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04732928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Objectives</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11" name="Rectangle 10">
            <a:extLst>
              <a:ext uri="{FF2B5EF4-FFF2-40B4-BE49-F238E27FC236}">
                <a16:creationId xmlns:a16="http://schemas.microsoft.com/office/drawing/2014/main" id="{9DC1A167-6CDE-4D46-8DD5-EF77FDFE57CA}"/>
              </a:ext>
            </a:extLst>
          </p:cNvPr>
          <p:cNvSpPr/>
          <p:nvPr/>
        </p:nvSpPr>
        <p:spPr>
          <a:xfrm>
            <a:off x="329937" y="1293834"/>
            <a:ext cx="8097627" cy="4074449"/>
          </a:xfrm>
          <a:prstGeom prst="rect">
            <a:avLst/>
          </a:prstGeom>
        </p:spPr>
        <p:txBody>
          <a:bodyPr wrap="square">
            <a:spAutoFit/>
          </a:bodyPr>
          <a:lstStyle/>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design and develop a scalable mood tracking website </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integrate AI-driven analytics and data visualization </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implement an intuitive and user-friendly interface</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enhance user engagement through interactive elements</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ensure data privacy and security </a:t>
            </a:r>
          </a:p>
          <a:p>
            <a:pPr marL="342900" lvl="0" indent="-342900">
              <a:lnSpc>
                <a:spcPct val="150000"/>
              </a:lnSpc>
              <a:spcBef>
                <a:spcPts val="1200"/>
              </a:spcBef>
              <a:spcAft>
                <a:spcPts val="1200"/>
              </a:spcAf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To conduct extensive testing and gather user feedback.</a:t>
            </a:r>
            <a:endParaRPr lang="en-IN"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574231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9512" y="151593"/>
            <a:ext cx="857318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Methodology, Tools, and Techniques</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2" name="Rectangle 3">
            <a:extLst>
              <a:ext uri="{FF2B5EF4-FFF2-40B4-BE49-F238E27FC236}">
                <a16:creationId xmlns:a16="http://schemas.microsoft.com/office/drawing/2014/main" id="{A506EBA6-D7DF-40C0-81B4-DF4C7B6321AE}"/>
              </a:ext>
            </a:extLst>
          </p:cNvPr>
          <p:cNvSpPr>
            <a:spLocks noChangeArrowheads="1"/>
          </p:cNvSpPr>
          <p:nvPr/>
        </p:nvSpPr>
        <p:spPr bwMode="auto">
          <a:xfrm>
            <a:off x="285409" y="1122471"/>
            <a:ext cx="8573181"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Requirement Analysis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Identify project goals, features, and user needs.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Planning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Define technology stack, architecture, and development roadmap.</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UI/UX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Create wireframes and prototypes using Figma.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 the user interface with React.js or Vue.js.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Build the server-side logic using Node.js/Django/Flask.</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Setup</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Configure PostgreSQL or MongoDB for data storage.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Implement chatbot functionality with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OpenAI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API or Rasa.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Implementation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Integrate OAuth, SSL, and GDPR compliance.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Testing &amp; Debugging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Conduct unit, integration, and security testing.</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Host on AWS, Firebase, or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Vercel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Maintenance &amp; Updates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Monitor performance, fix bugs, and release updates. </a:t>
            </a:r>
          </a:p>
        </p:txBody>
      </p:sp>
    </p:spTree>
    <p:extLst>
      <p:ext uri="{BB962C8B-B14F-4D97-AF65-F5344CB8AC3E}">
        <p14:creationId xmlns:p14="http://schemas.microsoft.com/office/powerpoint/2010/main" val="3295812248"/>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a:effectLst/>
                <a:latin typeface="Verdana" panose="020B0604030504040204" pitchFamily="34" charset="0"/>
                <a:ea typeface="Times New Roman" panose="02020603050405020304" pitchFamily="18" charset="0"/>
                <a:cs typeface="Times New Roman" panose="02020603050405020304" pitchFamily="18" charset="0"/>
              </a:rPr>
              <a:t>Methodology Flowchart</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pic>
        <p:nvPicPr>
          <p:cNvPr id="2" name="Picture 1">
            <a:extLst>
              <a:ext uri="{FF2B5EF4-FFF2-40B4-BE49-F238E27FC236}">
                <a16:creationId xmlns:a16="http://schemas.microsoft.com/office/drawing/2014/main" id="{958E1B7C-415B-43C0-B091-B8D8079BE115}"/>
              </a:ext>
            </a:extLst>
          </p:cNvPr>
          <p:cNvPicPr>
            <a:picLocks noChangeAspect="1"/>
          </p:cNvPicPr>
          <p:nvPr/>
        </p:nvPicPr>
        <p:blipFill>
          <a:blip r:embed="rId4"/>
          <a:stretch>
            <a:fillRect/>
          </a:stretch>
        </p:blipFill>
        <p:spPr>
          <a:xfrm>
            <a:off x="439675" y="1388716"/>
            <a:ext cx="8301162" cy="4593336"/>
          </a:xfrm>
          <a:prstGeom prst="rect">
            <a:avLst/>
          </a:prstGeom>
        </p:spPr>
      </p:pic>
    </p:spTree>
    <p:extLst>
      <p:ext uri="{BB962C8B-B14F-4D97-AF65-F5344CB8AC3E}">
        <p14:creationId xmlns:p14="http://schemas.microsoft.com/office/powerpoint/2010/main" val="343334331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sp>
        <p:nvSpPr>
          <p:cNvPr id="5" name="Rectangle 1">
            <a:extLst>
              <a:ext uri="{FF2B5EF4-FFF2-40B4-BE49-F238E27FC236}">
                <a16:creationId xmlns:a16="http://schemas.microsoft.com/office/drawing/2014/main" id="{C8ECEBC8-6DCD-2500-2951-CF7967A47215}"/>
              </a:ext>
            </a:extLst>
          </p:cNvPr>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kern="100" dirty="0">
                <a:effectLst/>
                <a:latin typeface="Verdana" panose="020B0604030504040204" pitchFamily="34" charset="0"/>
                <a:ea typeface="Times New Roman" panose="02020603050405020304" pitchFamily="18" charset="0"/>
                <a:cs typeface="Times New Roman" panose="02020603050405020304" pitchFamily="18" charset="0"/>
              </a:rPr>
              <a:t>Project Timeline</a:t>
            </a: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66970"/>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grpSp>
        <p:nvGrpSpPr>
          <p:cNvPr id="12" name="Group 11">
            <a:extLst>
              <a:ext uri="{FF2B5EF4-FFF2-40B4-BE49-F238E27FC236}">
                <a16:creationId xmlns:a16="http://schemas.microsoft.com/office/drawing/2014/main" id="{438E34B9-283A-40D9-A03E-B4B1562D7B8B}"/>
              </a:ext>
            </a:extLst>
          </p:cNvPr>
          <p:cNvGrpSpPr/>
          <p:nvPr/>
        </p:nvGrpSpPr>
        <p:grpSpPr>
          <a:xfrm>
            <a:off x="234620" y="1584196"/>
            <a:ext cx="2266889" cy="370917"/>
            <a:chOff x="216849" y="77375"/>
            <a:chExt cx="2266889" cy="370917"/>
          </a:xfrm>
          <a:scene3d>
            <a:camera prst="orthographicFront"/>
            <a:lightRig rig="flat" dir="t"/>
          </a:scene3d>
        </p:grpSpPr>
        <p:sp>
          <p:nvSpPr>
            <p:cNvPr id="13" name="Arrow: Chevron 12">
              <a:extLst>
                <a:ext uri="{FF2B5EF4-FFF2-40B4-BE49-F238E27FC236}">
                  <a16:creationId xmlns:a16="http://schemas.microsoft.com/office/drawing/2014/main" id="{98D55059-F9B4-4F21-AAFB-D926982494D6}"/>
                </a:ext>
              </a:extLst>
            </p:cNvPr>
            <p:cNvSpPr/>
            <p:nvPr/>
          </p:nvSpPr>
          <p:spPr>
            <a:xfrm>
              <a:off x="216849" y="77375"/>
              <a:ext cx="2266889" cy="370917"/>
            </a:xfrm>
            <a:prstGeom prst="chevron">
              <a:avLst/>
            </a:prstGeom>
          </p:spPr>
          <p:style>
            <a:lnRef idx="1">
              <a:schemeClr val="dk1"/>
            </a:lnRef>
            <a:fillRef idx="2">
              <a:schemeClr val="dk1"/>
            </a:fillRef>
            <a:effectRef idx="1">
              <a:schemeClr val="dk1"/>
            </a:effectRef>
            <a:fontRef idx="minor">
              <a:schemeClr val="dk1"/>
            </a:fontRef>
          </p:style>
        </p:sp>
        <p:sp>
          <p:nvSpPr>
            <p:cNvPr id="14" name="Arrow: Chevron 4">
              <a:extLst>
                <a:ext uri="{FF2B5EF4-FFF2-40B4-BE49-F238E27FC236}">
                  <a16:creationId xmlns:a16="http://schemas.microsoft.com/office/drawing/2014/main" id="{E74AFA02-C723-4A3A-B9E4-1CE1DE51A12C}"/>
                </a:ext>
              </a:extLst>
            </p:cNvPr>
            <p:cNvSpPr txBox="1"/>
            <p:nvPr/>
          </p:nvSpPr>
          <p:spPr>
            <a:xfrm>
              <a:off x="402308" y="77375"/>
              <a:ext cx="1895972" cy="370917"/>
            </a:xfrm>
            <a:prstGeom prst="rect">
              <a:avLst/>
            </a:prstGeom>
          </p:spPr>
          <p:style>
            <a:lnRef idx="1">
              <a:schemeClr val="dk1"/>
            </a:lnRef>
            <a:fillRef idx="2">
              <a:schemeClr val="dk1"/>
            </a:fillRef>
            <a:effectRef idx="1">
              <a:schemeClr val="dk1"/>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Research Analysis</a:t>
              </a:r>
              <a:endParaRPr lang="en-IN" sz="1900" kern="1200" dirty="0"/>
            </a:p>
          </p:txBody>
        </p:sp>
      </p:grpSp>
      <p:grpSp>
        <p:nvGrpSpPr>
          <p:cNvPr id="15" name="Group 14">
            <a:extLst>
              <a:ext uri="{FF2B5EF4-FFF2-40B4-BE49-F238E27FC236}">
                <a16:creationId xmlns:a16="http://schemas.microsoft.com/office/drawing/2014/main" id="{BE5A1AE3-37AD-4FCA-A729-8D4224D65AC2}"/>
              </a:ext>
            </a:extLst>
          </p:cNvPr>
          <p:cNvGrpSpPr/>
          <p:nvPr/>
        </p:nvGrpSpPr>
        <p:grpSpPr>
          <a:xfrm>
            <a:off x="2720869" y="1591563"/>
            <a:ext cx="2856532" cy="370917"/>
            <a:chOff x="216849" y="77375"/>
            <a:chExt cx="2266889" cy="370917"/>
          </a:xfrm>
          <a:scene3d>
            <a:camera prst="orthographicFront"/>
            <a:lightRig rig="flat" dir="t"/>
          </a:scene3d>
        </p:grpSpPr>
        <p:sp>
          <p:nvSpPr>
            <p:cNvPr id="16" name="Arrow: Chevron 15">
              <a:extLst>
                <a:ext uri="{FF2B5EF4-FFF2-40B4-BE49-F238E27FC236}">
                  <a16:creationId xmlns:a16="http://schemas.microsoft.com/office/drawing/2014/main" id="{26F54105-A1A6-43CC-84AA-3BD93B679920}"/>
                </a:ext>
              </a:extLst>
            </p:cNvPr>
            <p:cNvSpPr/>
            <p:nvPr/>
          </p:nvSpPr>
          <p:spPr>
            <a:xfrm>
              <a:off x="216849" y="77375"/>
              <a:ext cx="2266889" cy="370917"/>
            </a:xfrm>
            <a:prstGeom prst="chevron">
              <a:avLst/>
            </a:prstGeom>
          </p:spPr>
          <p:style>
            <a:lnRef idx="1">
              <a:schemeClr val="accent3"/>
            </a:lnRef>
            <a:fillRef idx="2">
              <a:schemeClr val="accent3"/>
            </a:fillRef>
            <a:effectRef idx="1">
              <a:schemeClr val="accent3"/>
            </a:effectRef>
            <a:fontRef idx="minor">
              <a:schemeClr val="dk1"/>
            </a:fontRef>
          </p:style>
        </p:sp>
        <p:sp>
          <p:nvSpPr>
            <p:cNvPr id="17" name="Arrow: Chevron 4">
              <a:extLst>
                <a:ext uri="{FF2B5EF4-FFF2-40B4-BE49-F238E27FC236}">
                  <a16:creationId xmlns:a16="http://schemas.microsoft.com/office/drawing/2014/main" id="{28AA915E-7D47-4D03-A3DD-C891E90A488B}"/>
                </a:ext>
              </a:extLst>
            </p:cNvPr>
            <p:cNvSpPr txBox="1"/>
            <p:nvPr/>
          </p:nvSpPr>
          <p:spPr>
            <a:xfrm>
              <a:off x="402308" y="77375"/>
              <a:ext cx="1895972" cy="370917"/>
            </a:xfrm>
            <a:prstGeom prst="rect">
              <a:avLst/>
            </a:prstGeom>
          </p:spPr>
          <p:style>
            <a:lnRef idx="1">
              <a:schemeClr val="accent3"/>
            </a:lnRef>
            <a:fillRef idx="2">
              <a:schemeClr val="accent3"/>
            </a:fillRef>
            <a:effectRef idx="1">
              <a:schemeClr val="accent3"/>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Planning and Designing</a:t>
              </a:r>
              <a:endParaRPr lang="en-IN" sz="1900" kern="1200" dirty="0"/>
            </a:p>
          </p:txBody>
        </p:sp>
      </p:grpSp>
      <p:grpSp>
        <p:nvGrpSpPr>
          <p:cNvPr id="18" name="Group 17">
            <a:extLst>
              <a:ext uri="{FF2B5EF4-FFF2-40B4-BE49-F238E27FC236}">
                <a16:creationId xmlns:a16="http://schemas.microsoft.com/office/drawing/2014/main" id="{0826D498-1019-4CCC-BD3F-9D0C64B061C7}"/>
              </a:ext>
            </a:extLst>
          </p:cNvPr>
          <p:cNvGrpSpPr/>
          <p:nvPr/>
        </p:nvGrpSpPr>
        <p:grpSpPr>
          <a:xfrm>
            <a:off x="5716233" y="1603179"/>
            <a:ext cx="3248255" cy="370917"/>
            <a:chOff x="216849" y="77375"/>
            <a:chExt cx="2266889" cy="370917"/>
          </a:xfrm>
          <a:scene3d>
            <a:camera prst="orthographicFront"/>
            <a:lightRig rig="flat" dir="t"/>
          </a:scene3d>
        </p:grpSpPr>
        <p:sp>
          <p:nvSpPr>
            <p:cNvPr id="19" name="Arrow: Chevron 18">
              <a:extLst>
                <a:ext uri="{FF2B5EF4-FFF2-40B4-BE49-F238E27FC236}">
                  <a16:creationId xmlns:a16="http://schemas.microsoft.com/office/drawing/2014/main" id="{DA1423CF-EE01-4C7A-A164-DA188F99B003}"/>
                </a:ext>
              </a:extLst>
            </p:cNvPr>
            <p:cNvSpPr/>
            <p:nvPr/>
          </p:nvSpPr>
          <p:spPr>
            <a:xfrm>
              <a:off x="216849" y="77375"/>
              <a:ext cx="2266889" cy="370917"/>
            </a:xfrm>
            <a:prstGeom prst="chevron">
              <a:avLst/>
            </a:prstGeom>
          </p:spPr>
          <p:style>
            <a:lnRef idx="1">
              <a:schemeClr val="accent2"/>
            </a:lnRef>
            <a:fillRef idx="2">
              <a:schemeClr val="accent2"/>
            </a:fillRef>
            <a:effectRef idx="1">
              <a:schemeClr val="accent2"/>
            </a:effectRef>
            <a:fontRef idx="minor">
              <a:schemeClr val="dk1"/>
            </a:fontRef>
          </p:style>
        </p:sp>
        <p:sp>
          <p:nvSpPr>
            <p:cNvPr id="20" name="Arrow: Chevron 4">
              <a:extLst>
                <a:ext uri="{FF2B5EF4-FFF2-40B4-BE49-F238E27FC236}">
                  <a16:creationId xmlns:a16="http://schemas.microsoft.com/office/drawing/2014/main" id="{BCD214B2-0E25-41E0-B1BF-8E3602786416}"/>
                </a:ext>
              </a:extLst>
            </p:cNvPr>
            <p:cNvSpPr txBox="1"/>
            <p:nvPr/>
          </p:nvSpPr>
          <p:spPr>
            <a:xfrm>
              <a:off x="402308" y="77375"/>
              <a:ext cx="1895972" cy="370917"/>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Frontend Development</a:t>
              </a:r>
              <a:endParaRPr lang="en-IN" sz="1900" kern="1200" dirty="0"/>
            </a:p>
          </p:txBody>
        </p:sp>
      </p:grpSp>
      <p:grpSp>
        <p:nvGrpSpPr>
          <p:cNvPr id="27" name="Group 26">
            <a:extLst>
              <a:ext uri="{FF2B5EF4-FFF2-40B4-BE49-F238E27FC236}">
                <a16:creationId xmlns:a16="http://schemas.microsoft.com/office/drawing/2014/main" id="{85E515FA-5EE8-4581-9921-0B54F012EDC4}"/>
              </a:ext>
            </a:extLst>
          </p:cNvPr>
          <p:cNvGrpSpPr/>
          <p:nvPr/>
        </p:nvGrpSpPr>
        <p:grpSpPr>
          <a:xfrm flipH="1">
            <a:off x="5486621" y="3760682"/>
            <a:ext cx="3248255" cy="370917"/>
            <a:chOff x="216849" y="77375"/>
            <a:chExt cx="2266889" cy="370917"/>
          </a:xfrm>
          <a:scene3d>
            <a:camera prst="orthographicFront"/>
            <a:lightRig rig="flat" dir="t"/>
          </a:scene3d>
        </p:grpSpPr>
        <p:sp>
          <p:nvSpPr>
            <p:cNvPr id="28" name="Arrow: Chevron 27">
              <a:extLst>
                <a:ext uri="{FF2B5EF4-FFF2-40B4-BE49-F238E27FC236}">
                  <a16:creationId xmlns:a16="http://schemas.microsoft.com/office/drawing/2014/main" id="{EE02D225-8704-44DC-9E74-4840FAA303DF}"/>
                </a:ext>
              </a:extLst>
            </p:cNvPr>
            <p:cNvSpPr/>
            <p:nvPr/>
          </p:nvSpPr>
          <p:spPr>
            <a:xfrm>
              <a:off x="216849" y="77375"/>
              <a:ext cx="2266889" cy="370917"/>
            </a:xfrm>
            <a:prstGeom prst="chevron">
              <a:avLst/>
            </a:prstGeom>
          </p:spPr>
          <p:style>
            <a:lnRef idx="1">
              <a:schemeClr val="accent1"/>
            </a:lnRef>
            <a:fillRef idx="2">
              <a:schemeClr val="accent1"/>
            </a:fillRef>
            <a:effectRef idx="1">
              <a:schemeClr val="accent1"/>
            </a:effectRef>
            <a:fontRef idx="minor">
              <a:schemeClr val="dk1"/>
            </a:fontRef>
          </p:style>
        </p:sp>
        <p:sp>
          <p:nvSpPr>
            <p:cNvPr id="29" name="Arrow: Chevron 4">
              <a:extLst>
                <a:ext uri="{FF2B5EF4-FFF2-40B4-BE49-F238E27FC236}">
                  <a16:creationId xmlns:a16="http://schemas.microsoft.com/office/drawing/2014/main" id="{97612F31-9B4B-485C-B37C-45BD8E54913C}"/>
                </a:ext>
              </a:extLst>
            </p:cNvPr>
            <p:cNvSpPr txBox="1"/>
            <p:nvPr/>
          </p:nvSpPr>
          <p:spPr>
            <a:xfrm>
              <a:off x="402308" y="77375"/>
              <a:ext cx="1895972" cy="370917"/>
            </a:xfrm>
            <a:prstGeom prst="rect">
              <a:avLst/>
            </a:prstGeom>
          </p:spPr>
          <p:style>
            <a:lnRef idx="1">
              <a:schemeClr val="accent1"/>
            </a:lnRef>
            <a:fillRef idx="2">
              <a:schemeClr val="accent1"/>
            </a:fillRef>
            <a:effectRef idx="1">
              <a:schemeClr val="accent1"/>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dirty="0"/>
                <a:t>Back</a:t>
              </a:r>
              <a:r>
                <a:rPr lang="en-US" sz="1900" kern="1200" dirty="0"/>
                <a:t>end Development</a:t>
              </a:r>
              <a:endParaRPr lang="en-IN" sz="1900" kern="1200" dirty="0"/>
            </a:p>
          </p:txBody>
        </p:sp>
      </p:grpSp>
      <p:sp>
        <p:nvSpPr>
          <p:cNvPr id="31" name="Arrow: Chevron 30">
            <a:extLst>
              <a:ext uri="{FF2B5EF4-FFF2-40B4-BE49-F238E27FC236}">
                <a16:creationId xmlns:a16="http://schemas.microsoft.com/office/drawing/2014/main" id="{37A4EC1B-667C-4BBE-9085-84E2F48F802E}"/>
              </a:ext>
            </a:extLst>
          </p:cNvPr>
          <p:cNvSpPr/>
          <p:nvPr/>
        </p:nvSpPr>
        <p:spPr>
          <a:xfrm flipH="1">
            <a:off x="3056442" y="3712571"/>
            <a:ext cx="2185386" cy="370917"/>
          </a:xfrm>
          <a:prstGeom prst="chevron">
            <a:avLst/>
          </a:prstGeom>
        </p:spPr>
        <p:style>
          <a:lnRef idx="1">
            <a:schemeClr val="accent4"/>
          </a:lnRef>
          <a:fillRef idx="2">
            <a:schemeClr val="accent4"/>
          </a:fillRef>
          <a:effectRef idx="1">
            <a:schemeClr val="accent4"/>
          </a:effectRef>
          <a:fontRef idx="minor">
            <a:schemeClr val="dk1"/>
          </a:fontRef>
        </p:style>
        <p:txBody>
          <a:bodyPr/>
          <a:lstStyle/>
          <a:p>
            <a:r>
              <a:rPr lang="en-US" dirty="0"/>
              <a:t>Database Setup</a:t>
            </a:r>
            <a:endParaRPr lang="en-IN" dirty="0"/>
          </a:p>
        </p:txBody>
      </p:sp>
      <p:grpSp>
        <p:nvGrpSpPr>
          <p:cNvPr id="33" name="Group 32">
            <a:extLst>
              <a:ext uri="{FF2B5EF4-FFF2-40B4-BE49-F238E27FC236}">
                <a16:creationId xmlns:a16="http://schemas.microsoft.com/office/drawing/2014/main" id="{D891D5CD-C317-4F64-AFF0-A7C6FEE5A470}"/>
              </a:ext>
            </a:extLst>
          </p:cNvPr>
          <p:cNvGrpSpPr/>
          <p:nvPr/>
        </p:nvGrpSpPr>
        <p:grpSpPr>
          <a:xfrm flipH="1">
            <a:off x="409124" y="3748476"/>
            <a:ext cx="2071701" cy="370916"/>
            <a:chOff x="216849" y="77375"/>
            <a:chExt cx="2266889" cy="370917"/>
          </a:xfrm>
          <a:scene3d>
            <a:camera prst="orthographicFront"/>
            <a:lightRig rig="flat" dir="t"/>
          </a:scene3d>
        </p:grpSpPr>
        <p:sp>
          <p:nvSpPr>
            <p:cNvPr id="34" name="Arrow: Chevron 33">
              <a:extLst>
                <a:ext uri="{FF2B5EF4-FFF2-40B4-BE49-F238E27FC236}">
                  <a16:creationId xmlns:a16="http://schemas.microsoft.com/office/drawing/2014/main" id="{F5CF0617-4B48-47A5-8FC7-2F0280EDBED1}"/>
                </a:ext>
              </a:extLst>
            </p:cNvPr>
            <p:cNvSpPr/>
            <p:nvPr/>
          </p:nvSpPr>
          <p:spPr>
            <a:xfrm>
              <a:off x="216849" y="77375"/>
              <a:ext cx="2266889" cy="370917"/>
            </a:xfrm>
            <a:prstGeom prst="chevron">
              <a:avLst/>
            </a:prstGeom>
          </p:spPr>
          <p:style>
            <a:lnRef idx="1">
              <a:schemeClr val="accent6"/>
            </a:lnRef>
            <a:fillRef idx="2">
              <a:schemeClr val="accent6"/>
            </a:fillRef>
            <a:effectRef idx="1">
              <a:schemeClr val="accent6"/>
            </a:effectRef>
            <a:fontRef idx="minor">
              <a:schemeClr val="dk1"/>
            </a:fontRef>
          </p:style>
        </p:sp>
        <p:sp>
          <p:nvSpPr>
            <p:cNvPr id="35" name="Arrow: Chevron 4">
              <a:extLst>
                <a:ext uri="{FF2B5EF4-FFF2-40B4-BE49-F238E27FC236}">
                  <a16:creationId xmlns:a16="http://schemas.microsoft.com/office/drawing/2014/main" id="{1FF9E295-3CBE-400B-A1D3-42C3BF25FDA0}"/>
                </a:ext>
              </a:extLst>
            </p:cNvPr>
            <p:cNvSpPr txBox="1"/>
            <p:nvPr/>
          </p:nvSpPr>
          <p:spPr>
            <a:xfrm>
              <a:off x="402308" y="77375"/>
              <a:ext cx="1895972" cy="370917"/>
            </a:xfrm>
            <a:prstGeom prst="rect">
              <a:avLst/>
            </a:prstGeom>
          </p:spPr>
          <p:style>
            <a:lnRef idx="1">
              <a:schemeClr val="accent6"/>
            </a:lnRef>
            <a:fillRef idx="2">
              <a:schemeClr val="accent6"/>
            </a:fillRef>
            <a:effectRef idx="1">
              <a:schemeClr val="accent6"/>
            </a:effectRef>
            <a:fontRef idx="minor">
              <a:schemeClr val="dk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AI Integration</a:t>
              </a:r>
              <a:endParaRPr lang="en-IN" sz="1900" kern="1200" dirty="0"/>
            </a:p>
          </p:txBody>
        </p:sp>
      </p:grpSp>
      <p:grpSp>
        <p:nvGrpSpPr>
          <p:cNvPr id="52" name="Group 51">
            <a:extLst>
              <a:ext uri="{FF2B5EF4-FFF2-40B4-BE49-F238E27FC236}">
                <a16:creationId xmlns:a16="http://schemas.microsoft.com/office/drawing/2014/main" id="{B1026AB2-C02B-4994-BE4F-961F0DA993C7}"/>
              </a:ext>
            </a:extLst>
          </p:cNvPr>
          <p:cNvGrpSpPr/>
          <p:nvPr/>
        </p:nvGrpSpPr>
        <p:grpSpPr>
          <a:xfrm>
            <a:off x="1757241" y="5410424"/>
            <a:ext cx="3248255" cy="370917"/>
            <a:chOff x="216849" y="77375"/>
            <a:chExt cx="2266889" cy="370917"/>
          </a:xfrm>
          <a:scene3d>
            <a:camera prst="orthographicFront"/>
            <a:lightRig rig="flat" dir="t"/>
          </a:scene3d>
        </p:grpSpPr>
        <p:sp>
          <p:nvSpPr>
            <p:cNvPr id="53" name="Arrow: Chevron 52">
              <a:extLst>
                <a:ext uri="{FF2B5EF4-FFF2-40B4-BE49-F238E27FC236}">
                  <a16:creationId xmlns:a16="http://schemas.microsoft.com/office/drawing/2014/main" id="{878B9AFB-17EE-4877-BE4E-6A97196A9664}"/>
                </a:ext>
              </a:extLst>
            </p:cNvPr>
            <p:cNvSpPr/>
            <p:nvPr/>
          </p:nvSpPr>
          <p:spPr>
            <a:xfrm>
              <a:off x="216849" y="77375"/>
              <a:ext cx="2266889" cy="370917"/>
            </a:xfrm>
            <a:prstGeom prst="chevron">
              <a:avLst/>
            </a:prstGeom>
          </p:spPr>
          <p:style>
            <a:lnRef idx="0">
              <a:schemeClr val="accent4"/>
            </a:lnRef>
            <a:fillRef idx="3">
              <a:schemeClr val="accent4"/>
            </a:fillRef>
            <a:effectRef idx="3">
              <a:schemeClr val="accent4"/>
            </a:effectRef>
            <a:fontRef idx="minor">
              <a:schemeClr val="lt1"/>
            </a:fontRef>
          </p:style>
        </p:sp>
        <p:sp>
          <p:nvSpPr>
            <p:cNvPr id="54" name="Arrow: Chevron 4">
              <a:extLst>
                <a:ext uri="{FF2B5EF4-FFF2-40B4-BE49-F238E27FC236}">
                  <a16:creationId xmlns:a16="http://schemas.microsoft.com/office/drawing/2014/main" id="{DBD880EA-C764-43BF-B5A5-064496B787C7}"/>
                </a:ext>
              </a:extLst>
            </p:cNvPr>
            <p:cNvSpPr txBox="1"/>
            <p:nvPr/>
          </p:nvSpPr>
          <p:spPr>
            <a:xfrm>
              <a:off x="402308" y="77375"/>
              <a:ext cx="1895972" cy="370917"/>
            </a:xfrm>
            <a:prstGeom prst="rect">
              <a:avLst/>
            </a:prstGeom>
          </p:spPr>
          <p:style>
            <a:lnRef idx="1">
              <a:schemeClr val="accent4"/>
            </a:lnRef>
            <a:fillRef idx="3">
              <a:schemeClr val="accent4"/>
            </a:fillRef>
            <a:effectRef idx="2">
              <a:schemeClr val="accent4"/>
            </a:effectRef>
            <a:fontRef idx="minor">
              <a:schemeClr val="lt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kern="1200" dirty="0"/>
                <a:t>Testing and Debugging</a:t>
              </a:r>
              <a:endParaRPr lang="en-IN" sz="1900" kern="1200" dirty="0"/>
            </a:p>
          </p:txBody>
        </p:sp>
      </p:grpSp>
      <p:sp>
        <p:nvSpPr>
          <p:cNvPr id="55" name="Rectangle 54">
            <a:extLst>
              <a:ext uri="{FF2B5EF4-FFF2-40B4-BE49-F238E27FC236}">
                <a16:creationId xmlns:a16="http://schemas.microsoft.com/office/drawing/2014/main" id="{BBDB3083-C1F7-496C-ACD8-C1B3967A8050}"/>
              </a:ext>
            </a:extLst>
          </p:cNvPr>
          <p:cNvSpPr/>
          <p:nvPr/>
        </p:nvSpPr>
        <p:spPr>
          <a:xfrm>
            <a:off x="420079" y="2253006"/>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1 Feb 2025 to 7 Feb 2025</a:t>
            </a:r>
            <a:endParaRPr lang="en-IN" sz="1200" dirty="0"/>
          </a:p>
        </p:txBody>
      </p:sp>
      <p:sp>
        <p:nvSpPr>
          <p:cNvPr id="56" name="Rectangle 55">
            <a:extLst>
              <a:ext uri="{FF2B5EF4-FFF2-40B4-BE49-F238E27FC236}">
                <a16:creationId xmlns:a16="http://schemas.microsoft.com/office/drawing/2014/main" id="{5B72A0ED-6657-4FB0-B332-F330CF00837B}"/>
              </a:ext>
            </a:extLst>
          </p:cNvPr>
          <p:cNvSpPr/>
          <p:nvPr/>
        </p:nvSpPr>
        <p:spPr>
          <a:xfrm>
            <a:off x="3086202" y="2253006"/>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8 Feb 2025 to 14 Feb 2025</a:t>
            </a:r>
            <a:endParaRPr lang="en-IN" sz="1100" dirty="0"/>
          </a:p>
        </p:txBody>
      </p:sp>
      <p:sp>
        <p:nvSpPr>
          <p:cNvPr id="57" name="Rectangle 56">
            <a:extLst>
              <a:ext uri="{FF2B5EF4-FFF2-40B4-BE49-F238E27FC236}">
                <a16:creationId xmlns:a16="http://schemas.microsoft.com/office/drawing/2014/main" id="{6615A043-FE7E-4AD8-A9F3-CAD6D6CE2179}"/>
              </a:ext>
            </a:extLst>
          </p:cNvPr>
          <p:cNvSpPr/>
          <p:nvPr/>
        </p:nvSpPr>
        <p:spPr>
          <a:xfrm>
            <a:off x="6040025" y="2253006"/>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14 Feb 2025 to 28 Feb 2025</a:t>
            </a:r>
            <a:endParaRPr lang="en-IN" sz="1100" dirty="0"/>
          </a:p>
        </p:txBody>
      </p:sp>
      <p:sp>
        <p:nvSpPr>
          <p:cNvPr id="58" name="Rectangle 57">
            <a:extLst>
              <a:ext uri="{FF2B5EF4-FFF2-40B4-BE49-F238E27FC236}">
                <a16:creationId xmlns:a16="http://schemas.microsoft.com/office/drawing/2014/main" id="{A9886041-8A83-4157-8ABA-8C6F216419A1}"/>
              </a:ext>
            </a:extLst>
          </p:cNvPr>
          <p:cNvSpPr/>
          <p:nvPr/>
        </p:nvSpPr>
        <p:spPr>
          <a:xfrm>
            <a:off x="458196" y="4292584"/>
            <a:ext cx="2153029"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100" dirty="0"/>
              <a:t>1 April 2025 to 7 April 2025</a:t>
            </a:r>
            <a:endParaRPr lang="en-IN" sz="1100" dirty="0"/>
          </a:p>
        </p:txBody>
      </p:sp>
      <p:sp>
        <p:nvSpPr>
          <p:cNvPr id="59" name="Rectangle 58">
            <a:extLst>
              <a:ext uri="{FF2B5EF4-FFF2-40B4-BE49-F238E27FC236}">
                <a16:creationId xmlns:a16="http://schemas.microsoft.com/office/drawing/2014/main" id="{C6C08DB1-55BF-4F4C-91A2-EF4875102100}"/>
              </a:ext>
            </a:extLst>
          </p:cNvPr>
          <p:cNvSpPr/>
          <p:nvPr/>
        </p:nvSpPr>
        <p:spPr>
          <a:xfrm>
            <a:off x="3276571" y="4299165"/>
            <a:ext cx="2067131"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16 March 2025 to 31 March 2025</a:t>
            </a:r>
            <a:endParaRPr lang="en-IN" sz="1050" dirty="0"/>
          </a:p>
        </p:txBody>
      </p:sp>
      <p:sp>
        <p:nvSpPr>
          <p:cNvPr id="60" name="Rectangle 59">
            <a:extLst>
              <a:ext uri="{FF2B5EF4-FFF2-40B4-BE49-F238E27FC236}">
                <a16:creationId xmlns:a16="http://schemas.microsoft.com/office/drawing/2014/main" id="{7C427111-CAC1-4AF9-A932-0FF23A9F83CA}"/>
              </a:ext>
            </a:extLst>
          </p:cNvPr>
          <p:cNvSpPr/>
          <p:nvPr/>
        </p:nvSpPr>
        <p:spPr>
          <a:xfrm>
            <a:off x="6208423" y="4292585"/>
            <a:ext cx="180464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050" dirty="0"/>
              <a:t>1 March  to 15 March 2025</a:t>
            </a:r>
            <a:endParaRPr lang="en-IN" sz="1050" dirty="0"/>
          </a:p>
        </p:txBody>
      </p:sp>
      <p:sp>
        <p:nvSpPr>
          <p:cNvPr id="61" name="Rectangle 60">
            <a:extLst>
              <a:ext uri="{FF2B5EF4-FFF2-40B4-BE49-F238E27FC236}">
                <a16:creationId xmlns:a16="http://schemas.microsoft.com/office/drawing/2014/main" id="{2A9619DF-D98B-4620-BE05-66D0D2D7A6CA}"/>
              </a:ext>
            </a:extLst>
          </p:cNvPr>
          <p:cNvSpPr/>
          <p:nvPr/>
        </p:nvSpPr>
        <p:spPr>
          <a:xfrm>
            <a:off x="2251014" y="5912755"/>
            <a:ext cx="226070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8 April 2025 to 20 April 2025</a:t>
            </a:r>
            <a:endParaRPr lang="en-IN" sz="1200" dirty="0"/>
          </a:p>
        </p:txBody>
      </p:sp>
      <p:cxnSp>
        <p:nvCxnSpPr>
          <p:cNvPr id="63" name="Straight Arrow Connector 62">
            <a:extLst>
              <a:ext uri="{FF2B5EF4-FFF2-40B4-BE49-F238E27FC236}">
                <a16:creationId xmlns:a16="http://schemas.microsoft.com/office/drawing/2014/main" id="{FEB91E41-3BE7-4027-9FA8-E5AB9C834619}"/>
              </a:ext>
            </a:extLst>
          </p:cNvPr>
          <p:cNvCxnSpPr>
            <a:stCxn id="55" idx="3"/>
            <a:endCxn id="56" idx="1"/>
          </p:cNvCxnSpPr>
          <p:nvPr/>
        </p:nvCxnSpPr>
        <p:spPr>
          <a:xfrm>
            <a:off x="2224726" y="2426352"/>
            <a:ext cx="8614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5" name="Straight Arrow Connector 64">
            <a:extLst>
              <a:ext uri="{FF2B5EF4-FFF2-40B4-BE49-F238E27FC236}">
                <a16:creationId xmlns:a16="http://schemas.microsoft.com/office/drawing/2014/main" id="{8BD7B3C0-4552-4BF9-848F-898EBEA9D608}"/>
              </a:ext>
            </a:extLst>
          </p:cNvPr>
          <p:cNvCxnSpPr>
            <a:stCxn id="56" idx="3"/>
            <a:endCxn id="57" idx="1"/>
          </p:cNvCxnSpPr>
          <p:nvPr/>
        </p:nvCxnSpPr>
        <p:spPr>
          <a:xfrm>
            <a:off x="4890849" y="2426352"/>
            <a:ext cx="1149176" cy="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69" name="Connector: Elbow 68">
            <a:extLst>
              <a:ext uri="{FF2B5EF4-FFF2-40B4-BE49-F238E27FC236}">
                <a16:creationId xmlns:a16="http://schemas.microsoft.com/office/drawing/2014/main" id="{E6017841-5B94-416D-AFF7-8209F288B17E}"/>
              </a:ext>
            </a:extLst>
          </p:cNvPr>
          <p:cNvCxnSpPr>
            <a:cxnSpLocks/>
            <a:stCxn id="57" idx="3"/>
            <a:endCxn id="60" idx="3"/>
          </p:cNvCxnSpPr>
          <p:nvPr/>
        </p:nvCxnSpPr>
        <p:spPr>
          <a:xfrm>
            <a:off x="7844672" y="2426352"/>
            <a:ext cx="168398" cy="2039579"/>
          </a:xfrm>
          <a:prstGeom prst="bentConnector3">
            <a:avLst>
              <a:gd name="adj1" fmla="val 655595"/>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4" name="Straight Arrow Connector 73">
            <a:extLst>
              <a:ext uri="{FF2B5EF4-FFF2-40B4-BE49-F238E27FC236}">
                <a16:creationId xmlns:a16="http://schemas.microsoft.com/office/drawing/2014/main" id="{AC569332-4F12-4079-A8DC-678058B8ED1E}"/>
              </a:ext>
            </a:extLst>
          </p:cNvPr>
          <p:cNvCxnSpPr>
            <a:cxnSpLocks/>
            <a:stCxn id="60" idx="1"/>
            <a:endCxn id="59" idx="3"/>
          </p:cNvCxnSpPr>
          <p:nvPr/>
        </p:nvCxnSpPr>
        <p:spPr>
          <a:xfrm flipH="1">
            <a:off x="5343702" y="4465931"/>
            <a:ext cx="864721" cy="65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6" name="Straight Arrow Connector 75">
            <a:extLst>
              <a:ext uri="{FF2B5EF4-FFF2-40B4-BE49-F238E27FC236}">
                <a16:creationId xmlns:a16="http://schemas.microsoft.com/office/drawing/2014/main" id="{5B87B7FC-393D-444E-B88A-551AE5702CC5}"/>
              </a:ext>
            </a:extLst>
          </p:cNvPr>
          <p:cNvCxnSpPr>
            <a:cxnSpLocks/>
            <a:stCxn id="59" idx="1"/>
            <a:endCxn id="58" idx="3"/>
          </p:cNvCxnSpPr>
          <p:nvPr/>
        </p:nvCxnSpPr>
        <p:spPr>
          <a:xfrm flipH="1" flipV="1">
            <a:off x="2611225" y="4465930"/>
            <a:ext cx="665346" cy="658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78" name="Connector: Elbow 77">
            <a:extLst>
              <a:ext uri="{FF2B5EF4-FFF2-40B4-BE49-F238E27FC236}">
                <a16:creationId xmlns:a16="http://schemas.microsoft.com/office/drawing/2014/main" id="{E8034CB9-DDE6-4A26-88C2-DF27F98392C8}"/>
              </a:ext>
            </a:extLst>
          </p:cNvPr>
          <p:cNvCxnSpPr>
            <a:stCxn id="58" idx="1"/>
            <a:endCxn id="61" idx="1"/>
          </p:cNvCxnSpPr>
          <p:nvPr/>
        </p:nvCxnSpPr>
        <p:spPr>
          <a:xfrm rot="10800000" flipH="1" flipV="1">
            <a:off x="458196" y="4465929"/>
            <a:ext cx="1792818" cy="1620171"/>
          </a:xfrm>
          <a:prstGeom prst="bentConnector3">
            <a:avLst>
              <a:gd name="adj1" fmla="val -1275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44" name="Group 43">
            <a:extLst>
              <a:ext uri="{FF2B5EF4-FFF2-40B4-BE49-F238E27FC236}">
                <a16:creationId xmlns:a16="http://schemas.microsoft.com/office/drawing/2014/main" id="{61006500-93D0-49D5-8A08-1A69CA63998B}"/>
              </a:ext>
            </a:extLst>
          </p:cNvPr>
          <p:cNvGrpSpPr/>
          <p:nvPr/>
        </p:nvGrpSpPr>
        <p:grpSpPr>
          <a:xfrm>
            <a:off x="5599433" y="5405571"/>
            <a:ext cx="3248255" cy="370917"/>
            <a:chOff x="216849" y="77375"/>
            <a:chExt cx="2266889" cy="370917"/>
          </a:xfrm>
          <a:scene3d>
            <a:camera prst="orthographicFront"/>
            <a:lightRig rig="flat" dir="t"/>
          </a:scene3d>
        </p:grpSpPr>
        <p:sp>
          <p:nvSpPr>
            <p:cNvPr id="45" name="Arrow: Chevron 44">
              <a:extLst>
                <a:ext uri="{FF2B5EF4-FFF2-40B4-BE49-F238E27FC236}">
                  <a16:creationId xmlns:a16="http://schemas.microsoft.com/office/drawing/2014/main" id="{DDB94A3B-17DA-4A7B-A4F9-F173DDB44B66}"/>
                </a:ext>
              </a:extLst>
            </p:cNvPr>
            <p:cNvSpPr/>
            <p:nvPr/>
          </p:nvSpPr>
          <p:spPr>
            <a:xfrm>
              <a:off x="216849" y="77375"/>
              <a:ext cx="2266889" cy="370917"/>
            </a:xfrm>
            <a:prstGeom prst="chevron">
              <a:avLst/>
            </a:prstGeom>
          </p:spPr>
          <p:style>
            <a:lnRef idx="0">
              <a:schemeClr val="accent2"/>
            </a:lnRef>
            <a:fillRef idx="3">
              <a:schemeClr val="accent2"/>
            </a:fillRef>
            <a:effectRef idx="3">
              <a:schemeClr val="accent2"/>
            </a:effectRef>
            <a:fontRef idx="minor">
              <a:schemeClr val="lt1"/>
            </a:fontRef>
          </p:style>
        </p:sp>
        <p:sp>
          <p:nvSpPr>
            <p:cNvPr id="46" name="Arrow: Chevron 4">
              <a:extLst>
                <a:ext uri="{FF2B5EF4-FFF2-40B4-BE49-F238E27FC236}">
                  <a16:creationId xmlns:a16="http://schemas.microsoft.com/office/drawing/2014/main" id="{4406A8F6-568F-48B9-8F91-00F05D41E27B}"/>
                </a:ext>
              </a:extLst>
            </p:cNvPr>
            <p:cNvSpPr txBox="1"/>
            <p:nvPr/>
          </p:nvSpPr>
          <p:spPr>
            <a:xfrm>
              <a:off x="402308" y="77375"/>
              <a:ext cx="1895972" cy="370917"/>
            </a:xfrm>
            <a:prstGeom prst="rect">
              <a:avLst/>
            </a:prstGeom>
          </p:spPr>
          <p:style>
            <a:lnRef idx="0">
              <a:schemeClr val="accent2"/>
            </a:lnRef>
            <a:fillRef idx="3">
              <a:schemeClr val="accent2"/>
            </a:fillRef>
            <a:effectRef idx="3">
              <a:schemeClr val="accent2"/>
            </a:effectRef>
            <a:fontRef idx="minor">
              <a:schemeClr val="lt1"/>
            </a:fontRef>
          </p:style>
          <p:txBody>
            <a:bodyPr spcFirstLastPara="0" vert="horz" wrap="square" lIns="76010" tIns="25337" rIns="25337" bIns="25337" numCol="1" spcCol="1270" anchor="ctr" anchorCtr="0">
              <a:noAutofit/>
            </a:bodyPr>
            <a:lstStyle/>
            <a:p>
              <a:pPr marL="0" lvl="0" indent="0" algn="ctr" defTabSz="844550">
                <a:lnSpc>
                  <a:spcPct val="90000"/>
                </a:lnSpc>
                <a:spcBef>
                  <a:spcPct val="0"/>
                </a:spcBef>
                <a:spcAft>
                  <a:spcPct val="35000"/>
                </a:spcAft>
                <a:buNone/>
              </a:pPr>
              <a:r>
                <a:rPr lang="en-US" sz="1900" dirty="0"/>
                <a:t>Hosting and Deployment</a:t>
              </a:r>
              <a:endParaRPr lang="en-IN" sz="1900" kern="1200" dirty="0"/>
            </a:p>
          </p:txBody>
        </p:sp>
      </p:grpSp>
      <p:sp>
        <p:nvSpPr>
          <p:cNvPr id="47" name="Rectangle 46">
            <a:extLst>
              <a:ext uri="{FF2B5EF4-FFF2-40B4-BE49-F238E27FC236}">
                <a16:creationId xmlns:a16="http://schemas.microsoft.com/office/drawing/2014/main" id="{86674373-7E4B-4F7E-8541-A3C995AD877B}"/>
              </a:ext>
            </a:extLst>
          </p:cNvPr>
          <p:cNvSpPr/>
          <p:nvPr/>
        </p:nvSpPr>
        <p:spPr>
          <a:xfrm>
            <a:off x="6147092" y="5912755"/>
            <a:ext cx="2260707" cy="34669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21 April 2025 to 30 April 2025</a:t>
            </a:r>
            <a:endParaRPr lang="en-IN" sz="1200" dirty="0"/>
          </a:p>
        </p:txBody>
      </p:sp>
      <p:cxnSp>
        <p:nvCxnSpPr>
          <p:cNvPr id="50" name="Straight Arrow Connector 49">
            <a:extLst>
              <a:ext uri="{FF2B5EF4-FFF2-40B4-BE49-F238E27FC236}">
                <a16:creationId xmlns:a16="http://schemas.microsoft.com/office/drawing/2014/main" id="{8370186E-FAD3-4DE4-85E7-5213D5DEC4EC}"/>
              </a:ext>
            </a:extLst>
          </p:cNvPr>
          <p:cNvCxnSpPr>
            <a:cxnSpLocks/>
            <a:endCxn id="47" idx="1"/>
          </p:cNvCxnSpPr>
          <p:nvPr/>
        </p:nvCxnSpPr>
        <p:spPr>
          <a:xfrm>
            <a:off x="4511721" y="6086100"/>
            <a:ext cx="1635371" cy="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23701417"/>
      </p:ext>
    </p:extLst>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995</Words>
  <Application>Microsoft Office PowerPoint</Application>
  <PresentationFormat>On-screen Show (4:3)</PresentationFormat>
  <Paragraphs>110</Paragraphs>
  <Slides>15</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Cambria</vt:lpstr>
      <vt:lpstr>Garamond</vt:lpstr>
      <vt:lpstr>Symbol</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Adeela Azeez</cp:lastModifiedBy>
  <cp:revision>43</cp:revision>
  <cp:lastPrinted>2022-09-05T08:43:44Z</cp:lastPrinted>
  <dcterms:created xsi:type="dcterms:W3CDTF">2020-01-16T09:05:56Z</dcterms:created>
  <dcterms:modified xsi:type="dcterms:W3CDTF">2025-04-25T19:16:21Z</dcterms:modified>
</cp:coreProperties>
</file>