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Amatic SC"/>
      <p:regular r:id="rId21"/>
      <p:bold r:id="rId22"/>
    </p:embeddedFont>
    <p:embeddedFont>
      <p:font typeface="Comforta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AmaticSC-bold.fntdata"/><Relationship Id="rId10" Type="http://schemas.openxmlformats.org/officeDocument/2006/relationships/slide" Target="slides/slide5.xml"/><Relationship Id="rId21" Type="http://schemas.openxmlformats.org/officeDocument/2006/relationships/font" Target="fonts/AmaticSC-regular.fntdata"/><Relationship Id="rId13" Type="http://schemas.openxmlformats.org/officeDocument/2006/relationships/slide" Target="slides/slide8.xml"/><Relationship Id="rId24" Type="http://schemas.openxmlformats.org/officeDocument/2006/relationships/font" Target="fonts/Comfortaa-bold.fntdata"/><Relationship Id="rId12" Type="http://schemas.openxmlformats.org/officeDocument/2006/relationships/slide" Target="slides/slide7.xml"/><Relationship Id="rId23" Type="http://schemas.openxmlformats.org/officeDocument/2006/relationships/font" Target="fonts/Comforta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3acdd412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3acdd412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777166ab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777166a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db296955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db296955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8db296955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8db296955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db296955f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8db296955f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db296955f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db296955f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33405bf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33405bf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db296955f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db296955f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32eacde7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32eacde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32eacde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32eacde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hyperlink" Target="https://moodle.chihuahua2.tecnm.mx/user/view.php?id=9098&amp;course=175" TargetMode="External"/><Relationship Id="rId5" Type="http://schemas.openxmlformats.org/officeDocument/2006/relationships/hyperlink" Target="https://moodle.chihuahua2.tecnm.mx/user/view.php?id=9601&amp;course=175" TargetMode="External"/><Relationship Id="rId6" Type="http://schemas.openxmlformats.org/officeDocument/2006/relationships/hyperlink" Target="https://moodle.chihuahua2.tecnm.mx/user/view.php?id=9717&amp;course=175" TargetMode="External"/><Relationship Id="rId7" Type="http://schemas.openxmlformats.org/officeDocument/2006/relationships/hyperlink" Target="https://moodle.chihuahua2.tecnm.mx/user/view.php?id=9238&amp;course=175"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77150" y="6975"/>
            <a:ext cx="9221150" cy="5129550"/>
          </a:xfrm>
          <a:prstGeom prst="rect">
            <a:avLst/>
          </a:prstGeom>
          <a:noFill/>
          <a:ln>
            <a:noFill/>
          </a:ln>
        </p:spPr>
      </p:pic>
      <p:sp>
        <p:nvSpPr>
          <p:cNvPr id="57" name="Google Shape;57;p13"/>
          <p:cNvSpPr txBox="1"/>
          <p:nvPr/>
        </p:nvSpPr>
        <p:spPr>
          <a:xfrm>
            <a:off x="2861225" y="133650"/>
            <a:ext cx="3344400" cy="677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s-419" sz="3000">
                <a:solidFill>
                  <a:srgbClr val="FFD966"/>
                </a:solidFill>
                <a:latin typeface="Amatic SC"/>
                <a:ea typeface="Amatic SC"/>
                <a:cs typeface="Amatic SC"/>
                <a:sym typeface="Amatic SC"/>
              </a:rPr>
              <a:t>PROGRAMMING FUNDAMENTALS</a:t>
            </a:r>
            <a:endParaRPr b="1" sz="3000">
              <a:solidFill>
                <a:srgbClr val="FFD966"/>
              </a:solidFill>
              <a:latin typeface="Amatic SC"/>
              <a:ea typeface="Amatic SC"/>
              <a:cs typeface="Amatic SC"/>
              <a:sym typeface="Amatic SC"/>
            </a:endParaRPr>
          </a:p>
        </p:txBody>
      </p:sp>
      <p:sp>
        <p:nvSpPr>
          <p:cNvPr id="58" name="Google Shape;58;p13"/>
          <p:cNvSpPr txBox="1"/>
          <p:nvPr/>
        </p:nvSpPr>
        <p:spPr>
          <a:xfrm>
            <a:off x="3528575" y="744575"/>
            <a:ext cx="2208900" cy="1283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s-419" sz="6500">
                <a:solidFill>
                  <a:srgbClr val="FFFFFF"/>
                </a:solidFill>
                <a:latin typeface="Amatic SC"/>
                <a:ea typeface="Amatic SC"/>
                <a:cs typeface="Amatic SC"/>
                <a:sym typeface="Amatic SC"/>
              </a:rPr>
              <a:t>“FitFat”</a:t>
            </a:r>
            <a:endParaRPr b="1" sz="6500">
              <a:solidFill>
                <a:srgbClr val="FFFFFF"/>
              </a:solidFill>
              <a:latin typeface="Amatic SC"/>
              <a:ea typeface="Amatic SC"/>
              <a:cs typeface="Amatic SC"/>
              <a:sym typeface="Amatic SC"/>
            </a:endParaRPr>
          </a:p>
        </p:txBody>
      </p:sp>
      <p:sp>
        <p:nvSpPr>
          <p:cNvPr id="59" name="Google Shape;59;p13"/>
          <p:cNvSpPr/>
          <p:nvPr/>
        </p:nvSpPr>
        <p:spPr>
          <a:xfrm>
            <a:off x="3605100" y="811350"/>
            <a:ext cx="1933800" cy="956700"/>
          </a:xfrm>
          <a:prstGeom prst="rect">
            <a:avLst/>
          </a:prstGeom>
          <a:noFill/>
          <a:ln cap="flat" cmpd="sng" w="19050">
            <a:solidFill>
              <a:srgbClr val="F461A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0" name="Google Shape;60;p13"/>
          <p:cNvSpPr txBox="1"/>
          <p:nvPr/>
        </p:nvSpPr>
        <p:spPr>
          <a:xfrm>
            <a:off x="1844850" y="2646450"/>
            <a:ext cx="5454300" cy="242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419" sz="3000">
                <a:solidFill>
                  <a:srgbClr val="434343"/>
                </a:solidFill>
                <a:latin typeface="Amatic SC"/>
                <a:ea typeface="Amatic SC"/>
                <a:cs typeface="Amatic SC"/>
                <a:sym typeface="Amatic SC"/>
              </a:rPr>
              <a:t>TEAM MEMBERS:</a:t>
            </a:r>
            <a:endParaRPr b="1" sz="3000">
              <a:solidFill>
                <a:schemeClr val="lt1"/>
              </a:solidFill>
              <a:latin typeface="Amatic SC"/>
              <a:ea typeface="Amatic SC"/>
              <a:cs typeface="Amatic SC"/>
              <a:sym typeface="Amatic SC"/>
            </a:endParaRPr>
          </a:p>
          <a:p>
            <a:pPr indent="0" lvl="0" marL="0" rtl="0" algn="ctr">
              <a:spcBef>
                <a:spcPts val="0"/>
              </a:spcBef>
              <a:spcAft>
                <a:spcPts val="0"/>
              </a:spcAft>
              <a:buNone/>
            </a:pPr>
            <a:r>
              <a:rPr b="1" lang="es-419" sz="3000">
                <a:solidFill>
                  <a:schemeClr val="lt1"/>
                </a:solidFill>
                <a:uFill>
                  <a:noFill/>
                </a:uFill>
                <a:latin typeface="Amatic SC"/>
                <a:ea typeface="Amatic SC"/>
                <a:cs typeface="Amatic SC"/>
                <a:sym typeface="Amatic SC"/>
                <a:hlinkClick r:id="rId4">
                  <a:extLst>
                    <a:ext uri="{A12FA001-AC4F-418D-AE19-62706E023703}">
                      <ahyp:hlinkClr val="tx"/>
                    </a:ext>
                  </a:extLst>
                </a:hlinkClick>
              </a:rPr>
              <a:t>MAXIMILIANO BERNAL MARTIN</a:t>
            </a:r>
            <a:r>
              <a:rPr b="1" lang="es-419" sz="3000">
                <a:solidFill>
                  <a:schemeClr val="lt1"/>
                </a:solidFill>
                <a:latin typeface="Amatic SC"/>
                <a:ea typeface="Amatic SC"/>
                <a:cs typeface="Amatic SC"/>
                <a:sym typeface="Amatic SC"/>
              </a:rPr>
              <a:t>EZ - 23550063</a:t>
            </a:r>
            <a:endParaRPr b="1" sz="3000">
              <a:solidFill>
                <a:schemeClr val="lt1"/>
              </a:solidFill>
              <a:latin typeface="Amatic SC"/>
              <a:ea typeface="Amatic SC"/>
              <a:cs typeface="Amatic SC"/>
              <a:sym typeface="Amatic SC"/>
            </a:endParaRPr>
          </a:p>
          <a:p>
            <a:pPr indent="0" lvl="0" marL="0" rtl="0" algn="ctr">
              <a:spcBef>
                <a:spcPts val="0"/>
              </a:spcBef>
              <a:spcAft>
                <a:spcPts val="0"/>
              </a:spcAft>
              <a:buNone/>
            </a:pPr>
            <a:r>
              <a:rPr b="1" lang="es-419" sz="3000">
                <a:solidFill>
                  <a:schemeClr val="lt1"/>
                </a:solidFill>
                <a:uFill>
                  <a:noFill/>
                </a:uFill>
                <a:latin typeface="Amatic SC"/>
                <a:ea typeface="Amatic SC"/>
                <a:cs typeface="Amatic SC"/>
                <a:sym typeface="Amatic SC"/>
                <a:hlinkClick r:id="rId5">
                  <a:extLst>
                    <a:ext uri="{A12FA001-AC4F-418D-AE19-62706E023703}">
                      <ahyp:hlinkClr val="tx"/>
                    </a:ext>
                  </a:extLst>
                </a:hlinkClick>
              </a:rPr>
              <a:t>CARLOS ALBERTO CHACÓN NEVAREZ</a:t>
            </a:r>
            <a:r>
              <a:rPr b="1" lang="es-419" sz="3000">
                <a:solidFill>
                  <a:schemeClr val="lt1"/>
                </a:solidFill>
                <a:latin typeface="Amatic SC"/>
                <a:ea typeface="Amatic SC"/>
                <a:cs typeface="Amatic SC"/>
                <a:sym typeface="Amatic SC"/>
              </a:rPr>
              <a:t> - 23550383</a:t>
            </a:r>
            <a:endParaRPr b="1" sz="3000">
              <a:solidFill>
                <a:schemeClr val="lt1"/>
              </a:solidFill>
              <a:latin typeface="Amatic SC"/>
              <a:ea typeface="Amatic SC"/>
              <a:cs typeface="Amatic SC"/>
              <a:sym typeface="Amatic SC"/>
            </a:endParaRPr>
          </a:p>
          <a:p>
            <a:pPr indent="0" lvl="0" marL="0" rtl="0" algn="ctr">
              <a:spcBef>
                <a:spcPts val="0"/>
              </a:spcBef>
              <a:spcAft>
                <a:spcPts val="0"/>
              </a:spcAft>
              <a:buNone/>
            </a:pPr>
            <a:r>
              <a:rPr b="1" lang="es-419" sz="3000">
                <a:solidFill>
                  <a:schemeClr val="lt1"/>
                </a:solidFill>
                <a:uFill>
                  <a:noFill/>
                </a:uFill>
                <a:latin typeface="Amatic SC"/>
                <a:ea typeface="Amatic SC"/>
                <a:cs typeface="Amatic SC"/>
                <a:sym typeface="Amatic SC"/>
                <a:hlinkClick r:id="rId6">
                  <a:extLst>
                    <a:ext uri="{A12FA001-AC4F-418D-AE19-62706E023703}">
                      <ahyp:hlinkClr val="tx"/>
                    </a:ext>
                  </a:extLst>
                </a:hlinkClick>
              </a:rPr>
              <a:t>CRISTIAN ULISES GONZÁLEZ RAMOS</a:t>
            </a:r>
            <a:r>
              <a:rPr b="1" lang="es-419" sz="3000">
                <a:solidFill>
                  <a:schemeClr val="lt1"/>
                </a:solidFill>
                <a:latin typeface="Amatic SC"/>
                <a:ea typeface="Amatic SC"/>
                <a:cs typeface="Amatic SC"/>
                <a:sym typeface="Amatic SC"/>
              </a:rPr>
              <a:t> - 23550377</a:t>
            </a:r>
            <a:endParaRPr b="1" sz="3000">
              <a:solidFill>
                <a:schemeClr val="lt1"/>
              </a:solidFill>
              <a:latin typeface="Amatic SC"/>
              <a:ea typeface="Amatic SC"/>
              <a:cs typeface="Amatic SC"/>
              <a:sym typeface="Amatic SC"/>
            </a:endParaRPr>
          </a:p>
          <a:p>
            <a:pPr indent="0" lvl="0" marL="0" rtl="0" algn="ctr">
              <a:spcBef>
                <a:spcPts val="0"/>
              </a:spcBef>
              <a:spcAft>
                <a:spcPts val="0"/>
              </a:spcAft>
              <a:buClr>
                <a:schemeClr val="dk1"/>
              </a:buClr>
              <a:buSzPts val="1100"/>
              <a:buFont typeface="Arial"/>
              <a:buNone/>
            </a:pPr>
            <a:r>
              <a:rPr b="1" lang="es-419" sz="3000">
                <a:solidFill>
                  <a:schemeClr val="lt1"/>
                </a:solidFill>
                <a:uFill>
                  <a:noFill/>
                </a:uFill>
                <a:latin typeface="Amatic SC"/>
                <a:ea typeface="Amatic SC"/>
                <a:cs typeface="Amatic SC"/>
                <a:sym typeface="Amatic SC"/>
                <a:hlinkClick r:id="rId7">
                  <a:extLst>
                    <a:ext uri="{A12FA001-AC4F-418D-AE19-62706E023703}">
                      <ahyp:hlinkClr val="tx"/>
                    </a:ext>
                  </a:extLst>
                </a:hlinkClick>
              </a:rPr>
              <a:t>IRIS MARIANA MUÑOZ BENCOMO</a:t>
            </a:r>
            <a:r>
              <a:rPr b="1" lang="es-419" sz="3000">
                <a:solidFill>
                  <a:schemeClr val="lt1"/>
                </a:solidFill>
                <a:latin typeface="Amatic SC"/>
                <a:ea typeface="Amatic SC"/>
                <a:cs typeface="Amatic SC"/>
                <a:sym typeface="Amatic SC"/>
              </a:rPr>
              <a:t> - 23550041</a:t>
            </a:r>
            <a:endParaRPr b="1" sz="3000">
              <a:solidFill>
                <a:schemeClr val="lt1"/>
              </a:solidFill>
              <a:latin typeface="Amatic SC"/>
              <a:ea typeface="Amatic SC"/>
              <a:cs typeface="Amatic SC"/>
              <a:sym typeface="Amatic SC"/>
            </a:endParaRPr>
          </a:p>
        </p:txBody>
      </p:sp>
      <p:sp>
        <p:nvSpPr>
          <p:cNvPr id="61" name="Google Shape;61;p13"/>
          <p:cNvSpPr txBox="1"/>
          <p:nvPr/>
        </p:nvSpPr>
        <p:spPr>
          <a:xfrm>
            <a:off x="3333150" y="1938813"/>
            <a:ext cx="2477700" cy="6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3500">
                <a:solidFill>
                  <a:srgbClr val="FFFF00"/>
                </a:solidFill>
                <a:latin typeface="Amatic SC"/>
                <a:ea typeface="Amatic SC"/>
                <a:cs typeface="Amatic SC"/>
                <a:sym typeface="Amatic SC"/>
              </a:rPr>
              <a:t>TEAM: HONEYCOMB</a:t>
            </a:r>
            <a:endParaRPr b="1" sz="3500">
              <a:solidFill>
                <a:srgbClr val="FFFF00"/>
              </a:solidFill>
              <a:latin typeface="Amatic SC"/>
              <a:ea typeface="Amatic SC"/>
              <a:cs typeface="Amatic SC"/>
              <a:sym typeface="Amatic SC"/>
            </a:endParaRPr>
          </a:p>
          <a:p>
            <a:pPr indent="0" lvl="0" marL="0" rtl="0" algn="ctr">
              <a:spcBef>
                <a:spcPts val="0"/>
              </a:spcBef>
              <a:spcAft>
                <a:spcPts val="0"/>
              </a:spcAft>
              <a:buNone/>
            </a:pPr>
            <a:r>
              <a:t/>
            </a:r>
            <a:endParaRPr sz="11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2"/>
          <p:cNvPicPr preferRelativeResize="0"/>
          <p:nvPr/>
        </p:nvPicPr>
        <p:blipFill>
          <a:blip r:embed="rId3">
            <a:alphaModFix/>
          </a:blip>
          <a:stretch>
            <a:fillRect/>
          </a:stretch>
        </p:blipFill>
        <p:spPr>
          <a:xfrm>
            <a:off x="0" y="-4634"/>
            <a:ext cx="9144001" cy="5152768"/>
          </a:xfrm>
          <a:prstGeom prst="rect">
            <a:avLst/>
          </a:prstGeom>
          <a:noFill/>
          <a:ln>
            <a:noFill/>
          </a:ln>
        </p:spPr>
      </p:pic>
      <p:sp>
        <p:nvSpPr>
          <p:cNvPr id="133" name="Google Shape;133;p22"/>
          <p:cNvSpPr txBox="1"/>
          <p:nvPr/>
        </p:nvSpPr>
        <p:spPr>
          <a:xfrm>
            <a:off x="400850" y="207625"/>
            <a:ext cx="4081200" cy="9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5000">
                <a:solidFill>
                  <a:srgbClr val="2A3990"/>
                </a:solidFill>
                <a:latin typeface="Amatic SC"/>
                <a:ea typeface="Amatic SC"/>
                <a:cs typeface="Amatic SC"/>
                <a:sym typeface="Amatic SC"/>
              </a:rPr>
              <a:t>Social Responsibility</a:t>
            </a:r>
            <a:endParaRPr b="1" sz="5000">
              <a:solidFill>
                <a:srgbClr val="2A3990"/>
              </a:solidFill>
              <a:latin typeface="Amatic SC"/>
              <a:ea typeface="Amatic SC"/>
              <a:cs typeface="Amatic SC"/>
              <a:sym typeface="Amatic SC"/>
            </a:endParaRPr>
          </a:p>
        </p:txBody>
      </p:sp>
      <p:pic>
        <p:nvPicPr>
          <p:cNvPr id="134" name="Google Shape;134;p22"/>
          <p:cNvPicPr preferRelativeResize="0"/>
          <p:nvPr/>
        </p:nvPicPr>
        <p:blipFill rotWithShape="1">
          <a:blip r:embed="rId4">
            <a:alphaModFix/>
          </a:blip>
          <a:srcRect b="9722" l="0" r="0" t="0"/>
          <a:stretch/>
        </p:blipFill>
        <p:spPr>
          <a:xfrm>
            <a:off x="7074275" y="3648149"/>
            <a:ext cx="2069725" cy="1495350"/>
          </a:xfrm>
          <a:prstGeom prst="rect">
            <a:avLst/>
          </a:prstGeom>
          <a:noFill/>
          <a:ln>
            <a:noFill/>
          </a:ln>
        </p:spPr>
      </p:pic>
      <p:sp>
        <p:nvSpPr>
          <p:cNvPr id="135" name="Google Shape;135;p22"/>
          <p:cNvSpPr txBox="1"/>
          <p:nvPr/>
        </p:nvSpPr>
        <p:spPr>
          <a:xfrm>
            <a:off x="974225" y="1156025"/>
            <a:ext cx="7323000" cy="3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200">
                <a:solidFill>
                  <a:schemeClr val="dk1"/>
                </a:solidFill>
                <a:latin typeface="Amatic SC"/>
                <a:ea typeface="Amatic SC"/>
                <a:cs typeface="Amatic SC"/>
                <a:sym typeface="Amatic SC"/>
              </a:rPr>
              <a:t>At the center of our mission lies a solid commitment to the local community we serve, aspiring not only to offer high quality services, but to become an integral element that contributes positively to the well-being of our users.</a:t>
            </a:r>
            <a:endParaRPr b="1" sz="2200">
              <a:solidFill>
                <a:schemeClr val="dk1"/>
              </a:solidFill>
              <a:latin typeface="Amatic SC"/>
              <a:ea typeface="Amatic SC"/>
              <a:cs typeface="Amatic SC"/>
              <a:sym typeface="Amatic SC"/>
            </a:endParaRPr>
          </a:p>
          <a:p>
            <a:pPr indent="0" lvl="0" marL="0" rtl="0" algn="l">
              <a:spcBef>
                <a:spcPts val="0"/>
              </a:spcBef>
              <a:spcAft>
                <a:spcPts val="0"/>
              </a:spcAft>
              <a:buNone/>
            </a:pPr>
            <a:r>
              <a:t/>
            </a:r>
            <a:endParaRPr b="1" sz="2200">
              <a:solidFill>
                <a:schemeClr val="dk1"/>
              </a:solidFill>
              <a:latin typeface="Amatic SC"/>
              <a:ea typeface="Amatic SC"/>
              <a:cs typeface="Amatic SC"/>
              <a:sym typeface="Amatic SC"/>
            </a:endParaRPr>
          </a:p>
          <a:p>
            <a:pPr indent="0" lvl="0" marL="0" rtl="0" algn="l">
              <a:spcBef>
                <a:spcPts val="0"/>
              </a:spcBef>
              <a:spcAft>
                <a:spcPts val="0"/>
              </a:spcAft>
              <a:buNone/>
            </a:pPr>
            <a:r>
              <a:rPr b="1" lang="es-419" sz="2200">
                <a:solidFill>
                  <a:schemeClr val="dk1"/>
                </a:solidFill>
                <a:latin typeface="Amatic SC"/>
                <a:ea typeface="Amatic SC"/>
                <a:cs typeface="Amatic SC"/>
                <a:sym typeface="Amatic SC"/>
              </a:rPr>
              <a:t>We are proud to be not only service providers, but also active members of this community. Our commitment is manifested not only in the excellence of our services, but also in safeguarding the security and privacy of our users.</a:t>
            </a:r>
            <a:endParaRPr b="1" sz="2200">
              <a:solidFill>
                <a:schemeClr val="dk1"/>
              </a:solidFill>
              <a:latin typeface="Amatic SC"/>
              <a:ea typeface="Amatic SC"/>
              <a:cs typeface="Amatic SC"/>
              <a:sym typeface="Amatic SC"/>
            </a:endParaRPr>
          </a:p>
          <a:p>
            <a:pPr indent="0" lvl="0" marL="0" rtl="0" algn="l">
              <a:spcBef>
                <a:spcPts val="0"/>
              </a:spcBef>
              <a:spcAft>
                <a:spcPts val="0"/>
              </a:spcAft>
              <a:buNone/>
            </a:pPr>
            <a:r>
              <a:t/>
            </a:r>
            <a:endParaRPr b="1" sz="2200">
              <a:solidFill>
                <a:schemeClr val="dk1"/>
              </a:solidFill>
              <a:latin typeface="Amatic SC"/>
              <a:ea typeface="Amatic SC"/>
              <a:cs typeface="Amatic SC"/>
              <a:sym typeface="Amatic SC"/>
            </a:endParaRPr>
          </a:p>
          <a:p>
            <a:pPr indent="0" lvl="0" marL="0" rtl="0" algn="l">
              <a:spcBef>
                <a:spcPts val="0"/>
              </a:spcBef>
              <a:spcAft>
                <a:spcPts val="0"/>
              </a:spcAft>
              <a:buNone/>
            </a:pPr>
            <a:r>
              <a:rPr b="1" lang="es-419" sz="2200">
                <a:solidFill>
                  <a:schemeClr val="dk1"/>
                </a:solidFill>
                <a:latin typeface="Amatic SC"/>
                <a:ea typeface="Amatic SC"/>
                <a:cs typeface="Amatic SC"/>
                <a:sym typeface="Amatic SC"/>
              </a:rPr>
              <a:t>We recognize the critical importance of protecting your data, and therefore we have implemented rigorous security measures and protection protocols.</a:t>
            </a:r>
            <a:endParaRPr b="1" sz="2200">
              <a:solidFill>
                <a:schemeClr val="dk1"/>
              </a:solidFill>
              <a:latin typeface="Amatic SC"/>
              <a:ea typeface="Amatic SC"/>
              <a:cs typeface="Amatic SC"/>
              <a:sym typeface="Amatic SC"/>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Amatic SC"/>
              <a:ea typeface="Amatic SC"/>
              <a:cs typeface="Amatic SC"/>
              <a:sym typeface="Amatic SC"/>
            </a:endParaRPr>
          </a:p>
          <a:p>
            <a:pPr indent="0" lvl="0" marL="0" rtl="0" algn="l">
              <a:lnSpc>
                <a:spcPct val="115000"/>
              </a:lnSpc>
              <a:spcBef>
                <a:spcPts val="0"/>
              </a:spcBef>
              <a:spcAft>
                <a:spcPts val="1200"/>
              </a:spcAft>
              <a:buNone/>
            </a:pPr>
            <a:r>
              <a:t/>
            </a:r>
            <a:endParaRPr b="1" sz="2100">
              <a:solidFill>
                <a:schemeClr val="dk1"/>
              </a:solidFill>
              <a:latin typeface="Amatic SC"/>
              <a:ea typeface="Amatic SC"/>
              <a:cs typeface="Amatic SC"/>
              <a:sym typeface="Amatic S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3"/>
          <p:cNvPicPr preferRelativeResize="0"/>
          <p:nvPr/>
        </p:nvPicPr>
        <p:blipFill>
          <a:blip r:embed="rId3">
            <a:alphaModFix/>
          </a:blip>
          <a:stretch>
            <a:fillRect/>
          </a:stretch>
        </p:blipFill>
        <p:spPr>
          <a:xfrm>
            <a:off x="0" y="-4634"/>
            <a:ext cx="9144001" cy="5152768"/>
          </a:xfrm>
          <a:prstGeom prst="rect">
            <a:avLst/>
          </a:prstGeom>
          <a:noFill/>
          <a:ln>
            <a:noFill/>
          </a:ln>
        </p:spPr>
      </p:pic>
      <p:sp>
        <p:nvSpPr>
          <p:cNvPr id="141" name="Google Shape;141;p23"/>
          <p:cNvSpPr txBox="1"/>
          <p:nvPr/>
        </p:nvSpPr>
        <p:spPr>
          <a:xfrm>
            <a:off x="808638" y="840175"/>
            <a:ext cx="7526700" cy="184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b="1" lang="es-419" sz="5000">
                <a:solidFill>
                  <a:schemeClr val="dk1"/>
                </a:solidFill>
                <a:latin typeface="Comfortaa"/>
                <a:ea typeface="Comfortaa"/>
                <a:cs typeface="Comfortaa"/>
                <a:sym typeface="Comfortaa"/>
              </a:rPr>
              <a:t>Thank you for your attention :)</a:t>
            </a:r>
            <a:endParaRPr b="1" sz="5000">
              <a:solidFill>
                <a:schemeClr val="dk1"/>
              </a:solidFill>
              <a:latin typeface="Comfortaa"/>
              <a:ea typeface="Comfortaa"/>
              <a:cs typeface="Comfortaa"/>
              <a:sym typeface="Comfortaa"/>
            </a:endParaRPr>
          </a:p>
        </p:txBody>
      </p:sp>
      <p:pic>
        <p:nvPicPr>
          <p:cNvPr id="142" name="Google Shape;142;p23"/>
          <p:cNvPicPr preferRelativeResize="0"/>
          <p:nvPr/>
        </p:nvPicPr>
        <p:blipFill rotWithShape="1">
          <a:blip r:embed="rId4">
            <a:alphaModFix/>
          </a:blip>
          <a:srcRect b="20583" l="0" r="0" t="16755"/>
          <a:stretch/>
        </p:blipFill>
        <p:spPr>
          <a:xfrm>
            <a:off x="3277125" y="2680375"/>
            <a:ext cx="2589725" cy="16227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4"/>
          <p:cNvPicPr preferRelativeResize="0"/>
          <p:nvPr/>
        </p:nvPicPr>
        <p:blipFill>
          <a:blip r:embed="rId3">
            <a:alphaModFix/>
          </a:blip>
          <a:stretch>
            <a:fillRect/>
          </a:stretch>
        </p:blipFill>
        <p:spPr>
          <a:xfrm>
            <a:off x="0" y="-4634"/>
            <a:ext cx="9144001" cy="5152768"/>
          </a:xfrm>
          <a:prstGeom prst="rect">
            <a:avLst/>
          </a:prstGeom>
          <a:noFill/>
          <a:ln>
            <a:noFill/>
          </a:ln>
        </p:spPr>
      </p:pic>
      <p:sp>
        <p:nvSpPr>
          <p:cNvPr id="67" name="Google Shape;67;p14"/>
          <p:cNvSpPr txBox="1"/>
          <p:nvPr/>
        </p:nvSpPr>
        <p:spPr>
          <a:xfrm>
            <a:off x="255125" y="210450"/>
            <a:ext cx="3736200" cy="9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5000">
                <a:solidFill>
                  <a:srgbClr val="2A3990"/>
                </a:solidFill>
                <a:latin typeface="Amatic SC"/>
                <a:ea typeface="Amatic SC"/>
                <a:cs typeface="Amatic SC"/>
                <a:sym typeface="Amatic SC"/>
              </a:rPr>
              <a:t>Executive Summary</a:t>
            </a:r>
            <a:endParaRPr b="1" sz="5000">
              <a:solidFill>
                <a:srgbClr val="2A3990"/>
              </a:solidFill>
              <a:latin typeface="Amatic SC"/>
              <a:ea typeface="Amatic SC"/>
              <a:cs typeface="Amatic SC"/>
              <a:sym typeface="Amatic SC"/>
            </a:endParaRPr>
          </a:p>
        </p:txBody>
      </p:sp>
      <p:sp>
        <p:nvSpPr>
          <p:cNvPr id="68" name="Google Shape;68;p14"/>
          <p:cNvSpPr txBox="1"/>
          <p:nvPr/>
        </p:nvSpPr>
        <p:spPr>
          <a:xfrm>
            <a:off x="879325" y="1317000"/>
            <a:ext cx="4703100" cy="303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419" sz="3000">
                <a:latin typeface="Amatic SC"/>
                <a:ea typeface="Amatic SC"/>
                <a:cs typeface="Amatic SC"/>
                <a:sym typeface="Amatic SC"/>
              </a:rPr>
              <a:t>FitFat is the new workout and diet routine app based on your weight and height. With our help you will be able to have the indicated weight according to your age and height</a:t>
            </a:r>
            <a:r>
              <a:rPr b="1" lang="es-419" sz="3000">
                <a:latin typeface="Comfortaa"/>
                <a:ea typeface="Comfortaa"/>
                <a:cs typeface="Comfortaa"/>
                <a:sym typeface="Comfortaa"/>
              </a:rPr>
              <a:t>.</a:t>
            </a:r>
            <a:endParaRPr b="1" sz="3000">
              <a:latin typeface="Comfortaa"/>
              <a:ea typeface="Comfortaa"/>
              <a:cs typeface="Comfortaa"/>
              <a:sym typeface="Comfortaa"/>
            </a:endParaRPr>
          </a:p>
        </p:txBody>
      </p:sp>
      <p:pic>
        <p:nvPicPr>
          <p:cNvPr id="69" name="Google Shape;69;p14"/>
          <p:cNvPicPr preferRelativeResize="0"/>
          <p:nvPr/>
        </p:nvPicPr>
        <p:blipFill>
          <a:blip r:embed="rId4">
            <a:alphaModFix/>
          </a:blip>
          <a:stretch>
            <a:fillRect/>
          </a:stretch>
        </p:blipFill>
        <p:spPr>
          <a:xfrm>
            <a:off x="5307225" y="1783075"/>
            <a:ext cx="3365050" cy="3365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0" y="-4634"/>
            <a:ext cx="9144001" cy="5152768"/>
          </a:xfrm>
          <a:prstGeom prst="rect">
            <a:avLst/>
          </a:prstGeom>
          <a:noFill/>
          <a:ln>
            <a:noFill/>
          </a:ln>
        </p:spPr>
      </p:pic>
      <p:pic>
        <p:nvPicPr>
          <p:cNvPr id="75" name="Google Shape;75;p15"/>
          <p:cNvPicPr preferRelativeResize="0"/>
          <p:nvPr/>
        </p:nvPicPr>
        <p:blipFill>
          <a:blip r:embed="rId4">
            <a:alphaModFix amt="90000"/>
          </a:blip>
          <a:stretch>
            <a:fillRect/>
          </a:stretch>
        </p:blipFill>
        <p:spPr>
          <a:xfrm>
            <a:off x="6000800" y="2053150"/>
            <a:ext cx="2967924" cy="2967924"/>
          </a:xfrm>
          <a:prstGeom prst="rect">
            <a:avLst/>
          </a:prstGeom>
          <a:noFill/>
          <a:ln>
            <a:noFill/>
          </a:ln>
        </p:spPr>
      </p:pic>
      <p:sp>
        <p:nvSpPr>
          <p:cNvPr id="76" name="Google Shape;76;p15"/>
          <p:cNvSpPr txBox="1"/>
          <p:nvPr/>
        </p:nvSpPr>
        <p:spPr>
          <a:xfrm>
            <a:off x="207825" y="217225"/>
            <a:ext cx="4863900" cy="9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3000">
                <a:solidFill>
                  <a:srgbClr val="2A3990"/>
                </a:solidFill>
                <a:latin typeface="Amatic SC"/>
                <a:ea typeface="Amatic SC"/>
                <a:cs typeface="Amatic SC"/>
                <a:sym typeface="Amatic SC"/>
              </a:rPr>
              <a:t> </a:t>
            </a:r>
            <a:r>
              <a:rPr b="1" lang="es-419" sz="5000">
                <a:solidFill>
                  <a:srgbClr val="2A3990"/>
                </a:solidFill>
                <a:latin typeface="Amatic SC"/>
                <a:ea typeface="Amatic SC"/>
                <a:cs typeface="Amatic SC"/>
                <a:sym typeface="Amatic SC"/>
              </a:rPr>
              <a:t>Vision, Mission &amp; Goals</a:t>
            </a:r>
            <a:endParaRPr b="1" sz="5000">
              <a:solidFill>
                <a:srgbClr val="2A3990"/>
              </a:solidFill>
              <a:latin typeface="Amatic SC"/>
              <a:ea typeface="Amatic SC"/>
              <a:cs typeface="Amatic SC"/>
              <a:sym typeface="Amatic SC"/>
            </a:endParaRPr>
          </a:p>
        </p:txBody>
      </p:sp>
      <p:sp>
        <p:nvSpPr>
          <p:cNvPr id="77" name="Google Shape;77;p15"/>
          <p:cNvSpPr txBox="1"/>
          <p:nvPr/>
        </p:nvSpPr>
        <p:spPr>
          <a:xfrm>
            <a:off x="698000" y="1159225"/>
            <a:ext cx="5570100" cy="3302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es-419" sz="3000">
                <a:solidFill>
                  <a:schemeClr val="dk1"/>
                </a:solidFill>
                <a:latin typeface="Amatic SC"/>
                <a:ea typeface="Amatic SC"/>
                <a:cs typeface="Amatic SC"/>
                <a:sym typeface="Amatic SC"/>
              </a:rPr>
              <a:t>We seek to provide personalized exercise routines and diets to each user in order to provide them with an experience according to their needs, in addition to benefiting from the application and continuing to work on it.</a:t>
            </a:r>
            <a:endParaRPr sz="3000">
              <a:solidFill>
                <a:srgbClr val="434343"/>
              </a:solidFill>
              <a:latin typeface="Amatic SC"/>
              <a:ea typeface="Amatic SC"/>
              <a:cs typeface="Amatic SC"/>
              <a:sym typeface="Amatic S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0" y="-4634"/>
            <a:ext cx="9144001" cy="5152768"/>
          </a:xfrm>
          <a:prstGeom prst="rect">
            <a:avLst/>
          </a:prstGeom>
          <a:noFill/>
          <a:ln>
            <a:noFill/>
          </a:ln>
        </p:spPr>
      </p:pic>
      <p:sp>
        <p:nvSpPr>
          <p:cNvPr id="83" name="Google Shape;83;p16"/>
          <p:cNvSpPr txBox="1"/>
          <p:nvPr/>
        </p:nvSpPr>
        <p:spPr>
          <a:xfrm>
            <a:off x="209300" y="209225"/>
            <a:ext cx="4072800" cy="9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5000">
                <a:solidFill>
                  <a:srgbClr val="2A3990"/>
                </a:solidFill>
                <a:latin typeface="Amatic SC"/>
                <a:ea typeface="Amatic SC"/>
                <a:cs typeface="Amatic SC"/>
                <a:sym typeface="Amatic SC"/>
              </a:rPr>
              <a:t> </a:t>
            </a:r>
            <a:r>
              <a:rPr b="1" lang="es-419" sz="5000">
                <a:solidFill>
                  <a:srgbClr val="2A3990"/>
                </a:solidFill>
                <a:latin typeface="Amatic SC"/>
                <a:ea typeface="Amatic SC"/>
                <a:cs typeface="Amatic SC"/>
                <a:sym typeface="Amatic SC"/>
              </a:rPr>
              <a:t>company summary</a:t>
            </a:r>
            <a:endParaRPr b="1" sz="5000">
              <a:solidFill>
                <a:srgbClr val="2A3990"/>
              </a:solidFill>
              <a:latin typeface="Amatic SC"/>
              <a:ea typeface="Amatic SC"/>
              <a:cs typeface="Amatic SC"/>
              <a:sym typeface="Amatic SC"/>
            </a:endParaRPr>
          </a:p>
        </p:txBody>
      </p:sp>
      <p:pic>
        <p:nvPicPr>
          <p:cNvPr id="84" name="Google Shape;84;p16"/>
          <p:cNvPicPr preferRelativeResize="0"/>
          <p:nvPr/>
        </p:nvPicPr>
        <p:blipFill rotWithShape="1">
          <a:blip r:embed="rId4">
            <a:alphaModFix amt="44000"/>
          </a:blip>
          <a:srcRect b="21588" l="4874" r="11233" t="17974"/>
          <a:stretch/>
        </p:blipFill>
        <p:spPr>
          <a:xfrm>
            <a:off x="3836975" y="1320100"/>
            <a:ext cx="5307025" cy="3823400"/>
          </a:xfrm>
          <a:prstGeom prst="rect">
            <a:avLst/>
          </a:prstGeom>
          <a:noFill/>
          <a:ln>
            <a:noFill/>
          </a:ln>
        </p:spPr>
      </p:pic>
      <p:sp>
        <p:nvSpPr>
          <p:cNvPr id="85" name="Google Shape;85;p16"/>
          <p:cNvSpPr txBox="1"/>
          <p:nvPr/>
        </p:nvSpPr>
        <p:spPr>
          <a:xfrm>
            <a:off x="827250" y="1173725"/>
            <a:ext cx="5266800" cy="35886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ctr">
              <a:lnSpc>
                <a:spcPct val="115000"/>
              </a:lnSpc>
              <a:spcBef>
                <a:spcPts val="0"/>
              </a:spcBef>
              <a:spcAft>
                <a:spcPts val="0"/>
              </a:spcAft>
              <a:buNone/>
            </a:pPr>
            <a:r>
              <a:rPr b="1" lang="es-419" sz="3079">
                <a:solidFill>
                  <a:schemeClr val="dk1"/>
                </a:solidFill>
                <a:latin typeface="Amatic SC"/>
                <a:ea typeface="Amatic SC"/>
                <a:cs typeface="Amatic SC"/>
                <a:sym typeface="Amatic SC"/>
              </a:rPr>
              <a:t>Our business is dedicated to focusing the user on doing a routine according to their body and needs.</a:t>
            </a:r>
            <a:endParaRPr b="1" sz="3079">
              <a:solidFill>
                <a:schemeClr val="dk1"/>
              </a:solidFill>
              <a:latin typeface="Amatic SC"/>
              <a:ea typeface="Amatic SC"/>
              <a:cs typeface="Amatic SC"/>
              <a:sym typeface="Amatic SC"/>
            </a:endParaRPr>
          </a:p>
          <a:p>
            <a:pPr indent="0" lvl="0" marL="0" rtl="0" algn="ctr">
              <a:lnSpc>
                <a:spcPct val="115000"/>
              </a:lnSpc>
              <a:spcBef>
                <a:spcPts val="1200"/>
              </a:spcBef>
              <a:spcAft>
                <a:spcPts val="0"/>
              </a:spcAft>
              <a:buNone/>
            </a:pPr>
            <a:r>
              <a:rPr b="1" lang="es-419" sz="3079">
                <a:solidFill>
                  <a:schemeClr val="dk1"/>
                </a:solidFill>
                <a:latin typeface="Amatic SC"/>
                <a:ea typeface="Amatic SC"/>
                <a:cs typeface="Amatic SC"/>
                <a:sym typeface="Amatic SC"/>
              </a:rPr>
              <a:t>The founders of the business are us, the members of the team that</a:t>
            </a:r>
            <a:r>
              <a:rPr b="1" lang="es-419" sz="3079">
                <a:solidFill>
                  <a:schemeClr val="dk1"/>
                </a:solidFill>
                <a:latin typeface="Amatic SC"/>
                <a:ea typeface="Amatic SC"/>
                <a:cs typeface="Amatic SC"/>
                <a:sym typeface="Amatic SC"/>
              </a:rPr>
              <a:t> </a:t>
            </a:r>
            <a:r>
              <a:rPr b="1" lang="es-419" sz="3079">
                <a:solidFill>
                  <a:schemeClr val="dk1"/>
                </a:solidFill>
                <a:latin typeface="Amatic SC"/>
                <a:ea typeface="Amatic SC"/>
                <a:cs typeface="Amatic SC"/>
                <a:sym typeface="Amatic SC"/>
              </a:rPr>
              <a:t>We strive to seek the needs of some of the peo</a:t>
            </a:r>
            <a:r>
              <a:rPr b="1" lang="es-419" sz="2964">
                <a:solidFill>
                  <a:schemeClr val="dk1"/>
                </a:solidFill>
                <a:latin typeface="Amatic SC"/>
                <a:ea typeface="Amatic SC"/>
                <a:cs typeface="Amatic SC"/>
                <a:sym typeface="Amatic SC"/>
              </a:rPr>
              <a:t>ple in our </a:t>
            </a:r>
            <a:r>
              <a:rPr b="1" lang="es-419" sz="3093">
                <a:solidFill>
                  <a:schemeClr val="dk1"/>
                </a:solidFill>
                <a:latin typeface="Amatic SC"/>
                <a:ea typeface="Amatic SC"/>
                <a:cs typeface="Amatic SC"/>
                <a:sym typeface="Amatic SC"/>
              </a:rPr>
              <a:t>around.</a:t>
            </a:r>
            <a:endParaRPr b="1" sz="3093">
              <a:solidFill>
                <a:schemeClr val="dk1"/>
              </a:solidFill>
              <a:latin typeface="Amatic SC"/>
              <a:ea typeface="Amatic SC"/>
              <a:cs typeface="Amatic SC"/>
              <a:sym typeface="Amatic SC"/>
            </a:endParaRPr>
          </a:p>
          <a:p>
            <a:pPr indent="0" lvl="0" marL="0" rtl="0" algn="just">
              <a:lnSpc>
                <a:spcPct val="115000"/>
              </a:lnSpc>
              <a:spcBef>
                <a:spcPts val="1200"/>
              </a:spcBef>
              <a:spcAft>
                <a:spcPts val="1200"/>
              </a:spcAft>
              <a:buNone/>
            </a:pPr>
            <a:r>
              <a:t/>
            </a:r>
            <a:endParaRPr b="1" sz="25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0" y="-4634"/>
            <a:ext cx="9144001" cy="5152768"/>
          </a:xfrm>
          <a:prstGeom prst="rect">
            <a:avLst/>
          </a:prstGeom>
          <a:noFill/>
          <a:ln>
            <a:noFill/>
          </a:ln>
        </p:spPr>
      </p:pic>
      <p:sp>
        <p:nvSpPr>
          <p:cNvPr id="91" name="Google Shape;91;p17"/>
          <p:cNvSpPr txBox="1"/>
          <p:nvPr/>
        </p:nvSpPr>
        <p:spPr>
          <a:xfrm>
            <a:off x="235325" y="129025"/>
            <a:ext cx="6753300" cy="10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5000">
                <a:solidFill>
                  <a:srgbClr val="2A3990"/>
                </a:solidFill>
                <a:latin typeface="Amatic SC"/>
                <a:ea typeface="Amatic SC"/>
                <a:cs typeface="Amatic SC"/>
                <a:sym typeface="Amatic SC"/>
              </a:rPr>
              <a:t>Products and/or services</a:t>
            </a:r>
            <a:endParaRPr b="1" sz="5000">
              <a:solidFill>
                <a:srgbClr val="2A3990"/>
              </a:solidFill>
              <a:latin typeface="Amatic SC"/>
              <a:ea typeface="Amatic SC"/>
              <a:cs typeface="Amatic SC"/>
              <a:sym typeface="Amatic SC"/>
            </a:endParaRPr>
          </a:p>
        </p:txBody>
      </p:sp>
      <p:pic>
        <p:nvPicPr>
          <p:cNvPr id="92" name="Google Shape;92;p17"/>
          <p:cNvPicPr preferRelativeResize="0"/>
          <p:nvPr/>
        </p:nvPicPr>
        <p:blipFill>
          <a:blip r:embed="rId4">
            <a:alphaModFix/>
          </a:blip>
          <a:stretch>
            <a:fillRect/>
          </a:stretch>
        </p:blipFill>
        <p:spPr>
          <a:xfrm>
            <a:off x="7253300" y="3252800"/>
            <a:ext cx="1890700" cy="1890700"/>
          </a:xfrm>
          <a:prstGeom prst="rect">
            <a:avLst/>
          </a:prstGeom>
          <a:noFill/>
          <a:ln>
            <a:noFill/>
          </a:ln>
        </p:spPr>
      </p:pic>
      <p:sp>
        <p:nvSpPr>
          <p:cNvPr id="93" name="Google Shape;93;p17"/>
          <p:cNvSpPr txBox="1"/>
          <p:nvPr/>
        </p:nvSpPr>
        <p:spPr>
          <a:xfrm>
            <a:off x="947400" y="1041825"/>
            <a:ext cx="7143300" cy="3484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275"/>
              <a:buNone/>
            </a:pPr>
            <a:r>
              <a:rPr b="1" lang="es-419" sz="2725">
                <a:solidFill>
                  <a:schemeClr val="dk1"/>
                </a:solidFill>
                <a:latin typeface="Amatic SC"/>
                <a:ea typeface="Amatic SC"/>
                <a:cs typeface="Amatic SC"/>
                <a:sym typeface="Amatic SC"/>
              </a:rPr>
              <a:t>We </a:t>
            </a:r>
            <a:r>
              <a:rPr b="1" lang="es-419" sz="2725">
                <a:solidFill>
                  <a:schemeClr val="dk1"/>
                </a:solidFill>
                <a:latin typeface="Amatic SC"/>
                <a:ea typeface="Amatic SC"/>
                <a:cs typeface="Amatic SC"/>
                <a:sym typeface="Amatic SC"/>
              </a:rPr>
              <a:t>as a company plan to sell our application service to users who need help with their daily routines and diets. The product differs from other applications since we integrate more information depending on your weight and height, things that in other applications They do not ask you for clarification when requesting a routine. We intend for the app to have affordable prices for the user, in addition to that it is easy to get it, since we intend to put it on platforms like play store or apple store.</a:t>
            </a:r>
            <a:endParaRPr b="1" sz="3025">
              <a:solidFill>
                <a:schemeClr val="dk1"/>
              </a:solidFill>
              <a:latin typeface="Amatic SC"/>
              <a:ea typeface="Amatic SC"/>
              <a:cs typeface="Amatic SC"/>
              <a:sym typeface="Amatic S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0" y="-4634"/>
            <a:ext cx="9144001" cy="5152768"/>
          </a:xfrm>
          <a:prstGeom prst="rect">
            <a:avLst/>
          </a:prstGeom>
          <a:noFill/>
          <a:ln>
            <a:noFill/>
          </a:ln>
        </p:spPr>
      </p:pic>
      <p:sp>
        <p:nvSpPr>
          <p:cNvPr id="99" name="Google Shape;99;p18"/>
          <p:cNvSpPr txBox="1"/>
          <p:nvPr/>
        </p:nvSpPr>
        <p:spPr>
          <a:xfrm>
            <a:off x="453150" y="197625"/>
            <a:ext cx="6753300" cy="10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5000">
                <a:solidFill>
                  <a:srgbClr val="2A3990"/>
                </a:solidFill>
                <a:latin typeface="Amatic SC"/>
                <a:ea typeface="Amatic SC"/>
                <a:cs typeface="Amatic SC"/>
                <a:sym typeface="Amatic SC"/>
              </a:rPr>
              <a:t>INTERNAL </a:t>
            </a:r>
            <a:r>
              <a:rPr b="1" lang="es-419" sz="5000">
                <a:solidFill>
                  <a:srgbClr val="2A3990"/>
                </a:solidFill>
                <a:latin typeface="Amatic SC"/>
                <a:ea typeface="Amatic SC"/>
                <a:cs typeface="Amatic SC"/>
                <a:sym typeface="Amatic SC"/>
              </a:rPr>
              <a:t>ANÁLISIS</a:t>
            </a:r>
            <a:endParaRPr b="1" sz="5000">
              <a:solidFill>
                <a:srgbClr val="2A3990"/>
              </a:solidFill>
              <a:latin typeface="Amatic SC"/>
              <a:ea typeface="Amatic SC"/>
              <a:cs typeface="Amatic SC"/>
              <a:sym typeface="Amatic SC"/>
            </a:endParaRPr>
          </a:p>
        </p:txBody>
      </p:sp>
      <p:pic>
        <p:nvPicPr>
          <p:cNvPr id="100" name="Google Shape;100;p18"/>
          <p:cNvPicPr preferRelativeResize="0"/>
          <p:nvPr/>
        </p:nvPicPr>
        <p:blipFill>
          <a:blip r:embed="rId4">
            <a:alphaModFix/>
          </a:blip>
          <a:stretch>
            <a:fillRect/>
          </a:stretch>
        </p:blipFill>
        <p:spPr>
          <a:xfrm>
            <a:off x="6025900" y="3541938"/>
            <a:ext cx="3028950" cy="1514475"/>
          </a:xfrm>
          <a:prstGeom prst="rect">
            <a:avLst/>
          </a:prstGeom>
          <a:noFill/>
          <a:ln>
            <a:noFill/>
          </a:ln>
        </p:spPr>
      </p:pic>
      <p:sp>
        <p:nvSpPr>
          <p:cNvPr id="101" name="Google Shape;101;p18"/>
          <p:cNvSpPr txBox="1"/>
          <p:nvPr/>
        </p:nvSpPr>
        <p:spPr>
          <a:xfrm>
            <a:off x="891150" y="1224525"/>
            <a:ext cx="7143300" cy="36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2800">
                <a:solidFill>
                  <a:schemeClr val="dk1"/>
                </a:solidFill>
                <a:latin typeface="Amatic SC"/>
                <a:ea typeface="Amatic SC"/>
                <a:cs typeface="Amatic SC"/>
                <a:sym typeface="Amatic SC"/>
              </a:rPr>
              <a:t>Our strengths are that we have a large market, we have competitive advantages over the sector by offering something new and unique and our greatest weaknesses are the few financial resources we have at our disposal but this limits us to looking for people interested in the project and our great Our team is strong and united so that we are never defeated against the adversities that the project entails and this gives us a focus on the future.</a:t>
            </a:r>
            <a:endParaRPr b="1" sz="2800">
              <a:solidFill>
                <a:schemeClr val="dk1"/>
              </a:solidFill>
              <a:latin typeface="Amatic SC"/>
              <a:ea typeface="Amatic SC"/>
              <a:cs typeface="Amatic SC"/>
              <a:sym typeface="Amatic SC"/>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chemeClr val="dk1"/>
              </a:solidFill>
            </a:endParaRPr>
          </a:p>
          <a:p>
            <a:pPr indent="0" lvl="0" marL="0" rtl="0" algn="l">
              <a:lnSpc>
                <a:spcPct val="100000"/>
              </a:lnSpc>
              <a:spcBef>
                <a:spcPts val="0"/>
              </a:spcBef>
              <a:spcAft>
                <a:spcPts val="1200"/>
              </a:spcAft>
              <a:buSzPts val="275"/>
              <a:buNone/>
            </a:pPr>
            <a:r>
              <a:t/>
            </a:r>
            <a:endParaRPr b="1" sz="1825">
              <a:solidFill>
                <a:schemeClr val="dk1"/>
              </a:solidFill>
              <a:latin typeface="Amatic SC"/>
              <a:ea typeface="Amatic SC"/>
              <a:cs typeface="Amatic SC"/>
              <a:sym typeface="Amatic S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9"/>
          <p:cNvPicPr preferRelativeResize="0"/>
          <p:nvPr/>
        </p:nvPicPr>
        <p:blipFill>
          <a:blip r:embed="rId3">
            <a:alphaModFix/>
          </a:blip>
          <a:stretch>
            <a:fillRect/>
          </a:stretch>
        </p:blipFill>
        <p:spPr>
          <a:xfrm>
            <a:off x="0" y="-4634"/>
            <a:ext cx="9144001" cy="5152768"/>
          </a:xfrm>
          <a:prstGeom prst="rect">
            <a:avLst/>
          </a:prstGeom>
          <a:noFill/>
          <a:ln>
            <a:noFill/>
          </a:ln>
        </p:spPr>
      </p:pic>
      <p:sp>
        <p:nvSpPr>
          <p:cNvPr id="107" name="Google Shape;107;p19"/>
          <p:cNvSpPr txBox="1"/>
          <p:nvPr/>
        </p:nvSpPr>
        <p:spPr>
          <a:xfrm>
            <a:off x="239250" y="235725"/>
            <a:ext cx="4081200" cy="9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5000">
                <a:solidFill>
                  <a:srgbClr val="2A3990"/>
                </a:solidFill>
                <a:latin typeface="Amatic SC"/>
                <a:ea typeface="Amatic SC"/>
                <a:cs typeface="Amatic SC"/>
                <a:sym typeface="Amatic SC"/>
              </a:rPr>
              <a:t>market evaluation</a:t>
            </a:r>
            <a:endParaRPr b="1" sz="5000">
              <a:solidFill>
                <a:srgbClr val="2A3990"/>
              </a:solidFill>
              <a:latin typeface="Amatic SC"/>
              <a:ea typeface="Amatic SC"/>
              <a:cs typeface="Amatic SC"/>
              <a:sym typeface="Amatic SC"/>
            </a:endParaRPr>
          </a:p>
        </p:txBody>
      </p:sp>
      <p:pic>
        <p:nvPicPr>
          <p:cNvPr id="108" name="Google Shape;108;p19"/>
          <p:cNvPicPr preferRelativeResize="0"/>
          <p:nvPr/>
        </p:nvPicPr>
        <p:blipFill rotWithShape="1">
          <a:blip r:embed="rId4">
            <a:alphaModFix/>
          </a:blip>
          <a:srcRect b="10578" l="3725" r="0" t="11697"/>
          <a:stretch/>
        </p:blipFill>
        <p:spPr>
          <a:xfrm>
            <a:off x="5393575" y="2115450"/>
            <a:ext cx="3750426" cy="3028050"/>
          </a:xfrm>
          <a:prstGeom prst="rect">
            <a:avLst/>
          </a:prstGeom>
          <a:noFill/>
          <a:ln>
            <a:noFill/>
          </a:ln>
        </p:spPr>
      </p:pic>
      <p:sp>
        <p:nvSpPr>
          <p:cNvPr id="109" name="Google Shape;109;p19"/>
          <p:cNvSpPr txBox="1"/>
          <p:nvPr/>
        </p:nvSpPr>
        <p:spPr>
          <a:xfrm>
            <a:off x="1058550" y="1043600"/>
            <a:ext cx="5031300" cy="360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b="1" lang="es-419" sz="2900">
                <a:solidFill>
                  <a:schemeClr val="dk1"/>
                </a:solidFill>
                <a:latin typeface="Amatic SC"/>
                <a:ea typeface="Amatic SC"/>
                <a:cs typeface="Amatic SC"/>
                <a:sym typeface="Amatic SC"/>
              </a:rPr>
              <a:t>The market is characterized by having ups and downs in certain seasons of the year, In addition, the market also has a lot of competition. Our direct competition is gyms and other similar applications, but This competition does not have routines or personalized exercises like those that we offer.</a:t>
            </a:r>
            <a:endParaRPr b="1" sz="2300">
              <a:solidFill>
                <a:schemeClr val="dk1"/>
              </a:solidFill>
              <a:latin typeface="Amatic SC"/>
              <a:ea typeface="Amatic SC"/>
              <a:cs typeface="Amatic SC"/>
              <a:sym typeface="Amatic S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5" name="Google Shape;11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0"/>
          <p:cNvPicPr preferRelativeResize="0"/>
          <p:nvPr/>
        </p:nvPicPr>
        <p:blipFill>
          <a:blip r:embed="rId3">
            <a:alphaModFix/>
          </a:blip>
          <a:stretch>
            <a:fillRect/>
          </a:stretch>
        </p:blipFill>
        <p:spPr>
          <a:xfrm>
            <a:off x="0" y="-4634"/>
            <a:ext cx="9144001" cy="5152768"/>
          </a:xfrm>
          <a:prstGeom prst="rect">
            <a:avLst/>
          </a:prstGeom>
          <a:noFill/>
          <a:ln>
            <a:noFill/>
          </a:ln>
        </p:spPr>
      </p:pic>
      <p:sp>
        <p:nvSpPr>
          <p:cNvPr id="117" name="Google Shape;117;p20"/>
          <p:cNvSpPr txBox="1"/>
          <p:nvPr/>
        </p:nvSpPr>
        <p:spPr>
          <a:xfrm>
            <a:off x="239250" y="235725"/>
            <a:ext cx="5024100" cy="9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5000">
                <a:solidFill>
                  <a:srgbClr val="2A3990"/>
                </a:solidFill>
                <a:latin typeface="Amatic SC"/>
                <a:ea typeface="Amatic SC"/>
                <a:cs typeface="Amatic SC"/>
                <a:sym typeface="Amatic SC"/>
              </a:rPr>
              <a:t>Strategic Implementation</a:t>
            </a:r>
            <a:endParaRPr b="1" sz="5000">
              <a:solidFill>
                <a:srgbClr val="2A3990"/>
              </a:solidFill>
              <a:latin typeface="Amatic SC"/>
              <a:ea typeface="Amatic SC"/>
              <a:cs typeface="Amatic SC"/>
              <a:sym typeface="Amatic SC"/>
            </a:endParaRPr>
          </a:p>
        </p:txBody>
      </p:sp>
      <p:pic>
        <p:nvPicPr>
          <p:cNvPr id="118" name="Google Shape;118;p20"/>
          <p:cNvPicPr preferRelativeResize="0"/>
          <p:nvPr/>
        </p:nvPicPr>
        <p:blipFill rotWithShape="1">
          <a:blip r:embed="rId4">
            <a:alphaModFix/>
          </a:blip>
          <a:srcRect b="0" l="0" r="11473" t="5347"/>
          <a:stretch/>
        </p:blipFill>
        <p:spPr>
          <a:xfrm>
            <a:off x="6248800" y="2281475"/>
            <a:ext cx="2405198" cy="2866651"/>
          </a:xfrm>
          <a:prstGeom prst="rect">
            <a:avLst/>
          </a:prstGeom>
          <a:noFill/>
          <a:ln>
            <a:noFill/>
          </a:ln>
        </p:spPr>
      </p:pic>
      <p:sp>
        <p:nvSpPr>
          <p:cNvPr id="119" name="Google Shape;119;p20"/>
          <p:cNvSpPr txBox="1"/>
          <p:nvPr/>
        </p:nvSpPr>
        <p:spPr>
          <a:xfrm>
            <a:off x="967225" y="1217025"/>
            <a:ext cx="5643900" cy="3611100"/>
          </a:xfrm>
          <a:prstGeom prst="rect">
            <a:avLst/>
          </a:prstGeom>
          <a:noFill/>
          <a:ln>
            <a:noFill/>
          </a:ln>
        </p:spPr>
        <p:txBody>
          <a:bodyPr anchorCtr="0" anchor="t" bIns="91425" lIns="91425" spcFirstLastPara="1" rIns="91425" wrap="square" tIns="91425">
            <a:noAutofit/>
          </a:bodyPr>
          <a:lstStyle/>
          <a:p>
            <a:pPr indent="0" lvl="0" marL="0" marR="38100" rtl="0" algn="ctr">
              <a:lnSpc>
                <a:spcPct val="128571"/>
              </a:lnSpc>
              <a:spcBef>
                <a:spcPts val="0"/>
              </a:spcBef>
              <a:spcAft>
                <a:spcPts val="0"/>
              </a:spcAft>
              <a:buNone/>
            </a:pPr>
            <a:r>
              <a:rPr b="1" lang="es-419" sz="2800">
                <a:solidFill>
                  <a:srgbClr val="202124"/>
                </a:solidFill>
                <a:highlight>
                  <a:srgbClr val="F8F9FA"/>
                </a:highlight>
                <a:latin typeface="Amatic SC"/>
                <a:ea typeface="Amatic SC"/>
                <a:cs typeface="Amatic SC"/>
                <a:sym typeface="Amatic SC"/>
              </a:rPr>
              <a:t>The product will be produced using the Java language by </a:t>
            </a:r>
            <a:r>
              <a:rPr b="1" lang="es-419" sz="2800">
                <a:solidFill>
                  <a:srgbClr val="202124"/>
                </a:solidFill>
                <a:highlight>
                  <a:srgbClr val="F8F9FA"/>
                </a:highlight>
                <a:latin typeface="Amatic SC"/>
                <a:ea typeface="Amatic SC"/>
                <a:cs typeface="Amatic SC"/>
                <a:sym typeface="Amatic SC"/>
              </a:rPr>
              <a:t>NetBeans</a:t>
            </a:r>
            <a:r>
              <a:rPr b="1" lang="es-419" sz="2800">
                <a:solidFill>
                  <a:srgbClr val="202124"/>
                </a:solidFill>
                <a:highlight>
                  <a:srgbClr val="F8F9FA"/>
                </a:highlight>
                <a:latin typeface="Amatic SC"/>
                <a:ea typeface="Amatic SC"/>
                <a:cs typeface="Amatic SC"/>
                <a:sym typeface="Amatic SC"/>
              </a:rPr>
              <a:t> and then passed to a more interfaced and produced application. The competitive advantage of the product is that we have a greater variety of diets depending on the person who is going to use the application.</a:t>
            </a:r>
            <a:endParaRPr b="1" sz="2800">
              <a:solidFill>
                <a:srgbClr val="202124"/>
              </a:solidFill>
              <a:highlight>
                <a:srgbClr val="F8F9FA"/>
              </a:highlight>
              <a:latin typeface="Amatic SC"/>
              <a:ea typeface="Amatic SC"/>
              <a:cs typeface="Amatic SC"/>
              <a:sym typeface="Amatic SC"/>
            </a:endParaRPr>
          </a:p>
          <a:p>
            <a:pPr indent="0" lvl="0" marL="0" rtl="0" algn="l">
              <a:lnSpc>
                <a:spcPct val="115000"/>
              </a:lnSpc>
              <a:spcBef>
                <a:spcPts val="1200"/>
              </a:spcBef>
              <a:spcAft>
                <a:spcPts val="0"/>
              </a:spcAft>
              <a:buClr>
                <a:schemeClr val="dk1"/>
              </a:buClr>
              <a:buSzPts val="1100"/>
              <a:buFont typeface="Arial"/>
              <a:buNone/>
            </a:pPr>
            <a:r>
              <a:t/>
            </a:r>
            <a:endParaRPr b="1" sz="2100">
              <a:solidFill>
                <a:schemeClr val="dk1"/>
              </a:solidFill>
              <a:latin typeface="Amatic SC"/>
              <a:ea typeface="Amatic SC"/>
              <a:cs typeface="Amatic SC"/>
              <a:sym typeface="Amatic SC"/>
            </a:endParaRPr>
          </a:p>
          <a:p>
            <a:pPr indent="0" lvl="0" marL="0" rtl="0" algn="l">
              <a:lnSpc>
                <a:spcPct val="115000"/>
              </a:lnSpc>
              <a:spcBef>
                <a:spcPts val="1200"/>
              </a:spcBef>
              <a:spcAft>
                <a:spcPts val="1200"/>
              </a:spcAft>
              <a:buNone/>
            </a:pPr>
            <a:r>
              <a:t/>
            </a:r>
            <a:endParaRPr b="1" sz="2100">
              <a:solidFill>
                <a:schemeClr val="dk1"/>
              </a:solidFill>
              <a:latin typeface="Amatic SC"/>
              <a:ea typeface="Amatic SC"/>
              <a:cs typeface="Amatic SC"/>
              <a:sym typeface="Amatic S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1"/>
          <p:cNvPicPr preferRelativeResize="0"/>
          <p:nvPr/>
        </p:nvPicPr>
        <p:blipFill>
          <a:blip r:embed="rId3">
            <a:alphaModFix/>
          </a:blip>
          <a:stretch>
            <a:fillRect/>
          </a:stretch>
        </p:blipFill>
        <p:spPr>
          <a:xfrm>
            <a:off x="0" y="-4634"/>
            <a:ext cx="9144001" cy="5152768"/>
          </a:xfrm>
          <a:prstGeom prst="rect">
            <a:avLst/>
          </a:prstGeom>
          <a:noFill/>
          <a:ln>
            <a:noFill/>
          </a:ln>
        </p:spPr>
      </p:pic>
      <p:sp>
        <p:nvSpPr>
          <p:cNvPr id="125" name="Google Shape;125;p21"/>
          <p:cNvSpPr txBox="1"/>
          <p:nvPr/>
        </p:nvSpPr>
        <p:spPr>
          <a:xfrm>
            <a:off x="239250" y="235725"/>
            <a:ext cx="4081200" cy="9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5000">
                <a:solidFill>
                  <a:srgbClr val="2A3990"/>
                </a:solidFill>
                <a:latin typeface="Amatic SC"/>
                <a:ea typeface="Amatic SC"/>
                <a:cs typeface="Amatic SC"/>
                <a:sym typeface="Amatic SC"/>
              </a:rPr>
              <a:t>Financial plan</a:t>
            </a:r>
            <a:endParaRPr b="1" sz="5000">
              <a:solidFill>
                <a:srgbClr val="2A3990"/>
              </a:solidFill>
              <a:latin typeface="Amatic SC"/>
              <a:ea typeface="Amatic SC"/>
              <a:cs typeface="Amatic SC"/>
              <a:sym typeface="Amatic SC"/>
            </a:endParaRPr>
          </a:p>
        </p:txBody>
      </p:sp>
      <p:sp>
        <p:nvSpPr>
          <p:cNvPr id="126" name="Google Shape;126;p21"/>
          <p:cNvSpPr txBox="1"/>
          <p:nvPr/>
        </p:nvSpPr>
        <p:spPr>
          <a:xfrm>
            <a:off x="1058550" y="1043600"/>
            <a:ext cx="7323000" cy="3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419" sz="2100">
                <a:solidFill>
                  <a:schemeClr val="dk1"/>
                </a:solidFill>
                <a:latin typeface="Amatic SC"/>
                <a:ea typeface="Amatic SC"/>
                <a:cs typeface="Amatic SC"/>
                <a:sym typeface="Amatic SC"/>
              </a:rPr>
              <a:t>Application development: Includes the costs of hiring developers, designers and possibly consultants to create and design the application.</a:t>
            </a:r>
            <a:endParaRPr b="1" sz="2100">
              <a:solidFill>
                <a:schemeClr val="dk1"/>
              </a:solidFill>
              <a:latin typeface="Amatic SC"/>
              <a:ea typeface="Amatic SC"/>
              <a:cs typeface="Amatic SC"/>
              <a:sym typeface="Amatic SC"/>
            </a:endParaRPr>
          </a:p>
          <a:p>
            <a:pPr indent="0" lvl="0" marL="0" rtl="0" algn="l">
              <a:lnSpc>
                <a:spcPct val="100000"/>
              </a:lnSpc>
              <a:spcBef>
                <a:spcPts val="1200"/>
              </a:spcBef>
              <a:spcAft>
                <a:spcPts val="0"/>
              </a:spcAft>
              <a:buNone/>
            </a:pPr>
            <a:r>
              <a:rPr b="1" lang="es-419" sz="2100">
                <a:solidFill>
                  <a:schemeClr val="dk1"/>
                </a:solidFill>
                <a:latin typeface="Amatic SC"/>
                <a:ea typeface="Amatic SC"/>
                <a:cs typeface="Amatic SC"/>
                <a:sym typeface="Amatic SC"/>
              </a:rPr>
              <a:t>Technological infrastructure: Hosting costs, servers, application maintenance, software updates, etc.</a:t>
            </a:r>
            <a:endParaRPr b="1" sz="2100">
              <a:solidFill>
                <a:schemeClr val="dk1"/>
              </a:solidFill>
              <a:latin typeface="Amatic SC"/>
              <a:ea typeface="Amatic SC"/>
              <a:cs typeface="Amatic SC"/>
              <a:sym typeface="Amatic SC"/>
            </a:endParaRPr>
          </a:p>
          <a:p>
            <a:pPr indent="0" lvl="0" marL="0" rtl="0" algn="l">
              <a:lnSpc>
                <a:spcPct val="100000"/>
              </a:lnSpc>
              <a:spcBef>
                <a:spcPts val="1200"/>
              </a:spcBef>
              <a:spcAft>
                <a:spcPts val="0"/>
              </a:spcAft>
              <a:buNone/>
            </a:pPr>
            <a:r>
              <a:rPr b="1" lang="es-419" sz="2100">
                <a:solidFill>
                  <a:schemeClr val="dk1"/>
                </a:solidFill>
                <a:latin typeface="Amatic SC"/>
                <a:ea typeface="Amatic SC"/>
                <a:cs typeface="Amatic SC"/>
                <a:sym typeface="Amatic SC"/>
              </a:rPr>
              <a:t>Marketing and promotion: Budget for digital marketing campaigns, social media ads, collaborations with influencers, among others.</a:t>
            </a:r>
            <a:endParaRPr b="1" sz="2100">
              <a:solidFill>
                <a:schemeClr val="dk1"/>
              </a:solidFill>
              <a:latin typeface="Amatic SC"/>
              <a:ea typeface="Amatic SC"/>
              <a:cs typeface="Amatic SC"/>
              <a:sym typeface="Amatic SC"/>
            </a:endParaRPr>
          </a:p>
          <a:p>
            <a:pPr indent="0" lvl="0" marL="0" rtl="0" algn="l">
              <a:lnSpc>
                <a:spcPct val="100000"/>
              </a:lnSpc>
              <a:spcBef>
                <a:spcPts val="1200"/>
              </a:spcBef>
              <a:spcAft>
                <a:spcPts val="0"/>
              </a:spcAft>
              <a:buNone/>
            </a:pPr>
            <a:r>
              <a:rPr b="1" lang="es-419" sz="2100">
                <a:solidFill>
                  <a:schemeClr val="dk1"/>
                </a:solidFill>
                <a:latin typeface="Amatic SC"/>
                <a:ea typeface="Amatic SC"/>
                <a:cs typeface="Amatic SC"/>
                <a:sym typeface="Amatic SC"/>
              </a:rPr>
              <a:t>Licenses and Permissions: Possible costs associated with software licenses, rights to use images or videos, and legal and regulatory compliance</a:t>
            </a:r>
            <a:endParaRPr b="1" sz="2100">
              <a:solidFill>
                <a:schemeClr val="dk1"/>
              </a:solidFill>
              <a:latin typeface="Amatic SC"/>
              <a:ea typeface="Amatic SC"/>
              <a:cs typeface="Amatic SC"/>
              <a:sym typeface="Amatic SC"/>
            </a:endParaRPr>
          </a:p>
          <a:p>
            <a:pPr indent="0" lvl="0" marL="0" rtl="0" algn="l">
              <a:lnSpc>
                <a:spcPct val="115000"/>
              </a:lnSpc>
              <a:spcBef>
                <a:spcPts val="1200"/>
              </a:spcBef>
              <a:spcAft>
                <a:spcPts val="1200"/>
              </a:spcAft>
              <a:buNone/>
            </a:pPr>
            <a:r>
              <a:t/>
            </a:r>
            <a:endParaRPr b="1" sz="2100">
              <a:solidFill>
                <a:schemeClr val="dk1"/>
              </a:solidFill>
              <a:latin typeface="Amatic SC"/>
              <a:ea typeface="Amatic SC"/>
              <a:cs typeface="Amatic SC"/>
              <a:sym typeface="Amatic SC"/>
            </a:endParaRPr>
          </a:p>
        </p:txBody>
      </p:sp>
      <p:pic>
        <p:nvPicPr>
          <p:cNvPr id="127" name="Google Shape;127;p21"/>
          <p:cNvPicPr preferRelativeResize="0"/>
          <p:nvPr/>
        </p:nvPicPr>
        <p:blipFill>
          <a:blip r:embed="rId4">
            <a:alphaModFix/>
          </a:blip>
          <a:stretch>
            <a:fillRect/>
          </a:stretch>
        </p:blipFill>
        <p:spPr>
          <a:xfrm>
            <a:off x="7150600" y="3342650"/>
            <a:ext cx="1800850" cy="180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