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  <p:sldMasterId id="2147483689" r:id="rId2"/>
  </p:sldMasterIdLst>
  <p:notesMasterIdLst>
    <p:notesMasterId r:id="rId45"/>
  </p:notesMasterIdLst>
  <p:sldIdLst>
    <p:sldId id="256" r:id="rId3"/>
    <p:sldId id="258" r:id="rId4"/>
    <p:sldId id="260" r:id="rId5"/>
    <p:sldId id="261" r:id="rId6"/>
    <p:sldId id="313" r:id="rId7"/>
    <p:sldId id="312" r:id="rId8"/>
    <p:sldId id="314" r:id="rId9"/>
    <p:sldId id="315" r:id="rId10"/>
    <p:sldId id="316" r:id="rId11"/>
    <p:sldId id="317" r:id="rId12"/>
    <p:sldId id="262" r:id="rId13"/>
    <p:sldId id="263" r:id="rId14"/>
    <p:sldId id="318" r:id="rId15"/>
    <p:sldId id="264" r:id="rId16"/>
    <p:sldId id="269" r:id="rId17"/>
    <p:sldId id="319" r:id="rId18"/>
    <p:sldId id="320" r:id="rId19"/>
    <p:sldId id="267" r:id="rId20"/>
    <p:sldId id="270" r:id="rId21"/>
    <p:sldId id="265" r:id="rId22"/>
    <p:sldId id="321" r:id="rId23"/>
    <p:sldId id="322" r:id="rId24"/>
    <p:sldId id="323" r:id="rId25"/>
    <p:sldId id="271" r:id="rId26"/>
    <p:sldId id="278" r:id="rId27"/>
    <p:sldId id="280" r:id="rId28"/>
    <p:sldId id="276" r:id="rId29"/>
    <p:sldId id="266" r:id="rId30"/>
    <p:sldId id="324" r:id="rId31"/>
    <p:sldId id="279" r:id="rId32"/>
    <p:sldId id="268" r:id="rId33"/>
    <p:sldId id="325" r:id="rId34"/>
    <p:sldId id="326" r:id="rId35"/>
    <p:sldId id="274" r:id="rId36"/>
    <p:sldId id="277" r:id="rId37"/>
    <p:sldId id="272" r:id="rId38"/>
    <p:sldId id="327" r:id="rId39"/>
    <p:sldId id="281" r:id="rId40"/>
    <p:sldId id="328" r:id="rId41"/>
    <p:sldId id="290" r:id="rId42"/>
    <p:sldId id="296" r:id="rId43"/>
    <p:sldId id="311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6FEA8-3A24-43A7-88C7-60B05A550B30}">
  <a:tblStyle styleId="{0536FEA8-3A24-43A7-88C7-60B05A550B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86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a1242414e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a1242414e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60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1242414e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1242414e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a1242414e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a1242414e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a1242414e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a1242414e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6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1242414e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a1242414e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89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a1242414e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a1242414e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401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107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175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12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a1242414e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a1242414e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29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a1242414e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a1242414e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64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8b385fd27f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8b385fd27f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8b385fd27f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8b385fd27f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279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9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1556d6e771d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1556d6e771d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9" name="Google Shape;9609;g1556d6e771d_2_8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0" name="Google Shape;9610;g1556d6e771d_2_8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89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56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71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15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_2_1_1_2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>
            <a:spLocks noGrp="1"/>
          </p:cNvSpPr>
          <p:nvPr>
            <p:ph type="title"/>
          </p:nvPr>
        </p:nvSpPr>
        <p:spPr>
          <a:xfrm>
            <a:off x="751800" y="2666050"/>
            <a:ext cx="39102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15"/>
          <p:cNvSpPr txBox="1">
            <a:spLocks noGrp="1"/>
          </p:cNvSpPr>
          <p:nvPr>
            <p:ph type="body" idx="1"/>
          </p:nvPr>
        </p:nvSpPr>
        <p:spPr>
          <a:xfrm>
            <a:off x="713100" y="3488457"/>
            <a:ext cx="39492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15"/>
          <p:cNvSpPr txBox="1">
            <a:spLocks noGrp="1"/>
          </p:cNvSpPr>
          <p:nvPr>
            <p:ph type="title" idx="2" hasCustomPrompt="1"/>
          </p:nvPr>
        </p:nvSpPr>
        <p:spPr>
          <a:xfrm>
            <a:off x="3598025" y="1653650"/>
            <a:ext cx="94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2" name="Google Shape;362;p15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5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"/>
          <p:cNvSpPr/>
          <p:nvPr/>
        </p:nvSpPr>
        <p:spPr>
          <a:xfrm flipH="1">
            <a:off x="85609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5"/>
          <p:cNvSpPr/>
          <p:nvPr/>
        </p:nvSpPr>
        <p:spPr>
          <a:xfrm flipH="1">
            <a:off x="5553600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224325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142400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15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15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15"/>
          <p:cNvCxnSpPr/>
          <p:nvPr/>
        </p:nvCxnSpPr>
        <p:spPr>
          <a:xfrm rot="10800000">
            <a:off x="5629175" y="-555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15"/>
          <p:cNvCxnSpPr/>
          <p:nvPr/>
        </p:nvCxnSpPr>
        <p:spPr>
          <a:xfrm rot="10800000">
            <a:off x="8633125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3" name="Google Shape;373;p15"/>
          <p:cNvSpPr/>
          <p:nvPr/>
        </p:nvSpPr>
        <p:spPr>
          <a:xfrm flipH="1">
            <a:off x="85803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5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15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7" name="Google Shape;377;p15"/>
          <p:cNvSpPr/>
          <p:nvPr/>
        </p:nvSpPr>
        <p:spPr>
          <a:xfrm>
            <a:off x="2868925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8" name="Google Shape;378;p15"/>
          <p:cNvCxnSpPr/>
          <p:nvPr/>
        </p:nvCxnSpPr>
        <p:spPr>
          <a:xfrm rot="10800000">
            <a:off x="4437550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Google Shape;379;p15"/>
          <p:cNvSpPr/>
          <p:nvPr/>
        </p:nvSpPr>
        <p:spPr>
          <a:xfrm flipH="1">
            <a:off x="8882480" y="298778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"/>
          <p:cNvSpPr/>
          <p:nvPr/>
        </p:nvSpPr>
        <p:spPr>
          <a:xfrm flipH="1">
            <a:off x="8863350" y="279652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1" name="Google Shape;381;p15"/>
          <p:cNvCxnSpPr/>
          <p:nvPr/>
        </p:nvCxnSpPr>
        <p:spPr>
          <a:xfrm rot="10800000">
            <a:off x="8932425" y="1785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15"/>
          <p:cNvCxnSpPr/>
          <p:nvPr/>
        </p:nvCxnSpPr>
        <p:spPr>
          <a:xfrm rot="10800000">
            <a:off x="6858875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83" name="Google Shape;383;p15"/>
          <p:cNvSpPr/>
          <p:nvPr/>
        </p:nvSpPr>
        <p:spPr>
          <a:xfrm>
            <a:off x="642462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4" name="Google Shape;384;p15"/>
          <p:cNvCxnSpPr/>
          <p:nvPr/>
        </p:nvCxnSpPr>
        <p:spPr>
          <a:xfrm rot="10800000">
            <a:off x="3469750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15"/>
          <p:cNvCxnSpPr/>
          <p:nvPr/>
        </p:nvCxnSpPr>
        <p:spPr>
          <a:xfrm rot="10800000">
            <a:off x="2910475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86" name="Google Shape;386;p15"/>
          <p:cNvSpPr/>
          <p:nvPr/>
        </p:nvSpPr>
        <p:spPr>
          <a:xfrm>
            <a:off x="4942089" y="45659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4872375" y="47268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7573639" y="836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7503925" y="2445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553383" y="28003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504450" y="29133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2_1_1_1_2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>
            <a:spLocks noGrp="1"/>
          </p:cNvSpPr>
          <p:nvPr>
            <p:ph type="title"/>
          </p:nvPr>
        </p:nvSpPr>
        <p:spPr>
          <a:xfrm>
            <a:off x="2284275" y="2666050"/>
            <a:ext cx="4575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body" idx="1"/>
          </p:nvPr>
        </p:nvSpPr>
        <p:spPr>
          <a:xfrm>
            <a:off x="2547900" y="3479309"/>
            <a:ext cx="40482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5" name="Google Shape;395;p16"/>
          <p:cNvSpPr txBox="1">
            <a:spLocks noGrp="1"/>
          </p:cNvSpPr>
          <p:nvPr>
            <p:ph type="title" idx="2" hasCustomPrompt="1"/>
          </p:nvPr>
        </p:nvSpPr>
        <p:spPr>
          <a:xfrm>
            <a:off x="3885200" y="1627024"/>
            <a:ext cx="13737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flipH="1">
            <a:off x="8835100" y="2923413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flipH="1">
            <a:off x="5553600" y="3548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347800" y="359498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265875" y="3784113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16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16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16"/>
          <p:cNvCxnSpPr/>
          <p:nvPr/>
        </p:nvCxnSpPr>
        <p:spPr>
          <a:xfrm rot="10800000">
            <a:off x="5629175" y="-6369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16"/>
          <p:cNvCxnSpPr/>
          <p:nvPr/>
        </p:nvCxnSpPr>
        <p:spPr>
          <a:xfrm rot="10800000">
            <a:off x="8907250" y="1895888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07" name="Google Shape;407;p16"/>
          <p:cNvSpPr/>
          <p:nvPr/>
        </p:nvSpPr>
        <p:spPr>
          <a:xfrm flipH="1">
            <a:off x="8854500" y="3142013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16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1" name="Google Shape;411;p16"/>
          <p:cNvSpPr/>
          <p:nvPr/>
        </p:nvSpPr>
        <p:spPr>
          <a:xfrm>
            <a:off x="1400300" y="1953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16"/>
          <p:cNvCxnSpPr/>
          <p:nvPr/>
        </p:nvCxnSpPr>
        <p:spPr>
          <a:xfrm rot="10800000">
            <a:off x="1865800" y="-72540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3" name="Google Shape;413;p16"/>
          <p:cNvSpPr/>
          <p:nvPr/>
        </p:nvSpPr>
        <p:spPr>
          <a:xfrm flipH="1">
            <a:off x="560474" y="32955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flipH="1">
            <a:off x="533700" y="30270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5" name="Google Shape;415;p16"/>
          <p:cNvCxnSpPr/>
          <p:nvPr/>
        </p:nvCxnSpPr>
        <p:spPr>
          <a:xfrm rot="10800000">
            <a:off x="623425" y="1984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16"/>
          <p:cNvCxnSpPr/>
          <p:nvPr/>
        </p:nvCxnSpPr>
        <p:spPr>
          <a:xfrm rot="10800000">
            <a:off x="7835750" y="4652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7" name="Google Shape;417;p16"/>
          <p:cNvSpPr/>
          <p:nvPr/>
        </p:nvSpPr>
        <p:spPr>
          <a:xfrm>
            <a:off x="7381550" y="48614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8" name="Google Shape;418;p16"/>
          <p:cNvCxnSpPr/>
          <p:nvPr/>
        </p:nvCxnSpPr>
        <p:spPr>
          <a:xfrm rot="10800000">
            <a:off x="1630025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16"/>
          <p:cNvCxnSpPr/>
          <p:nvPr/>
        </p:nvCxnSpPr>
        <p:spPr>
          <a:xfrm rot="10800000">
            <a:off x="1070750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0" name="Google Shape;420;p16"/>
          <p:cNvSpPr/>
          <p:nvPr/>
        </p:nvSpPr>
        <p:spPr>
          <a:xfrm>
            <a:off x="2184335" y="4687624"/>
            <a:ext cx="57300" cy="5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2127900" y="4817917"/>
            <a:ext cx="170100" cy="170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>
            <a:off x="8283714" y="836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8214000" y="2445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flipH="1">
            <a:off x="8560975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5" name="Google Shape;425;p16"/>
          <p:cNvCxnSpPr/>
          <p:nvPr/>
        </p:nvCxnSpPr>
        <p:spPr>
          <a:xfrm rot="10800000">
            <a:off x="8633125" y="3537288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6" name="Google Shape;426;p16"/>
          <p:cNvSpPr/>
          <p:nvPr/>
        </p:nvSpPr>
        <p:spPr>
          <a:xfrm flipH="1">
            <a:off x="8580375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flipH="1">
            <a:off x="6983575" y="389425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8" name="Google Shape;428;p16"/>
          <p:cNvCxnSpPr/>
          <p:nvPr/>
        </p:nvCxnSpPr>
        <p:spPr>
          <a:xfrm rot="10800000">
            <a:off x="7024700" y="-6369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2_1_2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1"/>
          <p:cNvSpPr/>
          <p:nvPr/>
        </p:nvSpPr>
        <p:spPr>
          <a:xfrm>
            <a:off x="882594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88036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84357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282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094250" y="28961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Google Shape;565;p21"/>
          <p:cNvCxnSpPr/>
          <p:nvPr/>
        </p:nvCxnSpPr>
        <p:spPr>
          <a:xfrm rot="10800000">
            <a:off x="8867675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1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1"/>
          <p:cNvCxnSpPr/>
          <p:nvPr/>
        </p:nvCxnSpPr>
        <p:spPr>
          <a:xfrm rot="10800000">
            <a:off x="2168675" y="-7021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21"/>
          <p:cNvCxnSpPr/>
          <p:nvPr/>
        </p:nvCxnSpPr>
        <p:spPr>
          <a:xfrm rot="10800000">
            <a:off x="500425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69" name="Google Shape;569;p21"/>
          <p:cNvSpPr/>
          <p:nvPr/>
        </p:nvSpPr>
        <p:spPr>
          <a:xfrm>
            <a:off x="4475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560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475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4963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3" name="Google Shape;573;p21"/>
          <p:cNvSpPr/>
          <p:nvPr/>
        </p:nvSpPr>
        <p:spPr>
          <a:xfrm flipH="1">
            <a:off x="7663450" y="1759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5" name="Google Shape;575;p21"/>
          <p:cNvSpPr/>
          <p:nvPr/>
        </p:nvSpPr>
        <p:spPr>
          <a:xfrm>
            <a:off x="174670" y="37744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155700" y="35831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7" name="Google Shape;577;p21"/>
          <p:cNvCxnSpPr/>
          <p:nvPr/>
        </p:nvCxnSpPr>
        <p:spPr>
          <a:xfrm rot="10800000">
            <a:off x="21442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1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9" name="Google Shape;579;p21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21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1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82" name="Google Shape;582;p21"/>
          <p:cNvSpPr/>
          <p:nvPr/>
        </p:nvSpPr>
        <p:spPr>
          <a:xfrm flipH="1">
            <a:off x="3223536" y="4687816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1"/>
          <p:cNvSpPr/>
          <p:nvPr/>
        </p:nvSpPr>
        <p:spPr>
          <a:xfrm flipH="1">
            <a:off x="3154050" y="4835467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1"/>
          <p:cNvSpPr/>
          <p:nvPr/>
        </p:nvSpPr>
        <p:spPr>
          <a:xfrm flipH="1">
            <a:off x="315561" y="15578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1"/>
          <p:cNvSpPr/>
          <p:nvPr/>
        </p:nvSpPr>
        <p:spPr>
          <a:xfrm flipH="1">
            <a:off x="246075" y="17187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1"/>
          <p:cNvSpPr/>
          <p:nvPr/>
        </p:nvSpPr>
        <p:spPr>
          <a:xfrm flipH="1">
            <a:off x="8744842" y="27796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1"/>
          <p:cNvSpPr/>
          <p:nvPr/>
        </p:nvSpPr>
        <p:spPr>
          <a:xfrm flipH="1">
            <a:off x="8696275" y="28926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1"/>
          <p:cNvSpPr/>
          <p:nvPr/>
        </p:nvSpPr>
        <p:spPr>
          <a:xfrm flipH="1">
            <a:off x="5470513" y="2623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1"/>
          <p:cNvSpPr/>
          <p:nvPr/>
        </p:nvSpPr>
        <p:spPr>
          <a:xfrm flipH="1">
            <a:off x="6124342" y="1389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1"/>
          <p:cNvSpPr/>
          <p:nvPr/>
        </p:nvSpPr>
        <p:spPr>
          <a:xfrm flipH="1">
            <a:off x="6075775" y="2519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5_2_1_2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flipH="1">
            <a:off x="8607500" y="44733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flipH="1">
            <a:off x="6935825" y="28296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270850" y="44655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188925" y="465463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22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22"/>
          <p:cNvCxnSpPr/>
          <p:nvPr/>
        </p:nvCxnSpPr>
        <p:spPr>
          <a:xfrm rot="10800000">
            <a:off x="1117275" y="-1952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22"/>
          <p:cNvCxnSpPr/>
          <p:nvPr/>
        </p:nvCxnSpPr>
        <p:spPr>
          <a:xfrm rot="10800000">
            <a:off x="7011400" y="-70881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22"/>
          <p:cNvCxnSpPr/>
          <p:nvPr/>
        </p:nvCxnSpPr>
        <p:spPr>
          <a:xfrm rot="10800000">
            <a:off x="8679650" y="344580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4" name="Google Shape;604;p22"/>
          <p:cNvSpPr/>
          <p:nvPr/>
        </p:nvSpPr>
        <p:spPr>
          <a:xfrm flipH="1">
            <a:off x="8626900" y="469192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2"/>
          <p:cNvSpPr/>
          <p:nvPr/>
        </p:nvSpPr>
        <p:spPr>
          <a:xfrm flipH="1">
            <a:off x="8567106" y="98617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2"/>
          <p:cNvSpPr/>
          <p:nvPr/>
        </p:nvSpPr>
        <p:spPr>
          <a:xfrm flipH="1">
            <a:off x="8558575" y="80422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22"/>
          <p:cNvCxnSpPr/>
          <p:nvPr/>
        </p:nvCxnSpPr>
        <p:spPr>
          <a:xfrm rot="10800000">
            <a:off x="8607500" y="-1952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8" name="Google Shape;608;p22"/>
          <p:cNvSpPr/>
          <p:nvPr/>
        </p:nvSpPr>
        <p:spPr>
          <a:xfrm>
            <a:off x="1433525" y="1692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9" name="Google Shape;609;p22"/>
          <p:cNvCxnSpPr/>
          <p:nvPr/>
        </p:nvCxnSpPr>
        <p:spPr>
          <a:xfrm rot="10800000">
            <a:off x="4484075" y="-59827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10" name="Google Shape;610;p22"/>
          <p:cNvSpPr/>
          <p:nvPr/>
        </p:nvSpPr>
        <p:spPr>
          <a:xfrm flipH="1">
            <a:off x="8929005" y="29811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2"/>
          <p:cNvSpPr/>
          <p:nvPr/>
        </p:nvSpPr>
        <p:spPr>
          <a:xfrm flipH="1">
            <a:off x="8909875" y="27898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2" name="Google Shape;612;p22"/>
          <p:cNvCxnSpPr/>
          <p:nvPr/>
        </p:nvCxnSpPr>
        <p:spPr>
          <a:xfrm rot="10800000">
            <a:off x="8978950" y="17784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22"/>
          <p:cNvCxnSpPr/>
          <p:nvPr/>
        </p:nvCxnSpPr>
        <p:spPr>
          <a:xfrm rot="10800000">
            <a:off x="6905400" y="46919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14" name="Google Shape;614;p22"/>
          <p:cNvSpPr/>
          <p:nvPr/>
        </p:nvSpPr>
        <p:spPr>
          <a:xfrm>
            <a:off x="6471150" y="48184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5" name="Google Shape;615;p22"/>
          <p:cNvCxnSpPr/>
          <p:nvPr/>
        </p:nvCxnSpPr>
        <p:spPr>
          <a:xfrm rot="10800000">
            <a:off x="3516275" y="48647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22"/>
          <p:cNvCxnSpPr/>
          <p:nvPr/>
        </p:nvCxnSpPr>
        <p:spPr>
          <a:xfrm rot="10800000">
            <a:off x="2957000" y="45967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17" name="Google Shape;617;p22"/>
          <p:cNvSpPr/>
          <p:nvPr/>
        </p:nvSpPr>
        <p:spPr>
          <a:xfrm>
            <a:off x="5885739" y="4681166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2"/>
          <p:cNvSpPr/>
          <p:nvPr/>
        </p:nvSpPr>
        <p:spPr>
          <a:xfrm>
            <a:off x="5816025" y="4828817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2"/>
          <p:cNvSpPr/>
          <p:nvPr/>
        </p:nvSpPr>
        <p:spPr>
          <a:xfrm>
            <a:off x="8860714" y="1725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2"/>
          <p:cNvSpPr/>
          <p:nvPr/>
        </p:nvSpPr>
        <p:spPr>
          <a:xfrm>
            <a:off x="8791000" y="3334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2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2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2"/>
          <p:cNvSpPr/>
          <p:nvPr/>
        </p:nvSpPr>
        <p:spPr>
          <a:xfrm>
            <a:off x="2635813" y="48184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2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2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2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2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8" name="Google Shape;628;p22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5_2_1_2_1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8825949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>
            <a:off x="8803675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>
            <a:off x="8843577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>
            <a:off x="270200" y="44799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>
            <a:off x="11952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8" name="Google Shape;638;p23"/>
          <p:cNvCxnSpPr/>
          <p:nvPr/>
        </p:nvCxnSpPr>
        <p:spPr>
          <a:xfrm rot="10800000">
            <a:off x="8867675" y="662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23"/>
          <p:cNvCxnSpPr/>
          <p:nvPr/>
        </p:nvCxnSpPr>
        <p:spPr>
          <a:xfrm rot="10800000">
            <a:off x="8714050" y="-128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23"/>
          <p:cNvCxnSpPr/>
          <p:nvPr/>
        </p:nvCxnSpPr>
        <p:spPr>
          <a:xfrm rot="10800000">
            <a:off x="1218375" y="-7021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23"/>
          <p:cNvCxnSpPr/>
          <p:nvPr/>
        </p:nvCxnSpPr>
        <p:spPr>
          <a:xfrm rot="10800000">
            <a:off x="342350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42" name="Google Shape;642;p23"/>
          <p:cNvSpPr/>
          <p:nvPr/>
        </p:nvSpPr>
        <p:spPr>
          <a:xfrm>
            <a:off x="289500" y="469857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>
            <a:off x="471119" y="3098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>
            <a:off x="462550" y="2916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5" name="Google Shape;645;p23"/>
          <p:cNvCxnSpPr/>
          <p:nvPr/>
        </p:nvCxnSpPr>
        <p:spPr>
          <a:xfrm rot="10800000">
            <a:off x="511425" y="19172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46" name="Google Shape;646;p23"/>
          <p:cNvSpPr/>
          <p:nvPr/>
        </p:nvSpPr>
        <p:spPr>
          <a:xfrm flipH="1">
            <a:off x="8314700" y="2357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23"/>
          <p:cNvCxnSpPr/>
          <p:nvPr/>
        </p:nvCxnSpPr>
        <p:spPr>
          <a:xfrm rot="10800000">
            <a:off x="1738825" y="-4188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48" name="Google Shape;648;p23"/>
          <p:cNvSpPr/>
          <p:nvPr/>
        </p:nvSpPr>
        <p:spPr>
          <a:xfrm>
            <a:off x="161370" y="1975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3"/>
          <p:cNvSpPr/>
          <p:nvPr/>
        </p:nvSpPr>
        <p:spPr>
          <a:xfrm>
            <a:off x="142400" y="1784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0" name="Google Shape;650;p23"/>
          <p:cNvCxnSpPr/>
          <p:nvPr/>
        </p:nvCxnSpPr>
        <p:spPr>
          <a:xfrm rot="10800000">
            <a:off x="201125" y="7731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23"/>
          <p:cNvCxnSpPr/>
          <p:nvPr/>
        </p:nvCxnSpPr>
        <p:spPr>
          <a:xfrm rot="10800000">
            <a:off x="1151600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52" name="Google Shape;652;p23"/>
          <p:cNvSpPr/>
          <p:nvPr/>
        </p:nvSpPr>
        <p:spPr>
          <a:xfrm flipH="1">
            <a:off x="1502750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3" name="Google Shape;653;p23"/>
          <p:cNvCxnSpPr/>
          <p:nvPr/>
        </p:nvCxnSpPr>
        <p:spPr>
          <a:xfrm rot="10800000">
            <a:off x="8182288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23"/>
          <p:cNvCxnSpPr/>
          <p:nvPr/>
        </p:nvCxnSpPr>
        <p:spPr>
          <a:xfrm rot="10800000">
            <a:off x="7623013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55" name="Google Shape;655;p23"/>
          <p:cNvSpPr/>
          <p:nvPr/>
        </p:nvSpPr>
        <p:spPr>
          <a:xfrm flipH="1">
            <a:off x="2100461" y="4687816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3"/>
          <p:cNvSpPr/>
          <p:nvPr/>
        </p:nvSpPr>
        <p:spPr>
          <a:xfrm flipH="1">
            <a:off x="2030975" y="4835467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3"/>
          <p:cNvSpPr/>
          <p:nvPr/>
        </p:nvSpPr>
        <p:spPr>
          <a:xfrm flipH="1">
            <a:off x="391761" y="5458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3"/>
          <p:cNvSpPr/>
          <p:nvPr/>
        </p:nvSpPr>
        <p:spPr>
          <a:xfrm flipH="1">
            <a:off x="322275" y="7067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3"/>
          <p:cNvSpPr/>
          <p:nvPr/>
        </p:nvSpPr>
        <p:spPr>
          <a:xfrm flipH="1">
            <a:off x="8688967" y="37439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3"/>
          <p:cNvSpPr/>
          <p:nvPr/>
        </p:nvSpPr>
        <p:spPr>
          <a:xfrm flipH="1">
            <a:off x="8640400" y="38569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3"/>
          <p:cNvSpPr/>
          <p:nvPr/>
        </p:nvSpPr>
        <p:spPr>
          <a:xfrm>
            <a:off x="730182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4753933" y="1471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/>
          <p:nvPr/>
        </p:nvSpPr>
        <p:spPr>
          <a:xfrm>
            <a:off x="4705000" y="2601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4" name="Google Shape;664;p23"/>
          <p:cNvCxnSpPr/>
          <p:nvPr/>
        </p:nvCxnSpPr>
        <p:spPr>
          <a:xfrm rot="10800000">
            <a:off x="8058575" y="-4188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23"/>
          <p:cNvCxnSpPr/>
          <p:nvPr/>
        </p:nvCxnSpPr>
        <p:spPr>
          <a:xfrm rot="10800000">
            <a:off x="5666250" y="-66057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2_1_2_1_1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/>
          <p:nvPr/>
        </p:nvSpPr>
        <p:spPr>
          <a:xfrm>
            <a:off x="87569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15175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871842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87873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875682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9067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4"/>
          <p:cNvSpPr/>
          <p:nvPr/>
        </p:nvSpPr>
        <p:spPr>
          <a:xfrm flipH="1">
            <a:off x="6970875" y="45334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5" name="Google Shape;675;p24"/>
          <p:cNvCxnSpPr/>
          <p:nvPr/>
        </p:nvCxnSpPr>
        <p:spPr>
          <a:xfrm rot="10800000">
            <a:off x="8828975" y="-720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24"/>
          <p:cNvCxnSpPr/>
          <p:nvPr/>
        </p:nvCxnSpPr>
        <p:spPr>
          <a:xfrm rot="10800000">
            <a:off x="8829025" y="3238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77" name="Google Shape;677;p24"/>
          <p:cNvSpPr/>
          <p:nvPr/>
        </p:nvSpPr>
        <p:spPr>
          <a:xfrm>
            <a:off x="879532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8" name="Google Shape;678;p24"/>
          <p:cNvCxnSpPr/>
          <p:nvPr/>
        </p:nvCxnSpPr>
        <p:spPr>
          <a:xfrm rot="10800000">
            <a:off x="1589550" y="3700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24"/>
          <p:cNvCxnSpPr/>
          <p:nvPr/>
        </p:nvCxnSpPr>
        <p:spPr>
          <a:xfrm rot="10800000">
            <a:off x="7465950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4"/>
          <p:cNvCxnSpPr/>
          <p:nvPr/>
        </p:nvCxnSpPr>
        <p:spPr>
          <a:xfrm rot="10800000">
            <a:off x="340675" y="-1222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3131025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4"/>
          <p:cNvCxnSpPr/>
          <p:nvPr/>
        </p:nvCxnSpPr>
        <p:spPr>
          <a:xfrm rot="10800000">
            <a:off x="3831825" y="455527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4"/>
          <p:cNvCxnSpPr/>
          <p:nvPr/>
        </p:nvCxnSpPr>
        <p:spPr>
          <a:xfrm rot="10800000">
            <a:off x="6281400" y="48751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4" name="Google Shape;684;p24"/>
          <p:cNvSpPr/>
          <p:nvPr/>
        </p:nvSpPr>
        <p:spPr>
          <a:xfrm flipH="1">
            <a:off x="8120463" y="3093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 flipH="1">
            <a:off x="32705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4"/>
          <p:cNvSpPr/>
          <p:nvPr/>
        </p:nvSpPr>
        <p:spPr>
          <a:xfrm flipH="1">
            <a:off x="686675" y="152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4"/>
          <p:cNvSpPr/>
          <p:nvPr/>
        </p:nvSpPr>
        <p:spPr>
          <a:xfrm flipH="1">
            <a:off x="735200" y="4694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4"/>
          <p:cNvSpPr/>
          <p:nvPr/>
        </p:nvSpPr>
        <p:spPr>
          <a:xfrm flipH="1">
            <a:off x="7037793" y="4875125"/>
            <a:ext cx="113100" cy="11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62225" y="2325475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310750" y="2642500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290425" y="829875"/>
            <a:ext cx="95700" cy="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245350" y="1040525"/>
            <a:ext cx="190800" cy="19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>
            <a:spLocks noGrp="1"/>
          </p:cNvSpPr>
          <p:nvPr>
            <p:ph type="title"/>
          </p:nvPr>
        </p:nvSpPr>
        <p:spPr>
          <a:xfrm>
            <a:off x="1421350" y="1569000"/>
            <a:ext cx="2316000" cy="9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5" name="Google Shape;695;p25"/>
          <p:cNvSpPr txBox="1">
            <a:spLocks noGrp="1"/>
          </p:cNvSpPr>
          <p:nvPr>
            <p:ph type="subTitle" idx="1"/>
          </p:nvPr>
        </p:nvSpPr>
        <p:spPr>
          <a:xfrm>
            <a:off x="1285450" y="2607588"/>
            <a:ext cx="24519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6" name="Google Shape;696;p25"/>
          <p:cNvSpPr/>
          <p:nvPr/>
        </p:nvSpPr>
        <p:spPr>
          <a:xfrm flipH="1">
            <a:off x="224201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flipH="1">
            <a:off x="201775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flipH="1">
            <a:off x="241673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flipH="1">
            <a:off x="8719050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flipH="1">
            <a:off x="78909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377975" y="38674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296050" y="4056563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3" name="Google Shape;703;p25"/>
          <p:cNvCxnSpPr/>
          <p:nvPr/>
        </p:nvCxnSpPr>
        <p:spPr>
          <a:xfrm rot="10800000">
            <a:off x="265875" y="662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25"/>
          <p:cNvCxnSpPr/>
          <p:nvPr/>
        </p:nvCxnSpPr>
        <p:spPr>
          <a:xfrm rot="10800000">
            <a:off x="419500" y="-128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25"/>
          <p:cNvCxnSpPr/>
          <p:nvPr/>
        </p:nvCxnSpPr>
        <p:spPr>
          <a:xfrm rot="10800000">
            <a:off x="7915175" y="-7021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25"/>
          <p:cNvCxnSpPr/>
          <p:nvPr/>
        </p:nvCxnSpPr>
        <p:spPr>
          <a:xfrm rot="10800000">
            <a:off x="8791200" y="366510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07" name="Google Shape;707;p25"/>
          <p:cNvSpPr/>
          <p:nvPr/>
        </p:nvSpPr>
        <p:spPr>
          <a:xfrm flipH="1">
            <a:off x="8738450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flipH="1">
            <a:off x="8581731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flipH="1">
            <a:off x="857320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25"/>
          <p:cNvCxnSpPr/>
          <p:nvPr/>
        </p:nvCxnSpPr>
        <p:spPr>
          <a:xfrm rot="10800000">
            <a:off x="86221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1" name="Google Shape;711;p25"/>
          <p:cNvSpPr/>
          <p:nvPr/>
        </p:nvSpPr>
        <p:spPr>
          <a:xfrm>
            <a:off x="735750" y="23572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25"/>
          <p:cNvCxnSpPr/>
          <p:nvPr/>
        </p:nvCxnSpPr>
        <p:spPr>
          <a:xfrm rot="10800000">
            <a:off x="7394725" y="-4188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3" name="Google Shape;713;p25"/>
          <p:cNvSpPr/>
          <p:nvPr/>
        </p:nvSpPr>
        <p:spPr>
          <a:xfrm flipH="1">
            <a:off x="888248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flipH="1">
            <a:off x="886335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25"/>
          <p:cNvCxnSpPr/>
          <p:nvPr/>
        </p:nvCxnSpPr>
        <p:spPr>
          <a:xfrm rot="10800000">
            <a:off x="89324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25"/>
          <p:cNvCxnSpPr/>
          <p:nvPr/>
        </p:nvCxnSpPr>
        <p:spPr>
          <a:xfrm rot="10800000">
            <a:off x="6945725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7" name="Google Shape;717;p25"/>
          <p:cNvSpPr/>
          <p:nvPr/>
        </p:nvSpPr>
        <p:spPr>
          <a:xfrm flipH="1">
            <a:off x="729687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8" name="Google Shape;718;p25"/>
          <p:cNvCxnSpPr/>
          <p:nvPr/>
        </p:nvCxnSpPr>
        <p:spPr>
          <a:xfrm rot="10800000">
            <a:off x="951263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25"/>
          <p:cNvCxnSpPr/>
          <p:nvPr/>
        </p:nvCxnSpPr>
        <p:spPr>
          <a:xfrm rot="10800000">
            <a:off x="1510538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0" name="Google Shape;720;p25"/>
          <p:cNvSpPr/>
          <p:nvPr/>
        </p:nvSpPr>
        <p:spPr>
          <a:xfrm flipH="1">
            <a:off x="7894586" y="4687816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flipH="1">
            <a:off x="7825100" y="4835467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>
            <a:off x="8670989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>
            <a:off x="86012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>
            <a:off x="394783" y="2842424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345850" y="2955405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flipH="1">
            <a:off x="1748625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flipH="1">
            <a:off x="1205817" y="4701711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flipH="1">
            <a:off x="1157250" y="4814692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9" name="Google Shape;729;p25"/>
          <p:cNvCxnSpPr/>
          <p:nvPr/>
        </p:nvCxnSpPr>
        <p:spPr>
          <a:xfrm rot="10800000">
            <a:off x="1074975" y="-4188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25"/>
          <p:cNvCxnSpPr/>
          <p:nvPr/>
        </p:nvCxnSpPr>
        <p:spPr>
          <a:xfrm rot="10800000">
            <a:off x="4244775" y="-60187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25"/>
          <p:cNvCxnSpPr/>
          <p:nvPr/>
        </p:nvCxnSpPr>
        <p:spPr>
          <a:xfrm rot="10800000">
            <a:off x="5349075" y="-4188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0"/>
          <p:cNvSpPr txBox="1">
            <a:spLocks noGrp="1"/>
          </p:cNvSpPr>
          <p:nvPr>
            <p:ph type="subTitle" idx="1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8" name="Google Shape;898;p30"/>
          <p:cNvSpPr txBox="1">
            <a:spLocks noGrp="1"/>
          </p:cNvSpPr>
          <p:nvPr>
            <p:ph type="subTitle" idx="2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31"/>
          <p:cNvSpPr txBox="1">
            <a:spLocks noGrp="1"/>
          </p:cNvSpPr>
          <p:nvPr>
            <p:ph type="subTitle" idx="1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2" name="Google Shape;902;p31"/>
          <p:cNvSpPr txBox="1">
            <a:spLocks noGrp="1"/>
          </p:cNvSpPr>
          <p:nvPr>
            <p:ph type="subTitle" idx="2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3" name="Google Shape;903;p31"/>
          <p:cNvSpPr txBox="1">
            <a:spLocks noGrp="1"/>
          </p:cNvSpPr>
          <p:nvPr>
            <p:ph type="subTitle" idx="3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4" name="Google Shape;904;p31"/>
          <p:cNvSpPr txBox="1">
            <a:spLocks noGrp="1"/>
          </p:cNvSpPr>
          <p:nvPr>
            <p:ph type="subTitle" idx="4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5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1"/>
          <p:cNvSpPr txBox="1">
            <a:spLocks noGrp="1"/>
          </p:cNvSpPr>
          <p:nvPr>
            <p:ph type="subTitle" idx="6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_1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32"/>
          <p:cNvSpPr txBox="1">
            <a:spLocks noGrp="1"/>
          </p:cNvSpPr>
          <p:nvPr>
            <p:ph type="subTitle" idx="1"/>
          </p:nvPr>
        </p:nvSpPr>
        <p:spPr>
          <a:xfrm>
            <a:off x="989425" y="3485338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0" name="Google Shape;940;p32"/>
          <p:cNvSpPr txBox="1">
            <a:spLocks noGrp="1"/>
          </p:cNvSpPr>
          <p:nvPr>
            <p:ph type="subTitle" idx="2"/>
          </p:nvPr>
        </p:nvSpPr>
        <p:spPr>
          <a:xfrm>
            <a:off x="6301327" y="3485338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1" name="Google Shape;941;p32"/>
          <p:cNvSpPr txBox="1">
            <a:spLocks noGrp="1"/>
          </p:cNvSpPr>
          <p:nvPr>
            <p:ph type="subTitle" idx="3"/>
          </p:nvPr>
        </p:nvSpPr>
        <p:spPr>
          <a:xfrm>
            <a:off x="3645376" y="3485338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2" name="Google Shape;942;p32"/>
          <p:cNvSpPr txBox="1">
            <a:spLocks noGrp="1"/>
          </p:cNvSpPr>
          <p:nvPr>
            <p:ph type="subTitle" idx="4"/>
          </p:nvPr>
        </p:nvSpPr>
        <p:spPr>
          <a:xfrm>
            <a:off x="989413" y="3150375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32"/>
          <p:cNvSpPr txBox="1">
            <a:spLocks noGrp="1"/>
          </p:cNvSpPr>
          <p:nvPr>
            <p:ph type="subTitle" idx="5"/>
          </p:nvPr>
        </p:nvSpPr>
        <p:spPr>
          <a:xfrm>
            <a:off x="3645375" y="3150375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32"/>
          <p:cNvSpPr txBox="1">
            <a:spLocks noGrp="1"/>
          </p:cNvSpPr>
          <p:nvPr>
            <p:ph type="subTitle" idx="6"/>
          </p:nvPr>
        </p:nvSpPr>
        <p:spPr>
          <a:xfrm>
            <a:off x="6301312" y="3150375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32"/>
          <p:cNvSpPr/>
          <p:nvPr/>
        </p:nvSpPr>
        <p:spPr>
          <a:xfrm flipH="1">
            <a:off x="8581731" y="4411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2"/>
          <p:cNvSpPr/>
          <p:nvPr/>
        </p:nvSpPr>
        <p:spPr>
          <a:xfrm flipH="1">
            <a:off x="8573200" y="4229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7" name="Google Shape;947;p32"/>
          <p:cNvCxnSpPr/>
          <p:nvPr/>
        </p:nvCxnSpPr>
        <p:spPr>
          <a:xfrm rot="10800000">
            <a:off x="8622125" y="32302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48" name="Google Shape;948;p32"/>
          <p:cNvSpPr/>
          <p:nvPr/>
        </p:nvSpPr>
        <p:spPr>
          <a:xfrm flipH="1">
            <a:off x="8882480" y="3288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2"/>
          <p:cNvSpPr/>
          <p:nvPr/>
        </p:nvSpPr>
        <p:spPr>
          <a:xfrm flipH="1">
            <a:off x="8863350" y="3097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0" name="Google Shape;950;p32"/>
          <p:cNvCxnSpPr/>
          <p:nvPr/>
        </p:nvCxnSpPr>
        <p:spPr>
          <a:xfrm rot="10800000">
            <a:off x="8932425" y="20861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51" name="Google Shape;951;p32"/>
          <p:cNvSpPr/>
          <p:nvPr/>
        </p:nvSpPr>
        <p:spPr>
          <a:xfrm>
            <a:off x="8670989" y="18588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8601275" y="20197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2"/>
          <p:cNvSpPr/>
          <p:nvPr/>
        </p:nvSpPr>
        <p:spPr>
          <a:xfrm flipH="1">
            <a:off x="270726" y="30578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2"/>
          <p:cNvSpPr/>
          <p:nvPr/>
        </p:nvSpPr>
        <p:spPr>
          <a:xfrm flipH="1">
            <a:off x="248300" y="32236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 flipH="1">
            <a:off x="288198" y="34339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6" name="Google Shape;956;p32"/>
          <p:cNvCxnSpPr/>
          <p:nvPr/>
        </p:nvCxnSpPr>
        <p:spPr>
          <a:xfrm rot="10800000">
            <a:off x="312400" y="16053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57" name="Google Shape;957;p32"/>
          <p:cNvSpPr/>
          <p:nvPr/>
        </p:nvSpPr>
        <p:spPr>
          <a:xfrm>
            <a:off x="188558" y="4404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2"/>
          <p:cNvSpPr/>
          <p:nvPr/>
        </p:nvSpPr>
        <p:spPr>
          <a:xfrm>
            <a:off x="139625" y="5534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2"/>
          <p:cNvSpPr/>
          <p:nvPr/>
        </p:nvSpPr>
        <p:spPr>
          <a:xfrm>
            <a:off x="501533" y="19328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2"/>
          <p:cNvSpPr/>
          <p:nvPr/>
        </p:nvSpPr>
        <p:spPr>
          <a:xfrm>
            <a:off x="452600" y="20458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2"/>
          <p:cNvSpPr/>
          <p:nvPr/>
        </p:nvSpPr>
        <p:spPr>
          <a:xfrm flipH="1">
            <a:off x="520655" y="44280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2"/>
          <p:cNvSpPr/>
          <p:nvPr/>
        </p:nvSpPr>
        <p:spPr>
          <a:xfrm flipH="1">
            <a:off x="501525" y="42367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3" name="Google Shape;963;p32"/>
          <p:cNvCxnSpPr/>
          <p:nvPr/>
        </p:nvCxnSpPr>
        <p:spPr>
          <a:xfrm rot="10800000">
            <a:off x="570600" y="3225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32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5" name="Google Shape;965;p32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6" name="Google Shape;966;p32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32"/>
          <p:cNvCxnSpPr/>
          <p:nvPr/>
        </p:nvCxnSpPr>
        <p:spPr>
          <a:xfrm rot="10800000">
            <a:off x="250537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32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69" name="Google Shape;969;p32"/>
          <p:cNvSpPr/>
          <p:nvPr/>
        </p:nvSpPr>
        <p:spPr>
          <a:xfrm>
            <a:off x="210838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2"/>
          <p:cNvSpPr/>
          <p:nvPr/>
        </p:nvSpPr>
        <p:spPr>
          <a:xfrm>
            <a:off x="20594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2"/>
          <p:cNvSpPr/>
          <p:nvPr/>
        </p:nvSpPr>
        <p:spPr>
          <a:xfrm flipH="1">
            <a:off x="8760930" y="1202671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2"/>
          <p:cNvSpPr/>
          <p:nvPr/>
        </p:nvSpPr>
        <p:spPr>
          <a:xfrm flipH="1">
            <a:off x="8741800" y="1011412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3" name="Google Shape;973;p32"/>
          <p:cNvCxnSpPr/>
          <p:nvPr/>
        </p:nvCxnSpPr>
        <p:spPr>
          <a:xfrm rot="10800000">
            <a:off x="8810875" y="-1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4" name="Google Shape;974;p32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5" name="Google Shape;975;p32"/>
          <p:cNvCxnSpPr/>
          <p:nvPr/>
        </p:nvCxnSpPr>
        <p:spPr>
          <a:xfrm rot="10800000">
            <a:off x="212750" y="3901850"/>
            <a:ext cx="0" cy="1175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2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77" name="Google Shape;977;p32"/>
          <p:cNvSpPr/>
          <p:nvPr/>
        </p:nvSpPr>
        <p:spPr>
          <a:xfrm>
            <a:off x="7029213" y="484152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8620550" y="18105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82075" y="209680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51000" y="24601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161275" y="504875"/>
            <a:ext cx="144300" cy="144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455000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3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" name="Google Shape;48;p3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" name="Google Shape;49;p3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0" name="Google Shape;50;p3"/>
          <p:cNvCxnSpPr/>
          <p:nvPr/>
        </p:nvCxnSpPr>
        <p:spPr>
          <a:xfrm rot="10800000">
            <a:off x="2841950" y="-442575"/>
            <a:ext cx="0" cy="185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1" name="Google Shape;51;p3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Google Shape;52;p3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3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6" name="Google Shape;56;p3"/>
          <p:cNvSpPr/>
          <p:nvPr/>
        </p:nvSpPr>
        <p:spPr>
          <a:xfrm flipH="1">
            <a:off x="3581300" y="4399063"/>
            <a:ext cx="246900" cy="2469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3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" name="Google Shape;59;p3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" name="Google Shape;60;p3"/>
          <p:cNvCxnSpPr/>
          <p:nvPr/>
        </p:nvCxnSpPr>
        <p:spPr>
          <a:xfrm rot="10800000">
            <a:off x="1489525" y="469857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1" name="Google Shape;61;p3"/>
          <p:cNvCxnSpPr/>
          <p:nvPr/>
        </p:nvCxnSpPr>
        <p:spPr>
          <a:xfrm rot="10800000">
            <a:off x="2595375" y="433977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912075" y="2704625"/>
            <a:ext cx="421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834925" y="1716447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0" name="Google Shape;980;p33"/>
          <p:cNvSpPr txBox="1">
            <a:spLocks noGrp="1"/>
          </p:cNvSpPr>
          <p:nvPr>
            <p:ph type="subTitle" idx="1"/>
          </p:nvPr>
        </p:nvSpPr>
        <p:spPr>
          <a:xfrm>
            <a:off x="2232792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1" name="Google Shape;981;p33"/>
          <p:cNvSpPr txBox="1">
            <a:spLocks noGrp="1"/>
          </p:cNvSpPr>
          <p:nvPr>
            <p:ph type="subTitle" idx="2"/>
          </p:nvPr>
        </p:nvSpPr>
        <p:spPr>
          <a:xfrm>
            <a:off x="4790653" y="2116671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2" name="Google Shape;982;p33"/>
          <p:cNvSpPr txBox="1">
            <a:spLocks noGrp="1"/>
          </p:cNvSpPr>
          <p:nvPr>
            <p:ph type="subTitle" idx="3"/>
          </p:nvPr>
        </p:nvSpPr>
        <p:spPr>
          <a:xfrm>
            <a:off x="2232700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3" name="Google Shape;983;p33"/>
          <p:cNvSpPr txBox="1">
            <a:spLocks noGrp="1"/>
          </p:cNvSpPr>
          <p:nvPr>
            <p:ph type="subTitle" idx="4"/>
          </p:nvPr>
        </p:nvSpPr>
        <p:spPr>
          <a:xfrm>
            <a:off x="4790525" y="3678097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4" name="Google Shape;984;p33"/>
          <p:cNvSpPr txBox="1">
            <a:spLocks noGrp="1"/>
          </p:cNvSpPr>
          <p:nvPr>
            <p:ph type="subTitle" idx="5"/>
          </p:nvPr>
        </p:nvSpPr>
        <p:spPr>
          <a:xfrm>
            <a:off x="2232650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33"/>
          <p:cNvSpPr txBox="1">
            <a:spLocks noGrp="1"/>
          </p:cNvSpPr>
          <p:nvPr>
            <p:ph type="subTitle" idx="6"/>
          </p:nvPr>
        </p:nvSpPr>
        <p:spPr>
          <a:xfrm>
            <a:off x="4790446" y="1791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3"/>
          <p:cNvSpPr txBox="1">
            <a:spLocks noGrp="1"/>
          </p:cNvSpPr>
          <p:nvPr>
            <p:ph type="subTitle" idx="7"/>
          </p:nvPr>
        </p:nvSpPr>
        <p:spPr>
          <a:xfrm>
            <a:off x="2232650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33"/>
          <p:cNvSpPr txBox="1">
            <a:spLocks noGrp="1"/>
          </p:cNvSpPr>
          <p:nvPr>
            <p:ph type="subTitle" idx="8"/>
          </p:nvPr>
        </p:nvSpPr>
        <p:spPr>
          <a:xfrm>
            <a:off x="4790446" y="3339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33"/>
          <p:cNvSpPr/>
          <p:nvPr/>
        </p:nvSpPr>
        <p:spPr>
          <a:xfrm flipH="1">
            <a:off x="8581731" y="109034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3200" y="90838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0" name="Google Shape;990;p33"/>
          <p:cNvCxnSpPr/>
          <p:nvPr/>
        </p:nvCxnSpPr>
        <p:spPr>
          <a:xfrm rot="10800000">
            <a:off x="8622125" y="-91062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1" name="Google Shape;991;p33"/>
          <p:cNvSpPr/>
          <p:nvPr/>
        </p:nvSpPr>
        <p:spPr>
          <a:xfrm flipH="1">
            <a:off x="8903330" y="3706931"/>
            <a:ext cx="89700" cy="9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3"/>
          <p:cNvSpPr/>
          <p:nvPr/>
        </p:nvSpPr>
        <p:spPr>
          <a:xfrm flipH="1">
            <a:off x="8884200" y="3513261"/>
            <a:ext cx="127800" cy="12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3" name="Google Shape;993;p33"/>
          <p:cNvCxnSpPr/>
          <p:nvPr/>
        </p:nvCxnSpPr>
        <p:spPr>
          <a:xfrm rot="10800000">
            <a:off x="8953275" y="24892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4" name="Google Shape;994;p33"/>
          <p:cNvSpPr/>
          <p:nvPr/>
        </p:nvSpPr>
        <p:spPr>
          <a:xfrm>
            <a:off x="8920339" y="168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8850625" y="184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3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3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00" name="Google Shape;1000;p33"/>
          <p:cNvSpPr/>
          <p:nvPr/>
        </p:nvSpPr>
        <p:spPr>
          <a:xfrm>
            <a:off x="553958" y="28224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505025" y="29354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5724783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56758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6" name="Google Shape;1006;p33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3"/>
          <p:cNvCxnSpPr/>
          <p:nvPr/>
        </p:nvCxnSpPr>
        <p:spPr>
          <a:xfrm rot="10800000">
            <a:off x="6153675" y="-2021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3"/>
          <p:cNvCxnSpPr/>
          <p:nvPr/>
        </p:nvCxnSpPr>
        <p:spPr>
          <a:xfrm rot="10800000">
            <a:off x="798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33"/>
          <p:cNvCxnSpPr/>
          <p:nvPr/>
        </p:nvCxnSpPr>
        <p:spPr>
          <a:xfrm rot="10800000">
            <a:off x="765552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33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33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2" name="Google Shape;1012;p33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>
            <a:off x="8641255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>
            <a:off x="8622125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6" name="Google Shape;1016;p33"/>
          <p:cNvCxnSpPr/>
          <p:nvPr/>
        </p:nvCxnSpPr>
        <p:spPr>
          <a:xfrm rot="10800000">
            <a:off x="8691200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7" name="Google Shape;1017;p33"/>
          <p:cNvSpPr/>
          <p:nvPr/>
        </p:nvSpPr>
        <p:spPr>
          <a:xfrm>
            <a:off x="4510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8" name="Google Shape;1018;p33"/>
          <p:cNvCxnSpPr/>
          <p:nvPr/>
        </p:nvCxnSpPr>
        <p:spPr>
          <a:xfrm rot="10800000">
            <a:off x="213987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9" name="Google Shape;1019;p33"/>
          <p:cNvSpPr/>
          <p:nvPr/>
        </p:nvSpPr>
        <p:spPr>
          <a:xfrm>
            <a:off x="1051808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002875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1" name="Google Shape;1021;p33"/>
          <p:cNvCxnSpPr/>
          <p:nvPr/>
        </p:nvCxnSpPr>
        <p:spPr>
          <a:xfrm rot="10800000">
            <a:off x="1256050" y="-42945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3"/>
          <p:cNvCxnSpPr/>
          <p:nvPr/>
        </p:nvCxnSpPr>
        <p:spPr>
          <a:xfrm rot="10800000">
            <a:off x="1597088" y="-15220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23" name="Google Shape;1023;p33"/>
          <p:cNvSpPr/>
          <p:nvPr/>
        </p:nvSpPr>
        <p:spPr>
          <a:xfrm flipH="1">
            <a:off x="1207150" y="3276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6" name="Google Shape;1026;p34"/>
          <p:cNvSpPr txBox="1">
            <a:spLocks noGrp="1"/>
          </p:cNvSpPr>
          <p:nvPr>
            <p:ph type="subTitle" idx="1"/>
          </p:nvPr>
        </p:nvSpPr>
        <p:spPr>
          <a:xfrm>
            <a:off x="1031900" y="232408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7" name="Google Shape;1027;p34"/>
          <p:cNvSpPr txBox="1">
            <a:spLocks noGrp="1"/>
          </p:cNvSpPr>
          <p:nvPr>
            <p:ph type="subTitle" idx="2"/>
          </p:nvPr>
        </p:nvSpPr>
        <p:spPr>
          <a:xfrm>
            <a:off x="3506695" y="232408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8" name="Google Shape;1028;p34"/>
          <p:cNvSpPr txBox="1">
            <a:spLocks noGrp="1"/>
          </p:cNvSpPr>
          <p:nvPr>
            <p:ph type="subTitle" idx="3"/>
          </p:nvPr>
        </p:nvSpPr>
        <p:spPr>
          <a:xfrm>
            <a:off x="5981490" y="232408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9" name="Google Shape;1029;p34"/>
          <p:cNvSpPr txBox="1">
            <a:spLocks noGrp="1"/>
          </p:cNvSpPr>
          <p:nvPr>
            <p:ph type="subTitle" idx="4"/>
          </p:nvPr>
        </p:nvSpPr>
        <p:spPr>
          <a:xfrm>
            <a:off x="2269313" y="378113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0" name="Google Shape;1030;p34"/>
          <p:cNvSpPr txBox="1">
            <a:spLocks noGrp="1"/>
          </p:cNvSpPr>
          <p:nvPr>
            <p:ph type="subTitle" idx="5"/>
          </p:nvPr>
        </p:nvSpPr>
        <p:spPr>
          <a:xfrm>
            <a:off x="4744107" y="3781137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1" name="Google Shape;1031;p34"/>
          <p:cNvSpPr txBox="1">
            <a:spLocks noGrp="1"/>
          </p:cNvSpPr>
          <p:nvPr>
            <p:ph type="subTitle" idx="6"/>
          </p:nvPr>
        </p:nvSpPr>
        <p:spPr>
          <a:xfrm>
            <a:off x="1031875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34"/>
          <p:cNvSpPr txBox="1">
            <a:spLocks noGrp="1"/>
          </p:cNvSpPr>
          <p:nvPr>
            <p:ph type="subTitle" idx="7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34"/>
          <p:cNvSpPr txBox="1">
            <a:spLocks noGrp="1"/>
          </p:cNvSpPr>
          <p:nvPr>
            <p:ph type="subTitle" idx="8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34"/>
          <p:cNvSpPr txBox="1">
            <a:spLocks noGrp="1"/>
          </p:cNvSpPr>
          <p:nvPr>
            <p:ph type="subTitle" idx="9"/>
          </p:nvPr>
        </p:nvSpPr>
        <p:spPr>
          <a:xfrm>
            <a:off x="2269288" y="3443849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34"/>
          <p:cNvSpPr txBox="1">
            <a:spLocks noGrp="1"/>
          </p:cNvSpPr>
          <p:nvPr>
            <p:ph type="subTitle" idx="13"/>
          </p:nvPr>
        </p:nvSpPr>
        <p:spPr>
          <a:xfrm>
            <a:off x="4744112" y="3443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34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4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8" name="Google Shape;1038;p34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9" name="Google Shape;1039;p34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4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1" name="Google Shape;1041;p34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42" name="Google Shape;1042;p34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4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4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4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4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7" name="Google Shape;1047;p34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48" name="Google Shape;1048;p34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4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4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4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4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4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4" name="Google Shape;1054;p34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34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6" name="Google Shape;1056;p34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34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34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34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60" name="Google Shape;1060;p34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4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4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4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4" name="Google Shape;1064;p34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65" name="Google Shape;1065;p34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68" name="Google Shape;1068;p35"/>
          <p:cNvSpPr txBox="1">
            <a:spLocks noGrp="1"/>
          </p:cNvSpPr>
          <p:nvPr>
            <p:ph type="subTitle" idx="1"/>
          </p:nvPr>
        </p:nvSpPr>
        <p:spPr>
          <a:xfrm>
            <a:off x="1031900" y="2330516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9" name="Google Shape;1069;p35"/>
          <p:cNvSpPr txBox="1">
            <a:spLocks noGrp="1"/>
          </p:cNvSpPr>
          <p:nvPr>
            <p:ph type="subTitle" idx="2"/>
          </p:nvPr>
        </p:nvSpPr>
        <p:spPr>
          <a:xfrm>
            <a:off x="3506695" y="2330516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0" name="Google Shape;1070;p35"/>
          <p:cNvSpPr txBox="1">
            <a:spLocks noGrp="1"/>
          </p:cNvSpPr>
          <p:nvPr>
            <p:ph type="subTitle" idx="3"/>
          </p:nvPr>
        </p:nvSpPr>
        <p:spPr>
          <a:xfrm>
            <a:off x="5981490" y="2330516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1" name="Google Shape;1071;p35"/>
          <p:cNvSpPr txBox="1">
            <a:spLocks noGrp="1"/>
          </p:cNvSpPr>
          <p:nvPr>
            <p:ph type="subTitle" idx="4"/>
          </p:nvPr>
        </p:nvSpPr>
        <p:spPr>
          <a:xfrm>
            <a:off x="1031900" y="3787566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2" name="Google Shape;1072;p35"/>
          <p:cNvSpPr txBox="1">
            <a:spLocks noGrp="1"/>
          </p:cNvSpPr>
          <p:nvPr>
            <p:ph type="subTitle" idx="5"/>
          </p:nvPr>
        </p:nvSpPr>
        <p:spPr>
          <a:xfrm>
            <a:off x="3506695" y="3787566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3" name="Google Shape;1073;p35"/>
          <p:cNvSpPr txBox="1">
            <a:spLocks noGrp="1"/>
          </p:cNvSpPr>
          <p:nvPr>
            <p:ph type="subTitle" idx="6"/>
          </p:nvPr>
        </p:nvSpPr>
        <p:spPr>
          <a:xfrm>
            <a:off x="5981490" y="3787566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4" name="Google Shape;1074;p35"/>
          <p:cNvSpPr txBox="1">
            <a:spLocks noGrp="1"/>
          </p:cNvSpPr>
          <p:nvPr>
            <p:ph type="subTitle" idx="7"/>
          </p:nvPr>
        </p:nvSpPr>
        <p:spPr>
          <a:xfrm>
            <a:off x="1031900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35"/>
          <p:cNvSpPr txBox="1">
            <a:spLocks noGrp="1"/>
          </p:cNvSpPr>
          <p:nvPr>
            <p:ph type="subTitle" idx="8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35"/>
          <p:cNvSpPr txBox="1">
            <a:spLocks noGrp="1"/>
          </p:cNvSpPr>
          <p:nvPr>
            <p:ph type="subTitle" idx="9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35"/>
          <p:cNvSpPr txBox="1">
            <a:spLocks noGrp="1"/>
          </p:cNvSpPr>
          <p:nvPr>
            <p:ph type="subTitle" idx="13"/>
          </p:nvPr>
        </p:nvSpPr>
        <p:spPr>
          <a:xfrm>
            <a:off x="1031900" y="3443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35"/>
          <p:cNvSpPr txBox="1">
            <a:spLocks noGrp="1"/>
          </p:cNvSpPr>
          <p:nvPr>
            <p:ph type="subTitle" idx="14"/>
          </p:nvPr>
        </p:nvSpPr>
        <p:spPr>
          <a:xfrm>
            <a:off x="3506700" y="3443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35"/>
          <p:cNvSpPr txBox="1">
            <a:spLocks noGrp="1"/>
          </p:cNvSpPr>
          <p:nvPr>
            <p:ph type="subTitle" idx="15"/>
          </p:nvPr>
        </p:nvSpPr>
        <p:spPr>
          <a:xfrm>
            <a:off x="5981513" y="3443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35"/>
          <p:cNvSpPr/>
          <p:nvPr/>
        </p:nvSpPr>
        <p:spPr>
          <a:xfrm flipH="1">
            <a:off x="8581731" y="44029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5"/>
          <p:cNvSpPr/>
          <p:nvPr/>
        </p:nvSpPr>
        <p:spPr>
          <a:xfrm flipH="1">
            <a:off x="8573200" y="42210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2" name="Google Shape;1082;p35"/>
          <p:cNvCxnSpPr/>
          <p:nvPr/>
        </p:nvCxnSpPr>
        <p:spPr>
          <a:xfrm rot="10800000">
            <a:off x="8622125" y="32215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83" name="Google Shape;1083;p35"/>
          <p:cNvSpPr/>
          <p:nvPr/>
        </p:nvSpPr>
        <p:spPr>
          <a:xfrm flipH="1">
            <a:off x="8882480" y="2921296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5"/>
          <p:cNvSpPr/>
          <p:nvPr/>
        </p:nvSpPr>
        <p:spPr>
          <a:xfrm flipH="1">
            <a:off x="8863350" y="2730037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5" name="Google Shape;1085;p35"/>
          <p:cNvCxnSpPr/>
          <p:nvPr/>
        </p:nvCxnSpPr>
        <p:spPr>
          <a:xfrm rot="10800000">
            <a:off x="8932425" y="17186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86" name="Google Shape;1086;p35"/>
          <p:cNvSpPr/>
          <p:nvPr/>
        </p:nvSpPr>
        <p:spPr>
          <a:xfrm>
            <a:off x="8897139" y="4318838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5"/>
          <p:cNvSpPr/>
          <p:nvPr/>
        </p:nvSpPr>
        <p:spPr>
          <a:xfrm>
            <a:off x="8827425" y="4479780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5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5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5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1" name="Google Shape;1091;p35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92" name="Google Shape;1092;p35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5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5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5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5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5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35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35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00" name="Google Shape;1100;p35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01" name="Google Shape;1101;p35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35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5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4" name="Google Shape;1104;p35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5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5"/>
          <p:cNvSpPr/>
          <p:nvPr/>
        </p:nvSpPr>
        <p:spPr>
          <a:xfrm flipH="1">
            <a:off x="8760930" y="9278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5"/>
          <p:cNvSpPr/>
          <p:nvPr/>
        </p:nvSpPr>
        <p:spPr>
          <a:xfrm flipH="1">
            <a:off x="8741800" y="7366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8" name="Google Shape;1108;p35"/>
          <p:cNvCxnSpPr/>
          <p:nvPr/>
        </p:nvCxnSpPr>
        <p:spPr>
          <a:xfrm rot="10800000">
            <a:off x="8810875" y="-274787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9" name="Google Shape;1109;p35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5"/>
          <p:cNvSpPr/>
          <p:nvPr/>
        </p:nvSpPr>
        <p:spPr>
          <a:xfrm flipH="1">
            <a:off x="382476" y="4241095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5"/>
          <p:cNvSpPr/>
          <p:nvPr/>
        </p:nvSpPr>
        <p:spPr>
          <a:xfrm flipH="1">
            <a:off x="360050" y="4406835"/>
            <a:ext cx="1281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5"/>
          <p:cNvSpPr/>
          <p:nvPr/>
        </p:nvSpPr>
        <p:spPr>
          <a:xfrm flipH="1">
            <a:off x="399948" y="4617211"/>
            <a:ext cx="48300" cy="4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3" name="Google Shape;1113;p35"/>
          <p:cNvCxnSpPr/>
          <p:nvPr/>
        </p:nvCxnSpPr>
        <p:spPr>
          <a:xfrm rot="10800000">
            <a:off x="424150" y="3192050"/>
            <a:ext cx="0" cy="898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35"/>
          <p:cNvCxnSpPr/>
          <p:nvPr/>
        </p:nvCxnSpPr>
        <p:spPr>
          <a:xfrm rot="10800000">
            <a:off x="2472150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15" name="Google Shape;1115;p35"/>
          <p:cNvSpPr/>
          <p:nvPr/>
        </p:nvSpPr>
        <p:spPr>
          <a:xfrm>
            <a:off x="212493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6"/>
          <p:cNvSpPr txBox="1">
            <a:spLocks noGrp="1"/>
          </p:cNvSpPr>
          <p:nvPr>
            <p:ph type="title" hasCustomPrompt="1"/>
          </p:nvPr>
        </p:nvSpPr>
        <p:spPr>
          <a:xfrm>
            <a:off x="1920160" y="547888"/>
            <a:ext cx="53037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8" name="Google Shape;1118;p36"/>
          <p:cNvSpPr txBox="1">
            <a:spLocks noGrp="1"/>
          </p:cNvSpPr>
          <p:nvPr>
            <p:ph type="subTitle" idx="1"/>
          </p:nvPr>
        </p:nvSpPr>
        <p:spPr>
          <a:xfrm>
            <a:off x="1920103" y="1478288"/>
            <a:ext cx="5303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19" name="Google Shape;1119;p36"/>
          <p:cNvSpPr txBox="1">
            <a:spLocks noGrp="1"/>
          </p:cNvSpPr>
          <p:nvPr>
            <p:ph type="title" idx="2" hasCustomPrompt="1"/>
          </p:nvPr>
        </p:nvSpPr>
        <p:spPr>
          <a:xfrm>
            <a:off x="1920229" y="1890099"/>
            <a:ext cx="53037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0" name="Google Shape;1120;p36"/>
          <p:cNvSpPr txBox="1">
            <a:spLocks noGrp="1"/>
          </p:cNvSpPr>
          <p:nvPr>
            <p:ph type="subTitle" idx="3"/>
          </p:nvPr>
        </p:nvSpPr>
        <p:spPr>
          <a:xfrm>
            <a:off x="1920075" y="2820500"/>
            <a:ext cx="5303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21" name="Google Shape;1121;p36"/>
          <p:cNvSpPr txBox="1">
            <a:spLocks noGrp="1"/>
          </p:cNvSpPr>
          <p:nvPr>
            <p:ph type="title" idx="4" hasCustomPrompt="1"/>
          </p:nvPr>
        </p:nvSpPr>
        <p:spPr>
          <a:xfrm>
            <a:off x="1920229" y="3232311"/>
            <a:ext cx="5303700" cy="10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2" name="Google Shape;1122;p36"/>
          <p:cNvSpPr txBox="1">
            <a:spLocks noGrp="1"/>
          </p:cNvSpPr>
          <p:nvPr>
            <p:ph type="subTitle" idx="5"/>
          </p:nvPr>
        </p:nvSpPr>
        <p:spPr>
          <a:xfrm>
            <a:off x="1920103" y="4162713"/>
            <a:ext cx="5303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23" name="Google Shape;1123;p36"/>
          <p:cNvSpPr/>
          <p:nvPr/>
        </p:nvSpPr>
        <p:spPr>
          <a:xfrm>
            <a:off x="430899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408625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448527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6" name="Google Shape;1126;p36"/>
          <p:cNvCxnSpPr/>
          <p:nvPr/>
        </p:nvCxnSpPr>
        <p:spPr>
          <a:xfrm rot="10800000">
            <a:off x="472625" y="-1952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27" name="Google Shape;1127;p36"/>
          <p:cNvSpPr/>
          <p:nvPr/>
        </p:nvSpPr>
        <p:spPr>
          <a:xfrm flipH="1">
            <a:off x="135317" y="279369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6"/>
          <p:cNvSpPr/>
          <p:nvPr/>
        </p:nvSpPr>
        <p:spPr>
          <a:xfrm flipH="1">
            <a:off x="86750" y="290668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6"/>
          <p:cNvSpPr/>
          <p:nvPr/>
        </p:nvSpPr>
        <p:spPr>
          <a:xfrm flipH="1">
            <a:off x="233692" y="13228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6"/>
          <p:cNvSpPr/>
          <p:nvPr/>
        </p:nvSpPr>
        <p:spPr>
          <a:xfrm flipH="1">
            <a:off x="185125" y="24526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6"/>
          <p:cNvSpPr/>
          <p:nvPr/>
        </p:nvSpPr>
        <p:spPr>
          <a:xfrm>
            <a:off x="555695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536725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3" name="Google Shape;1133;p36"/>
          <p:cNvCxnSpPr/>
          <p:nvPr/>
        </p:nvCxnSpPr>
        <p:spPr>
          <a:xfrm rot="10800000">
            <a:off x="595450" y="2571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34" name="Google Shape;1134;p36"/>
          <p:cNvSpPr/>
          <p:nvPr/>
        </p:nvSpPr>
        <p:spPr>
          <a:xfrm flipH="1">
            <a:off x="8637201" y="131052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6"/>
          <p:cNvSpPr/>
          <p:nvPr/>
        </p:nvSpPr>
        <p:spPr>
          <a:xfrm flipH="1">
            <a:off x="8614775" y="1476260"/>
            <a:ext cx="1281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6"/>
          <p:cNvSpPr/>
          <p:nvPr/>
        </p:nvSpPr>
        <p:spPr>
          <a:xfrm flipH="1">
            <a:off x="8654673" y="1686636"/>
            <a:ext cx="48300" cy="4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7" name="Google Shape;1137;p36"/>
          <p:cNvCxnSpPr/>
          <p:nvPr/>
        </p:nvCxnSpPr>
        <p:spPr>
          <a:xfrm rot="10800000">
            <a:off x="8678875" y="-142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38" name="Google Shape;1138;p36"/>
          <p:cNvSpPr/>
          <p:nvPr/>
        </p:nvSpPr>
        <p:spPr>
          <a:xfrm>
            <a:off x="8966383" y="4136049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8917450" y="4249030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8868008" y="2351811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8819075" y="2464792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6"/>
          <p:cNvSpPr/>
          <p:nvPr/>
        </p:nvSpPr>
        <p:spPr>
          <a:xfrm flipH="1">
            <a:off x="8506105" y="4638333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6"/>
          <p:cNvSpPr/>
          <p:nvPr/>
        </p:nvSpPr>
        <p:spPr>
          <a:xfrm flipH="1">
            <a:off x="8486975" y="4447075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4" name="Google Shape;1144;p36"/>
          <p:cNvCxnSpPr/>
          <p:nvPr/>
        </p:nvCxnSpPr>
        <p:spPr>
          <a:xfrm rot="10800000">
            <a:off x="8556050" y="34356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45" name="Google Shape;1145;p36"/>
          <p:cNvSpPr/>
          <p:nvPr/>
        </p:nvSpPr>
        <p:spPr>
          <a:xfrm>
            <a:off x="4801058" y="4728036"/>
            <a:ext cx="49800" cy="49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6"/>
          <p:cNvSpPr/>
          <p:nvPr/>
        </p:nvSpPr>
        <p:spPr>
          <a:xfrm>
            <a:off x="4752125" y="4841017"/>
            <a:ext cx="147300" cy="1473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7" name="Google Shape;1147;p36"/>
          <p:cNvCxnSpPr/>
          <p:nvPr/>
        </p:nvCxnSpPr>
        <p:spPr>
          <a:xfrm rot="10800000">
            <a:off x="1794300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36"/>
          <p:cNvCxnSpPr/>
          <p:nvPr/>
        </p:nvCxnSpPr>
        <p:spPr>
          <a:xfrm rot="10800000">
            <a:off x="8240300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36"/>
          <p:cNvCxnSpPr/>
          <p:nvPr/>
        </p:nvCxnSpPr>
        <p:spPr>
          <a:xfrm rot="10800000">
            <a:off x="2166450" y="-3295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50" name="Google Shape;1150;p36"/>
          <p:cNvSpPr/>
          <p:nvPr/>
        </p:nvSpPr>
        <p:spPr>
          <a:xfrm>
            <a:off x="7893088" y="2215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1" name="Google Shape;1151;p36"/>
          <p:cNvCxnSpPr/>
          <p:nvPr/>
        </p:nvCxnSpPr>
        <p:spPr>
          <a:xfrm rot="10800000">
            <a:off x="3336025" y="-102250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52" name="Google Shape;1152;p36"/>
          <p:cNvSpPr/>
          <p:nvPr/>
        </p:nvSpPr>
        <p:spPr>
          <a:xfrm>
            <a:off x="6424463" y="481730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3" name="Google Shape;1153;p36"/>
          <p:cNvCxnSpPr/>
          <p:nvPr/>
        </p:nvCxnSpPr>
        <p:spPr>
          <a:xfrm rot="10800000">
            <a:off x="919238" y="4728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36"/>
          <p:cNvCxnSpPr/>
          <p:nvPr/>
        </p:nvCxnSpPr>
        <p:spPr>
          <a:xfrm rot="10800000">
            <a:off x="7024200" y="4694325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55" name="Google Shape;1155;p36"/>
          <p:cNvCxnSpPr/>
          <p:nvPr/>
        </p:nvCxnSpPr>
        <p:spPr>
          <a:xfrm rot="10800000">
            <a:off x="8193775" y="4921625"/>
            <a:ext cx="0" cy="542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36"/>
          <p:cNvCxnSpPr/>
          <p:nvPr/>
        </p:nvCxnSpPr>
        <p:spPr>
          <a:xfrm rot="10800000">
            <a:off x="7535900" y="-861550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>
            <a:spLocks noGrp="1"/>
          </p:cNvSpPr>
          <p:nvPr>
            <p:ph type="subTitle" idx="1"/>
          </p:nvPr>
        </p:nvSpPr>
        <p:spPr>
          <a:xfrm>
            <a:off x="4568825" y="1527900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9" name="Google Shape;1159;p37"/>
          <p:cNvSpPr txBox="1">
            <a:spLocks noGrp="1"/>
          </p:cNvSpPr>
          <p:nvPr>
            <p:ph type="ctrTitle"/>
          </p:nvPr>
        </p:nvSpPr>
        <p:spPr>
          <a:xfrm flipH="1">
            <a:off x="4575175" y="711688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0" name="Google Shape;1160;p37"/>
          <p:cNvSpPr txBox="1"/>
          <p:nvPr/>
        </p:nvSpPr>
        <p:spPr>
          <a:xfrm>
            <a:off x="4572003" y="33855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37"/>
          <p:cNvSpPr/>
          <p:nvPr/>
        </p:nvSpPr>
        <p:spPr>
          <a:xfrm flipH="1">
            <a:off x="446000" y="21448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7"/>
          <p:cNvSpPr/>
          <p:nvPr/>
        </p:nvSpPr>
        <p:spPr>
          <a:xfrm flipH="1">
            <a:off x="2405450" y="45346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7"/>
          <p:cNvSpPr/>
          <p:nvPr/>
        </p:nvSpPr>
        <p:spPr>
          <a:xfrm flipH="1">
            <a:off x="407675" y="4086950"/>
            <a:ext cx="90900" cy="90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7"/>
          <p:cNvSpPr/>
          <p:nvPr/>
        </p:nvSpPr>
        <p:spPr>
          <a:xfrm flipH="1">
            <a:off x="407675" y="24311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7"/>
          <p:cNvSpPr/>
          <p:nvPr/>
        </p:nvSpPr>
        <p:spPr>
          <a:xfrm flipH="1">
            <a:off x="476450" y="27945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7"/>
          <p:cNvSpPr/>
          <p:nvPr/>
        </p:nvSpPr>
        <p:spPr>
          <a:xfrm flipH="1">
            <a:off x="2435900" y="480650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419700" y="45058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8" name="Google Shape;1168;p37"/>
          <p:cNvCxnSpPr/>
          <p:nvPr/>
        </p:nvCxnSpPr>
        <p:spPr>
          <a:xfrm rot="10800000">
            <a:off x="518225" y="4029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37"/>
          <p:cNvCxnSpPr/>
          <p:nvPr/>
        </p:nvCxnSpPr>
        <p:spPr>
          <a:xfrm rot="10800000">
            <a:off x="1320150" y="1457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0" name="Google Shape;1170;p37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3" name="Google Shape;1173;p37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37"/>
          <p:cNvCxnSpPr/>
          <p:nvPr/>
        </p:nvCxnSpPr>
        <p:spPr>
          <a:xfrm rot="10800000">
            <a:off x="3727875" y="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37"/>
          <p:cNvCxnSpPr/>
          <p:nvPr/>
        </p:nvCxnSpPr>
        <p:spPr>
          <a:xfrm rot="10800000">
            <a:off x="8498450" y="-180025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76" name="Google Shape;1176;p37"/>
          <p:cNvSpPr/>
          <p:nvPr/>
        </p:nvSpPr>
        <p:spPr>
          <a:xfrm>
            <a:off x="8456925" y="46033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8375000" y="47924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578250" y="3446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9" name="Google Shape;1179;p37"/>
          <p:cNvCxnSpPr/>
          <p:nvPr/>
        </p:nvCxnSpPr>
        <p:spPr>
          <a:xfrm rot="10800000">
            <a:off x="372787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37"/>
          <p:cNvCxnSpPr/>
          <p:nvPr/>
        </p:nvCxnSpPr>
        <p:spPr>
          <a:xfrm rot="10800000">
            <a:off x="70004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37"/>
          <p:cNvCxnSpPr/>
          <p:nvPr/>
        </p:nvCxnSpPr>
        <p:spPr>
          <a:xfrm rot="10800000">
            <a:off x="5328775" y="-3214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37"/>
          <p:cNvCxnSpPr/>
          <p:nvPr/>
        </p:nvCxnSpPr>
        <p:spPr>
          <a:xfrm rot="10800000">
            <a:off x="5328775" y="45811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7026125" y="-61080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01025" y="4806400"/>
            <a:ext cx="0" cy="45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2" name="Google Shape;1212;p38"/>
          <p:cNvSpPr/>
          <p:nvPr/>
        </p:nvSpPr>
        <p:spPr>
          <a:xfrm rot="10800000" flipH="1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8"/>
          <p:cNvSpPr/>
          <p:nvPr/>
        </p:nvSpPr>
        <p:spPr>
          <a:xfrm rot="10800000" flipH="1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3" name="Google Shape;1233;p39"/>
          <p:cNvSpPr/>
          <p:nvPr/>
        </p:nvSpPr>
        <p:spPr>
          <a:xfrm rot="10800000" flipH="1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9"/>
          <p:cNvSpPr/>
          <p:nvPr/>
        </p:nvSpPr>
        <p:spPr>
          <a:xfrm rot="10800000" flipH="1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2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1843927" y="2807624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2"/>
          </p:nvPr>
        </p:nvSpPr>
        <p:spPr>
          <a:xfrm>
            <a:off x="4744377" y="2807624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3"/>
          </p:nvPr>
        </p:nvSpPr>
        <p:spPr>
          <a:xfrm>
            <a:off x="1843925" y="2470060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4"/>
          </p:nvPr>
        </p:nvSpPr>
        <p:spPr>
          <a:xfrm>
            <a:off x="4744375" y="2470060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/>
          <p:nvPr/>
        </p:nvSpPr>
        <p:spPr>
          <a:xfrm flipH="1">
            <a:off x="254850" y="694938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8611975" y="39323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flipH="1">
            <a:off x="204025" y="861421"/>
            <a:ext cx="194700" cy="1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398725" y="4467125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8789525" y="4612000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188075" y="482961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" name="Google Shape;107;p5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5"/>
          <p:cNvCxnSpPr/>
          <p:nvPr/>
        </p:nvCxnSpPr>
        <p:spPr>
          <a:xfrm rot="10800000">
            <a:off x="470825" y="3238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9" name="Google Shape;109;p5"/>
          <p:cNvSpPr/>
          <p:nvPr/>
        </p:nvSpPr>
        <p:spPr>
          <a:xfrm flipH="1">
            <a:off x="437325" y="4737150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5"/>
          <p:cNvCxnSpPr/>
          <p:nvPr/>
        </p:nvCxnSpPr>
        <p:spPr>
          <a:xfrm rot="10800000">
            <a:off x="8683975" y="28619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5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5"/>
          <p:cNvCxnSpPr/>
          <p:nvPr/>
        </p:nvCxnSpPr>
        <p:spPr>
          <a:xfrm rot="10800000">
            <a:off x="8789525" y="-176350"/>
            <a:ext cx="0" cy="1044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5"/>
          <p:cNvCxnSpPr/>
          <p:nvPr/>
        </p:nvCxnSpPr>
        <p:spPr>
          <a:xfrm rot="10800000">
            <a:off x="8424000" y="-4908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5"/>
          <p:cNvCxnSpPr/>
          <p:nvPr/>
        </p:nvCxnSpPr>
        <p:spPr>
          <a:xfrm rot="10800000">
            <a:off x="4407900" y="44671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5"/>
          <p:cNvCxnSpPr/>
          <p:nvPr/>
        </p:nvCxnSpPr>
        <p:spPr>
          <a:xfrm rot="10800000">
            <a:off x="2131100" y="477050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6" name="Google Shape;116;p5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7115475" y="483492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5641775" y="114613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5690150" y="37575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flipH="1">
            <a:off x="8717375" y="952163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 flipH="1">
            <a:off x="8755975" y="1222188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1245919" y="4621450"/>
            <a:ext cx="131100" cy="131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8819075" y="4415625"/>
            <a:ext cx="90900" cy="90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4877550" y="4653388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4925925" y="4914525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 flipH="1">
            <a:off x="2290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 flipH="1">
            <a:off x="74686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 flipH="1">
            <a:off x="19067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 flipH="1">
            <a:off x="22907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878952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1912425" y="4533463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7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7"/>
          <p:cNvCxnSpPr/>
          <p:nvPr/>
        </p:nvCxnSpPr>
        <p:spPr>
          <a:xfrm rot="10800000">
            <a:off x="301175" y="3238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9" name="Google Shape;159;p7"/>
          <p:cNvSpPr/>
          <p:nvPr/>
        </p:nvSpPr>
        <p:spPr>
          <a:xfrm flipH="1">
            <a:off x="26767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7"/>
          <p:cNvCxnSpPr/>
          <p:nvPr/>
        </p:nvCxnSpPr>
        <p:spPr>
          <a:xfrm rot="10800000">
            <a:off x="7540650" y="3700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7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7"/>
          <p:cNvCxnSpPr/>
          <p:nvPr/>
        </p:nvCxnSpPr>
        <p:spPr>
          <a:xfrm rot="10800000">
            <a:off x="8789525" y="-1222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7"/>
          <p:cNvCxnSpPr/>
          <p:nvPr/>
        </p:nvCxnSpPr>
        <p:spPr>
          <a:xfrm rot="10800000">
            <a:off x="5999175" y="-392250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7"/>
          <p:cNvCxnSpPr/>
          <p:nvPr/>
        </p:nvCxnSpPr>
        <p:spPr>
          <a:xfrm rot="10800000">
            <a:off x="5298375" y="455527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7"/>
          <p:cNvCxnSpPr/>
          <p:nvPr/>
        </p:nvCxnSpPr>
        <p:spPr>
          <a:xfrm rot="10800000">
            <a:off x="2848800" y="4875125"/>
            <a:ext cx="0" cy="795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6" name="Google Shape;166;p7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286625" y="152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335000" y="4694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7"/>
          <p:cNvSpPr txBox="1">
            <a:spLocks noGrp="1"/>
          </p:cNvSpPr>
          <p:nvPr>
            <p:ph type="subTitle" idx="1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877432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75205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9195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8"/>
          <p:cNvCxnSpPr/>
          <p:nvPr/>
        </p:nvCxnSpPr>
        <p:spPr>
          <a:xfrm rot="10800000">
            <a:off x="8816050" y="-188575"/>
            <a:ext cx="0" cy="130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8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8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8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5" name="Google Shape;185;p8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9" name="Google Shape;189;p8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272526" y="30958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245900" y="28273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8"/>
          <p:cNvCxnSpPr/>
          <p:nvPr/>
        </p:nvCxnSpPr>
        <p:spPr>
          <a:xfrm rot="10800000">
            <a:off x="335575" y="17851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8"/>
          <p:cNvCxnSpPr/>
          <p:nvPr/>
        </p:nvCxnSpPr>
        <p:spPr>
          <a:xfrm rot="10800000">
            <a:off x="2223050" y="469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5" name="Google Shape;195;p8"/>
          <p:cNvSpPr/>
          <p:nvPr/>
        </p:nvSpPr>
        <p:spPr>
          <a:xfrm flipH="1">
            <a:off x="2574200" y="48251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 rot="10800000">
            <a:off x="5612175" y="48713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8"/>
          <p:cNvCxnSpPr/>
          <p:nvPr/>
        </p:nvCxnSpPr>
        <p:spPr>
          <a:xfrm rot="10800000">
            <a:off x="6171450" y="46033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8" name="Google Shape;198;p8"/>
          <p:cNvSpPr/>
          <p:nvPr/>
        </p:nvSpPr>
        <p:spPr>
          <a:xfrm flipH="1">
            <a:off x="4069036" y="45659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 flipH="1">
            <a:off x="3999550" y="47268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flipH="1">
            <a:off x="1437486" y="83600"/>
            <a:ext cx="70800" cy="708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flipH="1">
            <a:off x="1368000" y="244542"/>
            <a:ext cx="210000" cy="21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>
            <a:spLocks noGrp="1"/>
          </p:cNvSpPr>
          <p:nvPr>
            <p:ph type="title" hasCustomPrompt="1"/>
          </p:nvPr>
        </p:nvSpPr>
        <p:spPr>
          <a:xfrm>
            <a:off x="1512550" y="1823750"/>
            <a:ext cx="61188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2" name="Google Shape;262;p11"/>
          <p:cNvSpPr txBox="1">
            <a:spLocks noGrp="1"/>
          </p:cNvSpPr>
          <p:nvPr>
            <p:ph type="body" idx="1"/>
          </p:nvPr>
        </p:nvSpPr>
        <p:spPr>
          <a:xfrm>
            <a:off x="2020673" y="2900603"/>
            <a:ext cx="5102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3139625" y="4217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 flipH="1">
            <a:off x="519600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11"/>
          <p:cNvCxnSpPr/>
          <p:nvPr/>
        </p:nvCxnSpPr>
        <p:spPr>
          <a:xfrm rot="10800000">
            <a:off x="591750" y="15585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6" name="Google Shape;266;p11"/>
          <p:cNvSpPr/>
          <p:nvPr/>
        </p:nvSpPr>
        <p:spPr>
          <a:xfrm flipH="1">
            <a:off x="539000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"/>
          <p:cNvSpPr/>
          <p:nvPr/>
        </p:nvSpPr>
        <p:spPr>
          <a:xfrm flipH="1">
            <a:off x="178906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 flipH="1">
            <a:off x="1703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" name="Google Shape;269;p11"/>
          <p:cNvCxnSpPr/>
          <p:nvPr/>
        </p:nvCxnSpPr>
        <p:spPr>
          <a:xfrm rot="10800000">
            <a:off x="219300" y="-188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0" name="Google Shape;270;p11"/>
          <p:cNvSpPr/>
          <p:nvPr/>
        </p:nvSpPr>
        <p:spPr>
          <a:xfrm flipH="1">
            <a:off x="339174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 flipH="1">
            <a:off x="312400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11"/>
          <p:cNvCxnSpPr/>
          <p:nvPr/>
        </p:nvCxnSpPr>
        <p:spPr>
          <a:xfrm rot="10800000">
            <a:off x="402125" y="34524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3" name="Google Shape;273;p11"/>
          <p:cNvSpPr/>
          <p:nvPr/>
        </p:nvSpPr>
        <p:spPr>
          <a:xfrm flipH="1">
            <a:off x="8952650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11"/>
          <p:cNvCxnSpPr/>
          <p:nvPr/>
        </p:nvCxnSpPr>
        <p:spPr>
          <a:xfrm rot="10800000">
            <a:off x="8996450" y="3579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5" name="Google Shape;275;p11"/>
          <p:cNvSpPr/>
          <p:nvPr/>
        </p:nvSpPr>
        <p:spPr>
          <a:xfrm flipH="1">
            <a:off x="8658025" y="66340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 flipH="1">
            <a:off x="8854100" y="45477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 flipH="1">
            <a:off x="8794850" y="47368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 flipH="1">
            <a:off x="7478350" y="4518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 flipH="1">
            <a:off x="7438875" y="181574"/>
            <a:ext cx="1674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11"/>
          <p:cNvCxnSpPr/>
          <p:nvPr/>
        </p:nvCxnSpPr>
        <p:spPr>
          <a:xfrm rot="10800000">
            <a:off x="7522550" y="-8040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1" name="Google Shape;281;p11"/>
          <p:cNvSpPr/>
          <p:nvPr/>
        </p:nvSpPr>
        <p:spPr>
          <a:xfrm flipH="1">
            <a:off x="6092475" y="183738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 flipH="1">
            <a:off x="6141000" y="444875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" name="Google Shape;283;p11"/>
          <p:cNvCxnSpPr/>
          <p:nvPr/>
        </p:nvCxnSpPr>
        <p:spPr>
          <a:xfrm rot="10800000">
            <a:off x="6047275" y="4889200"/>
            <a:ext cx="0" cy="58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11"/>
          <p:cNvCxnSpPr/>
          <p:nvPr/>
        </p:nvCxnSpPr>
        <p:spPr>
          <a:xfrm rot="10800000">
            <a:off x="4425850" y="4547825"/>
            <a:ext cx="0" cy="749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11"/>
          <p:cNvCxnSpPr/>
          <p:nvPr/>
        </p:nvCxnSpPr>
        <p:spPr>
          <a:xfrm rot="10800000">
            <a:off x="8359888" y="4632425"/>
            <a:ext cx="0" cy="58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6" name="Google Shape;286;p11"/>
          <p:cNvSpPr/>
          <p:nvPr/>
        </p:nvSpPr>
        <p:spPr>
          <a:xfrm flipH="1">
            <a:off x="8707075" y="33986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11"/>
          <p:cNvCxnSpPr/>
          <p:nvPr/>
        </p:nvCxnSpPr>
        <p:spPr>
          <a:xfrm rot="10800000">
            <a:off x="8779225" y="2371100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8" name="Google Shape;288;p11"/>
          <p:cNvSpPr/>
          <p:nvPr/>
        </p:nvSpPr>
        <p:spPr>
          <a:xfrm flipH="1">
            <a:off x="8726475" y="3617225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 rot="10800000" flipH="1">
            <a:off x="1560350" y="347975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 rot="10800000" flipH="1">
            <a:off x="1608725" y="183738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11"/>
          <p:cNvCxnSpPr/>
          <p:nvPr/>
        </p:nvCxnSpPr>
        <p:spPr>
          <a:xfrm rot="10800000">
            <a:off x="3515450" y="-401425"/>
            <a:ext cx="0" cy="749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1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2" hasCustomPrompt="1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3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4" hasCustomPrompt="1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5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6" hasCustomPrompt="1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7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8" hasCustomPrompt="1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9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3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4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15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>
            <a:spLocks noGrp="1"/>
          </p:cNvSpPr>
          <p:nvPr>
            <p:ph type="title"/>
          </p:nvPr>
        </p:nvSpPr>
        <p:spPr>
          <a:xfrm>
            <a:off x="720000" y="3386244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14"/>
          <p:cNvSpPr txBox="1">
            <a:spLocks noGrp="1"/>
          </p:cNvSpPr>
          <p:nvPr>
            <p:ph type="subTitle" idx="1"/>
          </p:nvPr>
        </p:nvSpPr>
        <p:spPr>
          <a:xfrm>
            <a:off x="720000" y="1418350"/>
            <a:ext cx="51651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4"/>
          <p:cNvSpPr/>
          <p:nvPr/>
        </p:nvSpPr>
        <p:spPr>
          <a:xfrm>
            <a:off x="1378600" y="4880975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"/>
          <p:cNvSpPr/>
          <p:nvPr/>
        </p:nvSpPr>
        <p:spPr>
          <a:xfrm flipH="1">
            <a:off x="121275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1" name="Google Shape;331;p14"/>
          <p:cNvCxnSpPr/>
          <p:nvPr/>
        </p:nvCxnSpPr>
        <p:spPr>
          <a:xfrm rot="10800000">
            <a:off x="193425" y="155852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2" name="Google Shape;332;p14"/>
          <p:cNvSpPr/>
          <p:nvPr/>
        </p:nvSpPr>
        <p:spPr>
          <a:xfrm flipH="1">
            <a:off x="140675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"/>
          <p:cNvSpPr/>
          <p:nvPr/>
        </p:nvSpPr>
        <p:spPr>
          <a:xfrm flipH="1">
            <a:off x="8505531" y="1844802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"/>
          <p:cNvSpPr/>
          <p:nvPr/>
        </p:nvSpPr>
        <p:spPr>
          <a:xfrm flipH="1">
            <a:off x="8497000" y="1662850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5" name="Google Shape;335;p14"/>
          <p:cNvCxnSpPr/>
          <p:nvPr/>
        </p:nvCxnSpPr>
        <p:spPr>
          <a:xfrm rot="10800000">
            <a:off x="8545925" y="6634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6" name="Google Shape;336;p14"/>
          <p:cNvSpPr/>
          <p:nvPr/>
        </p:nvSpPr>
        <p:spPr>
          <a:xfrm flipH="1">
            <a:off x="393599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"/>
          <p:cNvSpPr/>
          <p:nvPr/>
        </p:nvSpPr>
        <p:spPr>
          <a:xfrm flipH="1">
            <a:off x="366825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14"/>
          <p:cNvCxnSpPr/>
          <p:nvPr/>
        </p:nvCxnSpPr>
        <p:spPr>
          <a:xfrm rot="10800000">
            <a:off x="456550" y="34524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9" name="Google Shape;339;p14"/>
          <p:cNvSpPr/>
          <p:nvPr/>
        </p:nvSpPr>
        <p:spPr>
          <a:xfrm flipH="1">
            <a:off x="562325" y="182810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" name="Google Shape;340;p14"/>
          <p:cNvCxnSpPr/>
          <p:nvPr/>
        </p:nvCxnSpPr>
        <p:spPr>
          <a:xfrm rot="10800000">
            <a:off x="606125" y="357900"/>
            <a:ext cx="0" cy="13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1" name="Google Shape;341;p14"/>
          <p:cNvSpPr/>
          <p:nvPr/>
        </p:nvSpPr>
        <p:spPr>
          <a:xfrm flipH="1">
            <a:off x="267700" y="663400"/>
            <a:ext cx="54000" cy="54000"/>
          </a:xfrm>
          <a:prstGeom prst="ellipse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"/>
          <p:cNvSpPr/>
          <p:nvPr/>
        </p:nvSpPr>
        <p:spPr>
          <a:xfrm flipH="1">
            <a:off x="8645475" y="45477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4"/>
          <p:cNvSpPr/>
          <p:nvPr/>
        </p:nvSpPr>
        <p:spPr>
          <a:xfrm flipH="1">
            <a:off x="8586225" y="47368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"/>
          <p:cNvSpPr/>
          <p:nvPr/>
        </p:nvSpPr>
        <p:spPr>
          <a:xfrm flipH="1">
            <a:off x="7480475" y="447496"/>
            <a:ext cx="84000" cy="8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 flipH="1">
            <a:off x="7442725" y="190050"/>
            <a:ext cx="159600" cy="15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14"/>
          <p:cNvCxnSpPr/>
          <p:nvPr/>
        </p:nvCxnSpPr>
        <p:spPr>
          <a:xfrm rot="10800000">
            <a:off x="7522550" y="-8040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7" name="Google Shape;347;p14"/>
          <p:cNvSpPr/>
          <p:nvPr/>
        </p:nvSpPr>
        <p:spPr>
          <a:xfrm flipH="1">
            <a:off x="6092475" y="183738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6141000" y="444875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14"/>
          <p:cNvCxnSpPr/>
          <p:nvPr/>
        </p:nvCxnSpPr>
        <p:spPr>
          <a:xfrm rot="10800000">
            <a:off x="6047275" y="4889200"/>
            <a:ext cx="0" cy="58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14"/>
          <p:cNvCxnSpPr/>
          <p:nvPr/>
        </p:nvCxnSpPr>
        <p:spPr>
          <a:xfrm rot="10800000">
            <a:off x="3515450" y="-391500"/>
            <a:ext cx="0" cy="749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14"/>
          <p:cNvCxnSpPr/>
          <p:nvPr/>
        </p:nvCxnSpPr>
        <p:spPr>
          <a:xfrm rot="10800000">
            <a:off x="8359888" y="4632425"/>
            <a:ext cx="0" cy="58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2" name="Google Shape;352;p14"/>
          <p:cNvSpPr/>
          <p:nvPr/>
        </p:nvSpPr>
        <p:spPr>
          <a:xfrm flipH="1">
            <a:off x="8823500" y="32458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3" name="Google Shape;353;p14"/>
          <p:cNvCxnSpPr/>
          <p:nvPr/>
        </p:nvCxnSpPr>
        <p:spPr>
          <a:xfrm rot="10800000">
            <a:off x="8895650" y="2218275"/>
            <a:ext cx="0" cy="920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4" name="Google Shape;354;p14"/>
          <p:cNvSpPr/>
          <p:nvPr/>
        </p:nvSpPr>
        <p:spPr>
          <a:xfrm flipH="1">
            <a:off x="8842900" y="3464400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4"/>
          <p:cNvSpPr/>
          <p:nvPr/>
        </p:nvSpPr>
        <p:spPr>
          <a:xfrm rot="10800000" flipH="1">
            <a:off x="1560350" y="347975"/>
            <a:ext cx="156900" cy="1569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4"/>
          <p:cNvSpPr/>
          <p:nvPr/>
        </p:nvSpPr>
        <p:spPr>
          <a:xfrm rot="10800000" flipH="1">
            <a:off x="1608725" y="183738"/>
            <a:ext cx="60000" cy="600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Google Shape;357;p14"/>
          <p:cNvCxnSpPr/>
          <p:nvPr/>
        </p:nvCxnSpPr>
        <p:spPr>
          <a:xfrm rot="10800000">
            <a:off x="3435700" y="4674125"/>
            <a:ext cx="0" cy="749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49" name="Google Shape;1249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topics/decision-trees" TargetMode="External"/><Relationship Id="rId3" Type="http://schemas.openxmlformats.org/officeDocument/2006/relationships/hyperlink" Target="https://ai.plainenglish.io/the-role-of-cost-functions-in-machine-learning-types-significance-and-impact-on-model-db1ebb92557e" TargetMode="External"/><Relationship Id="rId7" Type="http://schemas.openxmlformats.org/officeDocument/2006/relationships/hyperlink" Target="https://en.wikipedia.org/wiki/Decision_tree_learnin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medium.com/codex/decision-tree-for-classification-entropy-and-information-gain-cd9f99a26e0d" TargetMode="External"/><Relationship Id="rId5" Type="http://schemas.openxmlformats.org/officeDocument/2006/relationships/hyperlink" Target="https://www.kdnuggets.com/2022/09/decision-tree-pruning-hows-whys.html" TargetMode="External"/><Relationship Id="rId4" Type="http://schemas.openxmlformats.org/officeDocument/2006/relationships/hyperlink" Target="https://www.geeksforgeeks.org/decision-tree-introduction-example/" TargetMode="External"/><Relationship Id="rId9" Type="http://schemas.openxmlformats.org/officeDocument/2006/relationships/hyperlink" Target="https://towardsdatascience.com/entropy-how-decision-trees-make-decisions-2946b9c18c8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ricaud.github.io/personal-blog/entropy-in-decision-trees/" TargetMode="External"/><Relationship Id="rId7" Type="http://schemas.openxmlformats.org/officeDocument/2006/relationships/hyperlink" Target="https://dhirajkumarblog.medium.com/top-5-advantages-and-disadvantages-of-decision-tree-algorithm-428ebd199d9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scikit-learn.org/stable/auto_examples/tree/plot_cost_complexity_pruning.html" TargetMode="External"/><Relationship Id="rId5" Type="http://schemas.openxmlformats.org/officeDocument/2006/relationships/hyperlink" Target="https://en.wikipedia.org/wiki/ID3_algorithm" TargetMode="External"/><Relationship Id="rId4" Type="http://schemas.openxmlformats.org/officeDocument/2006/relationships/hyperlink" Target="https://towardsdatascience.com/entropy-and-information-gain-b738ca8abd2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+Mono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fonts.google.com/specimen/Lato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3"/>
          <p:cNvSpPr txBox="1">
            <a:spLocks noGrp="1"/>
          </p:cNvSpPr>
          <p:nvPr>
            <p:ph type="ctrTitle"/>
          </p:nvPr>
        </p:nvSpPr>
        <p:spPr>
          <a:xfrm>
            <a:off x="713100" y="814375"/>
            <a:ext cx="5987700" cy="784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Decision Trees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58" name="Google Shape;1258;p43"/>
          <p:cNvSpPr txBox="1">
            <a:spLocks noGrp="1"/>
          </p:cNvSpPr>
          <p:nvPr>
            <p:ph type="subTitle" idx="1"/>
          </p:nvPr>
        </p:nvSpPr>
        <p:spPr>
          <a:xfrm>
            <a:off x="713100" y="1598455"/>
            <a:ext cx="4271100" cy="117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By: Christian Johnston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Artificial Intelligence, CPSC 4383, Fall 2023</a:t>
            </a:r>
            <a:endParaRPr dirty="0"/>
          </a:p>
        </p:txBody>
      </p:sp>
      <p:sp>
        <p:nvSpPr>
          <p:cNvPr id="1259" name="Google Shape;1259;p43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4" name="Google Shape;1264;p43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43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3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642495" y="2189875"/>
            <a:ext cx="60413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Greedy Algorithm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58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9"/>
          <p:cNvSpPr txBox="1">
            <a:spLocks noGrp="1"/>
          </p:cNvSpPr>
          <p:nvPr>
            <p:ph type="title"/>
          </p:nvPr>
        </p:nvSpPr>
        <p:spPr>
          <a:xfrm>
            <a:off x="720000" y="4257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is a Greedy Algorithm?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521C-BEF2-0A00-F1DB-DE0207B1B637}"/>
              </a:ext>
            </a:extLst>
          </p:cNvPr>
          <p:cNvSpPr txBox="1"/>
          <p:nvPr/>
        </p:nvSpPr>
        <p:spPr>
          <a:xfrm>
            <a:off x="720000" y="1017600"/>
            <a:ext cx="7367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Greedy algorithm is an approach for solving a problem by selecting the best option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available in the moment regardless of overall results.  Working in a top down approach it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selects nodes quickly without much computation making it a good choice for performance.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greedy algorithm does not backtrack after moving to a new node, it is always seeking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the best option until an end condition is reached.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While computationally cheap and easy to follow, a greedy algorithm doesn’t always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choose the most optimal approach.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Optimal substructure occurs when the optimal overall solution to the problem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Corresponds to the optimal solution for each of its sub-problems.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0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Greedy Algorithm Example: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07" name="Google Shape;1407;p50"/>
          <p:cNvSpPr/>
          <p:nvPr/>
        </p:nvSpPr>
        <p:spPr>
          <a:xfrm flipH="1">
            <a:off x="7187538" y="2665950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50"/>
          <p:cNvSpPr/>
          <p:nvPr/>
        </p:nvSpPr>
        <p:spPr>
          <a:xfrm flipH="1">
            <a:off x="7174988" y="239435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50"/>
          <p:cNvSpPr/>
          <p:nvPr/>
        </p:nvSpPr>
        <p:spPr>
          <a:xfrm>
            <a:off x="1994350" y="43443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3" name="Google Shape;1413;p50"/>
          <p:cNvCxnSpPr/>
          <p:nvPr/>
        </p:nvCxnSpPr>
        <p:spPr>
          <a:xfrm rot="10800000">
            <a:off x="7247138" y="13672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14" name="Google Shape;1414;p50"/>
          <p:cNvSpPr/>
          <p:nvPr/>
        </p:nvSpPr>
        <p:spPr>
          <a:xfrm flipH="1">
            <a:off x="8113813" y="35561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50"/>
          <p:cNvSpPr/>
          <p:nvPr/>
        </p:nvSpPr>
        <p:spPr>
          <a:xfrm flipH="1">
            <a:off x="8144263" y="37413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6" name="Google Shape;1416;p50"/>
          <p:cNvCxnSpPr/>
          <p:nvPr/>
        </p:nvCxnSpPr>
        <p:spPr>
          <a:xfrm rot="10800000">
            <a:off x="8185813" y="25435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17" name="Google Shape;1417;p50"/>
          <p:cNvSpPr/>
          <p:nvPr/>
        </p:nvSpPr>
        <p:spPr>
          <a:xfrm>
            <a:off x="8144275" y="1600813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50"/>
          <p:cNvSpPr/>
          <p:nvPr/>
        </p:nvSpPr>
        <p:spPr>
          <a:xfrm>
            <a:off x="8085025" y="1789938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FB08F-B135-2B74-F81E-8926972F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24" y="1147119"/>
            <a:ext cx="3248580" cy="1854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23A932-62A6-8AE3-8149-9D7606919B04}"/>
              </a:ext>
            </a:extLst>
          </p:cNvPr>
          <p:cNvSpPr txBox="1"/>
          <p:nvPr/>
        </p:nvSpPr>
        <p:spPr>
          <a:xfrm>
            <a:off x="842963" y="3209925"/>
            <a:ext cx="6345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example shows a path followed by a greedy algorithm.  It will always pick</a:t>
            </a:r>
          </a:p>
          <a:p>
            <a:r>
              <a:rPr lang="en-US" dirty="0">
                <a:solidFill>
                  <a:schemeClr val="tx1"/>
                </a:solidFill>
              </a:rPr>
              <a:t>the greatest number between the options given.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1144364" y="2420126"/>
            <a:ext cx="46179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Entropy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2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is Entropy?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1FC98-E907-6BAE-27C9-0985A9689EB1}"/>
              </a:ext>
            </a:extLst>
          </p:cNvPr>
          <p:cNvSpPr txBox="1"/>
          <p:nvPr/>
        </p:nvSpPr>
        <p:spPr>
          <a:xfrm>
            <a:off x="1357313" y="1438275"/>
            <a:ext cx="553549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Entropy is basically the amount of impurity in a set of features.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Say we have a set of examples of some feature that are either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positive or negative.  If all the examples are positive, then for each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example, we gain 0 new information about the feature because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every value will be positive for every example.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if, though, the feature separates the examples into 50%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positive, and 50% negative?  In this case, the amount of entropy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is at a maximum and that feature is very useful to examine because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we gain the most information from the value of that feature.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Calculating Entropy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71B7B-BA12-BD23-FDF6-E6BE03DEB613}"/>
              </a:ext>
            </a:extLst>
          </p:cNvPr>
          <p:cNvSpPr txBox="1"/>
          <p:nvPr/>
        </p:nvSpPr>
        <p:spPr>
          <a:xfrm>
            <a:off x="1081088" y="1414463"/>
            <a:ext cx="618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Entropy has a pretty simple calculation to determine the amount in a feature: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65405-289B-EA98-44E5-8040AD605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07" y="1846677"/>
            <a:ext cx="2281480" cy="725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8935C-F951-9AFC-61BB-E987B228F3AB}"/>
              </a:ext>
            </a:extLst>
          </p:cNvPr>
          <p:cNvSpPr txBox="1"/>
          <p:nvPr/>
        </p:nvSpPr>
        <p:spPr>
          <a:xfrm>
            <a:off x="1133475" y="2957513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basically states that entropy is the sum of each of the negatives of the</a:t>
            </a:r>
          </a:p>
          <a:p>
            <a:r>
              <a:rPr lang="en-US" dirty="0">
                <a:solidFill>
                  <a:schemeClr val="tx1"/>
                </a:solidFill>
              </a:rPr>
              <a:t> frequentist probabilities of class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times the log base 2 of that probability.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Calculating Entropy Continued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9AD45-1381-9A43-9140-FCA88CCADB71}"/>
              </a:ext>
            </a:extLst>
          </p:cNvPr>
          <p:cNvSpPr txBox="1"/>
          <p:nvPr/>
        </p:nvSpPr>
        <p:spPr>
          <a:xfrm>
            <a:off x="800100" y="1452563"/>
            <a:ext cx="73869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Lets calculate our example from the purity definition.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Remember, for this feature class A had a probability of 2/6, class B had a probability of 1/6,</a:t>
            </a:r>
          </a:p>
          <a:p>
            <a:r>
              <a:rPr lang="en-US" dirty="0">
                <a:solidFill>
                  <a:schemeClr val="tx1"/>
                </a:solidFill>
              </a:rPr>
              <a:t>and class C had a probability of 3/6.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Our equation looks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935DD-0CA5-3B48-31DE-282E6DC6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03" y="2495511"/>
            <a:ext cx="2638793" cy="562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CD3667-FBD6-6D54-7933-435D0B2DDBD1}"/>
              </a:ext>
            </a:extLst>
          </p:cNvPr>
          <p:cNvSpPr txBox="1"/>
          <p:nvPr/>
        </p:nvSpPr>
        <p:spPr>
          <a:xfrm>
            <a:off x="985837" y="3324225"/>
            <a:ext cx="185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the answer is:  ~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03C18-032C-F0E4-E749-FD397C7C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3" y="3363797"/>
            <a:ext cx="1247949" cy="228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3C240B-39F3-80C6-B0D7-8F4ACB737E42}"/>
              </a:ext>
            </a:extLst>
          </p:cNvPr>
          <p:cNvSpPr txBox="1"/>
          <p:nvPr/>
        </p:nvSpPr>
        <p:spPr>
          <a:xfrm>
            <a:off x="800100" y="3826299"/>
            <a:ext cx="750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is a pretty high amount of entropy but this makes sense from the information of our data.</a:t>
            </a:r>
          </a:p>
        </p:txBody>
      </p:sp>
    </p:spTree>
    <p:extLst>
      <p:ext uri="{BB962C8B-B14F-4D97-AF65-F5344CB8AC3E}">
        <p14:creationId xmlns:p14="http://schemas.microsoft.com/office/powerpoint/2010/main" val="72386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Implementation: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C817C-EAAB-DC5E-6EF8-1D869FC338DF}"/>
              </a:ext>
            </a:extLst>
          </p:cNvPr>
          <p:cNvSpPr txBox="1"/>
          <p:nvPr/>
        </p:nvSpPr>
        <p:spPr>
          <a:xfrm>
            <a:off x="1042988" y="1366838"/>
            <a:ext cx="6739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Entropy is fairly easy to implement in python, here is a short example of an entropy</a:t>
            </a:r>
          </a:p>
          <a:p>
            <a:r>
              <a:rPr lang="en-US" dirty="0">
                <a:solidFill>
                  <a:schemeClr val="tx1"/>
                </a:solidFill>
              </a:rPr>
              <a:t>calculation from </a:t>
            </a:r>
            <a:r>
              <a:rPr lang="en-US" dirty="0" err="1">
                <a:solidFill>
                  <a:schemeClr val="tx1"/>
                </a:solidFill>
              </a:rPr>
              <a:t>Marsland’s</a:t>
            </a:r>
            <a:r>
              <a:rPr lang="en-US" dirty="0">
                <a:solidFill>
                  <a:schemeClr val="tx1"/>
                </a:solidFill>
              </a:rPr>
              <a:t> Machine Learning book: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FFF17-C50C-747F-6F91-A697DA75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1890058"/>
            <a:ext cx="1791425" cy="2205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2A23C-8916-85C0-0461-DCDDFD4C7ACC}"/>
              </a:ext>
            </a:extLst>
          </p:cNvPr>
          <p:cNvSpPr txBox="1"/>
          <p:nvPr/>
        </p:nvSpPr>
        <p:spPr>
          <a:xfrm>
            <a:off x="2834413" y="1890058"/>
            <a:ext cx="2343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As can be seen by the example reference values, the entropy increases as we near 50% and decreases as it gets further away.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0CE81-08E7-D017-EEB0-22517187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354" y="1838325"/>
            <a:ext cx="1894183" cy="1894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258A8A-F245-C5A9-0E18-F92A4C47D590}"/>
              </a:ext>
            </a:extLst>
          </p:cNvPr>
          <p:cNvSpPr txBox="1"/>
          <p:nvPr/>
        </p:nvSpPr>
        <p:spPr>
          <a:xfrm>
            <a:off x="4944442" y="377332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Here we can see a graph of the entropy of</a:t>
            </a:r>
          </a:p>
          <a:p>
            <a:r>
              <a:rPr lang="en-US" sz="1200" dirty="0">
                <a:solidFill>
                  <a:schemeClr val="tx1"/>
                </a:solidFill>
              </a:rPr>
              <a:t>a 2 state system that shows the curve of the</a:t>
            </a:r>
          </a:p>
          <a:p>
            <a:r>
              <a:rPr lang="en-US" sz="1200" dirty="0">
                <a:solidFill>
                  <a:schemeClr val="tx1"/>
                </a:solidFill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65156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4"/>
          <p:cNvSpPr txBox="1">
            <a:spLocks noGrp="1"/>
          </p:cNvSpPr>
          <p:nvPr>
            <p:ph type="title"/>
          </p:nvPr>
        </p:nvSpPr>
        <p:spPr>
          <a:xfrm>
            <a:off x="2250500" y="2334149"/>
            <a:ext cx="4575300" cy="1511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Gain</a:t>
            </a:r>
            <a:endParaRPr dirty="0"/>
          </a:p>
        </p:txBody>
      </p:sp>
      <p:sp>
        <p:nvSpPr>
          <p:cNvPr id="1496" name="Google Shape;1496;p54"/>
          <p:cNvSpPr/>
          <p:nvPr/>
        </p:nvSpPr>
        <p:spPr>
          <a:xfrm flipH="1">
            <a:off x="1021900" y="110367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4"/>
          <p:cNvSpPr/>
          <p:nvPr/>
        </p:nvSpPr>
        <p:spPr>
          <a:xfrm flipH="1">
            <a:off x="1195450" y="390112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4"/>
          <p:cNvSpPr/>
          <p:nvPr/>
        </p:nvSpPr>
        <p:spPr>
          <a:xfrm flipH="1">
            <a:off x="859350" y="246642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4"/>
          <p:cNvSpPr/>
          <p:nvPr/>
        </p:nvSpPr>
        <p:spPr>
          <a:xfrm flipH="1">
            <a:off x="6925150" y="173337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4"/>
          <p:cNvSpPr/>
          <p:nvPr/>
        </p:nvSpPr>
        <p:spPr>
          <a:xfrm flipH="1">
            <a:off x="1225900" y="417295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4"/>
          <p:cNvSpPr/>
          <p:nvPr/>
        </p:nvSpPr>
        <p:spPr>
          <a:xfrm flipH="1">
            <a:off x="7994850" y="3845350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4"/>
          <p:cNvSpPr/>
          <p:nvPr/>
        </p:nvSpPr>
        <p:spPr>
          <a:xfrm flipH="1">
            <a:off x="6955600" y="199125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4"/>
          <p:cNvSpPr/>
          <p:nvPr/>
        </p:nvSpPr>
        <p:spPr>
          <a:xfrm flipH="1">
            <a:off x="7529525" y="1250000"/>
            <a:ext cx="144300" cy="144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4"/>
          <p:cNvSpPr/>
          <p:nvPr/>
        </p:nvSpPr>
        <p:spPr>
          <a:xfrm flipH="1">
            <a:off x="1009350" y="83207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54"/>
          <p:cNvSpPr/>
          <p:nvPr/>
        </p:nvSpPr>
        <p:spPr>
          <a:xfrm>
            <a:off x="2874150" y="80120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54"/>
          <p:cNvSpPr/>
          <p:nvPr/>
        </p:nvSpPr>
        <p:spPr>
          <a:xfrm>
            <a:off x="2814900" y="99032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4"/>
          <p:cNvCxnSpPr/>
          <p:nvPr/>
        </p:nvCxnSpPr>
        <p:spPr>
          <a:xfrm rot="10800000">
            <a:off x="8066950" y="2616425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08" name="Google Shape;1508;p54"/>
          <p:cNvSpPr/>
          <p:nvPr/>
        </p:nvSpPr>
        <p:spPr>
          <a:xfrm flipH="1">
            <a:off x="8033450" y="4115375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4"/>
          <p:cNvCxnSpPr/>
          <p:nvPr/>
        </p:nvCxnSpPr>
        <p:spPr>
          <a:xfrm rot="10800000">
            <a:off x="1267450" y="3238125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10" name="Google Shape;1510;p54"/>
          <p:cNvSpPr/>
          <p:nvPr/>
        </p:nvSpPr>
        <p:spPr>
          <a:xfrm flipH="1">
            <a:off x="1699450" y="20623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4"/>
          <p:cNvSpPr/>
          <p:nvPr/>
        </p:nvSpPr>
        <p:spPr>
          <a:xfrm flipH="1">
            <a:off x="1729900" y="2247575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2" name="Google Shape;1512;p54"/>
          <p:cNvCxnSpPr/>
          <p:nvPr/>
        </p:nvCxnSpPr>
        <p:spPr>
          <a:xfrm rot="10800000">
            <a:off x="1771450" y="10498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4"/>
          <p:cNvCxnSpPr/>
          <p:nvPr/>
        </p:nvCxnSpPr>
        <p:spPr>
          <a:xfrm rot="10800000">
            <a:off x="6997300" y="1049800"/>
            <a:ext cx="0" cy="57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14" name="Google Shape;1514;p54"/>
          <p:cNvSpPr/>
          <p:nvPr/>
        </p:nvSpPr>
        <p:spPr>
          <a:xfrm flipH="1">
            <a:off x="6946000" y="431840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What is Information Gain?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61603-F84A-CC6B-1B72-FE52E3605988}"/>
              </a:ext>
            </a:extLst>
          </p:cNvPr>
          <p:cNvSpPr txBox="1"/>
          <p:nvPr/>
        </p:nvSpPr>
        <p:spPr>
          <a:xfrm>
            <a:off x="1276350" y="1585913"/>
            <a:ext cx="647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Information Gain is defined as the entropy of the whole set minus the entropy of</a:t>
            </a:r>
          </a:p>
          <a:p>
            <a:r>
              <a:rPr lang="en-US" dirty="0">
                <a:solidFill>
                  <a:schemeClr val="tx1"/>
                </a:solidFill>
              </a:rPr>
              <a:t>when a particular feature is chosen.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4722A-5874-E2AD-D724-900DD1DC86DD}"/>
              </a:ext>
            </a:extLst>
          </p:cNvPr>
          <p:cNvSpPr txBox="1"/>
          <p:nvPr/>
        </p:nvSpPr>
        <p:spPr>
          <a:xfrm>
            <a:off x="1276350" y="2871788"/>
            <a:ext cx="61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It will help the algorithm calculate how much entropy the system loses after</a:t>
            </a:r>
          </a:p>
          <a:p>
            <a:r>
              <a:rPr lang="en-US" dirty="0">
                <a:solidFill>
                  <a:schemeClr val="tx1"/>
                </a:solidFill>
              </a:rPr>
              <a:t>each feature selection.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5"/>
          <p:cNvSpPr txBox="1">
            <a:spLocks noGrp="1"/>
          </p:cNvSpPr>
          <p:nvPr>
            <p:ph type="title"/>
          </p:nvPr>
        </p:nvSpPr>
        <p:spPr>
          <a:xfrm>
            <a:off x="1949100" y="212049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</a:t>
            </a:r>
            <a:r>
              <a:rPr lang="en" dirty="0">
                <a:solidFill>
                  <a:schemeClr val="lt1"/>
                </a:solidFill>
              </a:rPr>
              <a:t>of contents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98" name="Google Shape;1298;p45"/>
          <p:cNvSpPr/>
          <p:nvPr/>
        </p:nvSpPr>
        <p:spPr>
          <a:xfrm>
            <a:off x="7689075" y="301632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5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5"/>
          <p:cNvSpPr/>
          <p:nvPr/>
        </p:nvSpPr>
        <p:spPr>
          <a:xfrm>
            <a:off x="772500" y="2302650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5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5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w="9525" cap="flat" cmpd="sng">
            <a:solidFill>
              <a:srgbClr val="CBE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5"/>
          <p:cNvSpPr/>
          <p:nvPr/>
        </p:nvSpPr>
        <p:spPr>
          <a:xfrm>
            <a:off x="1093200" y="39052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5"/>
          <p:cNvSpPr/>
          <p:nvPr/>
        </p:nvSpPr>
        <p:spPr>
          <a:xfrm>
            <a:off x="1033950" y="40943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6" name="Google Shape;1306;p45"/>
          <p:cNvCxnSpPr/>
          <p:nvPr/>
        </p:nvCxnSpPr>
        <p:spPr>
          <a:xfrm rot="10800000">
            <a:off x="8208575" y="2529400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0AB354-7E9D-4A87-A88E-A3A356005C2E}"/>
              </a:ext>
            </a:extLst>
          </p:cNvPr>
          <p:cNvSpPr txBox="1"/>
          <p:nvPr/>
        </p:nvSpPr>
        <p:spPr>
          <a:xfrm>
            <a:off x="1949100" y="1006575"/>
            <a:ext cx="239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Introduction and Terminology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1F7D03-296D-4245-1DDE-2E547F759B21}"/>
              </a:ext>
            </a:extLst>
          </p:cNvPr>
          <p:cNvSpPr txBox="1"/>
          <p:nvPr/>
        </p:nvSpPr>
        <p:spPr>
          <a:xfrm>
            <a:off x="1949100" y="1367784"/>
            <a:ext cx="239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Greedy Algorithm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FD1EE8-6A8D-FD39-62AA-7FDD4DA11A98}"/>
              </a:ext>
            </a:extLst>
          </p:cNvPr>
          <p:cNvSpPr txBox="1"/>
          <p:nvPr/>
        </p:nvSpPr>
        <p:spPr>
          <a:xfrm>
            <a:off x="1954532" y="1728993"/>
            <a:ext cx="239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Entropy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BBCE7-7117-57FE-4486-981EB57F9E2A}"/>
              </a:ext>
            </a:extLst>
          </p:cNvPr>
          <p:cNvSpPr txBox="1"/>
          <p:nvPr/>
        </p:nvSpPr>
        <p:spPr>
          <a:xfrm>
            <a:off x="1949100" y="2090202"/>
            <a:ext cx="239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Information Gain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D68CA-9CE4-F594-7013-30578CF99F39}"/>
              </a:ext>
            </a:extLst>
          </p:cNvPr>
          <p:cNvSpPr txBox="1"/>
          <p:nvPr/>
        </p:nvSpPr>
        <p:spPr>
          <a:xfrm>
            <a:off x="1949100" y="2451411"/>
            <a:ext cx="239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Construction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0ED36E-BB1C-C340-8206-2FC8B6303045}"/>
              </a:ext>
            </a:extLst>
          </p:cNvPr>
          <p:cNvSpPr txBox="1"/>
          <p:nvPr/>
        </p:nvSpPr>
        <p:spPr>
          <a:xfrm>
            <a:off x="1949100" y="2812620"/>
            <a:ext cx="239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D1EC8C-4F74-43E5-A495-BA3A4E61EFFE}"/>
              </a:ext>
            </a:extLst>
          </p:cNvPr>
          <p:cNvSpPr txBox="1"/>
          <p:nvPr/>
        </p:nvSpPr>
        <p:spPr>
          <a:xfrm>
            <a:off x="1949099" y="3173829"/>
            <a:ext cx="239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Calculating Information Gain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37" name="Google Shape;1437;p52"/>
          <p:cNvSpPr/>
          <p:nvPr/>
        </p:nvSpPr>
        <p:spPr>
          <a:xfrm flipH="1">
            <a:off x="875275" y="3107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2"/>
          <p:cNvSpPr/>
          <p:nvPr/>
        </p:nvSpPr>
        <p:spPr>
          <a:xfrm flipH="1">
            <a:off x="1125850" y="1071150"/>
            <a:ext cx="144300" cy="144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2"/>
          <p:cNvSpPr/>
          <p:nvPr/>
        </p:nvSpPr>
        <p:spPr>
          <a:xfrm flipH="1">
            <a:off x="905725" y="3379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2"/>
          <p:cNvSpPr/>
          <p:nvPr/>
        </p:nvSpPr>
        <p:spPr>
          <a:xfrm flipH="1">
            <a:off x="8086775" y="2070125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2"/>
          <p:cNvSpPr/>
          <p:nvPr/>
        </p:nvSpPr>
        <p:spPr>
          <a:xfrm flipH="1">
            <a:off x="1156300" y="1329025"/>
            <a:ext cx="83400" cy="8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2"/>
          <p:cNvSpPr/>
          <p:nvPr/>
        </p:nvSpPr>
        <p:spPr>
          <a:xfrm>
            <a:off x="8003675" y="40888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2"/>
          <p:cNvSpPr/>
          <p:nvPr/>
        </p:nvSpPr>
        <p:spPr>
          <a:xfrm>
            <a:off x="7944425" y="42779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4" name="Google Shape;1444;p52"/>
          <p:cNvCxnSpPr/>
          <p:nvPr/>
        </p:nvCxnSpPr>
        <p:spPr>
          <a:xfrm rot="10800000">
            <a:off x="8158875" y="841200"/>
            <a:ext cx="0" cy="108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45" name="Google Shape;1445;p52"/>
          <p:cNvSpPr/>
          <p:nvPr/>
        </p:nvSpPr>
        <p:spPr>
          <a:xfrm flipH="1">
            <a:off x="8125375" y="2340150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6" name="Google Shape;1446;p52"/>
          <p:cNvCxnSpPr/>
          <p:nvPr/>
        </p:nvCxnSpPr>
        <p:spPr>
          <a:xfrm rot="10800000">
            <a:off x="947275" y="2036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47" name="Google Shape;1447;p52"/>
          <p:cNvSpPr/>
          <p:nvPr/>
        </p:nvSpPr>
        <p:spPr>
          <a:xfrm flipH="1">
            <a:off x="1270150" y="40574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2"/>
          <p:cNvSpPr/>
          <p:nvPr/>
        </p:nvSpPr>
        <p:spPr>
          <a:xfrm flipH="1">
            <a:off x="1300600" y="4242675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9" name="Google Shape;1449;p52"/>
          <p:cNvCxnSpPr/>
          <p:nvPr/>
        </p:nvCxnSpPr>
        <p:spPr>
          <a:xfrm rot="10800000">
            <a:off x="1342150" y="30449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C40BF8-D3A5-ED45-A10E-2A7CE7F9F2C8}"/>
              </a:ext>
            </a:extLst>
          </p:cNvPr>
          <p:cNvSpPr txBox="1"/>
          <p:nvPr/>
        </p:nvSpPr>
        <p:spPr>
          <a:xfrm>
            <a:off x="1576388" y="1412425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Like entropy, Information Gain is relatively easy to calculate, it just needs</a:t>
            </a:r>
          </a:p>
          <a:p>
            <a:r>
              <a:rPr lang="en-US" dirty="0">
                <a:solidFill>
                  <a:schemeClr val="tx1"/>
                </a:solidFill>
              </a:rPr>
              <a:t>a bit more data and the calculations from entropy to be applied.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D2083-764B-872C-444B-8036C1DB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44" y="2045830"/>
            <a:ext cx="4509424" cy="723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4CFDC8-4CA7-E2E6-C2F4-DE076EC2168A}"/>
              </a:ext>
            </a:extLst>
          </p:cNvPr>
          <p:cNvSpPr txBox="1"/>
          <p:nvPr/>
        </p:nvSpPr>
        <p:spPr>
          <a:xfrm>
            <a:off x="2076450" y="3044900"/>
            <a:ext cx="57518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T:  measure of the target population prior to the split T=∑ {all splits},</a:t>
            </a:r>
          </a:p>
          <a:p>
            <a:r>
              <a:rPr lang="en-US" dirty="0">
                <a:solidFill>
                  <a:schemeClr val="tx1"/>
                </a:solidFill>
              </a:rPr>
              <a:t>the total number of observation before splitting.</a:t>
            </a:r>
          </a:p>
          <a:p>
            <a:r>
              <a:rPr lang="en-US" dirty="0">
                <a:solidFill>
                  <a:schemeClr val="tx1"/>
                </a:solidFill>
              </a:rPr>
              <a:t>Entropy(T): measure of disorder before the split.  Level of uncertainty.</a:t>
            </a:r>
          </a:p>
          <a:p>
            <a:r>
              <a:rPr lang="en-US" dirty="0">
                <a:solidFill>
                  <a:schemeClr val="tx1"/>
                </a:solidFill>
              </a:rPr>
              <a:t>s{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}: The number of observations on the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split.</a:t>
            </a:r>
          </a:p>
          <a:p>
            <a:r>
              <a:rPr lang="en-US" dirty="0">
                <a:solidFill>
                  <a:schemeClr val="tx1"/>
                </a:solidFill>
              </a:rPr>
              <a:t>Entropy(s{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}): measures the disorder for the target variable on split s{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}.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7"/>
          <p:cNvSpPr txBox="1">
            <a:spLocks noGrp="1"/>
          </p:cNvSpPr>
          <p:nvPr>
            <p:ph type="title"/>
          </p:nvPr>
        </p:nvSpPr>
        <p:spPr>
          <a:xfrm>
            <a:off x="343762" y="544763"/>
            <a:ext cx="835732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Calculating Information Gain </a:t>
            </a:r>
            <a:r>
              <a:rPr lang="en-US" dirty="0" err="1">
                <a:solidFill>
                  <a:schemeClr val="tx1"/>
                </a:solidFill>
              </a:rPr>
              <a:t>Ctd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0B1DF-78A6-EC8E-A305-67E1FEA0C73E}"/>
              </a:ext>
            </a:extLst>
          </p:cNvPr>
          <p:cNvSpPr txBox="1"/>
          <p:nvPr/>
        </p:nvSpPr>
        <p:spPr>
          <a:xfrm>
            <a:off x="790575" y="1300163"/>
            <a:ext cx="71689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Marsland’s</a:t>
            </a:r>
            <a:r>
              <a:rPr lang="en-US" dirty="0">
                <a:solidFill>
                  <a:schemeClr val="tx1"/>
                </a:solidFill>
              </a:rPr>
              <a:t> book gives a good example we can use to help us visualize information gain:</a:t>
            </a:r>
          </a:p>
          <a:p>
            <a:r>
              <a:rPr lang="en-US" dirty="0">
                <a:solidFill>
                  <a:schemeClr val="tx1"/>
                </a:solidFill>
              </a:rPr>
              <a:t>(in the previous example of the algorithm, T was used instead of S, and X instead of F)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“Suppose that we have data (with outcomes) S =  {s1 = true, s2 = false, s3 = false,</a:t>
            </a:r>
          </a:p>
          <a:p>
            <a:r>
              <a:rPr lang="en-US" dirty="0">
                <a:solidFill>
                  <a:schemeClr val="tx1"/>
                </a:solidFill>
              </a:rPr>
              <a:t>s4 = false} and one feature F that can have values {f1, f2, and f3}.  In the example, the</a:t>
            </a:r>
          </a:p>
          <a:p>
            <a:r>
              <a:rPr lang="en-US" dirty="0">
                <a:solidFill>
                  <a:schemeClr val="tx1"/>
                </a:solidFill>
              </a:rPr>
              <a:t>feature value for s1 could be f2, for s2 it could be f2, for s3, f3 and for s4, f1 then we can</a:t>
            </a:r>
          </a:p>
          <a:p>
            <a:r>
              <a:rPr lang="en-US" dirty="0">
                <a:solidFill>
                  <a:schemeClr val="tx1"/>
                </a:solidFill>
              </a:rPr>
              <a:t>calculate the entropy of S as (where </a:t>
            </a:r>
            <a:r>
              <a:rPr lang="en-US" b="0" i="0" dirty="0">
                <a:solidFill>
                  <a:srgbClr val="E8EAED"/>
                </a:solidFill>
                <a:effectLst/>
                <a:latin typeface="+mn-lt"/>
              </a:rPr>
              <a:t>⊕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 means true, of which we have one example, and </a:t>
            </a:r>
            <a:r>
              <a:rPr lang="en-US" b="0" i="0" dirty="0">
                <a:solidFill>
                  <a:srgbClr val="E8EAED"/>
                </a:solidFill>
                <a:effectLst/>
                <a:latin typeface="+mn-lt"/>
              </a:rPr>
              <a:t>⊖</a:t>
            </a:r>
          </a:p>
          <a:p>
            <a:r>
              <a:rPr lang="en-US" dirty="0">
                <a:solidFill>
                  <a:srgbClr val="E8EAED"/>
                </a:solidFill>
                <a:latin typeface="Google Sans"/>
              </a:rPr>
              <a:t>means false, of which we have three examples):”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BD622-D7C4-BC51-A426-01B56349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90" y="3244634"/>
            <a:ext cx="3172135" cy="8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7"/>
          <p:cNvSpPr txBox="1">
            <a:spLocks noGrp="1"/>
          </p:cNvSpPr>
          <p:nvPr>
            <p:ph type="title"/>
          </p:nvPr>
        </p:nvSpPr>
        <p:spPr>
          <a:xfrm>
            <a:off x="343762" y="544763"/>
            <a:ext cx="835732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Calculating Information Gain </a:t>
            </a:r>
            <a:r>
              <a:rPr lang="en-US" dirty="0" err="1">
                <a:solidFill>
                  <a:schemeClr val="tx1"/>
                </a:solidFill>
              </a:rPr>
              <a:t>Ctd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83E74-15B2-BE82-332C-685B14BF9181}"/>
              </a:ext>
            </a:extLst>
          </p:cNvPr>
          <p:cNvSpPr txBox="1"/>
          <p:nvPr/>
        </p:nvSpPr>
        <p:spPr>
          <a:xfrm>
            <a:off x="1257300" y="1624013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From that, we can get: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7C648-9D3F-5C66-7251-657DC8B3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99" y="1176130"/>
            <a:ext cx="2734329" cy="1443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369C8-4F1A-D8FE-8BF1-689D50F69F81}"/>
              </a:ext>
            </a:extLst>
          </p:cNvPr>
          <p:cNvSpPr txBox="1"/>
          <p:nvPr/>
        </p:nvSpPr>
        <p:spPr>
          <a:xfrm>
            <a:off x="1123950" y="2943225"/>
            <a:ext cx="6957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information gain is the entropy of S minus the sum of the information gain values.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 the final calculation is: Gain(S, F) = 0.811 – (0 + 0.5 + 0) = 0.311</a:t>
            </a:r>
          </a:p>
        </p:txBody>
      </p:sp>
    </p:spTree>
    <p:extLst>
      <p:ext uri="{BB962C8B-B14F-4D97-AF65-F5344CB8AC3E}">
        <p14:creationId xmlns:p14="http://schemas.microsoft.com/office/powerpoint/2010/main" val="116243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7"/>
          <p:cNvSpPr txBox="1">
            <a:spLocks noGrp="1"/>
          </p:cNvSpPr>
          <p:nvPr>
            <p:ph type="title"/>
          </p:nvPr>
        </p:nvSpPr>
        <p:spPr>
          <a:xfrm>
            <a:off x="343762" y="544763"/>
            <a:ext cx="835732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Implementation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283E8-E43A-4184-11A1-91B1D74ADD5D}"/>
              </a:ext>
            </a:extLst>
          </p:cNvPr>
          <p:cNvSpPr txBox="1"/>
          <p:nvPr/>
        </p:nvSpPr>
        <p:spPr>
          <a:xfrm>
            <a:off x="909095" y="1319213"/>
            <a:ext cx="272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an example of python code from </a:t>
            </a:r>
            <a:r>
              <a:rPr lang="en-US" dirty="0" err="1">
                <a:solidFill>
                  <a:schemeClr val="tx1"/>
                </a:solidFill>
              </a:rPr>
              <a:t>Marsland’s</a:t>
            </a:r>
            <a:r>
              <a:rPr lang="en-US" dirty="0">
                <a:solidFill>
                  <a:schemeClr val="tx1"/>
                </a:solidFill>
              </a:rPr>
              <a:t> book that calculates information gain: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EA460-A7A7-C1AC-C49C-20969D55A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25" y="1233487"/>
            <a:ext cx="3884556" cy="3290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21B18-18E3-131E-BC1E-0BBE17B6F0AC}"/>
              </a:ext>
            </a:extLst>
          </p:cNvPr>
          <p:cNvSpPr txBox="1"/>
          <p:nvPr/>
        </p:nvSpPr>
        <p:spPr>
          <a:xfrm>
            <a:off x="1057275" y="2657475"/>
            <a:ext cx="24240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gain value is calculated</a:t>
            </a:r>
          </a:p>
          <a:p>
            <a:r>
              <a:rPr lang="en-US" dirty="0">
                <a:solidFill>
                  <a:schemeClr val="tx1"/>
                </a:solidFill>
              </a:rPr>
              <a:t>by the ID3 algorithm and </a:t>
            </a:r>
          </a:p>
          <a:p>
            <a:r>
              <a:rPr lang="en-US" dirty="0">
                <a:solidFill>
                  <a:schemeClr val="tx1"/>
                </a:solidFill>
              </a:rPr>
              <a:t>used to determine which </a:t>
            </a:r>
          </a:p>
          <a:p>
            <a:r>
              <a:rPr lang="en-US" dirty="0">
                <a:solidFill>
                  <a:schemeClr val="tx1"/>
                </a:solidFill>
              </a:rPr>
              <a:t>feature has the highest </a:t>
            </a:r>
          </a:p>
          <a:p>
            <a:r>
              <a:rPr lang="en-US" dirty="0">
                <a:solidFill>
                  <a:schemeClr val="tx1"/>
                </a:solidFill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89839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8"/>
          <p:cNvSpPr txBox="1">
            <a:spLocks noGrp="1"/>
          </p:cNvSpPr>
          <p:nvPr>
            <p:ph type="title"/>
          </p:nvPr>
        </p:nvSpPr>
        <p:spPr>
          <a:xfrm>
            <a:off x="815250" y="1920712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2"/>
                </a:solidFill>
              </a:rPr>
              <a:t>Construction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1600" name="Google Shape;1600;p58"/>
          <p:cNvSpPr/>
          <p:nvPr/>
        </p:nvSpPr>
        <p:spPr>
          <a:xfrm flipH="1">
            <a:off x="7641206" y="1765130"/>
            <a:ext cx="47700" cy="4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8"/>
          <p:cNvSpPr/>
          <p:nvPr/>
        </p:nvSpPr>
        <p:spPr>
          <a:xfrm flipH="1">
            <a:off x="7636075" y="1675800"/>
            <a:ext cx="57900" cy="5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8"/>
          <p:cNvSpPr/>
          <p:nvPr/>
        </p:nvSpPr>
        <p:spPr>
          <a:xfrm>
            <a:off x="2362200" y="11394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8"/>
          <p:cNvSpPr/>
          <p:nvPr/>
        </p:nvSpPr>
        <p:spPr>
          <a:xfrm>
            <a:off x="2302950" y="13285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4" name="Google Shape;1604;p58"/>
          <p:cNvCxnSpPr/>
          <p:nvPr/>
        </p:nvCxnSpPr>
        <p:spPr>
          <a:xfrm rot="10800000">
            <a:off x="7665063" y="6986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05" name="Google Shape;1605;p58"/>
          <p:cNvSpPr/>
          <p:nvPr/>
        </p:nvSpPr>
        <p:spPr>
          <a:xfrm flipH="1">
            <a:off x="6691225" y="40933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6" name="Google Shape;1606;p58"/>
          <p:cNvCxnSpPr/>
          <p:nvPr/>
        </p:nvCxnSpPr>
        <p:spPr>
          <a:xfrm rot="10800000">
            <a:off x="6749850" y="34760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07" name="Google Shape;1607;p58"/>
          <p:cNvSpPr/>
          <p:nvPr/>
        </p:nvSpPr>
        <p:spPr>
          <a:xfrm flipH="1">
            <a:off x="6711975" y="42784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8"/>
          <p:cNvSpPr/>
          <p:nvPr/>
        </p:nvSpPr>
        <p:spPr>
          <a:xfrm flipH="1">
            <a:off x="988375" y="40933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9" name="Google Shape;1609;p58"/>
          <p:cNvCxnSpPr/>
          <p:nvPr/>
        </p:nvCxnSpPr>
        <p:spPr>
          <a:xfrm rot="10800000">
            <a:off x="1047000" y="34760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10" name="Google Shape;1610;p58"/>
          <p:cNvSpPr/>
          <p:nvPr/>
        </p:nvSpPr>
        <p:spPr>
          <a:xfrm flipH="1">
            <a:off x="1009125" y="42784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58"/>
          <p:cNvSpPr/>
          <p:nvPr/>
        </p:nvSpPr>
        <p:spPr>
          <a:xfrm flipH="1">
            <a:off x="5225325" y="15044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2" name="Google Shape;1612;p58"/>
          <p:cNvCxnSpPr/>
          <p:nvPr/>
        </p:nvCxnSpPr>
        <p:spPr>
          <a:xfrm rot="10800000">
            <a:off x="5283950" y="887175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13" name="Google Shape;1613;p58"/>
          <p:cNvSpPr/>
          <p:nvPr/>
        </p:nvSpPr>
        <p:spPr>
          <a:xfrm flipH="1">
            <a:off x="5246075" y="16895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8"/>
          <p:cNvSpPr/>
          <p:nvPr/>
        </p:nvSpPr>
        <p:spPr>
          <a:xfrm flipH="1">
            <a:off x="2129350" y="3819400"/>
            <a:ext cx="229800" cy="22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5" name="Google Shape;1615;p58"/>
          <p:cNvCxnSpPr/>
          <p:nvPr/>
        </p:nvCxnSpPr>
        <p:spPr>
          <a:xfrm rot="10800000">
            <a:off x="2244275" y="3213950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16" name="Google Shape;1616;p58"/>
          <p:cNvSpPr/>
          <p:nvPr/>
        </p:nvSpPr>
        <p:spPr>
          <a:xfrm flipH="1">
            <a:off x="2206400" y="413505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ID3 Algorithm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D5F86-9E0D-17E0-5721-61044F80A947}"/>
              </a:ext>
            </a:extLst>
          </p:cNvPr>
          <p:cNvSpPr txBox="1"/>
          <p:nvPr/>
        </p:nvSpPr>
        <p:spPr>
          <a:xfrm>
            <a:off x="904875" y="1524000"/>
            <a:ext cx="6886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ID3 (Iterative </a:t>
            </a:r>
            <a:r>
              <a:rPr lang="en-US" dirty="0" err="1">
                <a:solidFill>
                  <a:schemeClr val="tx1"/>
                </a:solidFill>
              </a:rPr>
              <a:t>Dichotomiser</a:t>
            </a:r>
            <a:r>
              <a:rPr lang="en-US" dirty="0">
                <a:solidFill>
                  <a:schemeClr val="tx1"/>
                </a:solidFill>
              </a:rPr>
              <a:t> 3) is a popular algorithm for using information gain to</a:t>
            </a:r>
          </a:p>
          <a:p>
            <a:r>
              <a:rPr lang="en-US" dirty="0">
                <a:solidFill>
                  <a:schemeClr val="tx1"/>
                </a:solidFill>
              </a:rPr>
              <a:t>iterate through a dataset and generate a decision 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04F31-9EF9-4414-158D-626FCB24B702}"/>
              </a:ext>
            </a:extLst>
          </p:cNvPr>
          <p:cNvSpPr txBox="1"/>
          <p:nvPr/>
        </p:nvSpPr>
        <p:spPr>
          <a:xfrm>
            <a:off x="1088354" y="2047220"/>
            <a:ext cx="549060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There are a few steps to go through for the ID3: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If all examples have the same label: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-return a leaf with that label.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Else if there are no features left to test: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-return a leaf with the most common label.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Else: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-choose the feature F’ that maximizes the information gain of S to be the next 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 node using the information gain equation.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-add a branch from the node for each possible value f in F’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-for each branch: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	-calculate S{f} by removing F’ from the set of features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	-recursively call the algorithm with S{f}, to compute the gain</a:t>
            </a: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		 relative to the current set of values.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6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ID3 Implementation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182A7-5F28-A7F1-CBC0-97D1AB2FA46F}"/>
              </a:ext>
            </a:extLst>
          </p:cNvPr>
          <p:cNvSpPr txBox="1"/>
          <p:nvPr/>
        </p:nvSpPr>
        <p:spPr>
          <a:xfrm>
            <a:off x="1433513" y="1519238"/>
            <a:ext cx="22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Now that we have the outline lets implement it using python: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412D22-A3D0-67D5-B3E8-79483525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8" y="1519238"/>
            <a:ext cx="3396898" cy="30712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982FB5-1990-BC3C-8CB7-80D4A076F4EA}"/>
              </a:ext>
            </a:extLst>
          </p:cNvPr>
          <p:cNvSpPr txBox="1"/>
          <p:nvPr/>
        </p:nvSpPr>
        <p:spPr>
          <a:xfrm>
            <a:off x="1433513" y="2571750"/>
            <a:ext cx="17299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Something to note is that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this algorithm also uses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previous algorithms of 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calc_info_gain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calc_entropy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63"/>
          <p:cNvSpPr/>
          <p:nvPr/>
        </p:nvSpPr>
        <p:spPr>
          <a:xfrm>
            <a:off x="7094200" y="103016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63"/>
          <p:cNvSpPr/>
          <p:nvPr/>
        </p:nvSpPr>
        <p:spPr>
          <a:xfrm>
            <a:off x="7034950" y="121928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63"/>
          <p:cNvSpPr/>
          <p:nvPr/>
        </p:nvSpPr>
        <p:spPr>
          <a:xfrm flipH="1">
            <a:off x="5386363" y="34921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8" name="Google Shape;1698;p63"/>
          <p:cNvCxnSpPr/>
          <p:nvPr/>
        </p:nvCxnSpPr>
        <p:spPr>
          <a:xfrm rot="10800000">
            <a:off x="5444988" y="2212775"/>
            <a:ext cx="0" cy="1181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99" name="Google Shape;1699;p63"/>
          <p:cNvSpPr/>
          <p:nvPr/>
        </p:nvSpPr>
        <p:spPr>
          <a:xfrm flipH="1">
            <a:off x="5407113" y="36772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63"/>
          <p:cNvSpPr/>
          <p:nvPr/>
        </p:nvSpPr>
        <p:spPr>
          <a:xfrm flipH="1">
            <a:off x="5927700" y="17305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1" name="Google Shape;1701;p63"/>
          <p:cNvCxnSpPr/>
          <p:nvPr/>
        </p:nvCxnSpPr>
        <p:spPr>
          <a:xfrm rot="10800000">
            <a:off x="5986325" y="1113275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02" name="Google Shape;1702;p63"/>
          <p:cNvSpPr/>
          <p:nvPr/>
        </p:nvSpPr>
        <p:spPr>
          <a:xfrm flipH="1">
            <a:off x="5948450" y="19156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63"/>
          <p:cNvSpPr/>
          <p:nvPr/>
        </p:nvSpPr>
        <p:spPr>
          <a:xfrm>
            <a:off x="6321300" y="309156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63"/>
          <p:cNvSpPr/>
          <p:nvPr/>
        </p:nvSpPr>
        <p:spPr>
          <a:xfrm flipH="1">
            <a:off x="2104625" y="1742627"/>
            <a:ext cx="189600" cy="18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5" name="Google Shape;1705;p63"/>
          <p:cNvCxnSpPr/>
          <p:nvPr/>
        </p:nvCxnSpPr>
        <p:spPr>
          <a:xfrm rot="10800000">
            <a:off x="2199425" y="659975"/>
            <a:ext cx="0" cy="972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06" name="Google Shape;1706;p63"/>
          <p:cNvSpPr/>
          <p:nvPr/>
        </p:nvSpPr>
        <p:spPr>
          <a:xfrm flipH="1">
            <a:off x="2137951" y="2041814"/>
            <a:ext cx="122400" cy="1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63"/>
          <p:cNvSpPr/>
          <p:nvPr/>
        </p:nvSpPr>
        <p:spPr>
          <a:xfrm flipH="1">
            <a:off x="973050" y="860927"/>
            <a:ext cx="189600" cy="18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63"/>
          <p:cNvSpPr/>
          <p:nvPr/>
        </p:nvSpPr>
        <p:spPr>
          <a:xfrm flipH="1">
            <a:off x="1006376" y="1160114"/>
            <a:ext cx="122400" cy="12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63"/>
          <p:cNvSpPr/>
          <p:nvPr/>
        </p:nvSpPr>
        <p:spPr>
          <a:xfrm flipH="1">
            <a:off x="7670075" y="37291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0" name="Google Shape;1710;p63"/>
          <p:cNvCxnSpPr/>
          <p:nvPr/>
        </p:nvCxnSpPr>
        <p:spPr>
          <a:xfrm rot="10800000">
            <a:off x="7728700" y="2132350"/>
            <a:ext cx="0" cy="14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11" name="Google Shape;1711;p63"/>
          <p:cNvSpPr/>
          <p:nvPr/>
        </p:nvSpPr>
        <p:spPr>
          <a:xfrm flipH="1">
            <a:off x="7690825" y="39142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1640C-313B-3843-0BBF-4B988ACCE2AA}"/>
              </a:ext>
            </a:extLst>
          </p:cNvPr>
          <p:cNvSpPr txBox="1"/>
          <p:nvPr/>
        </p:nvSpPr>
        <p:spPr>
          <a:xfrm>
            <a:off x="1746234" y="2737620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Pruning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What is Pruning?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34464-F7B5-AD7D-B3EB-B82A299F2509}"/>
              </a:ext>
            </a:extLst>
          </p:cNvPr>
          <p:cNvSpPr txBox="1"/>
          <p:nvPr/>
        </p:nvSpPr>
        <p:spPr>
          <a:xfrm>
            <a:off x="1328738" y="1566863"/>
            <a:ext cx="55787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Sometimes a dataset can have more information than is necessary to make a decision.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This extra data can be prone to overfitting so some branches of the tree must be trimmed.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This is done through “pruning”.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There are 2 kinds of pruning:</a:t>
            </a:r>
          </a:p>
          <a:p>
            <a:r>
              <a:rPr lang="en-US" sz="1000" dirty="0">
                <a:solidFill>
                  <a:schemeClr val="tx1"/>
                </a:solidFill>
              </a:rPr>
              <a:t>	Pre-Pruning: Tunes the hyperparameters of the data prior to training.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This stops the building process to avoid producing leaves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small samples.  We need to calculate the cross-validation error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and monitor it during each stage of the splitting.  If the value of 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the error does not decrease anymore the growth of the tree is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stopped.  This is a heuristic known as Early Stopping.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The Hyperparameters that can be tuned for early stopping are: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</a:t>
            </a:r>
            <a:r>
              <a:rPr lang="en-US" sz="1000" dirty="0" err="1">
                <a:solidFill>
                  <a:schemeClr val="tx1"/>
                </a:solidFill>
              </a:rPr>
              <a:t>max_depth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min_samples_leaf</a:t>
            </a:r>
            <a:r>
              <a:rPr lang="en-US" sz="1000" dirty="0">
                <a:solidFill>
                  <a:schemeClr val="tx1"/>
                </a:solidFill>
              </a:rPr>
              <a:t>, and </a:t>
            </a:r>
            <a:r>
              <a:rPr lang="en-US" sz="1000" dirty="0" err="1">
                <a:solidFill>
                  <a:schemeClr val="tx1"/>
                </a:solidFill>
              </a:rPr>
              <a:t>min_samples_split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Be warned that early stopping can lead to underfitting.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What is Pruning? Continued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34464-F7B5-AD7D-B3EB-B82A299F2509}"/>
              </a:ext>
            </a:extLst>
          </p:cNvPr>
          <p:cNvSpPr txBox="1"/>
          <p:nvPr/>
        </p:nvSpPr>
        <p:spPr>
          <a:xfrm>
            <a:off x="1328738" y="1566863"/>
            <a:ext cx="51812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The Second kind of pruning is known as post-pruning.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This does the opposite of pre-pruning and allows the tree to grow to its full depth.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Once the model is at full depth, branches are trimmed to prevent overfitting.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An algorithm that implements post-pruning is Cost Complexity Pruning, or CCP.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This uses a hyperparameter called </a:t>
            </a:r>
            <a:r>
              <a:rPr lang="en-US" sz="1000" dirty="0" err="1">
                <a:solidFill>
                  <a:schemeClr val="tx1"/>
                </a:solidFill>
              </a:rPr>
              <a:t>ccp_alpha</a:t>
            </a:r>
            <a:r>
              <a:rPr lang="en-US" sz="1000" dirty="0">
                <a:solidFill>
                  <a:schemeClr val="tx1"/>
                </a:solidFill>
              </a:rPr>
              <a:t>.  a higher value of </a:t>
            </a:r>
            <a:r>
              <a:rPr lang="en-US" sz="1000" dirty="0" err="1">
                <a:solidFill>
                  <a:schemeClr val="tx1"/>
                </a:solidFill>
              </a:rPr>
              <a:t>ccp_alpha</a:t>
            </a:r>
            <a:r>
              <a:rPr lang="en-US" sz="1000" dirty="0">
                <a:solidFill>
                  <a:schemeClr val="tx1"/>
                </a:solidFill>
              </a:rPr>
              <a:t>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lead to an increase in the number of nodes pruned.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There are a few steps involved with cost complexity pruning:</a:t>
            </a:r>
          </a:p>
          <a:p>
            <a:r>
              <a:rPr lang="en-US" sz="1000" dirty="0">
                <a:solidFill>
                  <a:schemeClr val="tx1"/>
                </a:solidFill>
              </a:rPr>
              <a:t>	1. Train the decision tree to its full depth.</a:t>
            </a:r>
          </a:p>
          <a:p>
            <a:r>
              <a:rPr lang="en-US" sz="1000" dirty="0">
                <a:solidFill>
                  <a:schemeClr val="tx1"/>
                </a:solidFill>
              </a:rPr>
              <a:t>	2. Compute the </a:t>
            </a:r>
            <a:r>
              <a:rPr lang="en-US" sz="1000" dirty="0" err="1">
                <a:solidFill>
                  <a:schemeClr val="tx1"/>
                </a:solidFill>
              </a:rPr>
              <a:t>ccp_alphas</a:t>
            </a:r>
            <a:r>
              <a:rPr lang="en-US" sz="1000" dirty="0">
                <a:solidFill>
                  <a:schemeClr val="tx1"/>
                </a:solidFill>
              </a:rPr>
              <a:t> value using </a:t>
            </a:r>
            <a:r>
              <a:rPr lang="en-US" sz="1000" dirty="0" err="1">
                <a:solidFill>
                  <a:schemeClr val="tx1"/>
                </a:solidFill>
              </a:rPr>
              <a:t>cost_complexity_pruning_path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	3. Train your decision tree model with different </a:t>
            </a:r>
            <a:r>
              <a:rPr lang="en-US" sz="1000" dirty="0" err="1">
                <a:solidFill>
                  <a:schemeClr val="tx1"/>
                </a:solidFill>
              </a:rPr>
              <a:t>ccp_alphas</a:t>
            </a:r>
            <a:r>
              <a:rPr lang="en-US" sz="1000" dirty="0">
                <a:solidFill>
                  <a:schemeClr val="tx1"/>
                </a:solidFill>
              </a:rPr>
              <a:t> values and </a:t>
            </a:r>
          </a:p>
          <a:p>
            <a:r>
              <a:rPr lang="en-US" sz="1000" dirty="0">
                <a:solidFill>
                  <a:schemeClr val="tx1"/>
                </a:solidFill>
              </a:rPr>
              <a:t>	    compute train and test performance scores.</a:t>
            </a:r>
          </a:p>
          <a:p>
            <a:r>
              <a:rPr lang="en-US" sz="1000" dirty="0">
                <a:solidFill>
                  <a:schemeClr val="tx1"/>
                </a:solidFill>
              </a:rPr>
              <a:t>	4. Plot the train and test scores for each value of </a:t>
            </a:r>
            <a:r>
              <a:rPr lang="en-US" sz="1000" dirty="0" err="1">
                <a:solidFill>
                  <a:schemeClr val="tx1"/>
                </a:solidFill>
              </a:rPr>
              <a:t>ccp_alphas</a:t>
            </a:r>
            <a:r>
              <a:rPr lang="en-US" sz="1000" dirty="0">
                <a:solidFill>
                  <a:schemeClr val="tx1"/>
                </a:solidFill>
              </a:rPr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195609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7"/>
          <p:cNvSpPr txBox="1">
            <a:spLocks noGrp="1"/>
          </p:cNvSpPr>
          <p:nvPr>
            <p:ph type="title"/>
          </p:nvPr>
        </p:nvSpPr>
        <p:spPr>
          <a:xfrm>
            <a:off x="1144364" y="2420126"/>
            <a:ext cx="46179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46" name="Google Shape;1346;p47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7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7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7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7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7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7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7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7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7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7" name="Google Shape;1357;p47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8" name="Google Shape;1358;p47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1" name="Google Shape;1361;p47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2" name="Google Shape;1362;p47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7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5" name="Google Shape;1365;p47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6"/>
          <p:cNvSpPr txBox="1">
            <a:spLocks noGrp="1"/>
          </p:cNvSpPr>
          <p:nvPr>
            <p:ph type="title"/>
          </p:nvPr>
        </p:nvSpPr>
        <p:spPr>
          <a:xfrm>
            <a:off x="1312350" y="540000"/>
            <a:ext cx="5970185" cy="740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</a:rPr>
              <a:t>CCP Implementation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1760" name="Google Shape;1760;p66"/>
          <p:cNvSpPr/>
          <p:nvPr/>
        </p:nvSpPr>
        <p:spPr>
          <a:xfrm flipH="1">
            <a:off x="8017225" y="27500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1" name="Google Shape;1761;p66"/>
          <p:cNvCxnSpPr/>
          <p:nvPr/>
        </p:nvCxnSpPr>
        <p:spPr>
          <a:xfrm rot="10800000">
            <a:off x="8075850" y="1502175"/>
            <a:ext cx="0" cy="115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62" name="Google Shape;1762;p66"/>
          <p:cNvSpPr/>
          <p:nvPr/>
        </p:nvSpPr>
        <p:spPr>
          <a:xfrm flipH="1">
            <a:off x="8037975" y="29351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66"/>
          <p:cNvSpPr/>
          <p:nvPr/>
        </p:nvSpPr>
        <p:spPr>
          <a:xfrm flipH="1">
            <a:off x="950750" y="178790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4" name="Google Shape;1764;p66"/>
          <p:cNvCxnSpPr/>
          <p:nvPr/>
        </p:nvCxnSpPr>
        <p:spPr>
          <a:xfrm rot="10800000">
            <a:off x="1009375" y="540000"/>
            <a:ext cx="0" cy="115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65" name="Google Shape;1765;p66"/>
          <p:cNvSpPr/>
          <p:nvPr/>
        </p:nvSpPr>
        <p:spPr>
          <a:xfrm flipH="1">
            <a:off x="971500" y="197295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66"/>
          <p:cNvSpPr/>
          <p:nvPr/>
        </p:nvSpPr>
        <p:spPr>
          <a:xfrm flipH="1">
            <a:off x="1195050" y="406840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7" name="Google Shape;1767;p66"/>
          <p:cNvCxnSpPr/>
          <p:nvPr/>
        </p:nvCxnSpPr>
        <p:spPr>
          <a:xfrm rot="10800000">
            <a:off x="1253675" y="3501800"/>
            <a:ext cx="0" cy="468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68" name="Google Shape;1768;p66"/>
          <p:cNvSpPr/>
          <p:nvPr/>
        </p:nvSpPr>
        <p:spPr>
          <a:xfrm flipH="1">
            <a:off x="1215800" y="425345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16EA9-E56A-202E-EA01-5728D2A3CEA6}"/>
              </a:ext>
            </a:extLst>
          </p:cNvPr>
          <p:cNvSpPr txBox="1"/>
          <p:nvPr/>
        </p:nvSpPr>
        <p:spPr>
          <a:xfrm>
            <a:off x="1857375" y="1600200"/>
            <a:ext cx="4919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The Following is an implementation of cost complexity pruning using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an example dataset contained in </a:t>
            </a:r>
            <a:r>
              <a:rPr lang="en-US" sz="1000" dirty="0" err="1">
                <a:solidFill>
                  <a:schemeClr val="tx1"/>
                </a:solidFill>
              </a:rPr>
              <a:t>sklearn</a:t>
            </a:r>
            <a:r>
              <a:rPr lang="en-US" sz="1000" dirty="0">
                <a:solidFill>
                  <a:schemeClr val="tx1"/>
                </a:solidFill>
              </a:rPr>
              <a:t> and example code from: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https://scikit-learn.org/stable/auto_examples/tree/plot_cost_complexity_pruning.html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7C6EB-6DD7-D25E-D97F-28F6F59939A1}"/>
              </a:ext>
            </a:extLst>
          </p:cNvPr>
          <p:cNvSpPr txBox="1"/>
          <p:nvPr/>
        </p:nvSpPr>
        <p:spPr>
          <a:xfrm>
            <a:off x="1943099" y="2344598"/>
            <a:ext cx="533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the example, we first need our tools: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7D688-6ABE-60C6-FB42-EA25F786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91" y="2974364"/>
            <a:ext cx="4667901" cy="115268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CCP Implementation Ctd.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8" name="Google Shape;1528;p55"/>
          <p:cNvSpPr/>
          <p:nvPr/>
        </p:nvSpPr>
        <p:spPr>
          <a:xfrm flipH="1">
            <a:off x="8165342" y="2354700"/>
            <a:ext cx="40800" cy="4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5"/>
          <p:cNvSpPr/>
          <p:nvPr/>
        </p:nvSpPr>
        <p:spPr>
          <a:xfrm flipH="1">
            <a:off x="8113688" y="20986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5"/>
          <p:cNvSpPr/>
          <p:nvPr/>
        </p:nvSpPr>
        <p:spPr>
          <a:xfrm>
            <a:off x="1217750" y="107148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5"/>
          <p:cNvSpPr/>
          <p:nvPr/>
        </p:nvSpPr>
        <p:spPr>
          <a:xfrm>
            <a:off x="1158500" y="126061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2" name="Google Shape;1532;p55"/>
          <p:cNvCxnSpPr/>
          <p:nvPr/>
        </p:nvCxnSpPr>
        <p:spPr>
          <a:xfrm rot="10800000">
            <a:off x="8185838" y="10715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3" name="Google Shape;1533;p55"/>
          <p:cNvSpPr/>
          <p:nvPr/>
        </p:nvSpPr>
        <p:spPr>
          <a:xfrm flipH="1">
            <a:off x="7700100" y="40964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4" name="Google Shape;1534;p55"/>
          <p:cNvCxnSpPr/>
          <p:nvPr/>
        </p:nvCxnSpPr>
        <p:spPr>
          <a:xfrm rot="10800000">
            <a:off x="7772100" y="30932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8" name="Google Shape;1538;p55"/>
          <p:cNvSpPr/>
          <p:nvPr/>
        </p:nvSpPr>
        <p:spPr>
          <a:xfrm flipH="1">
            <a:off x="7737900" y="4352825"/>
            <a:ext cx="68400" cy="6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A0C4B-DDD0-A94B-A500-3AC85CB60FB3}"/>
              </a:ext>
            </a:extLst>
          </p:cNvPr>
          <p:cNvSpPr txBox="1"/>
          <p:nvPr/>
        </p:nvSpPr>
        <p:spPr>
          <a:xfrm>
            <a:off x="1738313" y="1600200"/>
            <a:ext cx="60324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Minimal Cost Complexity Pruning recursively find the nodes with the weakest link.  This is characterized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by an effective alpha, where the smallest effective alpha are pruned first.</a:t>
            </a:r>
          </a:p>
          <a:p>
            <a:r>
              <a:rPr lang="en-US" sz="1000" dirty="0">
                <a:solidFill>
                  <a:schemeClr val="tx1"/>
                </a:solidFill>
              </a:rPr>
              <a:t>By using the function </a:t>
            </a:r>
            <a:r>
              <a:rPr lang="en-US" sz="1000" dirty="0" err="1">
                <a:solidFill>
                  <a:schemeClr val="tx1"/>
                </a:solidFill>
              </a:rPr>
              <a:t>DecisionTreeClassifier.cost_complexity_pruning_path</a:t>
            </a:r>
            <a:r>
              <a:rPr lang="en-US" sz="1000" dirty="0">
                <a:solidFill>
                  <a:schemeClr val="tx1"/>
                </a:solidFill>
              </a:rPr>
              <a:t> we can get the effective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alphas and the corresponding total leaf impurities at each step of the process.  As alpha increases, </a:t>
            </a:r>
          </a:p>
          <a:p>
            <a:r>
              <a:rPr lang="en-US" sz="1000" dirty="0">
                <a:solidFill>
                  <a:schemeClr val="tx1"/>
                </a:solidFill>
              </a:rPr>
              <a:t>more of the tree is pruned, which increases the total impurity of the leaves.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159F85-F505-0135-1C22-FF20B0D9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2574250"/>
            <a:ext cx="6106377" cy="14289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CCP Implementation Ctd.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8" name="Google Shape;1528;p55"/>
          <p:cNvSpPr/>
          <p:nvPr/>
        </p:nvSpPr>
        <p:spPr>
          <a:xfrm flipH="1">
            <a:off x="8165342" y="2354700"/>
            <a:ext cx="40800" cy="4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5"/>
          <p:cNvSpPr/>
          <p:nvPr/>
        </p:nvSpPr>
        <p:spPr>
          <a:xfrm flipH="1">
            <a:off x="8113688" y="20986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5"/>
          <p:cNvSpPr/>
          <p:nvPr/>
        </p:nvSpPr>
        <p:spPr>
          <a:xfrm>
            <a:off x="1217750" y="107148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5"/>
          <p:cNvSpPr/>
          <p:nvPr/>
        </p:nvSpPr>
        <p:spPr>
          <a:xfrm>
            <a:off x="1158500" y="1260613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2" name="Google Shape;1532;p55"/>
          <p:cNvCxnSpPr/>
          <p:nvPr/>
        </p:nvCxnSpPr>
        <p:spPr>
          <a:xfrm rot="10800000">
            <a:off x="8185838" y="10715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3" name="Google Shape;1533;p55"/>
          <p:cNvSpPr/>
          <p:nvPr/>
        </p:nvSpPr>
        <p:spPr>
          <a:xfrm flipH="1">
            <a:off x="7700100" y="40964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4" name="Google Shape;1534;p55"/>
          <p:cNvCxnSpPr/>
          <p:nvPr/>
        </p:nvCxnSpPr>
        <p:spPr>
          <a:xfrm rot="10800000">
            <a:off x="7772100" y="309322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8" name="Google Shape;1538;p55"/>
          <p:cNvSpPr/>
          <p:nvPr/>
        </p:nvSpPr>
        <p:spPr>
          <a:xfrm flipH="1">
            <a:off x="7737900" y="4352825"/>
            <a:ext cx="68400" cy="6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A0C4B-DDD0-A94B-A500-3AC85CB60FB3}"/>
              </a:ext>
            </a:extLst>
          </p:cNvPr>
          <p:cNvSpPr txBox="1"/>
          <p:nvPr/>
        </p:nvSpPr>
        <p:spPr>
          <a:xfrm>
            <a:off x="1738313" y="1600200"/>
            <a:ext cx="5424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Next, a decision tree is trained using the effective alphas.  The last value in </a:t>
            </a:r>
            <a:r>
              <a:rPr lang="en-US" sz="1000" dirty="0" err="1">
                <a:solidFill>
                  <a:schemeClr val="tx1"/>
                </a:solidFill>
              </a:rPr>
              <a:t>ccp_alphas</a:t>
            </a:r>
            <a:r>
              <a:rPr lang="en-US" sz="1000" dirty="0">
                <a:solidFill>
                  <a:schemeClr val="tx1"/>
                </a:solidFill>
              </a:rPr>
              <a:t> is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 that prunes the whole tree, leaving the tree </a:t>
            </a:r>
            <a:r>
              <a:rPr lang="en-US" sz="1000" dirty="0" err="1">
                <a:solidFill>
                  <a:schemeClr val="tx1"/>
                </a:solidFill>
              </a:rPr>
              <a:t>clfs</a:t>
            </a:r>
            <a:r>
              <a:rPr lang="en-US" sz="1000" dirty="0">
                <a:solidFill>
                  <a:schemeClr val="tx1"/>
                </a:solidFill>
              </a:rPr>
              <a:t>[-1] with one node.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228AF-05CA-1DA8-B1FD-5A2823D2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3" y="2170750"/>
            <a:ext cx="546811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4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6"/>
          <p:cNvSpPr txBox="1">
            <a:spLocks noGrp="1"/>
          </p:cNvSpPr>
          <p:nvPr>
            <p:ph type="title"/>
          </p:nvPr>
        </p:nvSpPr>
        <p:spPr>
          <a:xfrm>
            <a:off x="1312350" y="540000"/>
            <a:ext cx="5970185" cy="740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</a:rPr>
              <a:t>CCP Implementation Ctd.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1760" name="Google Shape;1760;p66"/>
          <p:cNvSpPr/>
          <p:nvPr/>
        </p:nvSpPr>
        <p:spPr>
          <a:xfrm flipH="1">
            <a:off x="8017225" y="27500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1" name="Google Shape;1761;p66"/>
          <p:cNvCxnSpPr/>
          <p:nvPr/>
        </p:nvCxnSpPr>
        <p:spPr>
          <a:xfrm rot="10800000">
            <a:off x="8075850" y="1502175"/>
            <a:ext cx="0" cy="115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62" name="Google Shape;1762;p66"/>
          <p:cNvSpPr/>
          <p:nvPr/>
        </p:nvSpPr>
        <p:spPr>
          <a:xfrm flipH="1">
            <a:off x="8037975" y="29351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66"/>
          <p:cNvSpPr/>
          <p:nvPr/>
        </p:nvSpPr>
        <p:spPr>
          <a:xfrm flipH="1">
            <a:off x="950750" y="178790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4" name="Google Shape;1764;p66"/>
          <p:cNvCxnSpPr/>
          <p:nvPr/>
        </p:nvCxnSpPr>
        <p:spPr>
          <a:xfrm rot="10800000">
            <a:off x="1009375" y="540000"/>
            <a:ext cx="0" cy="115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65" name="Google Shape;1765;p66"/>
          <p:cNvSpPr/>
          <p:nvPr/>
        </p:nvSpPr>
        <p:spPr>
          <a:xfrm flipH="1">
            <a:off x="971500" y="197295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66"/>
          <p:cNvSpPr/>
          <p:nvPr/>
        </p:nvSpPr>
        <p:spPr>
          <a:xfrm flipH="1">
            <a:off x="1195050" y="406840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7" name="Google Shape;1767;p66"/>
          <p:cNvCxnSpPr/>
          <p:nvPr/>
        </p:nvCxnSpPr>
        <p:spPr>
          <a:xfrm rot="10800000">
            <a:off x="1253675" y="3501800"/>
            <a:ext cx="0" cy="468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68" name="Google Shape;1768;p66"/>
          <p:cNvSpPr/>
          <p:nvPr/>
        </p:nvSpPr>
        <p:spPr>
          <a:xfrm flipH="1">
            <a:off x="1215800" y="425345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16EA9-E56A-202E-EA01-5728D2A3CEA6}"/>
              </a:ext>
            </a:extLst>
          </p:cNvPr>
          <p:cNvSpPr txBox="1"/>
          <p:nvPr/>
        </p:nvSpPr>
        <p:spPr>
          <a:xfrm>
            <a:off x="1557673" y="1690200"/>
            <a:ext cx="2367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Finally, we remove the last element in </a:t>
            </a:r>
            <a:r>
              <a:rPr lang="en-US" sz="1000" dirty="0" err="1">
                <a:solidFill>
                  <a:schemeClr val="tx1"/>
                </a:solidFill>
              </a:rPr>
              <a:t>clfs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dirty="0" err="1">
                <a:solidFill>
                  <a:schemeClr val="tx1"/>
                </a:solidFill>
              </a:rPr>
              <a:t>ccp_alphas</a:t>
            </a:r>
            <a:r>
              <a:rPr lang="en-US" sz="1000" dirty="0">
                <a:solidFill>
                  <a:schemeClr val="tx1"/>
                </a:solidFill>
              </a:rPr>
              <a:t>, because it is the trivial solution containing only 1 node.  Included are graphs indicating the number of nodes and how tree depth decreases as the alpha increases.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76DE8-6620-C9BB-5201-52263630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08" y="1280288"/>
            <a:ext cx="3101927" cy="3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1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CCP Implementation Ctd.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64" name="Google Shape;1664;p61"/>
          <p:cNvSpPr/>
          <p:nvPr/>
        </p:nvSpPr>
        <p:spPr>
          <a:xfrm>
            <a:off x="8165550" y="1624150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61"/>
          <p:cNvSpPr/>
          <p:nvPr/>
        </p:nvSpPr>
        <p:spPr>
          <a:xfrm>
            <a:off x="8106300" y="1813275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61"/>
          <p:cNvSpPr/>
          <p:nvPr/>
        </p:nvSpPr>
        <p:spPr>
          <a:xfrm>
            <a:off x="8165700" y="4030500"/>
            <a:ext cx="82800" cy="828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61"/>
          <p:cNvSpPr/>
          <p:nvPr/>
        </p:nvSpPr>
        <p:spPr>
          <a:xfrm flipH="1">
            <a:off x="7759975" y="3245813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1"/>
          <p:cNvSpPr/>
          <p:nvPr/>
        </p:nvSpPr>
        <p:spPr>
          <a:xfrm flipH="1">
            <a:off x="7790425" y="3431063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9" name="Google Shape;1669;p61"/>
          <p:cNvCxnSpPr/>
          <p:nvPr/>
        </p:nvCxnSpPr>
        <p:spPr>
          <a:xfrm rot="10800000">
            <a:off x="7831975" y="22332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560C1F-284A-C7D7-C744-F6850FD10D3B}"/>
              </a:ext>
            </a:extLst>
          </p:cNvPr>
          <p:cNvSpPr txBox="1"/>
          <p:nvPr/>
        </p:nvSpPr>
        <p:spPr>
          <a:xfrm>
            <a:off x="1876426" y="1459332"/>
            <a:ext cx="2194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the full code of the CCP implementation on an example dataset: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88A9A-D39F-2DB5-2892-38334E33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04" y="1245969"/>
            <a:ext cx="2498641" cy="380523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4"/>
          <p:cNvSpPr txBox="1">
            <a:spLocks noGrp="1"/>
          </p:cNvSpPr>
          <p:nvPr>
            <p:ph type="title"/>
          </p:nvPr>
        </p:nvSpPr>
        <p:spPr>
          <a:xfrm>
            <a:off x="1512550" y="1823750"/>
            <a:ext cx="61188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1718" name="Google Shape;1718;p64"/>
          <p:cNvSpPr/>
          <p:nvPr/>
        </p:nvSpPr>
        <p:spPr>
          <a:xfrm flipH="1">
            <a:off x="995088" y="421502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9" name="Google Shape;1719;p64"/>
          <p:cNvCxnSpPr/>
          <p:nvPr/>
        </p:nvCxnSpPr>
        <p:spPr>
          <a:xfrm rot="10800000">
            <a:off x="1053713" y="3296225"/>
            <a:ext cx="0" cy="82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0" name="Google Shape;1720;p64"/>
          <p:cNvSpPr/>
          <p:nvPr/>
        </p:nvSpPr>
        <p:spPr>
          <a:xfrm flipH="1">
            <a:off x="1015838" y="440007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64"/>
          <p:cNvSpPr/>
          <p:nvPr/>
        </p:nvSpPr>
        <p:spPr>
          <a:xfrm flipH="1">
            <a:off x="8017225" y="134372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2" name="Google Shape;1722;p64"/>
          <p:cNvCxnSpPr/>
          <p:nvPr/>
        </p:nvCxnSpPr>
        <p:spPr>
          <a:xfrm rot="10800000">
            <a:off x="8075850" y="726425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3" name="Google Shape;1723;p64"/>
          <p:cNvSpPr/>
          <p:nvPr/>
        </p:nvSpPr>
        <p:spPr>
          <a:xfrm flipH="1">
            <a:off x="8037975" y="152877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4"/>
          <p:cNvSpPr/>
          <p:nvPr/>
        </p:nvSpPr>
        <p:spPr>
          <a:xfrm>
            <a:off x="8102225" y="36048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64"/>
          <p:cNvSpPr/>
          <p:nvPr/>
        </p:nvSpPr>
        <p:spPr>
          <a:xfrm rot="10800000">
            <a:off x="6772725" y="4114063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64"/>
          <p:cNvSpPr/>
          <p:nvPr/>
        </p:nvSpPr>
        <p:spPr>
          <a:xfrm rot="10800000">
            <a:off x="6713475" y="3806438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64"/>
          <p:cNvSpPr/>
          <p:nvPr/>
        </p:nvSpPr>
        <p:spPr>
          <a:xfrm flipH="1">
            <a:off x="1157100" y="14219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8" name="Google Shape;1728;p64"/>
          <p:cNvCxnSpPr/>
          <p:nvPr/>
        </p:nvCxnSpPr>
        <p:spPr>
          <a:xfrm rot="10800000">
            <a:off x="1215725" y="804675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9" name="Google Shape;1729;p64"/>
          <p:cNvSpPr/>
          <p:nvPr/>
        </p:nvSpPr>
        <p:spPr>
          <a:xfrm flipH="1">
            <a:off x="1177850" y="16070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64"/>
          <p:cNvSpPr/>
          <p:nvPr/>
        </p:nvSpPr>
        <p:spPr>
          <a:xfrm>
            <a:off x="1676775" y="3886296"/>
            <a:ext cx="129300" cy="1293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64"/>
          <p:cNvSpPr/>
          <p:nvPr/>
        </p:nvSpPr>
        <p:spPr>
          <a:xfrm flipH="1">
            <a:off x="4955588" y="106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2" name="Google Shape;1732;p64"/>
          <p:cNvCxnSpPr/>
          <p:nvPr/>
        </p:nvCxnSpPr>
        <p:spPr>
          <a:xfrm rot="10800000">
            <a:off x="5014213" y="144825"/>
            <a:ext cx="0" cy="82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33" name="Google Shape;1733;p64"/>
          <p:cNvSpPr/>
          <p:nvPr/>
        </p:nvSpPr>
        <p:spPr>
          <a:xfrm flipH="1">
            <a:off x="4976338" y="124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64"/>
          <p:cNvSpPr/>
          <p:nvPr/>
        </p:nvSpPr>
        <p:spPr>
          <a:xfrm flipH="1">
            <a:off x="3549013" y="4400075"/>
            <a:ext cx="75600" cy="756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1B7959-8E8C-B0DE-14E6-08C39394B8BA}"/>
              </a:ext>
            </a:extLst>
          </p:cNvPr>
          <p:cNvSpPr txBox="1"/>
          <p:nvPr/>
        </p:nvSpPr>
        <p:spPr>
          <a:xfrm>
            <a:off x="3530689" y="661988"/>
            <a:ext cx="2082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F19F3-E021-600D-88EC-7A38522E5FF7}"/>
              </a:ext>
            </a:extLst>
          </p:cNvPr>
          <p:cNvSpPr txBox="1"/>
          <p:nvPr/>
        </p:nvSpPr>
        <p:spPr>
          <a:xfrm>
            <a:off x="1137405" y="1215986"/>
            <a:ext cx="660165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Decision Trees are a quick and easy way to implement a machine learning algorithm for choices between features of nodes to classify datasets.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Some Pros for decision trees are: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Less Effort for data preparation in pre-processing.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Decision Trees do not require a normalization of the data.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Decision Trees do not require scaling of the data.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Missing values do not affect the process of building the tree to any considerable extent.</a:t>
            </a:r>
          </a:p>
          <a:p>
            <a:pPr marL="228600" indent="-228600">
              <a:buClr>
                <a:schemeClr val="tx1"/>
              </a:buClr>
              <a:buAutoNum type="arabicPeriod" startAt="5"/>
            </a:pPr>
            <a:r>
              <a:rPr lang="en-US" sz="1000" dirty="0">
                <a:solidFill>
                  <a:schemeClr val="tx1"/>
                </a:solidFill>
              </a:rPr>
              <a:t>The model is very intuitive and easy to implement and explain.</a:t>
            </a:r>
          </a:p>
          <a:p>
            <a:pPr marL="228600" indent="-228600">
              <a:buClr>
                <a:schemeClr val="tx1"/>
              </a:buClr>
              <a:buAutoNum type="arabicPeriod" startAt="5"/>
            </a:pPr>
            <a:endParaRPr lang="en-US" sz="1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Some Cons of decision trees are:</a:t>
            </a:r>
          </a:p>
          <a:p>
            <a:pPr marL="228600" indent="-2286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A small change in the data can cause a large change in the structure of the decision tree, causing instability.</a:t>
            </a:r>
          </a:p>
          <a:p>
            <a:pPr marL="228600" indent="-2286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For a decision tree sometimes calculation can be more complex compared to other algorithms.</a:t>
            </a:r>
          </a:p>
          <a:p>
            <a:pPr marL="228600" indent="-2286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Decision Trees usually require more time to train the model.</a:t>
            </a:r>
          </a:p>
          <a:p>
            <a:pPr marL="228600" indent="-2286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Decision Tree training is relatively expensive as time and complexity increase.</a:t>
            </a:r>
          </a:p>
          <a:p>
            <a:pPr marL="228600" indent="-2286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Some decision tree algorithms like ID3 do not perform regression and predict continuous values.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4"/>
          <p:cNvSpPr txBox="1">
            <a:spLocks noGrp="1"/>
          </p:cNvSpPr>
          <p:nvPr>
            <p:ph type="title"/>
          </p:nvPr>
        </p:nvSpPr>
        <p:spPr>
          <a:xfrm>
            <a:off x="1512550" y="1823750"/>
            <a:ext cx="61188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Questions?</a:t>
            </a:r>
            <a:endParaRPr sz="6000" dirty="0"/>
          </a:p>
        </p:txBody>
      </p:sp>
      <p:sp>
        <p:nvSpPr>
          <p:cNvPr id="1718" name="Google Shape;1718;p64"/>
          <p:cNvSpPr/>
          <p:nvPr/>
        </p:nvSpPr>
        <p:spPr>
          <a:xfrm flipH="1">
            <a:off x="995088" y="421502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9" name="Google Shape;1719;p64"/>
          <p:cNvCxnSpPr/>
          <p:nvPr/>
        </p:nvCxnSpPr>
        <p:spPr>
          <a:xfrm rot="10800000">
            <a:off x="1053713" y="3296225"/>
            <a:ext cx="0" cy="82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0" name="Google Shape;1720;p64"/>
          <p:cNvSpPr/>
          <p:nvPr/>
        </p:nvSpPr>
        <p:spPr>
          <a:xfrm flipH="1">
            <a:off x="1015838" y="440007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64"/>
          <p:cNvSpPr/>
          <p:nvPr/>
        </p:nvSpPr>
        <p:spPr>
          <a:xfrm flipH="1">
            <a:off x="8017225" y="134372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2" name="Google Shape;1722;p64"/>
          <p:cNvCxnSpPr/>
          <p:nvPr/>
        </p:nvCxnSpPr>
        <p:spPr>
          <a:xfrm rot="10800000">
            <a:off x="8075850" y="726425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3" name="Google Shape;1723;p64"/>
          <p:cNvSpPr/>
          <p:nvPr/>
        </p:nvSpPr>
        <p:spPr>
          <a:xfrm flipH="1">
            <a:off x="8037975" y="152877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4"/>
          <p:cNvSpPr/>
          <p:nvPr/>
        </p:nvSpPr>
        <p:spPr>
          <a:xfrm>
            <a:off x="8102225" y="3604838"/>
            <a:ext cx="201600" cy="2016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64"/>
          <p:cNvSpPr/>
          <p:nvPr/>
        </p:nvSpPr>
        <p:spPr>
          <a:xfrm rot="10800000">
            <a:off x="6772725" y="4114063"/>
            <a:ext cx="83100" cy="831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64"/>
          <p:cNvSpPr/>
          <p:nvPr/>
        </p:nvSpPr>
        <p:spPr>
          <a:xfrm rot="10800000">
            <a:off x="6713475" y="3806438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64"/>
          <p:cNvSpPr/>
          <p:nvPr/>
        </p:nvSpPr>
        <p:spPr>
          <a:xfrm flipH="1">
            <a:off x="1157100" y="14219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8" name="Google Shape;1728;p64"/>
          <p:cNvCxnSpPr/>
          <p:nvPr/>
        </p:nvCxnSpPr>
        <p:spPr>
          <a:xfrm rot="10800000">
            <a:off x="1215725" y="804675"/>
            <a:ext cx="0" cy="519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9" name="Google Shape;1729;p64"/>
          <p:cNvSpPr/>
          <p:nvPr/>
        </p:nvSpPr>
        <p:spPr>
          <a:xfrm flipH="1">
            <a:off x="1177850" y="16070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64"/>
          <p:cNvSpPr/>
          <p:nvPr/>
        </p:nvSpPr>
        <p:spPr>
          <a:xfrm>
            <a:off x="1676775" y="3886296"/>
            <a:ext cx="129300" cy="1293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64"/>
          <p:cNvSpPr/>
          <p:nvPr/>
        </p:nvSpPr>
        <p:spPr>
          <a:xfrm flipH="1">
            <a:off x="4955588" y="106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2" name="Google Shape;1732;p64"/>
          <p:cNvCxnSpPr/>
          <p:nvPr/>
        </p:nvCxnSpPr>
        <p:spPr>
          <a:xfrm rot="10800000">
            <a:off x="5014213" y="144825"/>
            <a:ext cx="0" cy="82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33" name="Google Shape;1733;p64"/>
          <p:cNvSpPr/>
          <p:nvPr/>
        </p:nvSpPr>
        <p:spPr>
          <a:xfrm flipH="1">
            <a:off x="4976338" y="124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64"/>
          <p:cNvSpPr/>
          <p:nvPr/>
        </p:nvSpPr>
        <p:spPr>
          <a:xfrm flipH="1">
            <a:off x="3549013" y="4400075"/>
            <a:ext cx="75600" cy="756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50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8B72C0-B286-CEB0-6735-B7E19A306585}"/>
              </a:ext>
            </a:extLst>
          </p:cNvPr>
          <p:cNvSpPr txBox="1"/>
          <p:nvPr/>
        </p:nvSpPr>
        <p:spPr>
          <a:xfrm>
            <a:off x="3444127" y="514350"/>
            <a:ext cx="22557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References: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505C3-9FBD-6D1F-F7DF-64FA454A247D}"/>
              </a:ext>
            </a:extLst>
          </p:cNvPr>
          <p:cNvSpPr txBox="1"/>
          <p:nvPr/>
        </p:nvSpPr>
        <p:spPr>
          <a:xfrm>
            <a:off x="681038" y="1068348"/>
            <a:ext cx="7712368" cy="418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chemeClr val="tx1"/>
              </a:buClr>
              <a:buAutoNum type="arabicPeriod"/>
            </a:pPr>
            <a:r>
              <a:rPr lang="en-US" sz="1000" dirty="0" err="1">
                <a:solidFill>
                  <a:schemeClr val="tx1"/>
                </a:solidFill>
              </a:rPr>
              <a:t>Marsland</a:t>
            </a:r>
            <a:r>
              <a:rPr lang="en-US" sz="1000" dirty="0">
                <a:solidFill>
                  <a:schemeClr val="tx1"/>
                </a:solidFill>
              </a:rPr>
              <a:t>, S., 2014, </a:t>
            </a:r>
            <a:r>
              <a:rPr lang="en-US" sz="1000" i="1" dirty="0">
                <a:solidFill>
                  <a:schemeClr val="tx1"/>
                </a:solidFill>
              </a:rPr>
              <a:t>Machine Learning: An Algorithmic Perspective</a:t>
            </a:r>
            <a:r>
              <a:rPr lang="en-US" sz="1000" dirty="0">
                <a:solidFill>
                  <a:schemeClr val="tx1"/>
                </a:solidFill>
              </a:rPr>
              <a:t>,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Edition, CRC Press, Chapman and Hall.</a:t>
            </a:r>
          </a:p>
          <a:p>
            <a:pPr marL="228600" indent="-228600">
              <a:buClr>
                <a:schemeClr val="tx1"/>
              </a:buClr>
              <a:buAutoNum type="arabicPeriod"/>
            </a:pPr>
            <a:endParaRPr lang="en-US" sz="1000" dirty="0">
              <a:solidFill>
                <a:schemeClr val="tx1"/>
              </a:solidFill>
            </a:endParaRPr>
          </a:p>
          <a:p>
            <a:pPr marL="228600" indent="-228600">
              <a:buClr>
                <a:schemeClr val="tx1"/>
              </a:buClr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Shivani, May 14, 2023, The Role of Cost Functions in Machine Learning: Types, Significance, and Impact on Model Performance,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</a:rPr>
              <a:t>      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https://ai.plainenglish.io/the-role-of-cost-functions-in-machine-learning-types-significance-and-impact-on-model-db1ebb92557e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3"/>
            </a:pPr>
            <a:r>
              <a:rPr lang="en-US" sz="1000" dirty="0">
                <a:solidFill>
                  <a:schemeClr val="tx1"/>
                </a:solidFill>
              </a:rPr>
              <a:t>Sharma, A., May 31, 2023, </a:t>
            </a:r>
            <a:r>
              <a:rPr lang="en-US" sz="1000" i="1" dirty="0">
                <a:solidFill>
                  <a:schemeClr val="tx1"/>
                </a:solidFill>
              </a:rPr>
              <a:t>Decision Tree Introduction with Example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</a:rPr>
              <a:t>     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https://www.geeksforgeeks.org/decision-tree-introduction-example/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4.    Arya, N., September 2, 2022, </a:t>
            </a:r>
            <a:r>
              <a:rPr lang="en-US" sz="1000" i="1" dirty="0">
                <a:solidFill>
                  <a:schemeClr val="tx1"/>
                </a:solidFill>
              </a:rPr>
              <a:t>Decision Tree Pruning: The </a:t>
            </a:r>
            <a:r>
              <a:rPr lang="en-US" sz="1000" i="1" dirty="0" err="1">
                <a:solidFill>
                  <a:schemeClr val="tx1"/>
                </a:solidFill>
              </a:rPr>
              <a:t>Hows</a:t>
            </a:r>
            <a:r>
              <a:rPr lang="en-US" sz="1000" i="1" dirty="0">
                <a:solidFill>
                  <a:schemeClr val="tx1"/>
                </a:solidFill>
              </a:rPr>
              <a:t> and Whys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</a:rPr>
              <a:t>     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https://www.kdnuggets.com/2022/09/decision-tree-pruning-hows-whys.html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5"/>
            </a:pPr>
            <a:r>
              <a:rPr lang="en-US" sz="1000" dirty="0">
                <a:solidFill>
                  <a:schemeClr val="tx1"/>
                </a:solidFill>
              </a:rPr>
              <a:t>Krishnan, S., August 26, 2021, </a:t>
            </a:r>
            <a:r>
              <a:rPr lang="en-US" sz="1000" i="1" dirty="0">
                <a:solidFill>
                  <a:schemeClr val="tx1"/>
                </a:solidFill>
              </a:rPr>
              <a:t>Decision Tree for Classification, Entropy, and Information Gain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</a:rPr>
              <a:t>      { </a:t>
            </a: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https://medium.com/codex/decision-tree-for-classification-entropy-and-information-gain-cd9f99a26e0d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6"/>
            </a:pPr>
            <a:r>
              <a:rPr lang="en-US" sz="1000" dirty="0">
                <a:solidFill>
                  <a:schemeClr val="tx1"/>
                </a:solidFill>
              </a:rPr>
              <a:t>Wikipedia, </a:t>
            </a:r>
            <a:r>
              <a:rPr lang="en-US" sz="1000" i="1" dirty="0">
                <a:solidFill>
                  <a:schemeClr val="tx1"/>
                </a:solidFill>
              </a:rPr>
              <a:t>Decision Tree Learning</a:t>
            </a:r>
            <a:r>
              <a:rPr lang="en-US" sz="1000" dirty="0">
                <a:solidFill>
                  <a:schemeClr val="tx1"/>
                </a:solidFill>
              </a:rPr>
              <a:t>,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https://en.wikipedia.org/wiki/Decision_tree_learning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7"/>
            </a:pPr>
            <a:r>
              <a:rPr lang="en-US" sz="1000" dirty="0">
                <a:solidFill>
                  <a:schemeClr val="tx1"/>
                </a:solidFill>
              </a:rPr>
              <a:t>IBM, </a:t>
            </a:r>
            <a:r>
              <a:rPr lang="en-US" sz="1000" i="1" dirty="0">
                <a:solidFill>
                  <a:schemeClr val="tx1"/>
                </a:solidFill>
              </a:rPr>
              <a:t>Decision Trees</a:t>
            </a:r>
            <a:r>
              <a:rPr lang="en-US" sz="1000" dirty="0">
                <a:solidFill>
                  <a:schemeClr val="tx1"/>
                </a:solidFill>
              </a:rPr>
              <a:t>, {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https://www.ibm.com/topics/decision-trees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7"/>
            </a:pPr>
            <a:r>
              <a:rPr lang="en-US" sz="1000" dirty="0">
                <a:solidFill>
                  <a:schemeClr val="tx1"/>
                </a:solidFill>
              </a:rPr>
              <a:t>T., Sam, January 10, 2019, </a:t>
            </a:r>
            <a:r>
              <a:rPr lang="en-US" sz="1000" i="1" dirty="0">
                <a:solidFill>
                  <a:schemeClr val="tx1"/>
                </a:solidFill>
              </a:rPr>
              <a:t>Entropy: How Decision Trees Make Decisions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</a:rPr>
              <a:t>     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https://towardsdatascience.com/entropy-how-decision-trees-make-decisions-2946b9c18c8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 startAt="7"/>
            </a:pPr>
            <a:endParaRPr lang="en-US" sz="1000" dirty="0">
              <a:solidFill>
                <a:schemeClr val="tx1"/>
              </a:solidFill>
            </a:endParaRP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 startAt="6"/>
            </a:pPr>
            <a:endParaRPr lang="en-US" sz="1000" dirty="0">
              <a:solidFill>
                <a:schemeClr val="tx1"/>
              </a:solidFill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8B72C0-B286-CEB0-6735-B7E19A306585}"/>
              </a:ext>
            </a:extLst>
          </p:cNvPr>
          <p:cNvSpPr txBox="1"/>
          <p:nvPr/>
        </p:nvSpPr>
        <p:spPr>
          <a:xfrm>
            <a:off x="2515988" y="514350"/>
            <a:ext cx="4112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References Continued: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505C3-9FBD-6D1F-F7DF-64FA454A247D}"/>
              </a:ext>
            </a:extLst>
          </p:cNvPr>
          <p:cNvSpPr txBox="1"/>
          <p:nvPr/>
        </p:nvSpPr>
        <p:spPr>
          <a:xfrm>
            <a:off x="681038" y="1068348"/>
            <a:ext cx="6686254" cy="345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9.    </a:t>
            </a:r>
            <a:r>
              <a:rPr lang="en-US" sz="1000" dirty="0" err="1">
                <a:solidFill>
                  <a:schemeClr val="tx1"/>
                </a:solidFill>
              </a:rPr>
              <a:t>Recaud</a:t>
            </a:r>
            <a:r>
              <a:rPr lang="en-US" sz="1000" dirty="0">
                <a:solidFill>
                  <a:schemeClr val="tx1"/>
                </a:solidFill>
              </a:rPr>
              <a:t>, B., August 27, 2017, </a:t>
            </a:r>
            <a:r>
              <a:rPr lang="en-US" sz="1000" i="1" dirty="0">
                <a:solidFill>
                  <a:schemeClr val="tx1"/>
                </a:solidFill>
              </a:rPr>
              <a:t>A Simple Explanation of Entropy in Decision Trees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   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https://bricaud.github.io/personal-blog/entropy-in-decision-trees/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10"/>
            </a:pPr>
            <a:r>
              <a:rPr lang="en-US" sz="1000" dirty="0" err="1">
                <a:solidFill>
                  <a:schemeClr val="tx1"/>
                </a:solidFill>
              </a:rPr>
              <a:t>Loaiza</a:t>
            </a:r>
            <a:r>
              <a:rPr lang="en-US" sz="1000" dirty="0">
                <a:solidFill>
                  <a:schemeClr val="tx1"/>
                </a:solidFill>
              </a:rPr>
              <a:t>, S., May 24, 2020, </a:t>
            </a:r>
            <a:r>
              <a:rPr lang="en-US" sz="1000" i="1" dirty="0">
                <a:solidFill>
                  <a:schemeClr val="tx1"/>
                </a:solidFill>
              </a:rPr>
              <a:t>Entropy and Information Gain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</a:rPr>
              <a:t>    { </a:t>
            </a:r>
            <a:r>
              <a:rPr lang="en-US" sz="1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https://towardsdatascience.com/entropy-and-information-gain-b738ca8abd2a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11"/>
            </a:pPr>
            <a:r>
              <a:rPr lang="en-US" sz="1000" dirty="0">
                <a:solidFill>
                  <a:schemeClr val="tx1"/>
                </a:solidFill>
              </a:rPr>
              <a:t>Wikipedia, </a:t>
            </a:r>
            <a:r>
              <a:rPr lang="en-US" sz="1000" i="1" dirty="0">
                <a:solidFill>
                  <a:schemeClr val="tx1"/>
                </a:solidFill>
              </a:rPr>
              <a:t>ID3 Algorithm</a:t>
            </a:r>
            <a:r>
              <a:rPr lang="en-US" sz="1000" dirty="0">
                <a:solidFill>
                  <a:schemeClr val="tx1"/>
                </a:solidFill>
              </a:rPr>
              <a:t>,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https://en.wikipedia.org/wiki/ID3_algorithm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11"/>
            </a:pPr>
            <a:r>
              <a:rPr lang="en-US" sz="1000" dirty="0">
                <a:solidFill>
                  <a:schemeClr val="tx1"/>
                </a:solidFill>
              </a:rPr>
              <a:t>Scikit Learn, </a:t>
            </a:r>
            <a:r>
              <a:rPr lang="en-US" sz="1000" i="1" dirty="0">
                <a:solidFill>
                  <a:schemeClr val="tx1"/>
                </a:solidFill>
              </a:rPr>
              <a:t>Post Pruning Decision Trees with Cost Complexity Pruning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</a:rPr>
              <a:t>     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https://scikit-learn.org/stable/auto_examples/tree/plot_cost_complexity_pruning.html</a:t>
            </a:r>
            <a:r>
              <a:rPr lang="en-US" sz="1000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}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AutoNum type="arabicPeriod" startAt="13"/>
            </a:pPr>
            <a:r>
              <a:rPr lang="en-US" sz="1000" dirty="0">
                <a:solidFill>
                  <a:schemeClr val="tx1"/>
                </a:solidFill>
              </a:rPr>
              <a:t>Dhiraj, K, May 26, 2019, </a:t>
            </a:r>
            <a:r>
              <a:rPr lang="en-US" sz="1000" i="1" dirty="0">
                <a:solidFill>
                  <a:schemeClr val="tx1"/>
                </a:solidFill>
              </a:rPr>
              <a:t>Top 5 Advantages and Disadvantages of Decision Tree Algorithm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chemeClr val="tx1"/>
                </a:solidFill>
              </a:rPr>
              <a:t>      { </a:t>
            </a:r>
            <a:r>
              <a:rPr lang="en-US" sz="1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https://dhirajkumarblog.medium.com/top-5-advantages-and-disadvantages-of-decision-tree-algorithm-428ebd199d9a</a:t>
            </a:r>
            <a:r>
              <a:rPr lang="en-US" sz="1000" dirty="0">
                <a:solidFill>
                  <a:schemeClr val="tx1"/>
                </a:solidFill>
              </a:rPr>
              <a:t> }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</a:pPr>
            <a:endParaRPr lang="en-US" sz="1000" dirty="0">
              <a:solidFill>
                <a:schemeClr val="tx1"/>
              </a:solidFill>
            </a:endParaRP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 startAt="6"/>
            </a:pPr>
            <a:endParaRPr lang="en-US" sz="1000" dirty="0">
              <a:solidFill>
                <a:schemeClr val="tx1"/>
              </a:solidFill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0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496163" y="5401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Decision Tree Learning?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06E3-C12E-869A-AF1B-279D79C6CA09}"/>
              </a:ext>
            </a:extLst>
          </p:cNvPr>
          <p:cNvSpPr txBox="1"/>
          <p:nvPr/>
        </p:nvSpPr>
        <p:spPr>
          <a:xfrm>
            <a:off x="996673" y="1229225"/>
            <a:ext cx="715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supervised learning approach that uses entropy to make decisions on features of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 binary tree constructed so that the internal nodes are labeled with input features, the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arcs of the nodes labeled with an input feature have each of the possible values of the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target feature or the arc leads to a subordinate decision node on a different input feature.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33B3D-0F99-67D6-59D9-974AC0F739E8}"/>
              </a:ext>
            </a:extLst>
          </p:cNvPr>
          <p:cNvSpPr txBox="1"/>
          <p:nvPr/>
        </p:nvSpPr>
        <p:spPr>
          <a:xfrm>
            <a:off x="995540" y="2280561"/>
            <a:ext cx="679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discrete domains, there is a single target feature called the “Classification”.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F8524-606C-398D-12BC-0D9D736D0FF9}"/>
              </a:ext>
            </a:extLst>
          </p:cNvPr>
          <p:cNvSpPr txBox="1"/>
          <p:nvPr/>
        </p:nvSpPr>
        <p:spPr>
          <a:xfrm>
            <a:off x="995540" y="2685567"/>
            <a:ext cx="7285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Built by splitting the source set (the root node) into subsets based on rules determined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by classification features.  This is repeated on each subset through a process called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Recursive Partitioning.  The process is complete when the subset at a node has all the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same values as the target variable or when splitting no longer adds value to predictions.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77"/>
          <p:cNvSpPr txBox="1">
            <a:spLocks noGrp="1"/>
          </p:cNvSpPr>
          <p:nvPr>
            <p:ph type="ctrTitle"/>
          </p:nvPr>
        </p:nvSpPr>
        <p:spPr>
          <a:xfrm flipH="1">
            <a:off x="4231898" y="1444450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9" name="Google Shape;2029;p77"/>
          <p:cNvSpPr txBox="1"/>
          <p:nvPr/>
        </p:nvSpPr>
        <p:spPr>
          <a:xfrm>
            <a:off x="4572000" y="424907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keep this slide for attribution</a:t>
            </a:r>
            <a:endParaRPr sz="12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0" name="Google Shape;2030;p77"/>
          <p:cNvSpPr/>
          <p:nvPr/>
        </p:nvSpPr>
        <p:spPr>
          <a:xfrm flipH="1">
            <a:off x="1260550" y="1444450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77"/>
          <p:cNvSpPr/>
          <p:nvPr/>
        </p:nvSpPr>
        <p:spPr>
          <a:xfrm flipH="1">
            <a:off x="1248000" y="117285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77"/>
          <p:cNvSpPr/>
          <p:nvPr/>
        </p:nvSpPr>
        <p:spPr>
          <a:xfrm>
            <a:off x="1478950" y="4316738"/>
            <a:ext cx="83100" cy="83100"/>
          </a:xfrm>
          <a:prstGeom prst="diamond">
            <a:avLst/>
          </a:prstGeom>
          <a:noFill/>
          <a:ln w="9525" cap="flat" cmpd="sng">
            <a:solidFill>
              <a:srgbClr val="DB25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3" name="Google Shape;2033;p77"/>
          <p:cNvCxnSpPr/>
          <p:nvPr/>
        </p:nvCxnSpPr>
        <p:spPr>
          <a:xfrm rot="10800000">
            <a:off x="1098850" y="3728450"/>
            <a:ext cx="0" cy="438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34" name="Google Shape;2034;p77"/>
          <p:cNvCxnSpPr/>
          <p:nvPr/>
        </p:nvCxnSpPr>
        <p:spPr>
          <a:xfrm rot="10800000">
            <a:off x="2477450" y="3464275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5" name="Google Shape;2035;p77"/>
          <p:cNvSpPr/>
          <p:nvPr/>
        </p:nvSpPr>
        <p:spPr>
          <a:xfrm flipH="1">
            <a:off x="2001600" y="19629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77"/>
          <p:cNvSpPr/>
          <p:nvPr/>
        </p:nvSpPr>
        <p:spPr>
          <a:xfrm flipH="1">
            <a:off x="2032050" y="2148175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7" name="Google Shape;2037;p77"/>
          <p:cNvCxnSpPr/>
          <p:nvPr/>
        </p:nvCxnSpPr>
        <p:spPr>
          <a:xfrm rot="10800000">
            <a:off x="2073600" y="950400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38" name="Google Shape;2038;p77"/>
          <p:cNvSpPr/>
          <p:nvPr/>
        </p:nvSpPr>
        <p:spPr>
          <a:xfrm>
            <a:off x="2827050" y="2493900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77"/>
          <p:cNvSpPr/>
          <p:nvPr/>
        </p:nvSpPr>
        <p:spPr>
          <a:xfrm>
            <a:off x="2887950" y="2792675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77"/>
          <p:cNvSpPr/>
          <p:nvPr/>
        </p:nvSpPr>
        <p:spPr>
          <a:xfrm>
            <a:off x="2032075" y="2976800"/>
            <a:ext cx="83100" cy="831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77"/>
          <p:cNvSpPr/>
          <p:nvPr/>
        </p:nvSpPr>
        <p:spPr>
          <a:xfrm>
            <a:off x="1950150" y="3165925"/>
            <a:ext cx="246900" cy="246900"/>
          </a:xfrm>
          <a:prstGeom prst="diamond">
            <a:avLst/>
          </a:prstGeom>
          <a:noFill/>
          <a:ln w="9525" cap="flat" cmpd="sng">
            <a:solidFill>
              <a:srgbClr val="6FF0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2" name="Google Shape;2042;p77"/>
          <p:cNvCxnSpPr/>
          <p:nvPr/>
        </p:nvCxnSpPr>
        <p:spPr>
          <a:xfrm rot="10800000">
            <a:off x="2927850" y="658525"/>
            <a:ext cx="0" cy="17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43" name="Google Shape;2043;p77"/>
          <p:cNvSpPr/>
          <p:nvPr/>
        </p:nvSpPr>
        <p:spPr>
          <a:xfrm flipH="1">
            <a:off x="4058871" y="782250"/>
            <a:ext cx="102600" cy="10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77"/>
          <p:cNvSpPr/>
          <p:nvPr/>
        </p:nvSpPr>
        <p:spPr>
          <a:xfrm>
            <a:off x="2519000" y="533763"/>
            <a:ext cx="201600" cy="201600"/>
          </a:xfrm>
          <a:prstGeom prst="diamond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77"/>
          <p:cNvSpPr/>
          <p:nvPr/>
        </p:nvSpPr>
        <p:spPr>
          <a:xfrm flipH="1">
            <a:off x="3583875" y="3826613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77"/>
          <p:cNvSpPr/>
          <p:nvPr/>
        </p:nvSpPr>
        <p:spPr>
          <a:xfrm flipH="1">
            <a:off x="3614325" y="4011863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7" name="Google Shape;2047;p77"/>
          <p:cNvCxnSpPr/>
          <p:nvPr/>
        </p:nvCxnSpPr>
        <p:spPr>
          <a:xfrm rot="10800000">
            <a:off x="3655875" y="2814088"/>
            <a:ext cx="0" cy="915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83"/>
          <p:cNvSpPr txBox="1"/>
          <p:nvPr/>
        </p:nvSpPr>
        <p:spPr>
          <a:xfrm>
            <a:off x="723400" y="1187975"/>
            <a:ext cx="76971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This presentation has been made using the following fonts: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Roboto Mono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https://fonts.google.com/specimen/Roboto+Mono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Lato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https://fonts.google.com/specimen/Lato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2539" name="Google Shape;2539;p83"/>
          <p:cNvSpPr/>
          <p:nvPr/>
        </p:nvSpPr>
        <p:spPr>
          <a:xfrm>
            <a:off x="2052650" y="31915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83"/>
          <p:cNvSpPr/>
          <p:nvPr/>
        </p:nvSpPr>
        <p:spPr>
          <a:xfrm>
            <a:off x="3114470" y="31915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CBE12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83"/>
          <p:cNvSpPr/>
          <p:nvPr/>
        </p:nvSpPr>
        <p:spPr>
          <a:xfrm>
            <a:off x="4176289" y="31915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10A5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83"/>
          <p:cNvSpPr txBox="1"/>
          <p:nvPr/>
        </p:nvSpPr>
        <p:spPr>
          <a:xfrm>
            <a:off x="2052650" y="33485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43" name="Google Shape;2543;p83"/>
          <p:cNvSpPr txBox="1"/>
          <p:nvPr/>
        </p:nvSpPr>
        <p:spPr>
          <a:xfrm>
            <a:off x="3114475" y="33485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#cbe125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44" name="Google Shape;2544;p83"/>
          <p:cNvSpPr txBox="1"/>
          <p:nvPr/>
        </p:nvSpPr>
        <p:spPr>
          <a:xfrm>
            <a:off x="4176300" y="33485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#110a52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45" name="Google Shape;2545;p83"/>
          <p:cNvSpPr/>
          <p:nvPr/>
        </p:nvSpPr>
        <p:spPr>
          <a:xfrm>
            <a:off x="5238125" y="31915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6FF0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83"/>
          <p:cNvSpPr txBox="1"/>
          <p:nvPr/>
        </p:nvSpPr>
        <p:spPr>
          <a:xfrm>
            <a:off x="5238125" y="33485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#6ff0eb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47" name="Google Shape;2547;p83"/>
          <p:cNvSpPr/>
          <p:nvPr/>
        </p:nvSpPr>
        <p:spPr>
          <a:xfrm>
            <a:off x="6299950" y="31915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DB25E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83"/>
          <p:cNvSpPr txBox="1"/>
          <p:nvPr/>
        </p:nvSpPr>
        <p:spPr>
          <a:xfrm>
            <a:off x="6299950" y="33485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#db25e1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49" name="Google Shape;2549;p83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&amp; colors used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2" name="Google Shape;9612;p9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Terms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F4A48-49CB-1AC3-0A08-928FF550E835}"/>
              </a:ext>
            </a:extLst>
          </p:cNvPr>
          <p:cNvSpPr txBox="1"/>
          <p:nvPr/>
        </p:nvSpPr>
        <p:spPr>
          <a:xfrm>
            <a:off x="1095375" y="1466850"/>
            <a:ext cx="661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Supervised vs Unsupervised Learning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Classification vs Regression and CART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Entropy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Information Gain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Purity</a:t>
            </a:r>
          </a:p>
        </p:txBody>
      </p:sp>
    </p:spTree>
    <p:extLst>
      <p:ext uri="{BB962C8B-B14F-4D97-AF65-F5344CB8AC3E}">
        <p14:creationId xmlns:p14="http://schemas.microsoft.com/office/powerpoint/2010/main" val="4822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vs Unsupervised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F4A48-49CB-1AC3-0A08-928FF550E835}"/>
              </a:ext>
            </a:extLst>
          </p:cNvPr>
          <p:cNvSpPr txBox="1"/>
          <p:nvPr/>
        </p:nvSpPr>
        <p:spPr>
          <a:xfrm>
            <a:off x="1095375" y="1466850"/>
            <a:ext cx="6610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Supervised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Learning - Defined by the use of labeled datasets to train algorithms to classify data or predict outcomes accurately.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Unsupervised</a:t>
            </a:r>
            <a:r>
              <a:rPr lang="en-US" dirty="0">
                <a:solidFill>
                  <a:srgbClr val="FFFFFF"/>
                </a:solidFill>
              </a:rPr>
              <a:t> learning - Uses machine learning to analyze and cluster unlabeled datasets by discovering patterns or data groupings without the need for human intervention.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F25C0-62FB-A522-41B7-2BBEB2723F71}"/>
              </a:ext>
            </a:extLst>
          </p:cNvPr>
          <p:cNvSpPr txBox="1"/>
          <p:nvPr/>
        </p:nvSpPr>
        <p:spPr>
          <a:xfrm>
            <a:off x="1300163" y="3105150"/>
            <a:ext cx="416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Decision Trees are a type of </a:t>
            </a:r>
            <a:r>
              <a:rPr lang="en-US" dirty="0">
                <a:solidFill>
                  <a:schemeClr val="tx2"/>
                </a:solidFill>
              </a:rPr>
              <a:t>Supervised</a:t>
            </a:r>
            <a:r>
              <a:rPr lang="en-US" dirty="0">
                <a:solidFill>
                  <a:schemeClr val="tx1"/>
                </a:solidFill>
              </a:rPr>
              <a:t> Learning.</a:t>
            </a:r>
          </a:p>
        </p:txBody>
      </p:sp>
    </p:spTree>
    <p:extLst>
      <p:ext uri="{BB962C8B-B14F-4D97-AF65-F5344CB8AC3E}">
        <p14:creationId xmlns:p14="http://schemas.microsoft.com/office/powerpoint/2010/main" val="243832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vs Regression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0807A-BA8C-41B1-D618-954A1F7E73BD}"/>
              </a:ext>
            </a:extLst>
          </p:cNvPr>
          <p:cNvSpPr txBox="1"/>
          <p:nvPr/>
        </p:nvSpPr>
        <p:spPr>
          <a:xfrm>
            <a:off x="996673" y="1169675"/>
            <a:ext cx="67794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Classification Trees:  Analyzes when the predicted outcome is the class to which</a:t>
            </a:r>
          </a:p>
          <a:p>
            <a:r>
              <a:rPr lang="en-US" dirty="0">
                <a:solidFill>
                  <a:schemeClr val="tx1"/>
                </a:solidFill>
              </a:rPr>
              <a:t>the data belongs.  Deals with discrete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Regression Trees:  Analyzes when the predicted outcome is generally a real target.</a:t>
            </a:r>
          </a:p>
          <a:p>
            <a:r>
              <a:rPr lang="en-US" dirty="0">
                <a:solidFill>
                  <a:schemeClr val="tx1"/>
                </a:solidFill>
              </a:rPr>
              <a:t>Example: Pricing indexes, growth, length of visits, etc.  Deals with continuous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E0A3D-EBD4-EE02-5809-B4087983487B}"/>
              </a:ext>
            </a:extLst>
          </p:cNvPr>
          <p:cNvSpPr txBox="1"/>
          <p:nvPr/>
        </p:nvSpPr>
        <p:spPr>
          <a:xfrm>
            <a:off x="996673" y="2491301"/>
            <a:ext cx="7018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CART:  An anagram for Classification And Regression Trees used as a blanket term</a:t>
            </a:r>
          </a:p>
          <a:p>
            <a:r>
              <a:rPr lang="en-US" dirty="0">
                <a:solidFill>
                  <a:schemeClr val="tx1"/>
                </a:solidFill>
              </a:rPr>
              <a:t>to describe both types of trees.  It is important to note that while construction is similar,</a:t>
            </a:r>
          </a:p>
          <a:p>
            <a:r>
              <a:rPr lang="en-US" dirty="0">
                <a:solidFill>
                  <a:schemeClr val="tx1"/>
                </a:solidFill>
              </a:rPr>
              <a:t>there are also differences between the two to account for such as where to split.</a:t>
            </a:r>
          </a:p>
        </p:txBody>
      </p:sp>
    </p:spTree>
    <p:extLst>
      <p:ext uri="{BB962C8B-B14F-4D97-AF65-F5344CB8AC3E}">
        <p14:creationId xmlns:p14="http://schemas.microsoft.com/office/powerpoint/2010/main" val="82482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Terms Continued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F4A48-49CB-1AC3-0A08-928FF550E835}"/>
              </a:ext>
            </a:extLst>
          </p:cNvPr>
          <p:cNvSpPr txBox="1"/>
          <p:nvPr/>
        </p:nvSpPr>
        <p:spPr>
          <a:xfrm>
            <a:off x="1095375" y="1466850"/>
            <a:ext cx="6610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Features – An individual measurable property or characteristic of a phenomenon.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Entropy – A measure of disorder or impurity in a given dataset.  In decision trees, messy data is split based on values of the feature vector associated with each data point.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Information Gain – Measures expected reduction of entropy in decisions.  Entropy measures impurity,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nformation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Gain measures </a:t>
            </a:r>
            <a:r>
              <a:rPr lang="en-US" dirty="0">
                <a:solidFill>
                  <a:srgbClr val="FFFFFF"/>
                </a:solidFill>
              </a:rPr>
              <a:t>reduction of impurity.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57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Terms Continued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4" name="Google Shape;1374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5" name="Google Shape;1375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6" name="Google Shape;1376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F4A48-49CB-1AC3-0A08-928FF550E835}"/>
              </a:ext>
            </a:extLst>
          </p:cNvPr>
          <p:cNvSpPr txBox="1"/>
          <p:nvPr/>
        </p:nvSpPr>
        <p:spPr>
          <a:xfrm>
            <a:off x="1095375" y="1466850"/>
            <a:ext cx="6610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Purity – The class homogeneity of a node in the decision tree.  If a node has an even split in classifications of data, the node is 100% impure.  If a node has 100% of a classes features, then that node is 100% pure.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Example: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Say we have 6 features in a node.  2 features belong to class A, 1 feature belongs to class B, and 3 features belong to class C.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 A’s purity in this node is 2/6 or ~33%.  Class B’s purity is 1/6 or ~17%.  </a:t>
            </a:r>
            <a:r>
              <a:rPr lang="en-US" dirty="0">
                <a:solidFill>
                  <a:srgbClr val="FFFFFF"/>
                </a:solidFill>
              </a:rPr>
              <a:t>Class C’s purity is 3/6 or 50%.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01988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2813</Words>
  <Application>Microsoft Office PowerPoint</Application>
  <PresentationFormat>On-screen Show (16:9)</PresentationFormat>
  <Paragraphs>274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Anton</vt:lpstr>
      <vt:lpstr>Arial</vt:lpstr>
      <vt:lpstr>Calibri</vt:lpstr>
      <vt:lpstr>Google Sans</vt:lpstr>
      <vt:lpstr>Lato</vt:lpstr>
      <vt:lpstr>Proxima Nova</vt:lpstr>
      <vt:lpstr>Proxima Nova Semibold</vt:lpstr>
      <vt:lpstr>Roboto</vt:lpstr>
      <vt:lpstr>Roboto Mono</vt:lpstr>
      <vt:lpstr>Roboto Mono Medium</vt:lpstr>
      <vt:lpstr>Geometric &amp; Futuristic Style Computer Theme for College by Slidesgo</vt:lpstr>
      <vt:lpstr>Slidesgo Final Pages</vt:lpstr>
      <vt:lpstr>Decision Trees</vt:lpstr>
      <vt:lpstr>Table of contents</vt:lpstr>
      <vt:lpstr>Introduction</vt:lpstr>
      <vt:lpstr>What is Decision Tree Learning?</vt:lpstr>
      <vt:lpstr>Common Terms</vt:lpstr>
      <vt:lpstr>Supervised vs Unsupervised</vt:lpstr>
      <vt:lpstr>Classification vs Regression</vt:lpstr>
      <vt:lpstr>Common Terms Continued</vt:lpstr>
      <vt:lpstr>Common Terms Continued</vt:lpstr>
      <vt:lpstr>Greedy Algorithm</vt:lpstr>
      <vt:lpstr>What is a Greedy Algorithm?</vt:lpstr>
      <vt:lpstr>Greedy Algorithm Example:</vt:lpstr>
      <vt:lpstr>Entropy</vt:lpstr>
      <vt:lpstr>What is Entropy?</vt:lpstr>
      <vt:lpstr>Calculating Entropy</vt:lpstr>
      <vt:lpstr>Calculating Entropy Continued</vt:lpstr>
      <vt:lpstr>Implementation:</vt:lpstr>
      <vt:lpstr>Information Gain</vt:lpstr>
      <vt:lpstr>What is Information Gain?</vt:lpstr>
      <vt:lpstr>Calculating Information Gain</vt:lpstr>
      <vt:lpstr>Calculating Information Gain Ctd.</vt:lpstr>
      <vt:lpstr>Calculating Information Gain Ctd.</vt:lpstr>
      <vt:lpstr>Implementation</vt:lpstr>
      <vt:lpstr>Construction</vt:lpstr>
      <vt:lpstr>ID3 Algorithm</vt:lpstr>
      <vt:lpstr>ID3 Implementation</vt:lpstr>
      <vt:lpstr>PowerPoint Presentation</vt:lpstr>
      <vt:lpstr>What is Pruning?</vt:lpstr>
      <vt:lpstr>What is Pruning? Continued</vt:lpstr>
      <vt:lpstr>CCP Implementation</vt:lpstr>
      <vt:lpstr>CCP Implementation Ctd.</vt:lpstr>
      <vt:lpstr>CCP Implementation Ctd.</vt:lpstr>
      <vt:lpstr>CCP Implementation Ctd.</vt:lpstr>
      <vt:lpstr>CCP Implementation Ctd.</vt:lpstr>
      <vt:lpstr>Conclusion</vt:lpstr>
      <vt:lpstr>PowerPoint Presentation</vt:lpstr>
      <vt:lpstr>Questions?</vt:lpstr>
      <vt:lpstr>PowerPoint Presentation</vt:lpstr>
      <vt:lpstr>PowerPoint Presentation</vt:lpstr>
      <vt:lpstr>Thanks!</vt:lpstr>
      <vt:lpstr>Fonts &amp; colors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Christian</dc:creator>
  <cp:lastModifiedBy>Christian Johnston</cp:lastModifiedBy>
  <cp:revision>7</cp:revision>
  <dcterms:modified xsi:type="dcterms:W3CDTF">2023-09-13T16:37:06Z</dcterms:modified>
</cp:coreProperties>
</file>