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57" r:id="rId3"/>
    <p:sldId id="260" r:id="rId4"/>
    <p:sldId id="259" r:id="rId5"/>
    <p:sldId id="261" r:id="rId6"/>
    <p:sldId id="304" r:id="rId7"/>
    <p:sldId id="305" r:id="rId8"/>
    <p:sldId id="317" r:id="rId9"/>
    <p:sldId id="316" r:id="rId10"/>
    <p:sldId id="295" r:id="rId11"/>
    <p:sldId id="296"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8" r:id="rId30"/>
    <p:sldId id="279" r:id="rId31"/>
  </p:sldIdLst>
  <p:sldSz cx="9144000" cy="5143500" type="screen16x9"/>
  <p:notesSz cx="6858000" cy="9144000"/>
  <p:embeddedFontLst>
    <p:embeddedFont>
      <p:font typeface="Bell MT" panose="02020503060305020303" pitchFamily="18" charset="0"/>
      <p:regular r:id="rId33"/>
      <p:bold r:id="rId34"/>
      <p:italic r:id="rId35"/>
    </p:embeddedFont>
    <p:embeddedFont>
      <p:font typeface="Dosis" pitchFamily="2" charset="0"/>
      <p:regular r:id="rId36"/>
      <p:bold r:id="rId37"/>
    </p:embeddedFont>
    <p:embeddedFont>
      <p:font typeface="Dosis ExtraLight" pitchFamily="2" charset="0"/>
      <p:regular r:id="rId38"/>
      <p:bold r:id="rId39"/>
    </p:embeddedFont>
    <p:embeddedFont>
      <p:font typeface="Titillium Web Light" panose="000004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6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254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937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08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21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942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479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899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538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335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03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2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37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469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165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012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635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522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780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275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64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3"/>
        <p:cNvGrpSpPr/>
        <p:nvPr/>
      </p:nvGrpSpPr>
      <p:grpSpPr>
        <a:xfrm>
          <a:off x="0" y="0"/>
          <a:ext cx="0" cy="0"/>
          <a:chOff x="0" y="0"/>
          <a:chExt cx="0" cy="0"/>
        </a:xfrm>
      </p:grpSpPr>
      <p:sp>
        <p:nvSpPr>
          <p:cNvPr id="4064" name="Google Shape;406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5" name="Google Shape;406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43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521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58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93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clumsyhandyman/mad-from-scratch/tree/mai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Markov_decision_proces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hyperlink" Target="https://medium.com/@ngao7/reinforcement-learning-q-learner-with-detailed-example-and-code-implementation-f7578976473c" TargetMode="External"/><Relationship Id="rId4" Type="http://schemas.openxmlformats.org/officeDocument/2006/relationships/hyperlink" Target="https://medium.com/@ngao7/markov-decision-process-basics-3da5144d3348"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latin typeface="Bell MT" panose="02020503060305020303" pitchFamily="18" charset="0"/>
              </a:rPr>
              <a:t>Reinforcement Learning:  A Summary of Q-Learning and Other Agent-Based Algorithms</a:t>
            </a:r>
            <a:endParaRPr sz="4000" b="1" dirty="0">
              <a:latin typeface="Bell MT" panose="02020503060305020303" pitchFamily="18" charset="0"/>
            </a:endParaRPr>
          </a:p>
        </p:txBody>
      </p:sp>
      <p:sp>
        <p:nvSpPr>
          <p:cNvPr id="2" name="TextBox 1">
            <a:extLst>
              <a:ext uri="{FF2B5EF4-FFF2-40B4-BE49-F238E27FC236}">
                <a16:creationId xmlns:a16="http://schemas.microsoft.com/office/drawing/2014/main" id="{9164415A-C786-960E-C6F2-9D02CEB80C01}"/>
              </a:ext>
            </a:extLst>
          </p:cNvPr>
          <p:cNvSpPr txBox="1"/>
          <p:nvPr/>
        </p:nvSpPr>
        <p:spPr>
          <a:xfrm>
            <a:off x="862013" y="3962400"/>
            <a:ext cx="4767262" cy="646331"/>
          </a:xfrm>
          <a:prstGeom prst="rect">
            <a:avLst/>
          </a:prstGeom>
          <a:noFill/>
        </p:spPr>
        <p:txBody>
          <a:bodyPr wrap="square" rtlCol="0">
            <a:spAutoFit/>
          </a:bodyPr>
          <a:lstStyle/>
          <a:p>
            <a:r>
              <a:rPr lang="en-US" sz="1200" dirty="0">
                <a:solidFill>
                  <a:schemeClr val="accent2"/>
                </a:solidFill>
                <a:latin typeface="Bell MT" panose="02020503060305020303" pitchFamily="18" charset="0"/>
              </a:rPr>
              <a:t>Presentation by: Christian Johnston</a:t>
            </a:r>
          </a:p>
          <a:p>
            <a:r>
              <a:rPr lang="en-US" sz="1200" dirty="0">
                <a:solidFill>
                  <a:schemeClr val="accent2"/>
                </a:solidFill>
                <a:latin typeface="Bell MT" panose="02020503060305020303" pitchFamily="18" charset="0"/>
              </a:rPr>
              <a:t>Artificial Intelligence CPSC 4383</a:t>
            </a:r>
          </a:p>
          <a:p>
            <a:r>
              <a:rPr lang="en-US" sz="1200" dirty="0">
                <a:solidFill>
                  <a:schemeClr val="accent2"/>
                </a:solidFill>
                <a:latin typeface="Bell MT" panose="02020503060305020303"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Bell MT" panose="02020503060305020303" pitchFamily="18" charset="0"/>
              </a:rPr>
              <a:t>2.</a:t>
            </a:r>
            <a:endParaRPr b="1" dirty="0">
              <a:latin typeface="Bell MT" panose="02020503060305020303" pitchFamily="18" charset="0"/>
            </a:endParaRPr>
          </a:p>
          <a:p>
            <a:pPr marL="0" lvl="0" indent="0" algn="l" rtl="0">
              <a:spcBef>
                <a:spcPts val="0"/>
              </a:spcBef>
              <a:spcAft>
                <a:spcPts val="0"/>
              </a:spcAft>
              <a:buNone/>
            </a:pPr>
            <a:r>
              <a:rPr lang="en" sz="4400" b="1" dirty="0">
                <a:latin typeface="Bell MT" panose="02020503060305020303" pitchFamily="18" charset="0"/>
              </a:rPr>
              <a:t>Monte Carlo Agents</a:t>
            </a:r>
            <a:endParaRPr sz="4400" b="1" dirty="0">
              <a:latin typeface="Bell MT" panose="02020503060305020303" pitchFamily="18"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ell MT" panose="02020503060305020303" pitchFamily="18" charset="0"/>
              </a:rPr>
              <a:t>An overview of MC Agents and the algorithm behind them.</a:t>
            </a:r>
            <a:endParaRPr dirty="0">
              <a:latin typeface="Bell MT" panose="02020503060305020303" pitchFamily="18" charset="0"/>
            </a:endParaRPr>
          </a:p>
        </p:txBody>
      </p:sp>
    </p:spTree>
    <p:extLst>
      <p:ext uri="{BB962C8B-B14F-4D97-AF65-F5344CB8AC3E}">
        <p14:creationId xmlns:p14="http://schemas.microsoft.com/office/powerpoint/2010/main" val="87358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Overview:</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latin typeface="Bell MT" panose="02020503060305020303" pitchFamily="18" charset="0"/>
              </a:rPr>
              <a:t>What are Monte Carlo (MC) Agents?</a:t>
            </a:r>
          </a:p>
          <a:p>
            <a:pPr marL="76200" lvl="0" indent="0" algn="l" rtl="0">
              <a:spcBef>
                <a:spcPts val="600"/>
              </a:spcBef>
              <a:spcAft>
                <a:spcPts val="0"/>
              </a:spcAft>
              <a:buSzPts val="2400"/>
              <a:buNone/>
            </a:pPr>
            <a:r>
              <a:rPr lang="en-US" sz="1800" dirty="0">
                <a:latin typeface="Bell MT" panose="02020503060305020303" pitchFamily="18" charset="0"/>
              </a:rPr>
              <a:t>A model-free algorithm that estimates value functions and decisions in an environment without prior knowledge of the dynamics of the environment.</a:t>
            </a:r>
          </a:p>
          <a:p>
            <a:pPr marL="76200" lvl="0" indent="0" algn="l" rtl="0">
              <a:spcBef>
                <a:spcPts val="600"/>
              </a:spcBef>
              <a:spcAft>
                <a:spcPts val="0"/>
              </a:spcAft>
              <a:buSzPts val="2400"/>
              <a:buNone/>
            </a:pPr>
            <a:endParaRPr lang="en-US" sz="1800" dirty="0">
              <a:latin typeface="Bell MT" panose="02020503060305020303" pitchFamily="18" charset="0"/>
            </a:endParaRPr>
          </a:p>
          <a:p>
            <a:r>
              <a:rPr lang="en-US" sz="1800" dirty="0">
                <a:latin typeface="Bell MT" panose="02020503060305020303" pitchFamily="18" charset="0"/>
              </a:rPr>
              <a:t>Primary focus is on estimating the expected return for each state or state-action pair based on averaging the actual returns observed over multiple episodes.</a:t>
            </a:r>
          </a:p>
          <a:p>
            <a:pPr marL="76200" indent="0">
              <a:buNone/>
            </a:pPr>
            <a:endParaRPr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257896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Overview:</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MC Learning is performed over ‘Episodes’ which are a single segment of actionable states from a beginning state to an end state.  Think of this like individual game sessions like a single game of Pac-man.</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The ‘Return’ is the cumulative rewards of all states of an episode from beginning to end.</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The value function is Q(</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 which represents an expected reward for a given state or state-action pair.  In other words, Q is the expected value of a reward after choosing an action, </a:t>
            </a:r>
            <a:r>
              <a:rPr lang="en-US" sz="1800" i="1" dirty="0">
                <a:latin typeface="Bell MT" panose="02020503060305020303" pitchFamily="18" charset="0"/>
              </a:rPr>
              <a:t>a</a:t>
            </a:r>
            <a:r>
              <a:rPr lang="en-US" sz="1800" dirty="0">
                <a:latin typeface="Bell MT" panose="02020503060305020303" pitchFamily="18" charset="0"/>
              </a:rPr>
              <a:t>, at a certain state, </a:t>
            </a:r>
            <a:r>
              <a:rPr lang="en-US" sz="1800" i="1" dirty="0">
                <a:latin typeface="Bell MT" panose="02020503060305020303" pitchFamily="18" charset="0"/>
              </a:rPr>
              <a:t>s</a:t>
            </a:r>
            <a:r>
              <a:rPr lang="en-US" sz="1800" dirty="0">
                <a:latin typeface="Bell MT" panose="02020503060305020303" pitchFamily="18" charset="0"/>
              </a:rPr>
              <a:t>.</a:t>
            </a:r>
            <a:endParaRPr sz="1800"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253445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Algorithm:</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For an example, we can generalize the agent’s decisions in an episode by noting the state, action, and reward at each ‘step’ (</a:t>
            </a:r>
            <a:r>
              <a:rPr lang="en-US" sz="1800" i="1" dirty="0">
                <a:latin typeface="Bell MT" panose="02020503060305020303" pitchFamily="18" charset="0"/>
              </a:rPr>
              <a:t>t</a:t>
            </a:r>
            <a:r>
              <a:rPr lang="en-US" sz="1800" dirty="0">
                <a:latin typeface="Bell MT" panose="02020503060305020303" pitchFamily="18" charset="0"/>
              </a:rPr>
              <a:t>) of the episode.</a:t>
            </a:r>
          </a:p>
          <a:p>
            <a:pPr marL="76200" indent="0">
              <a:buNone/>
            </a:pPr>
            <a:r>
              <a:rPr lang="en-US" sz="1800" dirty="0">
                <a:latin typeface="Bell MT" panose="02020503060305020303" pitchFamily="18" charset="0"/>
              </a:rPr>
              <a:t>The steps (</a:t>
            </a:r>
            <a:r>
              <a:rPr lang="en-US" sz="1800" i="1" dirty="0">
                <a:latin typeface="Bell MT" panose="02020503060305020303" pitchFamily="18" charset="0"/>
              </a:rPr>
              <a:t>t</a:t>
            </a:r>
            <a:r>
              <a:rPr lang="en-US" sz="1800" dirty="0">
                <a:latin typeface="Bell MT" panose="02020503060305020303" pitchFamily="18" charset="0"/>
              </a:rPr>
              <a:t>) are discrete segments of time that an agent observes the state, takes an action, and receives a reward.</a:t>
            </a:r>
          </a:p>
          <a:p>
            <a:pPr marL="76200" indent="0">
              <a:buNone/>
            </a:pPr>
            <a:r>
              <a:rPr lang="en-US" sz="1800" dirty="0">
                <a:latin typeface="Bell MT" panose="02020503060305020303" pitchFamily="18" charset="0"/>
              </a:rPr>
              <a:t>Therefore a very simplified overview would look like:</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At each step the agent is considered in a specific state (like a certain location facing a certain direction, etc.) and that agent pairs an action to that state, giving us a state-action pair: (</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 for step </a:t>
            </a:r>
            <a:r>
              <a:rPr lang="en-US" sz="1800" i="1" dirty="0">
                <a:latin typeface="Bell MT" panose="02020503060305020303" pitchFamily="18" charset="0"/>
              </a:rPr>
              <a:t>t</a:t>
            </a:r>
            <a:r>
              <a:rPr lang="en-US" sz="1800" dirty="0">
                <a:latin typeface="Bell MT" panose="02020503060305020303" pitchFamily="18" charset="0"/>
              </a:rPr>
              <a:t>.</a:t>
            </a:r>
          </a:p>
          <a:p>
            <a:pPr marL="76200" indent="0">
              <a:buNone/>
            </a:pPr>
            <a:endParaRPr sz="1800"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pic>
        <p:nvPicPr>
          <p:cNvPr id="3" name="Picture 2">
            <a:extLst>
              <a:ext uri="{FF2B5EF4-FFF2-40B4-BE49-F238E27FC236}">
                <a16:creationId xmlns:a16="http://schemas.microsoft.com/office/drawing/2014/main" id="{3AF77CAF-9464-6A9F-11FD-23837ABC2EE3}"/>
              </a:ext>
            </a:extLst>
          </p:cNvPr>
          <p:cNvPicPr>
            <a:picLocks noChangeAspect="1"/>
          </p:cNvPicPr>
          <p:nvPr/>
        </p:nvPicPr>
        <p:blipFill>
          <a:blip r:embed="rId3"/>
          <a:stretch>
            <a:fillRect/>
          </a:stretch>
        </p:blipFill>
        <p:spPr>
          <a:xfrm>
            <a:off x="718300" y="2785078"/>
            <a:ext cx="6135466" cy="231118"/>
          </a:xfrm>
          <a:prstGeom prst="rect">
            <a:avLst/>
          </a:prstGeom>
        </p:spPr>
      </p:pic>
    </p:spTree>
    <p:extLst>
      <p:ext uri="{BB962C8B-B14F-4D97-AF65-F5344CB8AC3E}">
        <p14:creationId xmlns:p14="http://schemas.microsoft.com/office/powerpoint/2010/main" val="172701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Algorithm:</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We can think of the total outcome for a state-action pair as one that calculates all rewards gained after it is visited:</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This can be generalized for every step as:</a:t>
            </a:r>
          </a:p>
          <a:p>
            <a:pPr marL="76200" indent="0">
              <a:buNone/>
            </a:pPr>
            <a:endParaRPr lang="en-US" sz="1800" dirty="0">
              <a:latin typeface="Bell MT" panose="02020503060305020303" pitchFamily="18" charset="0"/>
            </a:endParaRP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This constitutes reward values of states encountered throughout the lifetime of one episode.  If we were to run this agent through multiple episodes theoretically forever, we would get repeated estimations of each G(</a:t>
            </a:r>
            <a:r>
              <a:rPr lang="en-US" sz="1800" dirty="0" err="1">
                <a:latin typeface="Bell MT" panose="02020503060305020303" pitchFamily="18" charset="0"/>
              </a:rPr>
              <a:t>s,a</a:t>
            </a:r>
            <a:r>
              <a:rPr lang="en-US" sz="1800" dirty="0">
                <a:latin typeface="Bell MT" panose="02020503060305020303" pitchFamily="18" charset="0"/>
              </a:rPr>
              <a:t>) and therefore a sample of the value of that pair with each estimation.</a:t>
            </a:r>
          </a:p>
          <a:p>
            <a:pPr marL="76200" indent="0">
              <a:buNone/>
            </a:pPr>
            <a:endParaRPr sz="1800"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pic>
        <p:nvPicPr>
          <p:cNvPr id="4" name="Picture 3">
            <a:extLst>
              <a:ext uri="{FF2B5EF4-FFF2-40B4-BE49-F238E27FC236}">
                <a16:creationId xmlns:a16="http://schemas.microsoft.com/office/drawing/2014/main" id="{F574C578-4107-C866-3295-715C89F81BC4}"/>
              </a:ext>
            </a:extLst>
          </p:cNvPr>
          <p:cNvPicPr>
            <a:picLocks noChangeAspect="1"/>
          </p:cNvPicPr>
          <p:nvPr/>
        </p:nvPicPr>
        <p:blipFill>
          <a:blip r:embed="rId3"/>
          <a:stretch>
            <a:fillRect/>
          </a:stretch>
        </p:blipFill>
        <p:spPr>
          <a:xfrm>
            <a:off x="2041450" y="1837031"/>
            <a:ext cx="4114800" cy="288387"/>
          </a:xfrm>
          <a:prstGeom prst="rect">
            <a:avLst/>
          </a:prstGeom>
        </p:spPr>
      </p:pic>
      <p:pic>
        <p:nvPicPr>
          <p:cNvPr id="6" name="Picture 5">
            <a:extLst>
              <a:ext uri="{FF2B5EF4-FFF2-40B4-BE49-F238E27FC236}">
                <a16:creationId xmlns:a16="http://schemas.microsoft.com/office/drawing/2014/main" id="{A21B41D8-D267-188C-2B78-4919662551AB}"/>
              </a:ext>
            </a:extLst>
          </p:cNvPr>
          <p:cNvPicPr>
            <a:picLocks noChangeAspect="1"/>
          </p:cNvPicPr>
          <p:nvPr/>
        </p:nvPicPr>
        <p:blipFill>
          <a:blip r:embed="rId4"/>
          <a:stretch>
            <a:fillRect/>
          </a:stretch>
        </p:blipFill>
        <p:spPr>
          <a:xfrm>
            <a:off x="1109663" y="2515330"/>
            <a:ext cx="3354509" cy="524878"/>
          </a:xfrm>
          <a:prstGeom prst="rect">
            <a:avLst/>
          </a:prstGeom>
        </p:spPr>
      </p:pic>
    </p:spTree>
    <p:extLst>
      <p:ext uri="{BB962C8B-B14F-4D97-AF65-F5344CB8AC3E}">
        <p14:creationId xmlns:p14="http://schemas.microsoft.com/office/powerpoint/2010/main" val="386136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Algorithm:</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We can then say that R(</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 is equal to a list of all G(</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 values estimated over multiple episodes where that particular (</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 pair appears: </a:t>
            </a:r>
            <a:r>
              <a:rPr lang="en-US" sz="1800" dirty="0">
                <a:latin typeface="Times New Roman" panose="02020603050405020304" pitchFamily="18" charset="0"/>
                <a:cs typeface="Times New Roman" panose="02020603050405020304" pitchFamily="18" charset="0"/>
              </a:rPr>
              <a:t>[ G(</a:t>
            </a:r>
            <a:r>
              <a:rPr lang="en-US" sz="1800" i="1" dirty="0" err="1">
                <a:latin typeface="Times New Roman" panose="02020603050405020304" pitchFamily="18" charset="0"/>
                <a:cs typeface="Times New Roman" panose="02020603050405020304" pitchFamily="18" charset="0"/>
              </a:rPr>
              <a:t>s</a:t>
            </a:r>
            <a:r>
              <a:rPr lang="en-US" sz="1800" dirty="0" err="1">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)e1, G(</a:t>
            </a:r>
            <a:r>
              <a:rPr lang="en-US" sz="1800" i="1" dirty="0" err="1">
                <a:latin typeface="Times New Roman" panose="02020603050405020304" pitchFamily="18" charset="0"/>
                <a:cs typeface="Times New Roman" panose="02020603050405020304" pitchFamily="18" charset="0"/>
              </a:rPr>
              <a:t>s</a:t>
            </a:r>
            <a:r>
              <a:rPr lang="en-US" sz="1800" dirty="0" err="1">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)e2… G(</a:t>
            </a:r>
            <a:r>
              <a:rPr lang="en-US" sz="1800" i="1" dirty="0" err="1">
                <a:latin typeface="Times New Roman" panose="02020603050405020304" pitchFamily="18" charset="0"/>
                <a:cs typeface="Times New Roman" panose="02020603050405020304" pitchFamily="18" charset="0"/>
              </a:rPr>
              <a:t>s</a:t>
            </a:r>
            <a:r>
              <a:rPr lang="en-US" sz="1800" dirty="0" err="1">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a:t>
            </a:r>
            <a:r>
              <a:rPr lang="en-US" sz="1800" i="1" dirty="0" err="1">
                <a:latin typeface="Times New Roman" panose="02020603050405020304" pitchFamily="18" charset="0"/>
                <a:cs typeface="Times New Roman" panose="02020603050405020304" pitchFamily="18" charset="0"/>
              </a:rPr>
              <a:t>i</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76200" indent="0">
              <a:buNone/>
            </a:pPr>
            <a:r>
              <a:rPr lang="en-US" sz="1800" dirty="0">
                <a:latin typeface="Bell MT" panose="02020503060305020303" pitchFamily="18" charset="0"/>
              </a:rPr>
              <a:t>If we use the principle of the Monte Carlo method of averages, we can average all the cumulative rewards to get the Q-value of:</a:t>
            </a:r>
          </a:p>
          <a:p>
            <a:pPr marL="76200" indent="0">
              <a:buNone/>
            </a:pPr>
            <a:r>
              <a:rPr lang="en-US" sz="1800" dirty="0">
                <a:latin typeface="Bell MT" panose="02020503060305020303" pitchFamily="18" charset="0"/>
              </a:rPr>
              <a:t>Q(</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 = average(R(</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See attached code ‘</a:t>
            </a:r>
            <a:r>
              <a:rPr lang="en-US" sz="1800" dirty="0" err="1">
                <a:latin typeface="Bell MT" panose="02020503060305020303" pitchFamily="18" charset="0"/>
              </a:rPr>
              <a:t>QLearnerSimpleExample.ipynb</a:t>
            </a:r>
            <a:r>
              <a:rPr lang="en-US" sz="1800" dirty="0">
                <a:latin typeface="Bell MT" panose="02020503060305020303" pitchFamily="18" charset="0"/>
              </a:rPr>
              <a:t>’ for more information about this concept.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307296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Bell MT" panose="02020503060305020303" pitchFamily="18" charset="0"/>
              </a:rPr>
              <a:t>3.</a:t>
            </a:r>
            <a:endParaRPr b="1" dirty="0">
              <a:latin typeface="Bell MT" panose="02020503060305020303" pitchFamily="18" charset="0"/>
            </a:endParaRPr>
          </a:p>
          <a:p>
            <a:pPr marL="0" lvl="0" indent="0" algn="l" rtl="0">
              <a:spcBef>
                <a:spcPts val="0"/>
              </a:spcBef>
              <a:spcAft>
                <a:spcPts val="0"/>
              </a:spcAft>
              <a:buNone/>
            </a:pPr>
            <a:r>
              <a:rPr lang="en" sz="4400" b="1" dirty="0">
                <a:latin typeface="Bell MT" panose="02020503060305020303" pitchFamily="18" charset="0"/>
              </a:rPr>
              <a:t>Q-Learning</a:t>
            </a:r>
            <a:endParaRPr sz="4400" b="1" dirty="0">
              <a:latin typeface="Bell MT" panose="02020503060305020303" pitchFamily="18"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ell MT" panose="02020503060305020303" pitchFamily="18" charset="0"/>
              </a:rPr>
              <a:t>An overview of the Q-Learning process and its implementation.</a:t>
            </a:r>
            <a:endParaRPr dirty="0">
              <a:latin typeface="Bell MT" panose="02020503060305020303" pitchFamily="18" charset="0"/>
            </a:endParaRPr>
          </a:p>
        </p:txBody>
      </p:sp>
    </p:spTree>
    <p:extLst>
      <p:ext uri="{BB962C8B-B14F-4D97-AF65-F5344CB8AC3E}">
        <p14:creationId xmlns:p14="http://schemas.microsoft.com/office/powerpoint/2010/main" val="198777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Overview:</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r>
              <a:rPr lang="en-US" dirty="0">
                <a:latin typeface="Bell MT" panose="02020503060305020303" pitchFamily="18" charset="0"/>
              </a:rPr>
              <a:t>What is Q-Learning?</a:t>
            </a:r>
          </a:p>
          <a:p>
            <a:pPr marL="76200" indent="0">
              <a:buNone/>
            </a:pPr>
            <a:r>
              <a:rPr lang="en-US" sz="1800" dirty="0">
                <a:latin typeface="Bell MT" panose="02020503060305020303" pitchFamily="18" charset="0"/>
              </a:rPr>
              <a:t>Like MC Learning, Q-Learning is a process in which a model-free algorithm determines the optimum action at a given state by maintaining a policy to maximize its reward values and cumulative rewards over time.</a:t>
            </a:r>
          </a:p>
          <a:p>
            <a:pPr marL="76200" indent="0">
              <a:buNone/>
            </a:pPr>
            <a:r>
              <a:rPr lang="en-US" sz="1800" dirty="0">
                <a:latin typeface="Bell MT" panose="02020503060305020303" pitchFamily="18" charset="0"/>
              </a:rPr>
              <a:t>The difference is that Q-Learning maintains a Q-Table that represents the quality of taking a particular action at a particular state.  Each Q(</a:t>
            </a:r>
            <a:r>
              <a:rPr lang="en-US" sz="1800" dirty="0" err="1">
                <a:latin typeface="Bell MT" panose="02020503060305020303" pitchFamily="18" charset="0"/>
              </a:rPr>
              <a:t>s,a</a:t>
            </a:r>
            <a:r>
              <a:rPr lang="en-US" sz="1800" dirty="0">
                <a:latin typeface="Bell MT" panose="02020503060305020303" pitchFamily="18" charset="0"/>
              </a:rPr>
              <a:t>) in the table represents the expected cumulative reward of taking action </a:t>
            </a:r>
            <a:r>
              <a:rPr lang="en-US" sz="1800" i="1" dirty="0">
                <a:latin typeface="Bell MT" panose="02020503060305020303" pitchFamily="18" charset="0"/>
              </a:rPr>
              <a:t>a</a:t>
            </a:r>
            <a:r>
              <a:rPr lang="en-US" sz="1800" dirty="0">
                <a:latin typeface="Bell MT" panose="02020503060305020303" pitchFamily="18" charset="0"/>
              </a:rPr>
              <a:t> in state </a:t>
            </a:r>
            <a:r>
              <a:rPr lang="en-US" sz="1800" i="1" dirty="0">
                <a:latin typeface="Bell MT" panose="02020503060305020303" pitchFamily="18" charset="0"/>
              </a:rPr>
              <a:t>s</a:t>
            </a:r>
            <a:r>
              <a:rPr lang="en-US" sz="1800" dirty="0">
                <a:latin typeface="Bell MT" panose="02020503060305020303" pitchFamily="18" charset="0"/>
              </a:rPr>
              <a:t> and following the optimal policy.</a:t>
            </a:r>
          </a:p>
          <a:p>
            <a:pPr marL="76200" indent="0">
              <a:buNone/>
            </a:pPr>
            <a:endParaRPr lang="en-US" sz="1800"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1010702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Algorithm:</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Q-Learning is a process similar to MC Learning in that we can think of the algorithm in a generalized form of:</a:t>
            </a:r>
          </a:p>
          <a:p>
            <a:pPr marL="76200" indent="0">
              <a:buNone/>
            </a:pPr>
            <a:r>
              <a:rPr lang="en-US" sz="1800" dirty="0" err="1">
                <a:latin typeface="Bell MT" panose="02020503060305020303" pitchFamily="18" charset="0"/>
              </a:rPr>
              <a:t>NewEstimate</a:t>
            </a:r>
            <a:r>
              <a:rPr lang="en-US" sz="1800" dirty="0">
                <a:latin typeface="Bell MT" panose="02020503060305020303" pitchFamily="18" charset="0"/>
              </a:rPr>
              <a:t> = </a:t>
            </a:r>
            <a:r>
              <a:rPr lang="en-US" sz="1800" dirty="0" err="1">
                <a:latin typeface="Bell MT" panose="02020503060305020303" pitchFamily="18" charset="0"/>
              </a:rPr>
              <a:t>OldEstimate</a:t>
            </a:r>
            <a:r>
              <a:rPr lang="en-US" sz="1800" dirty="0">
                <a:latin typeface="Bell MT" panose="02020503060305020303" pitchFamily="18" charset="0"/>
              </a:rPr>
              <a:t> + </a:t>
            </a:r>
            <a:r>
              <a:rPr lang="el-GR" sz="1800" dirty="0">
                <a:latin typeface="Bell MT" panose="02020503060305020303" pitchFamily="18" charset="0"/>
              </a:rPr>
              <a:t>α</a:t>
            </a:r>
            <a:r>
              <a:rPr lang="en-US" sz="1800" dirty="0">
                <a:latin typeface="Bell MT" panose="02020503060305020303" pitchFamily="18" charset="0"/>
              </a:rPr>
              <a:t> (Target – </a:t>
            </a:r>
            <a:r>
              <a:rPr lang="en-US" sz="1800" dirty="0" err="1">
                <a:latin typeface="Bell MT" panose="02020503060305020303" pitchFamily="18" charset="0"/>
              </a:rPr>
              <a:t>OldEstimate</a:t>
            </a:r>
            <a:r>
              <a:rPr lang="en-US" sz="1800" dirty="0">
                <a:latin typeface="Bell MT" panose="02020503060305020303" pitchFamily="18" charset="0"/>
              </a:rPr>
              <a:t>)</a:t>
            </a:r>
          </a:p>
          <a:p>
            <a:pPr marL="76200" indent="0">
              <a:buNone/>
            </a:pPr>
            <a:r>
              <a:rPr lang="en-US" sz="1800" dirty="0" err="1">
                <a:latin typeface="Bell MT" panose="02020503060305020303" pitchFamily="18" charset="0"/>
              </a:rPr>
              <a:t>NewEstimate</a:t>
            </a:r>
            <a:r>
              <a:rPr lang="en-US" sz="1800" dirty="0">
                <a:latin typeface="Bell MT" panose="02020503060305020303" pitchFamily="18" charset="0"/>
              </a:rPr>
              <a:t> = Q(</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a:t>
            </a:r>
            <a:r>
              <a:rPr lang="en-US" sz="1800" i="1" dirty="0">
                <a:latin typeface="Bell MT" panose="02020503060305020303" pitchFamily="18" charset="0"/>
              </a:rPr>
              <a:t>k </a:t>
            </a:r>
            <a:r>
              <a:rPr lang="en-US" sz="1800" dirty="0">
                <a:latin typeface="Bell MT" panose="02020503060305020303" pitchFamily="18" charset="0"/>
              </a:rPr>
              <a:t>where k represents the current episode iteration.</a:t>
            </a:r>
          </a:p>
          <a:p>
            <a:pPr marL="76200" indent="0">
              <a:buNone/>
            </a:pPr>
            <a:r>
              <a:rPr lang="en-US" sz="1800" dirty="0" err="1">
                <a:latin typeface="Bell MT" panose="02020503060305020303" pitchFamily="18" charset="0"/>
              </a:rPr>
              <a:t>OldEstimate</a:t>
            </a:r>
            <a:r>
              <a:rPr lang="en-US" sz="1800" dirty="0">
                <a:latin typeface="Bell MT" panose="02020503060305020303" pitchFamily="18" charset="0"/>
              </a:rPr>
              <a:t> = Q(</a:t>
            </a:r>
            <a:r>
              <a:rPr lang="en-US" sz="1800" i="1" dirty="0" err="1">
                <a:latin typeface="Bell MT" panose="02020503060305020303" pitchFamily="18" charset="0"/>
              </a:rPr>
              <a:t>s</a:t>
            </a:r>
            <a:r>
              <a:rPr lang="en-US" sz="1800" dirty="0" err="1">
                <a:latin typeface="Bell MT" panose="02020503060305020303" pitchFamily="18" charset="0"/>
              </a:rPr>
              <a:t>,</a:t>
            </a:r>
            <a:r>
              <a:rPr lang="en-US" sz="1800" i="1" dirty="0" err="1">
                <a:latin typeface="Bell MT" panose="02020503060305020303" pitchFamily="18" charset="0"/>
              </a:rPr>
              <a:t>a</a:t>
            </a:r>
            <a:r>
              <a:rPr lang="en-US" sz="1800" dirty="0">
                <a:latin typeface="Bell MT" panose="02020503060305020303" pitchFamily="18" charset="0"/>
              </a:rPr>
              <a:t>)</a:t>
            </a:r>
            <a:r>
              <a:rPr lang="en-US" sz="1800" i="1" dirty="0">
                <a:latin typeface="Bell MT" panose="02020503060305020303" pitchFamily="18" charset="0"/>
              </a:rPr>
              <a:t>k-1</a:t>
            </a:r>
          </a:p>
          <a:p>
            <a:pPr marL="76200" indent="0">
              <a:buNone/>
            </a:pPr>
            <a:r>
              <a:rPr lang="el-GR" sz="1800" dirty="0">
                <a:latin typeface="Bell MT" panose="02020503060305020303" pitchFamily="18" charset="0"/>
              </a:rPr>
              <a:t>α</a:t>
            </a:r>
            <a:r>
              <a:rPr lang="en-US" sz="1800" dirty="0">
                <a:latin typeface="Bell MT" panose="02020503060305020303" pitchFamily="18" charset="0"/>
              </a:rPr>
              <a:t> = step size of the function</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422365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Algorithm:</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The ‘Target’ is where Q-Learning differs from MC Learning.</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In MC Learning, the target represents </a:t>
            </a:r>
            <a:r>
              <a:rPr lang="en-US" sz="1800" dirty="0" err="1">
                <a:latin typeface="Bell MT" panose="02020503060305020303" pitchFamily="18" charset="0"/>
              </a:rPr>
              <a:t>G</a:t>
            </a:r>
            <a:r>
              <a:rPr lang="en-US" sz="1800" i="1" dirty="0" err="1">
                <a:latin typeface="Bell MT" panose="02020503060305020303" pitchFamily="18" charset="0"/>
              </a:rPr>
              <a:t>k</a:t>
            </a:r>
            <a:r>
              <a:rPr lang="en-US" sz="1800" dirty="0">
                <a:latin typeface="Bell MT" panose="02020503060305020303" pitchFamily="18" charset="0"/>
              </a:rPr>
              <a:t> which only depends on the series of rewards </a:t>
            </a:r>
            <a:r>
              <a:rPr lang="en-US" sz="1800" i="1" dirty="0">
                <a:latin typeface="Bell MT" panose="02020503060305020303" pitchFamily="18" charset="0"/>
              </a:rPr>
              <a:t>r</a:t>
            </a:r>
            <a:r>
              <a:rPr lang="en-US" sz="1800" dirty="0">
                <a:latin typeface="Bell MT" panose="02020503060305020303" pitchFamily="18" charset="0"/>
              </a:rPr>
              <a:t> received in the current episode regardless of any previous estimations of Q-values.</a:t>
            </a:r>
          </a:p>
          <a:p>
            <a:pPr marL="76200" indent="0">
              <a:buNone/>
            </a:pPr>
            <a:r>
              <a:rPr lang="en-US" sz="1800" dirty="0">
                <a:latin typeface="Bell MT" panose="02020503060305020303" pitchFamily="18" charset="0"/>
              </a:rPr>
              <a:t>In Q-Learning, the target becomes r + </a:t>
            </a:r>
            <a:r>
              <a:rPr lang="el-GR" sz="1800" dirty="0">
                <a:latin typeface="Bell MT" panose="02020503060305020303" pitchFamily="18" charset="0"/>
              </a:rPr>
              <a:t>γ</a:t>
            </a:r>
            <a:r>
              <a:rPr lang="en-US" sz="1800" dirty="0">
                <a:latin typeface="Bell MT" panose="02020503060305020303" pitchFamily="18" charset="0"/>
              </a:rPr>
              <a:t>Q(s’) which involves the estimation of Q-values of other states rather than just rewards from future steps.</a:t>
            </a:r>
          </a:p>
          <a:p>
            <a:pPr marL="76200" indent="0">
              <a:buNone/>
            </a:pPr>
            <a:r>
              <a:rPr lang="en-US" sz="1800" dirty="0">
                <a:latin typeface="Bell MT" panose="02020503060305020303" pitchFamily="18" charset="0"/>
              </a:rPr>
              <a:t>This concept is explained in more detail in the attached code ‘</a:t>
            </a:r>
            <a:r>
              <a:rPr lang="en-US" sz="1800" dirty="0" err="1">
                <a:latin typeface="Bell MT" panose="02020503060305020303" pitchFamily="18" charset="0"/>
              </a:rPr>
              <a:t>QlearnerSimpleExample.ipynb</a:t>
            </a:r>
            <a:r>
              <a:rPr lang="en-US" sz="1800" dirty="0">
                <a:latin typeface="Bell MT" panose="02020503060305020303" pitchFamily="18" charset="0"/>
              </a:rPr>
              <a: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417017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Contents:</a:t>
            </a:r>
            <a:endParaRPr dirty="0">
              <a:latin typeface="Bell MT" panose="02020503060305020303" pitchFamily="18" charset="0"/>
            </a:endParaRPr>
          </a:p>
        </p:txBody>
      </p:sp>
      <p:sp>
        <p:nvSpPr>
          <p:cNvPr id="3843" name="Google Shape;3843;p14"/>
          <p:cNvSpPr txBox="1">
            <a:spLocks noGrp="1"/>
          </p:cNvSpPr>
          <p:nvPr>
            <p:ph type="body" idx="1"/>
          </p:nvPr>
        </p:nvSpPr>
        <p:spPr>
          <a:xfrm>
            <a:off x="718300" y="1762650"/>
            <a:ext cx="3242400" cy="22005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Clr>
                <a:schemeClr val="dk1"/>
              </a:buClr>
              <a:buSzPts val="1100"/>
              <a:buFont typeface="Arial"/>
              <a:buAutoNum type="arabicPeriod"/>
            </a:pPr>
            <a:r>
              <a:rPr lang="en-US" b="1" dirty="0">
                <a:latin typeface="Bell MT" panose="02020503060305020303" pitchFamily="18" charset="0"/>
                <a:ea typeface="Titillium Web"/>
                <a:cs typeface="Titillium Web"/>
                <a:sym typeface="Titillium Web"/>
              </a:rPr>
              <a:t>RL Overview</a:t>
            </a:r>
          </a:p>
          <a:p>
            <a:pPr marL="342900" lvl="0" algn="l" rtl="0">
              <a:spcBef>
                <a:spcPts val="600"/>
              </a:spcBef>
              <a:spcAft>
                <a:spcPts val="0"/>
              </a:spcAft>
              <a:buClr>
                <a:schemeClr val="dk1"/>
              </a:buClr>
              <a:buSzPts val="1100"/>
              <a:buFont typeface="Arial"/>
              <a:buAutoNum type="arabicPeriod"/>
            </a:pPr>
            <a:r>
              <a:rPr lang="en-US" b="1" dirty="0">
                <a:latin typeface="Bell MT" panose="02020503060305020303" pitchFamily="18" charset="0"/>
                <a:ea typeface="Titillium Web"/>
                <a:cs typeface="Titillium Web"/>
                <a:sym typeface="Titillium Web"/>
              </a:rPr>
              <a:t>Monte Carlo Agents</a:t>
            </a:r>
          </a:p>
          <a:p>
            <a:pPr marL="342900" lvl="0" algn="l" rtl="0">
              <a:spcBef>
                <a:spcPts val="600"/>
              </a:spcBef>
              <a:spcAft>
                <a:spcPts val="0"/>
              </a:spcAft>
              <a:buClr>
                <a:schemeClr val="dk1"/>
              </a:buClr>
              <a:buSzPts val="1100"/>
              <a:buFont typeface="Arial"/>
              <a:buAutoNum type="arabicPeriod"/>
            </a:pPr>
            <a:r>
              <a:rPr lang="en-US" b="1" dirty="0">
                <a:latin typeface="Bell MT" panose="02020503060305020303" pitchFamily="18" charset="0"/>
                <a:ea typeface="Titillium Web"/>
                <a:cs typeface="Titillium Web"/>
                <a:sym typeface="Titillium Web"/>
              </a:rPr>
              <a:t>Q-Learning</a:t>
            </a:r>
          </a:p>
          <a:p>
            <a:pPr marL="342900" lvl="0" algn="l" rtl="0">
              <a:spcBef>
                <a:spcPts val="600"/>
              </a:spcBef>
              <a:spcAft>
                <a:spcPts val="0"/>
              </a:spcAft>
              <a:buClr>
                <a:schemeClr val="dk1"/>
              </a:buClr>
              <a:buSzPts val="1100"/>
              <a:buFont typeface="Arial"/>
              <a:buAutoNum type="arabicPeriod"/>
            </a:pPr>
            <a:r>
              <a:rPr lang="en-US" b="1" dirty="0">
                <a:latin typeface="Bell MT" panose="02020503060305020303" pitchFamily="18" charset="0"/>
                <a:ea typeface="Titillium Web"/>
                <a:cs typeface="Titillium Web"/>
                <a:sym typeface="Titillium Web"/>
              </a:rPr>
              <a:t>Training A Q-Agent</a:t>
            </a:r>
          </a:p>
          <a:p>
            <a:pPr marL="342900" lvl="0" algn="l" rtl="0">
              <a:spcBef>
                <a:spcPts val="600"/>
              </a:spcBef>
              <a:spcAft>
                <a:spcPts val="0"/>
              </a:spcAft>
              <a:buClr>
                <a:schemeClr val="dk1"/>
              </a:buClr>
              <a:buSzPts val="1100"/>
              <a:buFont typeface="Arial"/>
              <a:buAutoNum type="arabicPeriod"/>
            </a:pPr>
            <a:r>
              <a:rPr lang="en-US" b="1" dirty="0">
                <a:latin typeface="Bell MT" panose="02020503060305020303" pitchFamily="18" charset="0"/>
                <a:ea typeface="Titillium Web"/>
                <a:cs typeface="Titillium Web"/>
                <a:sym typeface="Titillium Web"/>
              </a:rPr>
              <a:t>Conclusion</a:t>
            </a:r>
            <a:endParaRPr b="1" dirty="0">
              <a:latin typeface="Bell MT" panose="02020503060305020303" pitchFamily="18" charset="0"/>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Bell MT" panose="02020503060305020303" pitchFamily="18" charset="0"/>
              </a:rPr>
              <a:t>4.</a:t>
            </a:r>
            <a:endParaRPr b="1" dirty="0">
              <a:latin typeface="Bell MT" panose="02020503060305020303" pitchFamily="18" charset="0"/>
            </a:endParaRPr>
          </a:p>
          <a:p>
            <a:pPr marL="0" lvl="0" indent="0" algn="l" rtl="0">
              <a:spcBef>
                <a:spcPts val="0"/>
              </a:spcBef>
              <a:spcAft>
                <a:spcPts val="0"/>
              </a:spcAft>
              <a:buNone/>
            </a:pPr>
            <a:r>
              <a:rPr lang="en" sz="4400" b="1" dirty="0">
                <a:latin typeface="Bell MT" panose="02020503060305020303" pitchFamily="18" charset="0"/>
              </a:rPr>
              <a:t>Training a Q-Agent</a:t>
            </a:r>
            <a:endParaRPr sz="4400" b="1" dirty="0">
              <a:latin typeface="Bell MT" panose="02020503060305020303" pitchFamily="18"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ell MT" panose="02020503060305020303" pitchFamily="18" charset="0"/>
              </a:rPr>
              <a:t>A brief example of a Q-Agent in Action.</a:t>
            </a:r>
            <a:endParaRPr dirty="0">
              <a:latin typeface="Bell MT" panose="02020503060305020303" pitchFamily="18" charset="0"/>
            </a:endParaRPr>
          </a:p>
        </p:txBody>
      </p:sp>
    </p:spTree>
    <p:extLst>
      <p:ext uri="{BB962C8B-B14F-4D97-AF65-F5344CB8AC3E}">
        <p14:creationId xmlns:p14="http://schemas.microsoft.com/office/powerpoint/2010/main" val="956713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Overview:</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To train a Q-Agent, we need to set up an environment, An agent, and a problem solver that the agent will use to drive its learning and train how to solve the problem presented in the environment (a simple grid maze).</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This is a wonderful resource for those who want to experiment with different code samples of Machine Learning algorithms, the link is provided here:</a:t>
            </a:r>
          </a:p>
          <a:p>
            <a:pPr marL="76200" indent="0">
              <a:buNone/>
            </a:pPr>
            <a:r>
              <a:rPr lang="en-US" sz="1800" dirty="0">
                <a:latin typeface="Bell MT" panose="02020503060305020303" pitchFamily="18" charset="0"/>
                <a:hlinkClick r:id="rId3"/>
              </a:rPr>
              <a:t>https://github.com/clumsyhandyman/mad-from-scratch/tree/main</a:t>
            </a:r>
            <a:endParaRPr lang="en-US" sz="1800" dirty="0">
              <a:latin typeface="Bell MT" panose="02020503060305020303" pitchFamily="18" charset="0"/>
            </a:endParaRPr>
          </a:p>
          <a:p>
            <a:pPr marL="76200" indent="0">
              <a:buNone/>
            </a:pPr>
            <a:endParaRPr lang="en-US" sz="1800"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74289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Environment:</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The environment being tested upon is an environment called </a:t>
            </a:r>
            <a:r>
              <a:rPr lang="en-US" sz="1800" dirty="0" err="1">
                <a:latin typeface="Bell MT" panose="02020503060305020303" pitchFamily="18" charset="0"/>
              </a:rPr>
              <a:t>Gridworld</a:t>
            </a:r>
            <a:r>
              <a:rPr lang="en-US" sz="1800" dirty="0">
                <a:latin typeface="Bell MT" panose="02020503060305020303" pitchFamily="18" charset="0"/>
              </a:rPr>
              <a:t>, it is a simple problem from the book </a:t>
            </a:r>
            <a:r>
              <a:rPr lang="en-US" sz="1800" i="1" dirty="0">
                <a:latin typeface="Bell MT" panose="02020503060305020303" pitchFamily="18" charset="0"/>
              </a:rPr>
              <a:t>Artificial Intelligence A Modern Approach</a:t>
            </a:r>
            <a:r>
              <a:rPr lang="en-US" sz="1800" dirty="0">
                <a:latin typeface="Bell MT" panose="02020503060305020303" pitchFamily="18" charset="0"/>
              </a:rPr>
              <a:t> by Stuart Russell and Peter Norvig.</a:t>
            </a:r>
          </a:p>
          <a:p>
            <a:pPr marL="76200" indent="0">
              <a:buNone/>
            </a:pPr>
            <a:r>
              <a:rPr lang="en-US" sz="1800" dirty="0">
                <a:latin typeface="Bell MT" panose="02020503060305020303" pitchFamily="18" charset="0"/>
              </a:rPr>
              <a:t>In this implementation of the environment, we have a simple two dimensional array of values representing a grid of tiles containing values that correspond to colored squares in the grid.  These colors have different reward values attributed to them and the goal is for the agent to reach the highest reward possible in its journey to travel from a starting state to an ending state.</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717329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Agent:</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The agent in this example is a Q-Learning agent implemented through python classes.</a:t>
            </a:r>
          </a:p>
          <a:p>
            <a:pPr marL="76200" indent="0">
              <a:buNone/>
            </a:pPr>
            <a:r>
              <a:rPr lang="en-US" sz="1800" dirty="0">
                <a:latin typeface="Bell MT" panose="02020503060305020303" pitchFamily="18" charset="0"/>
              </a:rPr>
              <a:t>The agent will form its own policy through repeated actions in each episode until it eventually develops an optimal policy through Q-learning.  Initially, we set a policy to a random set of actions, but by utilizing the Q-Table, the policy will be attributed to action-state pairs in the table and this will be the ‘memory’ of positive or negative experiences that the agent will develop to make its decisions.</a:t>
            </a:r>
          </a:p>
          <a:p>
            <a:pPr marL="76200" indent="0">
              <a:buNone/>
            </a:pPr>
            <a:endParaRPr lang="en-US" sz="1800"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181872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Problem Solver:</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The problem solver class provides the defining parameters of the training session as a whole such as winning conditions, losing conditions, training epochs, and reward assignment.</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In this example the problem solver will define the steps necessary to complete the game which is a very simplified grid movement simulation.</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The implementation code can be found attached as ‘</a:t>
            </a:r>
            <a:r>
              <a:rPr lang="en-US" sz="1800" dirty="0" err="1">
                <a:latin typeface="Bell MT" panose="02020503060305020303" pitchFamily="18" charset="0"/>
              </a:rPr>
              <a:t>ExampleAgentTestGridworld.ipynb</a:t>
            </a:r>
            <a:r>
              <a:rPr lang="en-US" sz="1800" dirty="0">
                <a:latin typeface="Bell MT" panose="02020503060305020303" pitchFamily="18" charset="0"/>
              </a:rPr>
              <a:t>’ with the attached </a:t>
            </a:r>
            <a:r>
              <a:rPr lang="en-US" sz="1800" dirty="0" err="1">
                <a:latin typeface="Bell MT" panose="02020503060305020303" pitchFamily="18" charset="0"/>
              </a:rPr>
              <a:t>gridworld</a:t>
            </a:r>
            <a:r>
              <a:rPr lang="en-US" sz="1800" dirty="0">
                <a:latin typeface="Bell MT" panose="02020503060305020303" pitchFamily="18" charset="0"/>
              </a:rPr>
              <a:t> problem definition included as ‘world02.csv’</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92747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Bell MT" panose="02020503060305020303" pitchFamily="18" charset="0"/>
              </a:rPr>
              <a:t>5.</a:t>
            </a:r>
            <a:endParaRPr b="1" dirty="0">
              <a:latin typeface="Bell MT" panose="02020503060305020303" pitchFamily="18" charset="0"/>
            </a:endParaRPr>
          </a:p>
          <a:p>
            <a:pPr marL="0" lvl="0" indent="0" algn="l" rtl="0">
              <a:spcBef>
                <a:spcPts val="0"/>
              </a:spcBef>
              <a:spcAft>
                <a:spcPts val="0"/>
              </a:spcAft>
              <a:buNone/>
            </a:pPr>
            <a:r>
              <a:rPr lang="en" sz="4400" b="1" dirty="0">
                <a:latin typeface="Bell MT" panose="02020503060305020303" pitchFamily="18" charset="0"/>
              </a:rPr>
              <a:t>Conclusion</a:t>
            </a:r>
            <a:endParaRPr sz="4400" b="1" dirty="0">
              <a:latin typeface="Bell MT" panose="02020503060305020303" pitchFamily="18" charset="0"/>
            </a:endParaRPr>
          </a:p>
        </p:txBody>
      </p:sp>
    </p:spTree>
    <p:extLst>
      <p:ext uri="{BB962C8B-B14F-4D97-AF65-F5344CB8AC3E}">
        <p14:creationId xmlns:p14="http://schemas.microsoft.com/office/powerpoint/2010/main" val="3756294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Conclusion</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800" dirty="0">
                <a:latin typeface="Bell MT" panose="02020503060305020303" pitchFamily="18" charset="0"/>
              </a:rPr>
              <a:t>In this project, I experimented with a Q-learning agent to solve a simple policy optimization problem and recorded its performance over a period of 1000 epochs.</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The project was very fulfilling and I have some additional resources I can provide for further experimentation if anyone wants to try out some different learning agents.</a:t>
            </a:r>
          </a:p>
          <a:p>
            <a:pPr marL="76200" indent="0">
              <a:buNone/>
            </a:pPr>
            <a:endParaRPr lang="en-US" sz="1800" dirty="0">
              <a:latin typeface="Bell MT" panose="02020503060305020303" pitchFamily="18" charset="0"/>
            </a:endParaRPr>
          </a:p>
          <a:p>
            <a:pPr marL="76200" indent="0">
              <a:buNone/>
            </a:pPr>
            <a:r>
              <a:rPr lang="en-US" sz="1800" dirty="0">
                <a:latin typeface="Bell MT" panose="02020503060305020303" pitchFamily="18" charset="0"/>
              </a:rPr>
              <a:t>Unity (as mentioned in a previous presentation) is a good resource, and they provide the ML Agents frameworks to implement several different interesting reinforcement learning agents such as PPO in a virtual environment.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602186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Bell MT" panose="02020503060305020303" pitchFamily="18" charset="0"/>
              </a:rPr>
              <a:t>Questions?</a:t>
            </a:r>
            <a:endParaRPr sz="4400" b="1" dirty="0">
              <a:latin typeface="Bell MT" panose="02020503060305020303" pitchFamily="18" charset="0"/>
            </a:endParaRPr>
          </a:p>
        </p:txBody>
      </p:sp>
    </p:spTree>
    <p:extLst>
      <p:ext uri="{BB962C8B-B14F-4D97-AF65-F5344CB8AC3E}">
        <p14:creationId xmlns:p14="http://schemas.microsoft.com/office/powerpoint/2010/main" val="2111114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References:</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r>
              <a:rPr lang="en-US" sz="1200" dirty="0" err="1">
                <a:latin typeface="Bell MT" panose="02020503060305020303" pitchFamily="18" charset="0"/>
              </a:rPr>
              <a:t>Marsland</a:t>
            </a:r>
            <a:r>
              <a:rPr lang="en-US" sz="1200" dirty="0">
                <a:latin typeface="Bell MT" panose="02020503060305020303" pitchFamily="18" charset="0"/>
              </a:rPr>
              <a:t>, S. 2014, Machine Learning: An Algorithmic Perspective,</a:t>
            </a:r>
          </a:p>
          <a:p>
            <a:pPr marL="76200" indent="0">
              <a:buNone/>
            </a:pPr>
            <a:r>
              <a:rPr lang="en-US" sz="1200" dirty="0">
                <a:latin typeface="Bell MT" panose="02020503060305020303" pitchFamily="18" charset="0"/>
              </a:rPr>
              <a:t>2</a:t>
            </a:r>
            <a:r>
              <a:rPr lang="en-US" sz="1200" baseline="30000" dirty="0">
                <a:latin typeface="Bell MT" panose="02020503060305020303" pitchFamily="18" charset="0"/>
              </a:rPr>
              <a:t>nd</a:t>
            </a:r>
            <a:r>
              <a:rPr lang="en-US" sz="1200" dirty="0">
                <a:latin typeface="Bell MT" panose="02020503060305020303" pitchFamily="18" charset="0"/>
              </a:rPr>
              <a:t> Edition, CRC Press, Chapman and Hall</a:t>
            </a:r>
          </a:p>
          <a:p>
            <a:pPr marL="76200" indent="0">
              <a:buNone/>
            </a:pPr>
            <a:endParaRPr lang="en-US" sz="1200" dirty="0">
              <a:latin typeface="Bell MT" panose="02020503060305020303" pitchFamily="18" charset="0"/>
            </a:endParaRPr>
          </a:p>
          <a:p>
            <a:pPr marL="76200" indent="0">
              <a:buNone/>
            </a:pPr>
            <a:r>
              <a:rPr lang="en-US" sz="1200" dirty="0">
                <a:latin typeface="Bell MT" panose="02020503060305020303" pitchFamily="18" charset="0"/>
              </a:rPr>
              <a:t>“Markov Decision Process”, Wikipedia.org, Wikimedia Foundation, Nov. 27, 2023,</a:t>
            </a:r>
          </a:p>
          <a:p>
            <a:pPr marL="76200" indent="0">
              <a:buNone/>
            </a:pPr>
            <a:r>
              <a:rPr lang="en-US" sz="1200" dirty="0">
                <a:latin typeface="Bell MT" panose="02020503060305020303" pitchFamily="18" charset="0"/>
                <a:hlinkClick r:id="rId3"/>
              </a:rPr>
              <a:t>https://en.wikipedia.org/wiki/Markov_decision_process</a:t>
            </a:r>
            <a:endParaRPr lang="en-US" sz="1200" dirty="0">
              <a:latin typeface="Bell MT" panose="02020503060305020303" pitchFamily="18" charset="0"/>
            </a:endParaRPr>
          </a:p>
          <a:p>
            <a:pPr marL="76200" indent="0">
              <a:buNone/>
            </a:pPr>
            <a:endParaRPr lang="en-US" sz="1200" dirty="0">
              <a:latin typeface="Bell MT" panose="02020503060305020303" pitchFamily="18" charset="0"/>
            </a:endParaRPr>
          </a:p>
          <a:p>
            <a:pPr marL="76200" indent="0">
              <a:buNone/>
            </a:pPr>
            <a:r>
              <a:rPr lang="en-US" sz="1200" dirty="0">
                <a:latin typeface="Bell MT" panose="02020503060305020303" pitchFamily="18" charset="0"/>
              </a:rPr>
              <a:t>Nan, December 3 2021, “Markov decision process: complete explanation of basics with a grid world example”, Medium.com,</a:t>
            </a:r>
          </a:p>
          <a:p>
            <a:pPr marL="76200" indent="0">
              <a:buNone/>
            </a:pPr>
            <a:r>
              <a:rPr lang="en-US" sz="1200" dirty="0">
                <a:latin typeface="Bell MT" panose="02020503060305020303" pitchFamily="18" charset="0"/>
                <a:hlinkClick r:id="rId4"/>
              </a:rPr>
              <a:t>https://medium.com/@ngao7/markov-decision-process-basics-3da5144d3348</a:t>
            </a:r>
            <a:endParaRPr lang="en-US" sz="1200" dirty="0">
              <a:latin typeface="Bell MT" panose="02020503060305020303" pitchFamily="18" charset="0"/>
            </a:endParaRPr>
          </a:p>
          <a:p>
            <a:pPr marL="76200" indent="0">
              <a:buNone/>
            </a:pPr>
            <a:endParaRPr lang="en-US" sz="1200" dirty="0">
              <a:latin typeface="Bell MT" panose="02020503060305020303" pitchFamily="18" charset="0"/>
            </a:endParaRPr>
          </a:p>
          <a:p>
            <a:pPr marL="76200" indent="0">
              <a:buNone/>
            </a:pPr>
            <a:r>
              <a:rPr lang="en-US" sz="1200" dirty="0">
                <a:latin typeface="Bell MT" panose="02020503060305020303" pitchFamily="18" charset="0"/>
              </a:rPr>
              <a:t>Nan, June 22 2022, “Reinforcement learning: Q-learner with detailed example and code implementation”, Medium.com.</a:t>
            </a:r>
          </a:p>
          <a:p>
            <a:pPr marL="76200" indent="0">
              <a:buNone/>
            </a:pPr>
            <a:r>
              <a:rPr lang="en-US" sz="1200" dirty="0">
                <a:latin typeface="Bell MT" panose="02020503060305020303" pitchFamily="18" charset="0"/>
                <a:hlinkClick r:id="rId5"/>
              </a:rPr>
              <a:t>https://medium.com/@ngao7/reinforcement-learning-q-learner-with-detailed-example-and-code-implementation-f7578976473c</a:t>
            </a:r>
            <a:endParaRPr lang="en-US" sz="1200" dirty="0">
              <a:latin typeface="Bell MT" panose="02020503060305020303" pitchFamily="18" charset="0"/>
            </a:endParaRPr>
          </a:p>
          <a:p>
            <a:pPr marL="76200" indent="0">
              <a:buNone/>
            </a:pPr>
            <a:endParaRPr lang="en-US" sz="1200" dirty="0">
              <a:latin typeface="Bell MT" panose="02020503060305020303" pitchFamily="18" charset="0"/>
            </a:endParaRPr>
          </a:p>
          <a:p>
            <a:pPr marL="76200" indent="0">
              <a:buNone/>
            </a:pPr>
            <a:endParaRPr lang="en-US" sz="1800"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276647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References:</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indent="0">
              <a:buNone/>
            </a:pPr>
            <a:endParaRPr lang="en-US" sz="1200" dirty="0">
              <a:latin typeface="Bell MT" panose="02020503060305020303" pitchFamily="18" charset="0"/>
            </a:endParaRPr>
          </a:p>
          <a:p>
            <a:pPr marL="76200" indent="0">
              <a:buNone/>
            </a:pPr>
            <a:r>
              <a:rPr lang="en-US" sz="1200" dirty="0">
                <a:latin typeface="Bell MT" panose="02020503060305020303" pitchFamily="18" charset="0"/>
              </a:rPr>
              <a:t>Panov, Aleksandr I.  Yakovlev, Konstantin S.  and Suvorov, Roman.  2018,  “</a:t>
            </a:r>
            <a:r>
              <a:rPr lang="en-US" sz="1200" i="1" dirty="0">
                <a:latin typeface="Bell MT" panose="02020503060305020303" pitchFamily="18" charset="0"/>
              </a:rPr>
              <a:t>Grid Path Planning with Deep Reinforcement Learning: Preliminary Results”</a:t>
            </a:r>
            <a:r>
              <a:rPr lang="en-US" sz="1200" dirty="0">
                <a:latin typeface="Bell MT" panose="02020503060305020303" pitchFamily="18" charset="0"/>
              </a:rPr>
              <a:t>,  Procedia Computer Science.</a:t>
            </a:r>
          </a:p>
          <a:p>
            <a:pPr marL="76200" indent="0">
              <a:buNone/>
            </a:pPr>
            <a:endParaRPr lang="en-US" sz="1200" dirty="0">
              <a:latin typeface="Bell MT" panose="02020503060305020303" pitchFamily="18" charset="0"/>
            </a:endParaRPr>
          </a:p>
          <a:p>
            <a:pPr marL="76200" indent="0">
              <a:buNone/>
            </a:pPr>
            <a:r>
              <a:rPr lang="en-US" sz="1200" dirty="0" err="1">
                <a:latin typeface="Bell MT" panose="02020503060305020303" pitchFamily="18" charset="0"/>
              </a:rPr>
              <a:t>Nannapaneni</a:t>
            </a:r>
            <a:r>
              <a:rPr lang="en-US" sz="1200" dirty="0">
                <a:latin typeface="Bell MT" panose="02020503060305020303" pitchFamily="18" charset="0"/>
              </a:rPr>
              <a:t>, Rajasekhar.  2020,  “</a:t>
            </a:r>
            <a:r>
              <a:rPr lang="en-US" sz="1200" i="1" dirty="0">
                <a:latin typeface="Bell MT" panose="02020503060305020303" pitchFamily="18" charset="0"/>
              </a:rPr>
              <a:t>Optimal Path Routing Using Reinforcement Learning”,</a:t>
            </a:r>
            <a:r>
              <a:rPr lang="en-US" sz="1200" dirty="0">
                <a:latin typeface="Bell MT" panose="02020503060305020303" pitchFamily="18" charset="0"/>
              </a:rPr>
              <a:t>  Dell Technologies</a:t>
            </a:r>
          </a:p>
          <a:p>
            <a:pPr marL="76200" indent="0">
              <a:buNone/>
            </a:pPr>
            <a:endParaRPr lang="en-US" sz="1200" dirty="0">
              <a:latin typeface="Bell MT" panose="02020503060305020303" pitchFamily="18" charset="0"/>
            </a:endParaRPr>
          </a:p>
          <a:p>
            <a:pPr marL="76200" indent="0">
              <a:buNone/>
            </a:pPr>
            <a:r>
              <a:rPr lang="en-US" sz="1200" dirty="0" err="1">
                <a:latin typeface="Bell MT" panose="02020503060305020303" pitchFamily="18" charset="0"/>
              </a:rPr>
              <a:t>Sigurdson</a:t>
            </a:r>
            <a:r>
              <a:rPr lang="en-US" sz="1200" dirty="0">
                <a:latin typeface="Bell MT" panose="02020503060305020303" pitchFamily="18" charset="0"/>
              </a:rPr>
              <a:t>, Devon.  </a:t>
            </a:r>
            <a:r>
              <a:rPr lang="en-US" sz="1200" dirty="0" err="1">
                <a:latin typeface="Bell MT" panose="02020503060305020303" pitchFamily="18" charset="0"/>
              </a:rPr>
              <a:t>Bulitko</a:t>
            </a:r>
            <a:r>
              <a:rPr lang="en-US" sz="1200" dirty="0">
                <a:latin typeface="Bell MT" panose="02020503060305020303" pitchFamily="18" charset="0"/>
              </a:rPr>
              <a:t>, Vadim.  2017,  “</a:t>
            </a:r>
            <a:r>
              <a:rPr lang="en-US" sz="1200" i="1" dirty="0">
                <a:latin typeface="Bell MT" panose="02020503060305020303" pitchFamily="18" charset="0"/>
              </a:rPr>
              <a:t>Deep Learning for Real-Time Heuristic Search Algorithm Selection”,</a:t>
            </a:r>
            <a:r>
              <a:rPr lang="en-US" sz="1200" dirty="0">
                <a:latin typeface="Bell MT" panose="02020503060305020303" pitchFamily="18" charset="0"/>
              </a:rPr>
              <a:t>  University of Alberta Computer Science Department.</a:t>
            </a:r>
          </a:p>
          <a:p>
            <a:pPr marL="76200" indent="0">
              <a:buNone/>
            </a:pPr>
            <a:endParaRPr lang="en-US" sz="1200" dirty="0">
              <a:latin typeface="Bell MT" panose="02020503060305020303" pitchFamily="18" charset="0"/>
            </a:endParaRPr>
          </a:p>
          <a:p>
            <a:pPr marL="76200" indent="0">
              <a:buNone/>
            </a:pPr>
            <a:r>
              <a:rPr lang="en-US" sz="1200" dirty="0">
                <a:latin typeface="Bell MT" panose="02020503060305020303" pitchFamily="18" charset="0"/>
              </a:rPr>
              <a:t>Iskandar, Umar A. S.  Diah, </a:t>
            </a:r>
            <a:r>
              <a:rPr lang="en-US" sz="1200" dirty="0" err="1">
                <a:latin typeface="Bell MT" panose="02020503060305020303" pitchFamily="18" charset="0"/>
              </a:rPr>
              <a:t>Norizan</a:t>
            </a:r>
            <a:r>
              <a:rPr lang="en-US" sz="1200" dirty="0">
                <a:latin typeface="Bell MT" panose="02020503060305020303" pitchFamily="18" charset="0"/>
              </a:rPr>
              <a:t> M.  Ismail, Marina.  2020,  “</a:t>
            </a:r>
            <a:r>
              <a:rPr lang="en-US" sz="1200" i="1" dirty="0">
                <a:latin typeface="Bell MT" panose="02020503060305020303" pitchFamily="18" charset="0"/>
              </a:rPr>
              <a:t>Identifying Artificial Intelligence Pathfinding Algorithms for Platformer Games”,</a:t>
            </a:r>
            <a:r>
              <a:rPr lang="en-US" sz="1200" dirty="0">
                <a:latin typeface="Bell MT" panose="02020503060305020303" pitchFamily="18" charset="0"/>
              </a:rPr>
              <a:t>  </a:t>
            </a:r>
            <a:r>
              <a:rPr lang="en-US" sz="1200" dirty="0" err="1">
                <a:latin typeface="Bell MT" panose="02020503060305020303" pitchFamily="18" charset="0"/>
              </a:rPr>
              <a:t>Universiti</a:t>
            </a:r>
            <a:r>
              <a:rPr lang="en-US" sz="1200" dirty="0">
                <a:latin typeface="Bell MT" panose="02020503060305020303" pitchFamily="18" charset="0"/>
              </a:rPr>
              <a:t> </a:t>
            </a:r>
            <a:r>
              <a:rPr lang="en-US" sz="1200" dirty="0" err="1">
                <a:latin typeface="Bell MT" panose="02020503060305020303" pitchFamily="18" charset="0"/>
              </a:rPr>
              <a:t>Teknologi</a:t>
            </a:r>
            <a:r>
              <a:rPr lang="en-US" sz="1200" dirty="0">
                <a:latin typeface="Bell MT" panose="02020503060305020303" pitchFamily="18" charset="0"/>
              </a:rPr>
              <a:t> Mara Faculty of Computer and Mathematical Science.</a:t>
            </a:r>
          </a:p>
          <a:p>
            <a:pPr marL="76200" indent="0">
              <a:buNone/>
            </a:pPr>
            <a:endParaRPr lang="en-US" sz="1200" dirty="0">
              <a:latin typeface="Bell MT" panose="02020503060305020303" pitchFamily="18" charset="0"/>
            </a:endParaRPr>
          </a:p>
          <a:p>
            <a:pPr marL="76200" indent="0">
              <a:buNone/>
            </a:pPr>
            <a:r>
              <a:rPr lang="en-US" sz="1200" dirty="0">
                <a:latin typeface="Bell MT" panose="02020503060305020303" pitchFamily="18" charset="0"/>
              </a:rPr>
              <a:t>Watkins, Christopher J.C.H., Dayan, Peter. 1992, “</a:t>
            </a:r>
            <a:r>
              <a:rPr lang="en-US" sz="1200" i="1" dirty="0">
                <a:latin typeface="Bell MT" panose="02020503060305020303" pitchFamily="18" charset="0"/>
              </a:rPr>
              <a:t>Q-Learning”</a:t>
            </a:r>
            <a:r>
              <a:rPr lang="en-US" sz="1200" dirty="0">
                <a:latin typeface="Bell MT" panose="02020503060305020303" pitchFamily="18" charset="0"/>
              </a:rPr>
              <a:t>, Kluwer Academic Publishers</a:t>
            </a:r>
          </a:p>
          <a:p>
            <a:pPr marL="76200" indent="0">
              <a:buNone/>
            </a:pPr>
            <a:endParaRPr lang="en-US" sz="1200"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279460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"More human than human" is our motto.</a:t>
            </a:r>
          </a:p>
          <a:p>
            <a:pPr marL="0" lvl="0" indent="0" algn="l" rtl="0">
              <a:spcBef>
                <a:spcPts val="600"/>
              </a:spcBef>
              <a:spcAft>
                <a:spcPts val="0"/>
              </a:spcAft>
              <a:buNone/>
            </a:pPr>
            <a:endParaRPr lang="en-US" dirty="0"/>
          </a:p>
          <a:p>
            <a:pPr marL="0" lvl="0" indent="0" algn="l" rtl="0">
              <a:spcBef>
                <a:spcPts val="600"/>
              </a:spcBef>
              <a:spcAft>
                <a:spcPts val="0"/>
              </a:spcAft>
              <a:buNone/>
            </a:pPr>
            <a:endParaRPr lang="en-US" dirty="0"/>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-Dr. Elden Tyrell; Bladerunner (1982)</a:t>
            </a:r>
            <a:endParaRPr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6"/>
        <p:cNvGrpSpPr/>
        <p:nvPr/>
      </p:nvGrpSpPr>
      <p:grpSpPr>
        <a:xfrm>
          <a:off x="0" y="0"/>
          <a:ext cx="0" cy="0"/>
          <a:chOff x="0" y="0"/>
          <a:chExt cx="0" cy="0"/>
        </a:xfrm>
      </p:grpSpPr>
      <p:sp>
        <p:nvSpPr>
          <p:cNvPr id="4067" name="Google Shape;4067;p3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4068" name="Google Shape;4068;p36"/>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Special thanks to all the people who made and released these awesome resources for free:</a:t>
            </a:r>
            <a:endParaRPr sz="2400" dirty="0"/>
          </a:p>
          <a:p>
            <a:pPr marL="457200" lvl="0" indent="-381000" algn="l" rtl="0">
              <a:lnSpc>
                <a:spcPct val="115000"/>
              </a:lnSpc>
              <a:spcBef>
                <a:spcPts val="600"/>
              </a:spcBef>
              <a:spcAft>
                <a:spcPts val="0"/>
              </a:spcAft>
              <a:buSzPts val="2400"/>
              <a:buChar char="▪"/>
            </a:pPr>
            <a:r>
              <a:rPr lang="en" sz="2400" dirty="0"/>
              <a:t>Presentation template by </a:t>
            </a:r>
            <a:r>
              <a:rPr lang="en" sz="2400" u="sng" dirty="0">
                <a:solidFill>
                  <a:srgbClr val="0B87A1"/>
                </a:solidFill>
                <a:hlinkClick r:id="rId3">
                  <a:extLst>
                    <a:ext uri="{A12FA001-AC4F-418D-AE19-62706E023703}">
                      <ahyp:hlinkClr xmlns:ahyp="http://schemas.microsoft.com/office/drawing/2018/hyperlinkcolor" val="tx"/>
                    </a:ext>
                  </a:extLst>
                </a:hlinkClick>
              </a:rPr>
              <a:t>SlidesCarnival</a:t>
            </a:r>
            <a:endParaRPr sz="2400" dirty="0">
              <a:solidFill>
                <a:srgbClr val="0B87A1"/>
              </a:solidFill>
            </a:endParaRPr>
          </a:p>
          <a:p>
            <a:pPr marL="457200" lvl="0" indent="-381000" algn="l" rtl="0">
              <a:lnSpc>
                <a:spcPct val="115000"/>
              </a:lnSpc>
              <a:spcBef>
                <a:spcPts val="0"/>
              </a:spcBef>
              <a:spcAft>
                <a:spcPts val="0"/>
              </a:spcAft>
              <a:buSzPts val="2400"/>
              <a:buChar char="▪"/>
            </a:pPr>
            <a:r>
              <a:rPr lang="en" sz="2400" dirty="0"/>
              <a:t>Photographs by </a:t>
            </a:r>
            <a:r>
              <a:rPr lang="en" sz="2400" u="sng" dirty="0">
                <a:solidFill>
                  <a:srgbClr val="0B87A1"/>
                </a:solidFill>
                <a:hlinkClick r:id="rId4">
                  <a:extLst>
                    <a:ext uri="{A12FA001-AC4F-418D-AE19-62706E023703}">
                      <ahyp:hlinkClr xmlns:ahyp="http://schemas.microsoft.com/office/drawing/2018/hyperlinkcolor" val="tx"/>
                    </a:ext>
                  </a:extLst>
                </a:hlinkClick>
              </a:rPr>
              <a:t>Unsplash</a:t>
            </a:r>
            <a:endParaRPr sz="2400" dirty="0">
              <a:solidFill>
                <a:srgbClr val="0B87A1"/>
              </a:solidFill>
            </a:endParaRPr>
          </a:p>
        </p:txBody>
      </p:sp>
      <p:sp>
        <p:nvSpPr>
          <p:cNvPr id="4069" name="Google Shape;4069;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a:latin typeface="Bell MT" panose="02020503060305020303" pitchFamily="18" charset="0"/>
              </a:rPr>
              <a:t>1.</a:t>
            </a:r>
            <a:endParaRPr sz="4400" b="1" dirty="0">
              <a:latin typeface="Bell MT" panose="02020503060305020303" pitchFamily="18" charset="0"/>
            </a:endParaRPr>
          </a:p>
          <a:p>
            <a:pPr marL="0" lvl="0" indent="0" algn="l" rtl="0">
              <a:spcBef>
                <a:spcPts val="0"/>
              </a:spcBef>
              <a:spcAft>
                <a:spcPts val="0"/>
              </a:spcAft>
              <a:buNone/>
            </a:pPr>
            <a:r>
              <a:rPr lang="en" sz="4400" b="1" dirty="0">
                <a:latin typeface="Bell MT" panose="02020503060305020303" pitchFamily="18" charset="0"/>
              </a:rPr>
              <a:t>Reinforcement Learning Overview</a:t>
            </a:r>
            <a:endParaRPr sz="4400" b="1" dirty="0">
              <a:latin typeface="Bell MT" panose="02020503060305020303" pitchFamily="18"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ell MT" panose="02020503060305020303" pitchFamily="18" charset="0"/>
              </a:rPr>
              <a:t>A brief overview of reinforcement learning principles.</a:t>
            </a:r>
            <a:endParaRPr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Overview:</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latin typeface="Bell MT" panose="02020503060305020303" pitchFamily="18" charset="0"/>
              </a:rPr>
              <a:t>What is reinforcement learning?</a:t>
            </a:r>
          </a:p>
          <a:p>
            <a:pPr marL="76200" lvl="0" indent="0" algn="l" rtl="0">
              <a:spcBef>
                <a:spcPts val="600"/>
              </a:spcBef>
              <a:spcAft>
                <a:spcPts val="0"/>
              </a:spcAft>
              <a:buSzPts val="2400"/>
              <a:buNone/>
            </a:pPr>
            <a:r>
              <a:rPr lang="en-US" sz="1800" dirty="0">
                <a:latin typeface="Bell MT" panose="02020503060305020303" pitchFamily="18" charset="0"/>
              </a:rPr>
              <a:t>An autonomous actor that learns to choose actions in an environment based on a reward system.</a:t>
            </a:r>
          </a:p>
          <a:p>
            <a:pPr marL="457200" lvl="0" indent="-381000" algn="l" rtl="0">
              <a:spcBef>
                <a:spcPts val="600"/>
              </a:spcBef>
              <a:spcAft>
                <a:spcPts val="0"/>
              </a:spcAft>
              <a:buSzPts val="2400"/>
              <a:buChar char="▪"/>
            </a:pPr>
            <a:r>
              <a:rPr lang="en-US" dirty="0">
                <a:latin typeface="Bell MT" panose="02020503060305020303" pitchFamily="18" charset="0"/>
              </a:rPr>
              <a:t>Applications:  </a:t>
            </a:r>
            <a:r>
              <a:rPr lang="en-US" sz="1800" dirty="0">
                <a:latin typeface="Bell MT" panose="02020503060305020303" pitchFamily="18" charset="0"/>
              </a:rPr>
              <a:t>Gaming, Robotics, Autonomous Vehicles, Finance, Healthcare, Marketing, Natural Language Processing, and many more.</a:t>
            </a:r>
            <a:endParaRPr lang="en-US" dirty="0">
              <a:latin typeface="Bell MT" panose="02020503060305020303" pitchFamily="18" charset="0"/>
            </a:endParaRPr>
          </a:p>
          <a:p>
            <a:pPr marL="457200" lvl="0" indent="-381000" algn="l" rtl="0">
              <a:spcBef>
                <a:spcPts val="600"/>
              </a:spcBef>
              <a:spcAft>
                <a:spcPts val="0"/>
              </a:spcAft>
              <a:buSzPts val="2400"/>
              <a:buChar char="▪"/>
            </a:pPr>
            <a:r>
              <a:rPr lang="en-US" dirty="0">
                <a:latin typeface="Bell MT" panose="02020503060305020303" pitchFamily="18" charset="0"/>
              </a:rPr>
              <a:t>Algorithms: </a:t>
            </a:r>
            <a:r>
              <a:rPr lang="en-US" sz="1800" dirty="0">
                <a:latin typeface="Bell MT" panose="02020503060305020303" pitchFamily="18" charset="0"/>
              </a:rPr>
              <a:t>MC Learning, Proximal Policy Optimization (PPO), Q-Learning, Soft-Actor Critic (SAC), and Deep Deterministic Policy Gradient (DDPG),  just to name a few.</a:t>
            </a:r>
          </a:p>
          <a:p>
            <a:pPr marL="76200" lvl="0" indent="0" algn="l" rtl="0">
              <a:spcBef>
                <a:spcPts val="600"/>
              </a:spcBef>
              <a:spcAft>
                <a:spcPts val="0"/>
              </a:spcAft>
              <a:buSzPts val="2400"/>
              <a:buNone/>
            </a:pPr>
            <a:endParaRPr dirty="0">
              <a:latin typeface="Bell MT" panose="02020503060305020303"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Markov Decision Process (MDP):</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1800" dirty="0">
                <a:latin typeface="Bell MT" panose="02020503060305020303" pitchFamily="18" charset="0"/>
              </a:rPr>
              <a:t>The Markov Decision Process is a process that uses mathematical frameworks for modeling decision making in situations where outcomes are partly random and partly under the control of a decision maker.</a:t>
            </a:r>
          </a:p>
          <a:p>
            <a:pPr marL="76200" lvl="0" indent="0" algn="l" rtl="0">
              <a:spcBef>
                <a:spcPts val="600"/>
              </a:spcBef>
              <a:spcAft>
                <a:spcPts val="0"/>
              </a:spcAft>
              <a:buSzPts val="2400"/>
              <a:buNone/>
            </a:pPr>
            <a:r>
              <a:rPr lang="en-US" sz="1800" dirty="0">
                <a:latin typeface="Bell MT" panose="02020503060305020303" pitchFamily="18" charset="0"/>
              </a:rPr>
              <a:t>At each step of the process, there is a defined state, </a:t>
            </a:r>
            <a:r>
              <a:rPr lang="en-US" sz="1800" i="1" dirty="0">
                <a:latin typeface="Bell MT" panose="02020503060305020303" pitchFamily="18" charset="0"/>
              </a:rPr>
              <a:t>s, </a:t>
            </a:r>
            <a:r>
              <a:rPr lang="en-US" sz="1800" dirty="0">
                <a:latin typeface="Bell MT" panose="02020503060305020303" pitchFamily="18" charset="0"/>
              </a:rPr>
              <a:t>and an action that can be taken within that state, </a:t>
            </a:r>
            <a:r>
              <a:rPr lang="en-US" sz="1800" i="1" dirty="0">
                <a:latin typeface="Bell MT" panose="02020503060305020303" pitchFamily="18" charset="0"/>
              </a:rPr>
              <a:t>a</a:t>
            </a:r>
            <a:r>
              <a:rPr lang="en-US" sz="1800" dirty="0">
                <a:latin typeface="Bell MT" panose="02020503060305020303" pitchFamily="18" charset="0"/>
              </a:rPr>
              <a:t>.  The process then moves randomly to a new state, </a:t>
            </a:r>
            <a:r>
              <a:rPr lang="en-US" sz="1800" i="1" dirty="0">
                <a:latin typeface="Bell MT" panose="02020503060305020303" pitchFamily="18" charset="0"/>
              </a:rPr>
              <a:t>s’,</a:t>
            </a:r>
            <a:r>
              <a:rPr lang="en-US" sz="1800" dirty="0">
                <a:latin typeface="Bell MT" panose="02020503060305020303" pitchFamily="18" charset="0"/>
              </a:rPr>
              <a:t> and gives the decision maker of the action a reward, R</a:t>
            </a:r>
            <a:r>
              <a:rPr lang="en-US" sz="1800" i="1" dirty="0">
                <a:latin typeface="Bell MT" panose="02020503060305020303" pitchFamily="18" charset="0"/>
              </a:rPr>
              <a:t>a</a:t>
            </a:r>
            <a:r>
              <a:rPr lang="en-US" sz="1800" dirty="0">
                <a:latin typeface="Bell MT" panose="02020503060305020303" pitchFamily="18" charset="0"/>
              </a:rPr>
              <a:t>(</a:t>
            </a:r>
            <a:r>
              <a:rPr lang="en-US" sz="1800" i="1" dirty="0" err="1">
                <a:latin typeface="Bell MT" panose="02020503060305020303" pitchFamily="18" charset="0"/>
              </a:rPr>
              <a:t>s,s</a:t>
            </a:r>
            <a:r>
              <a:rPr lang="en-US" sz="1800" i="1" dirty="0">
                <a:latin typeface="Bell MT" panose="02020503060305020303" pitchFamily="18" charset="0"/>
              </a:rPr>
              <a:t>’</a:t>
            </a:r>
            <a:r>
              <a:rPr lang="en-US" sz="1800" dirty="0">
                <a:latin typeface="Bell MT" panose="02020503060305020303" pitchFamily="18" charset="0"/>
              </a:rPr>
              <a: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277025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Markov Decision Process (MDP):</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1800" dirty="0">
                <a:latin typeface="Bell MT" panose="02020503060305020303" pitchFamily="18" charset="0"/>
              </a:rPr>
              <a:t>The process takes the form of (S, A, P</a:t>
            </a:r>
            <a:r>
              <a:rPr lang="en-US" sz="1800" i="1" dirty="0">
                <a:latin typeface="Bell MT" panose="02020503060305020303" pitchFamily="18" charset="0"/>
              </a:rPr>
              <a:t>a</a:t>
            </a:r>
            <a:r>
              <a:rPr lang="en-US" sz="1800" dirty="0">
                <a:latin typeface="Bell MT" panose="02020503060305020303" pitchFamily="18" charset="0"/>
              </a:rPr>
              <a:t>, R</a:t>
            </a:r>
            <a:r>
              <a:rPr lang="en-US" sz="1800" i="1" dirty="0">
                <a:latin typeface="Bell MT" panose="02020503060305020303" pitchFamily="18" charset="0"/>
              </a:rPr>
              <a:t>a</a:t>
            </a:r>
            <a:r>
              <a:rPr lang="en-US" sz="1800" dirty="0">
                <a:latin typeface="Bell MT" panose="02020503060305020303" pitchFamily="18" charset="0"/>
              </a:rPr>
              <a:t>)</a:t>
            </a:r>
          </a:p>
          <a:p>
            <a:pPr marL="76200" lvl="0" indent="0" algn="l" rtl="0">
              <a:spcBef>
                <a:spcPts val="600"/>
              </a:spcBef>
              <a:spcAft>
                <a:spcPts val="0"/>
              </a:spcAft>
              <a:buSzPts val="2400"/>
              <a:buNone/>
            </a:pPr>
            <a:r>
              <a:rPr lang="en-US" sz="1800" dirty="0">
                <a:latin typeface="Bell MT" panose="02020503060305020303" pitchFamily="18" charset="0"/>
              </a:rPr>
              <a:t>Where S is the set of all states called the ‘state space’, A is the set of all actions known as the ‘action space’, P</a:t>
            </a:r>
            <a:r>
              <a:rPr lang="en-US" sz="1800" i="1" dirty="0">
                <a:latin typeface="Bell MT" panose="02020503060305020303" pitchFamily="18" charset="0"/>
              </a:rPr>
              <a:t>a </a:t>
            </a:r>
            <a:r>
              <a:rPr lang="en-US" sz="1800" dirty="0">
                <a:latin typeface="Bell MT" panose="02020503060305020303" pitchFamily="18" charset="0"/>
              </a:rPr>
              <a:t>is the probability that action </a:t>
            </a:r>
            <a:r>
              <a:rPr lang="en-US" sz="1800" i="1" dirty="0">
                <a:latin typeface="Bell MT" panose="02020503060305020303" pitchFamily="18" charset="0"/>
              </a:rPr>
              <a:t>a</a:t>
            </a:r>
            <a:r>
              <a:rPr lang="en-US" sz="1800" dirty="0">
                <a:latin typeface="Bell MT" panose="02020503060305020303" pitchFamily="18" charset="0"/>
              </a:rPr>
              <a:t> in state </a:t>
            </a:r>
            <a:r>
              <a:rPr lang="en-US" sz="1800" i="1" dirty="0">
                <a:latin typeface="Bell MT" panose="02020503060305020303" pitchFamily="18" charset="0"/>
              </a:rPr>
              <a:t>s</a:t>
            </a:r>
            <a:r>
              <a:rPr lang="en-US" sz="1800" dirty="0">
                <a:latin typeface="Bell MT" panose="02020503060305020303" pitchFamily="18" charset="0"/>
              </a:rPr>
              <a:t> at time </a:t>
            </a:r>
            <a:r>
              <a:rPr lang="en-US" sz="1800" i="1" dirty="0">
                <a:latin typeface="Bell MT" panose="02020503060305020303" pitchFamily="18" charset="0"/>
              </a:rPr>
              <a:t>t</a:t>
            </a:r>
            <a:r>
              <a:rPr lang="en-US" sz="1800" dirty="0">
                <a:latin typeface="Bell MT" panose="02020503060305020303" pitchFamily="18" charset="0"/>
              </a:rPr>
              <a:t> will lead to state </a:t>
            </a:r>
            <a:r>
              <a:rPr lang="en-US" sz="1800" i="1" dirty="0">
                <a:latin typeface="Bell MT" panose="02020503060305020303" pitchFamily="18" charset="0"/>
              </a:rPr>
              <a:t>s’</a:t>
            </a:r>
            <a:r>
              <a:rPr lang="en-US" sz="1800" dirty="0">
                <a:latin typeface="Bell MT" panose="02020503060305020303" pitchFamily="18" charset="0"/>
              </a:rPr>
              <a:t> at time </a:t>
            </a:r>
            <a:r>
              <a:rPr lang="en-US" sz="1800" i="1" dirty="0">
                <a:latin typeface="Bell MT" panose="02020503060305020303" pitchFamily="18" charset="0"/>
              </a:rPr>
              <a:t>t</a:t>
            </a:r>
            <a:r>
              <a:rPr lang="en-US" sz="1800" dirty="0">
                <a:latin typeface="Bell MT" panose="02020503060305020303" pitchFamily="18" charset="0"/>
              </a:rPr>
              <a:t>+1, and R</a:t>
            </a:r>
            <a:r>
              <a:rPr lang="en-US" sz="1800" i="1" dirty="0">
                <a:latin typeface="Bell MT" panose="02020503060305020303" pitchFamily="18" charset="0"/>
              </a:rPr>
              <a:t>a</a:t>
            </a:r>
            <a:r>
              <a:rPr lang="en-US" sz="1800" dirty="0">
                <a:latin typeface="Bell MT" panose="02020503060305020303" pitchFamily="18" charset="0"/>
              </a:rPr>
              <a:t> is the immediate reward received after transitioning from </a:t>
            </a:r>
            <a:r>
              <a:rPr lang="en-US" sz="1800" i="1" dirty="0">
                <a:latin typeface="Bell MT" panose="02020503060305020303" pitchFamily="18" charset="0"/>
              </a:rPr>
              <a:t>s</a:t>
            </a:r>
            <a:r>
              <a:rPr lang="en-US" sz="1800" dirty="0">
                <a:latin typeface="Bell MT" panose="02020503060305020303" pitchFamily="18" charset="0"/>
              </a:rPr>
              <a:t> to </a:t>
            </a:r>
            <a:r>
              <a:rPr lang="en-US" sz="1800" i="1" dirty="0">
                <a:latin typeface="Bell MT" panose="02020503060305020303" pitchFamily="18" charset="0"/>
              </a:rPr>
              <a:t>s’</a:t>
            </a:r>
            <a:r>
              <a:rPr lang="en-US" sz="1800" dirty="0">
                <a:latin typeface="Bell MT" panose="02020503060305020303" pitchFamily="18" charset="0"/>
              </a:rPr>
              <a:t> due to action </a:t>
            </a:r>
            <a:r>
              <a:rPr lang="en-US" sz="1800" i="1" dirty="0">
                <a:latin typeface="Bell MT" panose="02020503060305020303" pitchFamily="18" charset="0"/>
              </a:rPr>
              <a:t>a</a:t>
            </a:r>
            <a:r>
              <a:rPr lang="en-US" sz="1800" dirty="0">
                <a:latin typeface="Bell MT" panose="02020503060305020303" pitchFamily="18" charset="0"/>
              </a:rPr>
              <a: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20045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Agents:</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1800" dirty="0">
                <a:latin typeface="Bell MT" panose="02020503060305020303" pitchFamily="18" charset="0"/>
              </a:rPr>
              <a:t>What is an Agent?</a:t>
            </a:r>
          </a:p>
          <a:p>
            <a:pPr marL="76200" lvl="0" indent="0" algn="l" rtl="0">
              <a:spcBef>
                <a:spcPts val="600"/>
              </a:spcBef>
              <a:spcAft>
                <a:spcPts val="0"/>
              </a:spcAft>
              <a:buSzPts val="2400"/>
              <a:buNone/>
            </a:pPr>
            <a:endParaRPr lang="en-US" sz="1800" dirty="0">
              <a:latin typeface="Bell MT" panose="02020503060305020303" pitchFamily="18" charset="0"/>
            </a:endParaRPr>
          </a:p>
          <a:p>
            <a:pPr marL="76200" lvl="0" indent="0" algn="l" rtl="0">
              <a:spcBef>
                <a:spcPts val="600"/>
              </a:spcBef>
              <a:spcAft>
                <a:spcPts val="0"/>
              </a:spcAft>
              <a:buSzPts val="2400"/>
              <a:buNone/>
            </a:pPr>
            <a:r>
              <a:rPr lang="en-US" sz="1800" dirty="0">
                <a:latin typeface="Bell MT" panose="02020503060305020303" pitchFamily="18" charset="0"/>
              </a:rPr>
              <a:t>Agents are the entities and algorithms that ‘learn’ through reinforcement learning.</a:t>
            </a:r>
          </a:p>
          <a:p>
            <a:pPr marL="76200" lvl="0" indent="0" algn="l" rtl="0">
              <a:spcBef>
                <a:spcPts val="600"/>
              </a:spcBef>
              <a:spcAft>
                <a:spcPts val="0"/>
              </a:spcAft>
              <a:buSzPts val="2400"/>
              <a:buNone/>
            </a:pPr>
            <a:endParaRPr lang="en-US" sz="1800" dirty="0">
              <a:latin typeface="Bell MT" panose="02020503060305020303" pitchFamily="18" charset="0"/>
            </a:endParaRPr>
          </a:p>
          <a:p>
            <a:pPr marL="76200" lvl="0" indent="0" algn="l" rtl="0">
              <a:spcBef>
                <a:spcPts val="600"/>
              </a:spcBef>
              <a:spcAft>
                <a:spcPts val="0"/>
              </a:spcAft>
              <a:buSzPts val="2400"/>
              <a:buNone/>
            </a:pPr>
            <a:r>
              <a:rPr lang="en-US" sz="1800" dirty="0">
                <a:latin typeface="Bell MT" panose="02020503060305020303" pitchFamily="18" charset="0"/>
              </a:rPr>
              <a:t>Agents usually have an algorithm, a table or some sort of storage of information to record interaction with the environment and build a policy for solving a task, some sort of exploration concept such as ‘exploration vs exploitation’ where it would follow optimal policy but also have room for experimentation of its environment, and defined actions that the agent uses to interact with the environment.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38196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298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ell MT" panose="02020503060305020303" pitchFamily="18" charset="0"/>
              </a:rPr>
              <a:t>Policy:</a:t>
            </a:r>
            <a:endParaRPr dirty="0">
              <a:latin typeface="Bell MT" panose="02020503060305020303" pitchFamily="18" charset="0"/>
            </a:endParaRPr>
          </a:p>
        </p:txBody>
      </p:sp>
      <p:sp>
        <p:nvSpPr>
          <p:cNvPr id="3871" name="Google Shape;3871;p18"/>
          <p:cNvSpPr txBox="1">
            <a:spLocks noGrp="1"/>
          </p:cNvSpPr>
          <p:nvPr>
            <p:ph type="body" idx="1"/>
          </p:nvPr>
        </p:nvSpPr>
        <p:spPr>
          <a:xfrm>
            <a:off x="718300" y="1087224"/>
            <a:ext cx="6761100" cy="3626826"/>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1800" dirty="0">
                <a:latin typeface="Bell MT" panose="02020503060305020303" pitchFamily="18" charset="0"/>
              </a:rPr>
              <a:t>What is Policy?</a:t>
            </a:r>
          </a:p>
          <a:p>
            <a:pPr marL="76200" lvl="0" indent="0" algn="l" rtl="0">
              <a:spcBef>
                <a:spcPts val="600"/>
              </a:spcBef>
              <a:spcAft>
                <a:spcPts val="0"/>
              </a:spcAft>
              <a:buSzPts val="2400"/>
              <a:buNone/>
            </a:pPr>
            <a:endParaRPr lang="en-US" sz="1800" dirty="0">
              <a:latin typeface="Bell MT" panose="02020503060305020303" pitchFamily="18" charset="0"/>
            </a:endParaRPr>
          </a:p>
          <a:p>
            <a:pPr marL="76200" lvl="0" indent="0" algn="l" rtl="0">
              <a:spcBef>
                <a:spcPts val="600"/>
              </a:spcBef>
              <a:spcAft>
                <a:spcPts val="0"/>
              </a:spcAft>
              <a:buSzPts val="2400"/>
              <a:buNone/>
            </a:pPr>
            <a:r>
              <a:rPr lang="en-US" sz="1800" dirty="0">
                <a:latin typeface="Bell MT" panose="02020503060305020303" pitchFamily="18" charset="0"/>
              </a:rPr>
              <a:t>The Policy is the established order that an agent will use to accomplish its goal or task.</a:t>
            </a:r>
          </a:p>
          <a:p>
            <a:pPr marL="76200" lvl="0" indent="0" algn="l" rtl="0">
              <a:spcBef>
                <a:spcPts val="600"/>
              </a:spcBef>
              <a:spcAft>
                <a:spcPts val="0"/>
              </a:spcAft>
              <a:buSzPts val="2400"/>
              <a:buNone/>
            </a:pPr>
            <a:endParaRPr lang="en-US" sz="1800" dirty="0">
              <a:latin typeface="Bell MT" panose="02020503060305020303" pitchFamily="18" charset="0"/>
            </a:endParaRPr>
          </a:p>
          <a:p>
            <a:pPr marL="76200" lvl="0" indent="0" algn="l" rtl="0">
              <a:spcBef>
                <a:spcPts val="600"/>
              </a:spcBef>
              <a:spcAft>
                <a:spcPts val="0"/>
              </a:spcAft>
              <a:buSzPts val="2400"/>
              <a:buNone/>
            </a:pPr>
            <a:r>
              <a:rPr lang="en-US" sz="1800" dirty="0">
                <a:latin typeface="Bell MT" panose="02020503060305020303" pitchFamily="18" charset="0"/>
              </a:rPr>
              <a:t>Think of this as like a road map that the agent builds over time showing the best roads to take to get to a certain point.</a:t>
            </a:r>
          </a:p>
          <a:p>
            <a:pPr marL="76200" lvl="0" indent="0" algn="l" rtl="0">
              <a:spcBef>
                <a:spcPts val="600"/>
              </a:spcBef>
              <a:spcAft>
                <a:spcPts val="0"/>
              </a:spcAft>
              <a:buSzPts val="2400"/>
              <a:buNone/>
            </a:pPr>
            <a:endParaRPr lang="en-US" sz="1800" dirty="0">
              <a:latin typeface="Bell MT" panose="02020503060305020303" pitchFamily="18" charset="0"/>
            </a:endParaRPr>
          </a:p>
          <a:p>
            <a:pPr marL="76200" lvl="0" indent="0" algn="l" rtl="0">
              <a:spcBef>
                <a:spcPts val="600"/>
              </a:spcBef>
              <a:spcAft>
                <a:spcPts val="0"/>
              </a:spcAft>
              <a:buSzPts val="2400"/>
              <a:buNone/>
            </a:pPr>
            <a:r>
              <a:rPr lang="en-US" sz="1800" dirty="0">
                <a:latin typeface="Bell MT" panose="02020503060305020303" pitchFamily="18" charset="0"/>
              </a:rPr>
              <a:t>The agent will establish this over many training episodes and then perfect that policy until it reaches (or nearly reaches) an optimal solution.</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B87A1"/>
                </a:solidFill>
                <a:effectLst/>
                <a:uLnTx/>
                <a:uFillTx/>
                <a:latin typeface="Dosis ExtraLight"/>
                <a:sym typeface="Dosis ExtraLight"/>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0B87A1"/>
              </a:solidFill>
              <a:effectLst/>
              <a:uLnTx/>
              <a:uFillTx/>
              <a:latin typeface="Dosis ExtraLight"/>
              <a:sym typeface="Dosis ExtraLight"/>
            </a:endParaRPr>
          </a:p>
        </p:txBody>
      </p:sp>
    </p:spTree>
    <p:extLst>
      <p:ext uri="{BB962C8B-B14F-4D97-AF65-F5344CB8AC3E}">
        <p14:creationId xmlns:p14="http://schemas.microsoft.com/office/powerpoint/2010/main" val="566324503"/>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2060</Words>
  <Application>Microsoft Office PowerPoint</Application>
  <PresentationFormat>On-screen Show (16:9)</PresentationFormat>
  <Paragraphs>174</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Bell MT</vt:lpstr>
      <vt:lpstr>Arial</vt:lpstr>
      <vt:lpstr>Dosis ExtraLight</vt:lpstr>
      <vt:lpstr>Dosis</vt:lpstr>
      <vt:lpstr>Titillium Web Light</vt:lpstr>
      <vt:lpstr>Times New Roman</vt:lpstr>
      <vt:lpstr>Mowbray template</vt:lpstr>
      <vt:lpstr>Reinforcement Learning:  A Summary of Q-Learning and Other Agent-Based Algorithms</vt:lpstr>
      <vt:lpstr>Contents:</vt:lpstr>
      <vt:lpstr>PowerPoint Presentation</vt:lpstr>
      <vt:lpstr>1. Reinforcement Learning Overview</vt:lpstr>
      <vt:lpstr>Overview:</vt:lpstr>
      <vt:lpstr>Markov Decision Process (MDP):</vt:lpstr>
      <vt:lpstr>Markov Decision Process (MDP):</vt:lpstr>
      <vt:lpstr>Agents:</vt:lpstr>
      <vt:lpstr>Policy:</vt:lpstr>
      <vt:lpstr>2. Monte Carlo Agents</vt:lpstr>
      <vt:lpstr>Overview:</vt:lpstr>
      <vt:lpstr>Overview:</vt:lpstr>
      <vt:lpstr>Algorithm:</vt:lpstr>
      <vt:lpstr>Algorithm:</vt:lpstr>
      <vt:lpstr>Algorithm:</vt:lpstr>
      <vt:lpstr>3. Q-Learning</vt:lpstr>
      <vt:lpstr>Overview:</vt:lpstr>
      <vt:lpstr>Algorithm:</vt:lpstr>
      <vt:lpstr>Algorithm:</vt:lpstr>
      <vt:lpstr>4. Training a Q-Agent</vt:lpstr>
      <vt:lpstr>Overview:</vt:lpstr>
      <vt:lpstr>Environment:</vt:lpstr>
      <vt:lpstr>Agent:</vt:lpstr>
      <vt:lpstr>Problem Solver:</vt:lpstr>
      <vt:lpstr>5. Conclusion</vt:lpstr>
      <vt:lpstr>Conclusion</vt:lpstr>
      <vt:lpstr>Questions?</vt:lpstr>
      <vt:lpstr>References:</vt:lpstr>
      <vt:lpstr>References: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A Summary of Q-Learning and PPO</dc:title>
  <dc:creator>Christian</dc:creator>
  <cp:lastModifiedBy>Christian Johnston</cp:lastModifiedBy>
  <cp:revision>15</cp:revision>
  <dcterms:modified xsi:type="dcterms:W3CDTF">2023-12-04T19:01:23Z</dcterms:modified>
</cp:coreProperties>
</file>