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7" r:id="rId2"/>
    <p:sldId id="257" r:id="rId3"/>
    <p:sldId id="258" r:id="rId4"/>
    <p:sldId id="259" r:id="rId5"/>
    <p:sldId id="266" r:id="rId6"/>
    <p:sldId id="261" r:id="rId7"/>
    <p:sldId id="273" r:id="rId8"/>
    <p:sldId id="262" r:id="rId9"/>
    <p:sldId id="268" r:id="rId10"/>
    <p:sldId id="269" r:id="rId11"/>
    <p:sldId id="270" r:id="rId12"/>
    <p:sldId id="271" r:id="rId13"/>
    <p:sldId id="272" r:id="rId14"/>
    <p:sldId id="263" r:id="rId15"/>
    <p:sldId id="264" r:id="rId16"/>
    <p:sldId id="265"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D15A8-D1C4-4DE6-9BA7-27A5FF08D93F}" v="33" dt="2022-11-03T10:08:06.817"/>
    <p1510:client id="{ABA8F1DA-70F4-4B85-81A8-FBF54BF5FCAC}" v="484" dt="2022-10-19T06:29:19.441"/>
    <p1510:client id="{C0BD5E47-0A5D-4D00-B36E-CDE565A0CB30}" v="45" dt="2022-11-03T10:14:05.648"/>
    <p1510:client id="{F5428EEA-071F-4115-A9D3-2A0BEAB4EE0D}" v="470" dt="2022-11-03T08:09:17.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808866" y="2059190"/>
            <a:ext cx="9202950" cy="8306672"/>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9B395A56-F314-A87F-5B50-2B06FDEDFEC6}"/>
              </a:ext>
            </a:extLst>
          </p:cNvPr>
          <p:cNvPicPr>
            <a:picLocks noChangeAspect="1"/>
          </p:cNvPicPr>
          <p:nvPr/>
        </p:nvPicPr>
        <p:blipFill rotWithShape="1">
          <a:blip r:embed="rId2"/>
          <a:srcRect l="5067" r="5067"/>
          <a:stretch/>
        </p:blipFill>
        <p:spPr>
          <a:xfrm>
            <a:off x="4121656" y="1"/>
            <a:ext cx="12836171" cy="8020866"/>
          </a:xfrm>
          <a:custGeom>
            <a:avLst/>
            <a:gdLst/>
            <a:ahLst/>
            <a:cxnLst/>
            <a:rect l="l" t="t" r="r" b="b"/>
            <a:pathLst>
              <a:path w="9366779" h="5852967">
                <a:moveTo>
                  <a:pt x="1169579" y="0"/>
                </a:moveTo>
                <a:lnTo>
                  <a:pt x="8197201" y="0"/>
                </a:lnTo>
                <a:lnTo>
                  <a:pt x="9366779" y="1169579"/>
                </a:lnTo>
                <a:lnTo>
                  <a:pt x="4683391" y="5852967"/>
                </a:lnTo>
                <a:lnTo>
                  <a:pt x="0" y="1169579"/>
                </a:lnTo>
                <a:close/>
              </a:path>
            </a:pathLst>
          </a:custGeom>
        </p:spPr>
      </p:pic>
      <p:sp>
        <p:nvSpPr>
          <p:cNvPr id="33" name="Freeform: Shape 32">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075363" y="439463"/>
            <a:ext cx="7585103" cy="13809903"/>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5363" y="7908571"/>
            <a:ext cx="4756857" cy="237842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92609" y="3111455"/>
            <a:ext cx="5058255" cy="50582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ame 38">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34653" y="2453499"/>
            <a:ext cx="6374169" cy="6374166"/>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4CFEC1A-DF80-8386-05B8-3FFD5DF5A999}"/>
              </a:ext>
            </a:extLst>
          </p:cNvPr>
          <p:cNvSpPr txBox="1"/>
          <p:nvPr/>
        </p:nvSpPr>
        <p:spPr>
          <a:xfrm>
            <a:off x="2608024" y="4631292"/>
            <a:ext cx="5427426" cy="2018580"/>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200" b="1">
                <a:solidFill>
                  <a:srgbClr val="080808"/>
                </a:solidFill>
                <a:latin typeface="+mj-lt"/>
                <a:ea typeface="+mj-ea"/>
                <a:cs typeface="+mj-cs"/>
              </a:rPr>
              <a:t>Leaf Diseases Prediction using Machine Learning​</a:t>
            </a:r>
          </a:p>
        </p:txBody>
      </p:sp>
      <p:sp>
        <p:nvSpPr>
          <p:cNvPr id="4" name="TextBox 3">
            <a:extLst>
              <a:ext uri="{FF2B5EF4-FFF2-40B4-BE49-F238E27FC236}">
                <a16:creationId xmlns:a16="http://schemas.microsoft.com/office/drawing/2014/main" id="{E898773B-4876-942A-07E7-A0F7BDA68A9D}"/>
              </a:ext>
            </a:extLst>
          </p:cNvPr>
          <p:cNvSpPr txBox="1"/>
          <p:nvPr/>
        </p:nvSpPr>
        <p:spPr>
          <a:xfrm>
            <a:off x="12155435" y="7522409"/>
            <a:ext cx="5914881" cy="2018580"/>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algn="ctr">
              <a:lnSpc>
                <a:spcPct val="90000"/>
              </a:lnSpc>
              <a:spcBef>
                <a:spcPct val="0"/>
              </a:spcBef>
              <a:spcAft>
                <a:spcPts val="600"/>
              </a:spcAft>
            </a:pPr>
            <a:r>
              <a:rPr lang="en-US" sz="4200" b="1" dirty="0">
                <a:solidFill>
                  <a:srgbClr val="080808"/>
                </a:solidFill>
                <a:latin typeface="+mj-lt"/>
                <a:ea typeface="Calibri"/>
                <a:cs typeface="Calibri"/>
              </a:rPr>
              <a:t>By</a:t>
            </a:r>
          </a:p>
          <a:p>
            <a:pPr algn="ctr">
              <a:lnSpc>
                <a:spcPct val="90000"/>
              </a:lnSpc>
              <a:spcBef>
                <a:spcPct val="0"/>
              </a:spcBef>
              <a:spcAft>
                <a:spcPts val="600"/>
              </a:spcAft>
            </a:pPr>
            <a:r>
              <a:rPr lang="en-US" sz="4200" b="1" dirty="0">
                <a:solidFill>
                  <a:srgbClr val="080808"/>
                </a:solidFill>
                <a:latin typeface="+mj-lt"/>
                <a:ea typeface="Calibri"/>
                <a:cs typeface="Calibri"/>
              </a:rPr>
              <a:t>Chinmay Kulkarni (19151265)</a:t>
            </a:r>
          </a:p>
          <a:p>
            <a:pPr algn="ctr">
              <a:lnSpc>
                <a:spcPct val="90000"/>
              </a:lnSpc>
              <a:spcBef>
                <a:spcPct val="0"/>
              </a:spcBef>
              <a:spcAft>
                <a:spcPts val="600"/>
              </a:spcAft>
            </a:pPr>
            <a:r>
              <a:rPr lang="en-US" sz="4200" b="1" dirty="0">
                <a:solidFill>
                  <a:srgbClr val="080808"/>
                </a:solidFill>
                <a:latin typeface="+mj-lt"/>
                <a:ea typeface="Calibri"/>
                <a:cs typeface="Calibri"/>
              </a:rPr>
              <a:t>Pratiksha Thorat (19151167)</a:t>
            </a:r>
          </a:p>
          <a:p>
            <a:pPr algn="ctr">
              <a:lnSpc>
                <a:spcPct val="90000"/>
              </a:lnSpc>
              <a:spcBef>
                <a:spcPct val="0"/>
              </a:spcBef>
              <a:spcAft>
                <a:spcPts val="600"/>
              </a:spcAft>
            </a:pPr>
            <a:r>
              <a:rPr lang="en-US" sz="4200" b="1" dirty="0">
                <a:solidFill>
                  <a:srgbClr val="080808"/>
                </a:solidFill>
                <a:latin typeface="+mj-lt"/>
                <a:ea typeface="Calibri"/>
                <a:cs typeface="Calibri"/>
              </a:rPr>
              <a:t>Hritik Kale (19151205)</a:t>
            </a:r>
          </a:p>
        </p:txBody>
      </p:sp>
    </p:spTree>
    <p:extLst>
      <p:ext uri="{BB962C8B-B14F-4D97-AF65-F5344CB8AC3E}">
        <p14:creationId xmlns:p14="http://schemas.microsoft.com/office/powerpoint/2010/main" val="293220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4E0D0B7-31A5-2982-8AD5-04EE88107E1A}"/>
              </a:ext>
            </a:extLst>
          </p:cNvPr>
          <p:cNvGraphicFramePr>
            <a:graphicFrameLocks noGrp="1"/>
          </p:cNvGraphicFramePr>
          <p:nvPr>
            <p:extLst>
              <p:ext uri="{D42A27DB-BD31-4B8C-83A1-F6EECF244321}">
                <p14:modId xmlns:p14="http://schemas.microsoft.com/office/powerpoint/2010/main" val="161089838"/>
              </p:ext>
            </p:extLst>
          </p:nvPr>
        </p:nvGraphicFramePr>
        <p:xfrm>
          <a:off x="668547" y="2264433"/>
          <a:ext cx="16381815" cy="7440472"/>
        </p:xfrm>
        <a:graphic>
          <a:graphicData uri="http://schemas.openxmlformats.org/drawingml/2006/table">
            <a:tbl>
              <a:tblPr firstRow="1" bandRow="1">
                <a:tableStyleId>{69012ECD-51FC-41F1-AA8D-1B2483CD663E}</a:tableStyleId>
              </a:tblPr>
              <a:tblGrid>
                <a:gridCol w="3009715">
                  <a:extLst>
                    <a:ext uri="{9D8B030D-6E8A-4147-A177-3AD203B41FA5}">
                      <a16:colId xmlns:a16="http://schemas.microsoft.com/office/drawing/2014/main" val="1230162575"/>
                    </a:ext>
                  </a:extLst>
                </a:gridCol>
                <a:gridCol w="2777711">
                  <a:extLst>
                    <a:ext uri="{9D8B030D-6E8A-4147-A177-3AD203B41FA5}">
                      <a16:colId xmlns:a16="http://schemas.microsoft.com/office/drawing/2014/main" val="3737698327"/>
                    </a:ext>
                  </a:extLst>
                </a:gridCol>
                <a:gridCol w="6425141">
                  <a:extLst>
                    <a:ext uri="{9D8B030D-6E8A-4147-A177-3AD203B41FA5}">
                      <a16:colId xmlns:a16="http://schemas.microsoft.com/office/drawing/2014/main" val="3010734927"/>
                    </a:ext>
                  </a:extLst>
                </a:gridCol>
                <a:gridCol w="4169248">
                  <a:extLst>
                    <a:ext uri="{9D8B030D-6E8A-4147-A177-3AD203B41FA5}">
                      <a16:colId xmlns:a16="http://schemas.microsoft.com/office/drawing/2014/main" val="4080353200"/>
                    </a:ext>
                  </a:extLst>
                </a:gridCol>
              </a:tblGrid>
              <a:tr h="1085069">
                <a:tc>
                  <a:txBody>
                    <a:bodyPr/>
                    <a:lstStyle/>
                    <a:p>
                      <a:pPr marL="0" marR="0" indent="0" algn="ctr" rtl="0">
                        <a:spcBef>
                          <a:spcPts val="0"/>
                        </a:spcBef>
                        <a:spcAft>
                          <a:spcPts val="0"/>
                        </a:spcAft>
                      </a:pPr>
                      <a:r>
                        <a:rPr lang="en-US" sz="3300" dirty="0">
                          <a:effectLst/>
                        </a:rPr>
                        <a:t>AUTHORS</a:t>
                      </a:r>
                    </a:p>
                  </a:txBody>
                  <a:tcPr marL="0" marR="0" marT="0" marB="0" anchor="ctr">
                    <a:lnL w="12700">
                      <a:solidFill>
                        <a:schemeClr val="tx1"/>
                      </a:solidFill>
                    </a:lnL>
                    <a:lnR w="0">
                      <a:noFill/>
                    </a:lnR>
                    <a:lnT w="12700">
                      <a:solidFill>
                        <a:schemeClr val="tx1"/>
                      </a:solidFill>
                    </a:lnT>
                    <a:lnB w="0">
                      <a:noFill/>
                    </a:lnB>
                  </a:tcPr>
                </a:tc>
                <a:tc>
                  <a:txBody>
                    <a:bodyPr/>
                    <a:lstStyle/>
                    <a:p>
                      <a:pPr marL="0" lvl="0" indent="0" algn="ctr">
                        <a:spcBef>
                          <a:spcPts val="0"/>
                        </a:spcBef>
                        <a:spcAft>
                          <a:spcPts val="0"/>
                        </a:spcAft>
                        <a:buNone/>
                      </a:pPr>
                      <a:r>
                        <a:rPr lang="en-US" sz="3300" b="1" i="0" dirty="0">
                          <a:effectLst/>
                          <a:latin typeface="Calibri"/>
                        </a:rPr>
                        <a:t>PUBLICATION YEAR</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PROPOSED WORK</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OUTCOMES</a:t>
                      </a:r>
                    </a:p>
                  </a:txBody>
                  <a:tcPr marL="0" marR="0" marT="0" marB="0" anchor="ctr">
                    <a:lnL w="0">
                      <a:noFill/>
                    </a:lnL>
                    <a:lnR w="12700">
                      <a:solidFill>
                        <a:schemeClr val="tx1"/>
                      </a:solidFill>
                    </a:lnR>
                    <a:lnT w="12700">
                      <a:solidFill>
                        <a:schemeClr val="tx1"/>
                      </a:solidFill>
                    </a:lnT>
                    <a:lnB w="0">
                      <a:noFill/>
                    </a:lnB>
                  </a:tcPr>
                </a:tc>
                <a:extLst>
                  <a:ext uri="{0D108BD9-81ED-4DB2-BD59-A6C34878D82A}">
                    <a16:rowId xmlns:a16="http://schemas.microsoft.com/office/drawing/2014/main" val="3693976946"/>
                  </a:ext>
                </a:extLst>
              </a:tr>
              <a:tr h="6355403">
                <a:tc>
                  <a:txBody>
                    <a:bodyPr/>
                    <a:lstStyle/>
                    <a:p>
                      <a:pPr marL="514350" marR="0" lvl="0" indent="-514350" algn="l">
                        <a:spcBef>
                          <a:spcPts val="0"/>
                        </a:spcBef>
                        <a:spcAft>
                          <a:spcPts val="0"/>
                        </a:spcAft>
                        <a:buAutoNum type="arabicPeriod"/>
                      </a:pPr>
                      <a:r>
                        <a:rPr lang="en-US" sz="2800" b="0" i="0" u="none" strike="noStrike" noProof="0" dirty="0">
                          <a:effectLst/>
                        </a:rPr>
                        <a:t>Adil Khan</a:t>
                      </a:r>
                      <a:endParaRPr lang="en-US" sz="2800" dirty="0"/>
                    </a:p>
                    <a:p>
                      <a:pPr marL="514350" marR="0" lvl="0" indent="-514350" algn="l">
                        <a:spcBef>
                          <a:spcPts val="0"/>
                        </a:spcBef>
                        <a:spcAft>
                          <a:spcPts val="0"/>
                        </a:spcAft>
                        <a:buAutoNum type="arabicPeriod"/>
                      </a:pPr>
                      <a:r>
                        <a:rPr lang="en-US" sz="2800" b="0" i="0" u="none" strike="noStrike" noProof="0" dirty="0">
                          <a:effectLst/>
                        </a:rPr>
                        <a:t> Muhammad</a:t>
                      </a:r>
                      <a:endParaRPr lang="en-US" sz="2800" dirty="0"/>
                    </a:p>
                    <a:p>
                      <a:pPr marL="514350" marR="0" lvl="0" indent="-514350" algn="l">
                        <a:spcBef>
                          <a:spcPts val="0"/>
                        </a:spcBef>
                        <a:spcAft>
                          <a:spcPts val="0"/>
                        </a:spcAft>
                        <a:buAutoNum type="arabicPeriod"/>
                      </a:pPr>
                      <a:r>
                        <a:rPr lang="en-US" sz="2800" b="0" i="0" u="none" strike="noStrike" noProof="0" dirty="0">
                          <a:effectLst/>
                        </a:rPr>
                        <a:t> Saleem Mahar</a:t>
                      </a:r>
                      <a:endParaRPr lang="en-US" sz="2800"/>
                    </a:p>
                  </a:txBody>
                  <a:tcPr marL="0" marR="0" marT="0" marB="0" anchor="ctr">
                    <a:lnL w="12700">
                      <a:solidFill>
                        <a:schemeClr val="tx1"/>
                      </a:solidFill>
                    </a:lnL>
                    <a:lnR w="0">
                      <a:noFill/>
                    </a:lnR>
                    <a:lnT w="0">
                      <a:noFill/>
                    </a:lnT>
                    <a:lnB w="12700">
                      <a:solidFill>
                        <a:schemeClr val="tx1"/>
                      </a:solidFill>
                    </a:lnB>
                  </a:tcPr>
                </a:tc>
                <a:tc>
                  <a:txBody>
                    <a:bodyPr/>
                    <a:lstStyle/>
                    <a:p>
                      <a:pPr marL="0" lvl="0" indent="0" algn="ctr">
                        <a:spcBef>
                          <a:spcPts val="0"/>
                        </a:spcBef>
                        <a:spcAft>
                          <a:spcPts val="0"/>
                        </a:spcAft>
                        <a:buNone/>
                      </a:pPr>
                      <a:r>
                        <a:rPr lang="lt-LT" sz="2800" dirty="0">
                          <a:effectLst/>
                        </a:rPr>
                        <a:t>2020</a:t>
                      </a:r>
                    </a:p>
                  </a:txBody>
                  <a:tcPr marL="0" marR="0" marT="0" marB="0" anchor="ctr">
                    <a:lnL w="0">
                      <a:noFill/>
                    </a:lnL>
                    <a:lnR w="0">
                      <a:noFill/>
                    </a:lnR>
                    <a:lnT w="0">
                      <a:noFill/>
                    </a:lnT>
                    <a:lnB w="12700">
                      <a:solidFill>
                        <a:schemeClr val="tx1"/>
                      </a:solidFill>
                    </a:lnB>
                  </a:tcPr>
                </a:tc>
                <a:tc>
                  <a:txBody>
                    <a:bodyPr/>
                    <a:lstStyle/>
                    <a:p>
                      <a:pPr marL="514350" marR="0" lvl="0" indent="-514350" algn="l">
                        <a:spcBef>
                          <a:spcPts val="0"/>
                        </a:spcBef>
                        <a:spcAft>
                          <a:spcPts val="0"/>
                        </a:spcAft>
                        <a:buAutoNum type="arabicPeriod"/>
                      </a:pPr>
                      <a:r>
                        <a:rPr lang="en-US" sz="2800" b="0" i="0" u="none" strike="noStrike" noProof="0" dirty="0">
                          <a:effectLst/>
                        </a:rPr>
                        <a:t>The model was trained and tested on Plant Village dataset (70295) images, by using 80% (56236) images of data to train and 20% (14059) images to test. </a:t>
                      </a:r>
                      <a:endParaRPr lang="en-US" dirty="0"/>
                    </a:p>
                    <a:p>
                      <a:pPr marL="514350" marR="0" lvl="0" indent="-514350" algn="l">
                        <a:spcBef>
                          <a:spcPts val="0"/>
                        </a:spcBef>
                        <a:spcAft>
                          <a:spcPts val="0"/>
                        </a:spcAft>
                        <a:buAutoNum type="arabicPeriod"/>
                      </a:pPr>
                      <a:r>
                        <a:rPr lang="en-US" sz="2800" b="0" i="0" u="none" strike="noStrike" noProof="0" dirty="0">
                          <a:effectLst/>
                        </a:rPr>
                        <a:t>The model is designed using 5-Covolution layers, 5-MaxPooling layers and trained on Plant Village dataset. </a:t>
                      </a:r>
                      <a:endParaRPr lang="en-US"/>
                    </a:p>
                  </a:txBody>
                  <a:tcPr marL="0" marR="0" marT="0" marB="0" anchor="ctr">
                    <a:lnL w="0">
                      <a:noFill/>
                    </a:lnL>
                    <a:lnR w="0">
                      <a:noFill/>
                    </a:lnR>
                    <a:lnT w="0">
                      <a:noFill/>
                    </a:lnT>
                    <a:lnB w="12700">
                      <a:solidFill>
                        <a:schemeClr val="tx1"/>
                      </a:solidFill>
                    </a:lnB>
                  </a:tcPr>
                </a:tc>
                <a:tc>
                  <a:txBody>
                    <a:bodyPr/>
                    <a:lstStyle/>
                    <a:p>
                      <a:pPr marL="0" marR="0" lvl="0" indent="0" algn="l">
                        <a:spcBef>
                          <a:spcPts val="0"/>
                        </a:spcBef>
                        <a:spcAft>
                          <a:spcPts val="0"/>
                        </a:spcAft>
                        <a:buNone/>
                      </a:pPr>
                      <a:r>
                        <a:rPr lang="en-US" sz="2800" b="0" i="0" u="none" strike="noStrike" noProof="0" dirty="0">
                          <a:effectLst/>
                          <a:latin typeface="Calibri"/>
                        </a:rPr>
                        <a:t>The model performed with an accuracy of 98%+ testing accuracy on plant village dataset and 95%+ testing accuracy on actual environment image. </a:t>
                      </a:r>
                      <a:endParaRPr lang="en-US" dirty="0"/>
                    </a:p>
                  </a:txBody>
                  <a:tcPr marL="0" marR="0" marT="0" marB="0" anchor="ctr">
                    <a:lnL w="0">
                      <a:noFill/>
                    </a:lnL>
                    <a:lnR w="12700">
                      <a:solidFill>
                        <a:schemeClr val="tx1"/>
                      </a:solidFill>
                    </a:lnR>
                    <a:lnT w="0">
                      <a:noFill/>
                    </a:lnT>
                    <a:lnB w="12700">
                      <a:solidFill>
                        <a:schemeClr val="tx1"/>
                      </a:solidFill>
                    </a:lnB>
                  </a:tcPr>
                </a:tc>
                <a:extLst>
                  <a:ext uri="{0D108BD9-81ED-4DB2-BD59-A6C34878D82A}">
                    <a16:rowId xmlns:a16="http://schemas.microsoft.com/office/drawing/2014/main" val="4219919443"/>
                  </a:ext>
                </a:extLst>
              </a:tr>
            </a:tbl>
          </a:graphicData>
        </a:graphic>
      </p:graphicFrame>
      <p:sp>
        <p:nvSpPr>
          <p:cNvPr id="11" name="TextBox 2">
            <a:extLst>
              <a:ext uri="{FF2B5EF4-FFF2-40B4-BE49-F238E27FC236}">
                <a16:creationId xmlns:a16="http://schemas.microsoft.com/office/drawing/2014/main" id="{42BE92C4-2D14-6482-3E2A-5F453DBDC48B}"/>
              </a:ext>
            </a:extLst>
          </p:cNvPr>
          <p:cNvSpPr txBox="1"/>
          <p:nvPr/>
        </p:nvSpPr>
        <p:spPr>
          <a:xfrm>
            <a:off x="2636315" y="364734"/>
            <a:ext cx="11223994" cy="13521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dirty="0">
                <a:latin typeface="+mj-lt"/>
                <a:ea typeface="+mj-ea"/>
                <a:cs typeface="+mj-cs"/>
              </a:rPr>
              <a:t>Paper 2</a:t>
            </a:r>
            <a:endParaRPr lang="en-US" sz="8100" dirty="0">
              <a:ea typeface="+mj-ea"/>
              <a:cs typeface="Calibri"/>
            </a:endParaRPr>
          </a:p>
        </p:txBody>
      </p:sp>
    </p:spTree>
    <p:extLst>
      <p:ext uri="{BB962C8B-B14F-4D97-AF65-F5344CB8AC3E}">
        <p14:creationId xmlns:p14="http://schemas.microsoft.com/office/powerpoint/2010/main" val="6957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4E0D0B7-31A5-2982-8AD5-04EE88107E1A}"/>
              </a:ext>
            </a:extLst>
          </p:cNvPr>
          <p:cNvGraphicFramePr>
            <a:graphicFrameLocks noGrp="1"/>
          </p:cNvGraphicFramePr>
          <p:nvPr>
            <p:extLst>
              <p:ext uri="{D42A27DB-BD31-4B8C-83A1-F6EECF244321}">
                <p14:modId xmlns:p14="http://schemas.microsoft.com/office/powerpoint/2010/main" val="3286120579"/>
              </p:ext>
            </p:extLst>
          </p:nvPr>
        </p:nvGraphicFramePr>
        <p:xfrm>
          <a:off x="841075" y="2307565"/>
          <a:ext cx="16381815" cy="7440472"/>
        </p:xfrm>
        <a:graphic>
          <a:graphicData uri="http://schemas.openxmlformats.org/drawingml/2006/table">
            <a:tbl>
              <a:tblPr firstRow="1" bandRow="1">
                <a:tableStyleId>{69012ECD-51FC-41F1-AA8D-1B2483CD663E}</a:tableStyleId>
              </a:tblPr>
              <a:tblGrid>
                <a:gridCol w="3009715">
                  <a:extLst>
                    <a:ext uri="{9D8B030D-6E8A-4147-A177-3AD203B41FA5}">
                      <a16:colId xmlns:a16="http://schemas.microsoft.com/office/drawing/2014/main" val="1230162575"/>
                    </a:ext>
                  </a:extLst>
                </a:gridCol>
                <a:gridCol w="2777711">
                  <a:extLst>
                    <a:ext uri="{9D8B030D-6E8A-4147-A177-3AD203B41FA5}">
                      <a16:colId xmlns:a16="http://schemas.microsoft.com/office/drawing/2014/main" val="3737698327"/>
                    </a:ext>
                  </a:extLst>
                </a:gridCol>
                <a:gridCol w="6425141">
                  <a:extLst>
                    <a:ext uri="{9D8B030D-6E8A-4147-A177-3AD203B41FA5}">
                      <a16:colId xmlns:a16="http://schemas.microsoft.com/office/drawing/2014/main" val="3010734927"/>
                    </a:ext>
                  </a:extLst>
                </a:gridCol>
                <a:gridCol w="4169248">
                  <a:extLst>
                    <a:ext uri="{9D8B030D-6E8A-4147-A177-3AD203B41FA5}">
                      <a16:colId xmlns:a16="http://schemas.microsoft.com/office/drawing/2014/main" val="4080353200"/>
                    </a:ext>
                  </a:extLst>
                </a:gridCol>
              </a:tblGrid>
              <a:tr h="1085069">
                <a:tc>
                  <a:txBody>
                    <a:bodyPr/>
                    <a:lstStyle/>
                    <a:p>
                      <a:pPr marL="0" marR="0" indent="0" algn="ctr" rtl="0">
                        <a:spcBef>
                          <a:spcPts val="0"/>
                        </a:spcBef>
                        <a:spcAft>
                          <a:spcPts val="0"/>
                        </a:spcAft>
                      </a:pPr>
                      <a:r>
                        <a:rPr lang="en-US" sz="3300" dirty="0">
                          <a:effectLst/>
                        </a:rPr>
                        <a:t>AUTHORS</a:t>
                      </a:r>
                    </a:p>
                  </a:txBody>
                  <a:tcPr marL="0" marR="0" marT="0" marB="0" anchor="ctr">
                    <a:lnL w="12700">
                      <a:solidFill>
                        <a:schemeClr val="tx1"/>
                      </a:solidFill>
                    </a:lnL>
                    <a:lnR w="0">
                      <a:noFill/>
                    </a:lnR>
                    <a:lnT w="12700">
                      <a:solidFill>
                        <a:schemeClr val="tx1"/>
                      </a:solidFill>
                    </a:lnT>
                    <a:lnB w="0">
                      <a:noFill/>
                    </a:lnB>
                  </a:tcPr>
                </a:tc>
                <a:tc>
                  <a:txBody>
                    <a:bodyPr/>
                    <a:lstStyle/>
                    <a:p>
                      <a:pPr marL="0" lvl="0" indent="0" algn="ctr">
                        <a:spcBef>
                          <a:spcPts val="0"/>
                        </a:spcBef>
                        <a:spcAft>
                          <a:spcPts val="0"/>
                        </a:spcAft>
                        <a:buNone/>
                      </a:pPr>
                      <a:r>
                        <a:rPr lang="en-US" sz="3300" b="1" i="0" dirty="0">
                          <a:effectLst/>
                          <a:latin typeface="Calibri"/>
                        </a:rPr>
                        <a:t>PUBLICATION YEAR</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PROPOSED WORK</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OUTCOMES</a:t>
                      </a:r>
                    </a:p>
                  </a:txBody>
                  <a:tcPr marL="0" marR="0" marT="0" marB="0" anchor="ctr">
                    <a:lnL w="0">
                      <a:noFill/>
                    </a:lnL>
                    <a:lnR w="12700">
                      <a:solidFill>
                        <a:schemeClr val="tx1"/>
                      </a:solidFill>
                    </a:lnR>
                    <a:lnT w="12700">
                      <a:solidFill>
                        <a:schemeClr val="tx1"/>
                      </a:solidFill>
                    </a:lnT>
                    <a:lnB w="0">
                      <a:noFill/>
                    </a:lnB>
                  </a:tcPr>
                </a:tc>
                <a:extLst>
                  <a:ext uri="{0D108BD9-81ED-4DB2-BD59-A6C34878D82A}">
                    <a16:rowId xmlns:a16="http://schemas.microsoft.com/office/drawing/2014/main" val="3693976946"/>
                  </a:ext>
                </a:extLst>
              </a:tr>
              <a:tr h="6355403">
                <a:tc>
                  <a:txBody>
                    <a:bodyPr/>
                    <a:lstStyle/>
                    <a:p>
                      <a:pPr marL="514350" marR="0" lvl="0" indent="-514350" algn="l">
                        <a:spcBef>
                          <a:spcPts val="0"/>
                        </a:spcBef>
                        <a:spcAft>
                          <a:spcPts val="0"/>
                        </a:spcAft>
                        <a:buAutoNum type="arabicPeriod"/>
                      </a:pPr>
                      <a:r>
                        <a:rPr lang="en-US" sz="2800" b="0" i="0" u="none" strike="noStrike" noProof="0" dirty="0">
                          <a:effectLst/>
                          <a:latin typeface="Calibri"/>
                        </a:rPr>
                        <a:t>Nikhil Shah</a:t>
                      </a:r>
                      <a:endParaRPr lang="en-US" sz="2800" dirty="0"/>
                    </a:p>
                    <a:p>
                      <a:pPr marL="514350" marR="0" lvl="0" indent="-514350" algn="l">
                        <a:spcBef>
                          <a:spcPts val="0"/>
                        </a:spcBef>
                        <a:spcAft>
                          <a:spcPts val="0"/>
                        </a:spcAft>
                        <a:buAutoNum type="arabicPeriod"/>
                      </a:pPr>
                      <a:r>
                        <a:rPr lang="en-US" sz="2800" b="0" i="0" u="none" strike="noStrike" noProof="0" dirty="0">
                          <a:effectLst/>
                          <a:latin typeface="Calibri"/>
                        </a:rPr>
                        <a:t>Sarika Jain</a:t>
                      </a:r>
                      <a:endParaRPr lang="en-US" sz="2800" dirty="0"/>
                    </a:p>
                  </a:txBody>
                  <a:tcPr marL="0" marR="0" marT="0" marB="0" anchor="ctr">
                    <a:lnL w="12700">
                      <a:solidFill>
                        <a:schemeClr val="tx1"/>
                      </a:solidFill>
                    </a:lnL>
                    <a:lnR w="0">
                      <a:noFill/>
                    </a:lnR>
                    <a:lnT w="0">
                      <a:noFill/>
                    </a:lnT>
                    <a:lnB w="12700">
                      <a:solidFill>
                        <a:schemeClr val="tx1"/>
                      </a:solidFill>
                    </a:lnB>
                  </a:tcPr>
                </a:tc>
                <a:tc>
                  <a:txBody>
                    <a:bodyPr/>
                    <a:lstStyle/>
                    <a:p>
                      <a:pPr marL="0" lvl="0" indent="0" algn="ctr">
                        <a:spcBef>
                          <a:spcPts val="0"/>
                        </a:spcBef>
                        <a:spcAft>
                          <a:spcPts val="0"/>
                        </a:spcAft>
                        <a:buNone/>
                      </a:pPr>
                      <a:r>
                        <a:rPr lang="lt-LT" sz="2800" dirty="0">
                          <a:effectLst/>
                        </a:rPr>
                        <a:t>2019</a:t>
                      </a:r>
                    </a:p>
                  </a:txBody>
                  <a:tcPr marL="0" marR="0" marT="0" marB="0" anchor="ctr">
                    <a:lnL w="0">
                      <a:noFill/>
                    </a:lnL>
                    <a:lnR w="0">
                      <a:noFill/>
                    </a:lnR>
                    <a:lnT w="0">
                      <a:noFill/>
                    </a:lnT>
                    <a:lnB w="12700">
                      <a:solidFill>
                        <a:schemeClr val="tx1"/>
                      </a:solidFill>
                    </a:lnB>
                  </a:tcPr>
                </a:tc>
                <a:tc>
                  <a:txBody>
                    <a:bodyPr/>
                    <a:lstStyle/>
                    <a:p>
                      <a:pPr marL="514350" marR="0" lvl="0" indent="-514350" algn="l">
                        <a:spcBef>
                          <a:spcPts val="0"/>
                        </a:spcBef>
                        <a:spcAft>
                          <a:spcPts val="0"/>
                        </a:spcAft>
                        <a:buAutoNum type="arabicPeriod"/>
                      </a:pPr>
                      <a:r>
                        <a:rPr lang="en-US" sz="2800" b="0" i="0" u="none" strike="noStrike" noProof="0" dirty="0">
                          <a:effectLst/>
                          <a:latin typeface="Calibri"/>
                        </a:rPr>
                        <a:t>Image enhancement and image segmentation extracts important features of the defected leaf like spot, blight or </a:t>
                      </a:r>
                      <a:r>
                        <a:rPr lang="en-US" sz="2800" b="0" i="0" u="none" strike="noStrike" noProof="0" dirty="0" err="1">
                          <a:effectLst/>
                          <a:latin typeface="Calibri"/>
                        </a:rPr>
                        <a:t>mould</a:t>
                      </a:r>
                      <a:r>
                        <a:rPr lang="en-US" sz="2800" b="0" i="0" u="none" strike="noStrike" noProof="0" dirty="0">
                          <a:effectLst/>
                          <a:latin typeface="Calibri"/>
                        </a:rPr>
                        <a:t>. </a:t>
                      </a:r>
                      <a:endParaRPr lang="en-US" dirty="0">
                        <a:latin typeface="Calibri"/>
                      </a:endParaRPr>
                    </a:p>
                    <a:p>
                      <a:pPr marL="514350" marR="0" lvl="0" indent="-514350" algn="l">
                        <a:spcBef>
                          <a:spcPts val="0"/>
                        </a:spcBef>
                        <a:spcAft>
                          <a:spcPts val="0"/>
                        </a:spcAft>
                        <a:buAutoNum type="arabicPeriod"/>
                      </a:pPr>
                      <a:r>
                        <a:rPr lang="en-US" sz="2800" b="0" i="0" u="none" strike="noStrike" noProof="0" dirty="0">
                          <a:effectLst/>
                          <a:latin typeface="Calibri"/>
                        </a:rPr>
                        <a:t>RGB and HSV image are used for training ANN after preprocessing image, model will accept the leaf without disease and reject the leaf with disease.</a:t>
                      </a:r>
                      <a:endParaRPr lang="en-US" dirty="0">
                        <a:latin typeface="Calibri"/>
                      </a:endParaRPr>
                    </a:p>
                  </a:txBody>
                  <a:tcPr marL="0" marR="0" marT="0" marB="0" anchor="ctr">
                    <a:lnL w="0">
                      <a:noFill/>
                    </a:lnL>
                    <a:lnR w="0">
                      <a:noFill/>
                    </a:lnR>
                    <a:lnT w="0">
                      <a:noFill/>
                    </a:lnT>
                    <a:lnB w="12700">
                      <a:solidFill>
                        <a:schemeClr val="tx1"/>
                      </a:solidFill>
                    </a:lnB>
                  </a:tcPr>
                </a:tc>
                <a:tc>
                  <a:txBody>
                    <a:bodyPr/>
                    <a:lstStyle/>
                    <a:p>
                      <a:pPr marL="0" marR="0" lvl="0" indent="0" algn="l">
                        <a:spcBef>
                          <a:spcPts val="0"/>
                        </a:spcBef>
                        <a:spcAft>
                          <a:spcPts val="0"/>
                        </a:spcAft>
                        <a:buNone/>
                      </a:pPr>
                      <a:r>
                        <a:rPr lang="en-US" sz="2800" b="0" i="0" u="none" strike="noStrike" noProof="0" dirty="0">
                          <a:effectLst/>
                          <a:latin typeface="Calibri"/>
                        </a:rPr>
                        <a:t>MSE is 6.105e10 for 953 epochs. There is a huge difference between predicted one and target one.</a:t>
                      </a:r>
                      <a:endParaRPr lang="en-US" dirty="0"/>
                    </a:p>
                  </a:txBody>
                  <a:tcPr marL="0" marR="0" marT="0" marB="0" anchor="ctr">
                    <a:lnL w="0">
                      <a:noFill/>
                    </a:lnL>
                    <a:lnR w="12700">
                      <a:solidFill>
                        <a:schemeClr val="tx1"/>
                      </a:solidFill>
                    </a:lnR>
                    <a:lnT w="0">
                      <a:noFill/>
                    </a:lnT>
                    <a:lnB w="12700">
                      <a:solidFill>
                        <a:schemeClr val="tx1"/>
                      </a:solidFill>
                    </a:lnB>
                  </a:tcPr>
                </a:tc>
                <a:extLst>
                  <a:ext uri="{0D108BD9-81ED-4DB2-BD59-A6C34878D82A}">
                    <a16:rowId xmlns:a16="http://schemas.microsoft.com/office/drawing/2014/main" val="4219919443"/>
                  </a:ext>
                </a:extLst>
              </a:tr>
            </a:tbl>
          </a:graphicData>
        </a:graphic>
      </p:graphicFrame>
      <p:sp>
        <p:nvSpPr>
          <p:cNvPr id="11" name="TextBox 2">
            <a:extLst>
              <a:ext uri="{FF2B5EF4-FFF2-40B4-BE49-F238E27FC236}">
                <a16:creationId xmlns:a16="http://schemas.microsoft.com/office/drawing/2014/main" id="{42BE92C4-2D14-6482-3E2A-5F453DBDC48B}"/>
              </a:ext>
            </a:extLst>
          </p:cNvPr>
          <p:cNvSpPr txBox="1"/>
          <p:nvPr/>
        </p:nvSpPr>
        <p:spPr>
          <a:xfrm>
            <a:off x="2636315" y="364734"/>
            <a:ext cx="11223994" cy="13521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dirty="0">
                <a:latin typeface="+mj-lt"/>
                <a:ea typeface="+mj-ea"/>
                <a:cs typeface="+mj-cs"/>
              </a:rPr>
              <a:t>Paper 3</a:t>
            </a:r>
            <a:endParaRPr lang="en-US" sz="8100" dirty="0">
              <a:ea typeface="+mj-ea"/>
              <a:cs typeface="Calibri"/>
            </a:endParaRPr>
          </a:p>
        </p:txBody>
      </p:sp>
    </p:spTree>
    <p:extLst>
      <p:ext uri="{BB962C8B-B14F-4D97-AF65-F5344CB8AC3E}">
        <p14:creationId xmlns:p14="http://schemas.microsoft.com/office/powerpoint/2010/main" val="191746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4E0D0B7-31A5-2982-8AD5-04EE88107E1A}"/>
              </a:ext>
            </a:extLst>
          </p:cNvPr>
          <p:cNvGraphicFramePr>
            <a:graphicFrameLocks noGrp="1"/>
          </p:cNvGraphicFramePr>
          <p:nvPr>
            <p:extLst>
              <p:ext uri="{D42A27DB-BD31-4B8C-83A1-F6EECF244321}">
                <p14:modId xmlns:p14="http://schemas.microsoft.com/office/powerpoint/2010/main" val="1933834096"/>
              </p:ext>
            </p:extLst>
          </p:nvPr>
        </p:nvGraphicFramePr>
        <p:xfrm>
          <a:off x="862641" y="2285999"/>
          <a:ext cx="16381815" cy="7440472"/>
        </p:xfrm>
        <a:graphic>
          <a:graphicData uri="http://schemas.openxmlformats.org/drawingml/2006/table">
            <a:tbl>
              <a:tblPr firstRow="1" bandRow="1">
                <a:tableStyleId>{69012ECD-51FC-41F1-AA8D-1B2483CD663E}</a:tableStyleId>
              </a:tblPr>
              <a:tblGrid>
                <a:gridCol w="3009715">
                  <a:extLst>
                    <a:ext uri="{9D8B030D-6E8A-4147-A177-3AD203B41FA5}">
                      <a16:colId xmlns:a16="http://schemas.microsoft.com/office/drawing/2014/main" val="1230162575"/>
                    </a:ext>
                  </a:extLst>
                </a:gridCol>
                <a:gridCol w="2777711">
                  <a:extLst>
                    <a:ext uri="{9D8B030D-6E8A-4147-A177-3AD203B41FA5}">
                      <a16:colId xmlns:a16="http://schemas.microsoft.com/office/drawing/2014/main" val="3737698327"/>
                    </a:ext>
                  </a:extLst>
                </a:gridCol>
                <a:gridCol w="6425141">
                  <a:extLst>
                    <a:ext uri="{9D8B030D-6E8A-4147-A177-3AD203B41FA5}">
                      <a16:colId xmlns:a16="http://schemas.microsoft.com/office/drawing/2014/main" val="3010734927"/>
                    </a:ext>
                  </a:extLst>
                </a:gridCol>
                <a:gridCol w="4169248">
                  <a:extLst>
                    <a:ext uri="{9D8B030D-6E8A-4147-A177-3AD203B41FA5}">
                      <a16:colId xmlns:a16="http://schemas.microsoft.com/office/drawing/2014/main" val="4080353200"/>
                    </a:ext>
                  </a:extLst>
                </a:gridCol>
              </a:tblGrid>
              <a:tr h="1085069">
                <a:tc>
                  <a:txBody>
                    <a:bodyPr/>
                    <a:lstStyle/>
                    <a:p>
                      <a:pPr marL="0" marR="0" indent="0" algn="ctr" rtl="0">
                        <a:spcBef>
                          <a:spcPts val="0"/>
                        </a:spcBef>
                        <a:spcAft>
                          <a:spcPts val="0"/>
                        </a:spcAft>
                      </a:pPr>
                      <a:r>
                        <a:rPr lang="en-US" sz="3300" dirty="0">
                          <a:effectLst/>
                        </a:rPr>
                        <a:t>AUTHORS</a:t>
                      </a:r>
                    </a:p>
                  </a:txBody>
                  <a:tcPr marL="0" marR="0" marT="0" marB="0" anchor="ctr">
                    <a:lnL w="12700">
                      <a:solidFill>
                        <a:schemeClr val="tx1"/>
                      </a:solidFill>
                    </a:lnL>
                    <a:lnR w="0">
                      <a:noFill/>
                    </a:lnR>
                    <a:lnT w="12700">
                      <a:solidFill>
                        <a:schemeClr val="tx1"/>
                      </a:solidFill>
                    </a:lnT>
                    <a:lnB w="0">
                      <a:noFill/>
                    </a:lnB>
                  </a:tcPr>
                </a:tc>
                <a:tc>
                  <a:txBody>
                    <a:bodyPr/>
                    <a:lstStyle/>
                    <a:p>
                      <a:pPr marL="0" lvl="0" indent="0" algn="ctr">
                        <a:spcBef>
                          <a:spcPts val="0"/>
                        </a:spcBef>
                        <a:spcAft>
                          <a:spcPts val="0"/>
                        </a:spcAft>
                        <a:buNone/>
                      </a:pPr>
                      <a:r>
                        <a:rPr lang="en-US" sz="3300" b="1" i="0" dirty="0">
                          <a:effectLst/>
                          <a:latin typeface="Calibri"/>
                        </a:rPr>
                        <a:t>PUBLICATION YEAR</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PROPOSED WORK</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OUTCOMES</a:t>
                      </a:r>
                    </a:p>
                  </a:txBody>
                  <a:tcPr marL="0" marR="0" marT="0" marB="0" anchor="ctr">
                    <a:lnL w="0">
                      <a:noFill/>
                    </a:lnL>
                    <a:lnR w="12700">
                      <a:solidFill>
                        <a:schemeClr val="tx1"/>
                      </a:solidFill>
                    </a:lnR>
                    <a:lnT w="12700">
                      <a:solidFill>
                        <a:schemeClr val="tx1"/>
                      </a:solidFill>
                    </a:lnT>
                    <a:lnB w="0">
                      <a:noFill/>
                    </a:lnB>
                  </a:tcPr>
                </a:tc>
                <a:extLst>
                  <a:ext uri="{0D108BD9-81ED-4DB2-BD59-A6C34878D82A}">
                    <a16:rowId xmlns:a16="http://schemas.microsoft.com/office/drawing/2014/main" val="3693976946"/>
                  </a:ext>
                </a:extLst>
              </a:tr>
              <a:tr h="6355403">
                <a:tc>
                  <a:txBody>
                    <a:bodyPr/>
                    <a:lstStyle/>
                    <a:p>
                      <a:pPr marL="514350" marR="0" lvl="0" indent="-514350" algn="l">
                        <a:spcBef>
                          <a:spcPts val="0"/>
                        </a:spcBef>
                        <a:spcAft>
                          <a:spcPts val="0"/>
                        </a:spcAft>
                        <a:buAutoNum type="arabicPeriod"/>
                      </a:pPr>
                      <a:r>
                        <a:rPr lang="en-US" sz="2800" b="0" i="0" u="none" strike="noStrike" noProof="0" dirty="0">
                          <a:effectLst/>
                        </a:rPr>
                        <a:t>Rishabh Sachana</a:t>
                      </a:r>
                      <a:endParaRPr lang="en-US" sz="2800" dirty="0"/>
                    </a:p>
                    <a:p>
                      <a:pPr marL="514350" marR="0" lvl="0" indent="-514350" algn="l">
                        <a:spcBef>
                          <a:spcPts val="0"/>
                        </a:spcBef>
                        <a:spcAft>
                          <a:spcPts val="0"/>
                        </a:spcAft>
                        <a:buAutoNum type="arabicPeriod"/>
                      </a:pPr>
                      <a:r>
                        <a:rPr lang="en-US" sz="2800" b="0" i="0" u="none" strike="noStrike" noProof="0" dirty="0">
                          <a:effectLst/>
                        </a:rPr>
                        <a:t>Diksha Rajpal</a:t>
                      </a:r>
                      <a:endParaRPr lang="en-US" sz="2800"/>
                    </a:p>
                  </a:txBody>
                  <a:tcPr marL="0" marR="0" marT="0" marB="0" anchor="ctr">
                    <a:lnL w="12700">
                      <a:solidFill>
                        <a:schemeClr val="tx1"/>
                      </a:solidFill>
                    </a:lnL>
                    <a:lnR w="0">
                      <a:noFill/>
                    </a:lnR>
                    <a:lnT w="0">
                      <a:noFill/>
                    </a:lnT>
                    <a:lnB w="12700">
                      <a:solidFill>
                        <a:schemeClr val="tx1"/>
                      </a:solidFill>
                    </a:lnB>
                  </a:tcPr>
                </a:tc>
                <a:tc>
                  <a:txBody>
                    <a:bodyPr/>
                    <a:lstStyle/>
                    <a:p>
                      <a:pPr marL="0" lvl="0" indent="0" algn="ctr">
                        <a:spcBef>
                          <a:spcPts val="0"/>
                        </a:spcBef>
                        <a:spcAft>
                          <a:spcPts val="0"/>
                        </a:spcAft>
                        <a:buNone/>
                      </a:pPr>
                      <a:r>
                        <a:rPr lang="lt-LT" sz="2800" dirty="0">
                          <a:effectLst/>
                        </a:rPr>
                        <a:t>2020</a:t>
                      </a:r>
                    </a:p>
                  </a:txBody>
                  <a:tcPr marL="0" marR="0" marT="0" marB="0" anchor="ctr">
                    <a:lnL w="0">
                      <a:noFill/>
                    </a:lnL>
                    <a:lnR w="0">
                      <a:noFill/>
                    </a:lnR>
                    <a:lnT w="0">
                      <a:noFill/>
                    </a:lnT>
                    <a:lnB w="12700">
                      <a:solidFill>
                        <a:schemeClr val="tx1"/>
                      </a:solidFill>
                    </a:lnB>
                  </a:tcPr>
                </a:tc>
                <a:tc>
                  <a:txBody>
                    <a:bodyPr/>
                    <a:lstStyle/>
                    <a:p>
                      <a:pPr marL="514350" marR="0" lvl="0" indent="-514350" algn="l">
                        <a:spcBef>
                          <a:spcPts val="0"/>
                        </a:spcBef>
                        <a:spcAft>
                          <a:spcPts val="0"/>
                        </a:spcAft>
                        <a:buAutoNum type="arabicPeriod"/>
                      </a:pPr>
                      <a:r>
                        <a:rPr lang="en-US" sz="2800" b="0" i="0" u="none" strike="noStrike" noProof="0" dirty="0">
                          <a:effectLst/>
                        </a:rPr>
                        <a:t>The model was trained on 3340 corn leaf images, tested on 363 images, and validated on 679 images. </a:t>
                      </a:r>
                      <a:endParaRPr lang="en-US" dirty="0">
                        <a:latin typeface="Calibri"/>
                      </a:endParaRPr>
                    </a:p>
                    <a:p>
                      <a:pPr marL="514350" marR="0" lvl="0" indent="-514350" algn="l">
                        <a:spcBef>
                          <a:spcPts val="0"/>
                        </a:spcBef>
                        <a:spcAft>
                          <a:spcPts val="0"/>
                        </a:spcAft>
                        <a:buAutoNum type="arabicPeriod"/>
                      </a:pPr>
                      <a:r>
                        <a:rPr lang="en-US" sz="2800" b="0" i="0" u="none" strike="noStrike" noProof="0" dirty="0">
                          <a:effectLst/>
                        </a:rPr>
                        <a:t>The model accuracy on GPU is 96.32%</a:t>
                      </a:r>
                      <a:endParaRPr lang="en-US" dirty="0">
                        <a:latin typeface="Calibri"/>
                      </a:endParaRPr>
                    </a:p>
                  </a:txBody>
                  <a:tcPr marL="0" marR="0" marT="0" marB="0" anchor="ctr">
                    <a:lnL w="0">
                      <a:noFill/>
                    </a:lnL>
                    <a:lnR w="0">
                      <a:noFill/>
                    </a:lnR>
                    <a:lnT w="0">
                      <a:noFill/>
                    </a:lnT>
                    <a:lnB w="12700">
                      <a:solidFill>
                        <a:schemeClr val="tx1"/>
                      </a:solidFill>
                    </a:lnB>
                  </a:tcPr>
                </a:tc>
                <a:tc>
                  <a:txBody>
                    <a:bodyPr/>
                    <a:lstStyle/>
                    <a:p>
                      <a:pPr marL="0" marR="0" lvl="0" indent="0" algn="l">
                        <a:spcBef>
                          <a:spcPts val="0"/>
                        </a:spcBef>
                        <a:spcAft>
                          <a:spcPts val="0"/>
                        </a:spcAft>
                        <a:buNone/>
                      </a:pPr>
                      <a:r>
                        <a:rPr lang="en-US" sz="2800" b="0" i="0" u="none" strike="noStrike" noProof="0" dirty="0">
                          <a:effectLst/>
                        </a:rPr>
                        <a:t>The overall 98.40% accurate while on real time system (NCS) the performance is 88.66% accurate</a:t>
                      </a:r>
                      <a:endParaRPr lang="en-US" dirty="0"/>
                    </a:p>
                  </a:txBody>
                  <a:tcPr marL="0" marR="0" marT="0" marB="0" anchor="ctr">
                    <a:lnL w="0">
                      <a:noFill/>
                    </a:lnL>
                    <a:lnR w="12700">
                      <a:solidFill>
                        <a:schemeClr val="tx1"/>
                      </a:solidFill>
                    </a:lnR>
                    <a:lnT w="0">
                      <a:noFill/>
                    </a:lnT>
                    <a:lnB w="12700">
                      <a:solidFill>
                        <a:schemeClr val="tx1"/>
                      </a:solidFill>
                    </a:lnB>
                  </a:tcPr>
                </a:tc>
                <a:extLst>
                  <a:ext uri="{0D108BD9-81ED-4DB2-BD59-A6C34878D82A}">
                    <a16:rowId xmlns:a16="http://schemas.microsoft.com/office/drawing/2014/main" val="4219919443"/>
                  </a:ext>
                </a:extLst>
              </a:tr>
            </a:tbl>
          </a:graphicData>
        </a:graphic>
      </p:graphicFrame>
      <p:sp>
        <p:nvSpPr>
          <p:cNvPr id="11" name="TextBox 2">
            <a:extLst>
              <a:ext uri="{FF2B5EF4-FFF2-40B4-BE49-F238E27FC236}">
                <a16:creationId xmlns:a16="http://schemas.microsoft.com/office/drawing/2014/main" id="{42BE92C4-2D14-6482-3E2A-5F453DBDC48B}"/>
              </a:ext>
            </a:extLst>
          </p:cNvPr>
          <p:cNvSpPr txBox="1"/>
          <p:nvPr/>
        </p:nvSpPr>
        <p:spPr>
          <a:xfrm>
            <a:off x="2636315" y="364734"/>
            <a:ext cx="11223994" cy="13521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dirty="0">
                <a:latin typeface="+mj-lt"/>
                <a:ea typeface="+mj-ea"/>
                <a:cs typeface="+mj-cs"/>
              </a:rPr>
              <a:t>Paper 4</a:t>
            </a:r>
            <a:endParaRPr lang="en-US" sz="8100" dirty="0">
              <a:ea typeface="+mj-ea"/>
              <a:cs typeface="Calibri"/>
            </a:endParaRPr>
          </a:p>
        </p:txBody>
      </p:sp>
    </p:spTree>
    <p:extLst>
      <p:ext uri="{BB962C8B-B14F-4D97-AF65-F5344CB8AC3E}">
        <p14:creationId xmlns:p14="http://schemas.microsoft.com/office/powerpoint/2010/main" val="388837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4E0D0B7-31A5-2982-8AD5-04EE88107E1A}"/>
              </a:ext>
            </a:extLst>
          </p:cNvPr>
          <p:cNvGraphicFramePr>
            <a:graphicFrameLocks noGrp="1"/>
          </p:cNvGraphicFramePr>
          <p:nvPr>
            <p:extLst>
              <p:ext uri="{D42A27DB-BD31-4B8C-83A1-F6EECF244321}">
                <p14:modId xmlns:p14="http://schemas.microsoft.com/office/powerpoint/2010/main" val="3643769901"/>
              </p:ext>
            </p:extLst>
          </p:nvPr>
        </p:nvGraphicFramePr>
        <p:xfrm>
          <a:off x="668547" y="2329131"/>
          <a:ext cx="16381815" cy="7440472"/>
        </p:xfrm>
        <a:graphic>
          <a:graphicData uri="http://schemas.openxmlformats.org/drawingml/2006/table">
            <a:tbl>
              <a:tblPr firstRow="1" bandRow="1">
                <a:tableStyleId>{69012ECD-51FC-41F1-AA8D-1B2483CD663E}</a:tableStyleId>
              </a:tblPr>
              <a:tblGrid>
                <a:gridCol w="3009715">
                  <a:extLst>
                    <a:ext uri="{9D8B030D-6E8A-4147-A177-3AD203B41FA5}">
                      <a16:colId xmlns:a16="http://schemas.microsoft.com/office/drawing/2014/main" val="1230162575"/>
                    </a:ext>
                  </a:extLst>
                </a:gridCol>
                <a:gridCol w="2777711">
                  <a:extLst>
                    <a:ext uri="{9D8B030D-6E8A-4147-A177-3AD203B41FA5}">
                      <a16:colId xmlns:a16="http://schemas.microsoft.com/office/drawing/2014/main" val="3737698327"/>
                    </a:ext>
                  </a:extLst>
                </a:gridCol>
                <a:gridCol w="6425141">
                  <a:extLst>
                    <a:ext uri="{9D8B030D-6E8A-4147-A177-3AD203B41FA5}">
                      <a16:colId xmlns:a16="http://schemas.microsoft.com/office/drawing/2014/main" val="3010734927"/>
                    </a:ext>
                  </a:extLst>
                </a:gridCol>
                <a:gridCol w="4169248">
                  <a:extLst>
                    <a:ext uri="{9D8B030D-6E8A-4147-A177-3AD203B41FA5}">
                      <a16:colId xmlns:a16="http://schemas.microsoft.com/office/drawing/2014/main" val="4080353200"/>
                    </a:ext>
                  </a:extLst>
                </a:gridCol>
              </a:tblGrid>
              <a:tr h="1085069">
                <a:tc>
                  <a:txBody>
                    <a:bodyPr/>
                    <a:lstStyle/>
                    <a:p>
                      <a:pPr marL="0" marR="0" indent="0" algn="ctr" rtl="0">
                        <a:spcBef>
                          <a:spcPts val="0"/>
                        </a:spcBef>
                        <a:spcAft>
                          <a:spcPts val="0"/>
                        </a:spcAft>
                      </a:pPr>
                      <a:r>
                        <a:rPr lang="en-US" sz="3300" dirty="0">
                          <a:effectLst/>
                        </a:rPr>
                        <a:t>AUTHORS</a:t>
                      </a:r>
                    </a:p>
                  </a:txBody>
                  <a:tcPr marL="0" marR="0" marT="0" marB="0" anchor="ctr">
                    <a:lnL w="12700">
                      <a:solidFill>
                        <a:schemeClr val="tx1"/>
                      </a:solidFill>
                    </a:lnL>
                    <a:lnR w="0">
                      <a:noFill/>
                    </a:lnR>
                    <a:lnT w="12700">
                      <a:solidFill>
                        <a:schemeClr val="tx1"/>
                      </a:solidFill>
                    </a:lnT>
                    <a:lnB w="0">
                      <a:noFill/>
                    </a:lnB>
                  </a:tcPr>
                </a:tc>
                <a:tc>
                  <a:txBody>
                    <a:bodyPr/>
                    <a:lstStyle/>
                    <a:p>
                      <a:pPr marL="0" lvl="0" indent="0" algn="ctr">
                        <a:spcBef>
                          <a:spcPts val="0"/>
                        </a:spcBef>
                        <a:spcAft>
                          <a:spcPts val="0"/>
                        </a:spcAft>
                        <a:buNone/>
                      </a:pPr>
                      <a:r>
                        <a:rPr lang="en-US" sz="3300" b="1" i="0" dirty="0">
                          <a:effectLst/>
                          <a:latin typeface="Calibri"/>
                        </a:rPr>
                        <a:t>PUBLICATION YEAR</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PROPOSED WORK</a:t>
                      </a:r>
                    </a:p>
                  </a:txBody>
                  <a:tcPr marL="0" marR="0" marT="0" marB="0" anchor="ctr">
                    <a:lnL w="0">
                      <a:noFill/>
                    </a:lnL>
                    <a:lnR w="0">
                      <a:noFill/>
                    </a:lnR>
                    <a:lnT w="12700">
                      <a:solidFill>
                        <a:schemeClr val="tx1"/>
                      </a:solidFill>
                    </a:lnT>
                    <a:lnB w="0">
                      <a:noFill/>
                    </a:lnB>
                  </a:tcPr>
                </a:tc>
                <a:tc>
                  <a:txBody>
                    <a:bodyPr/>
                    <a:lstStyle/>
                    <a:p>
                      <a:pPr marL="0" marR="0" indent="0" algn="ctr" rtl="0">
                        <a:spcBef>
                          <a:spcPts val="0"/>
                        </a:spcBef>
                        <a:spcAft>
                          <a:spcPts val="0"/>
                        </a:spcAft>
                      </a:pPr>
                      <a:r>
                        <a:rPr lang="en-US" sz="3300" dirty="0">
                          <a:effectLst/>
                        </a:rPr>
                        <a:t>OUTCOMES</a:t>
                      </a:r>
                    </a:p>
                  </a:txBody>
                  <a:tcPr marL="0" marR="0" marT="0" marB="0" anchor="ctr">
                    <a:lnL w="0">
                      <a:noFill/>
                    </a:lnL>
                    <a:lnR w="12700">
                      <a:solidFill>
                        <a:schemeClr val="tx1"/>
                      </a:solidFill>
                    </a:lnR>
                    <a:lnT w="12700">
                      <a:solidFill>
                        <a:schemeClr val="tx1"/>
                      </a:solidFill>
                    </a:lnT>
                    <a:lnB w="0">
                      <a:noFill/>
                    </a:lnB>
                  </a:tcPr>
                </a:tc>
                <a:extLst>
                  <a:ext uri="{0D108BD9-81ED-4DB2-BD59-A6C34878D82A}">
                    <a16:rowId xmlns:a16="http://schemas.microsoft.com/office/drawing/2014/main" val="3693976946"/>
                  </a:ext>
                </a:extLst>
              </a:tr>
              <a:tr h="6355403">
                <a:tc>
                  <a:txBody>
                    <a:bodyPr/>
                    <a:lstStyle/>
                    <a:p>
                      <a:pPr marL="514350" marR="0" lvl="0" indent="-514350" algn="l">
                        <a:spcBef>
                          <a:spcPts val="0"/>
                        </a:spcBef>
                        <a:spcAft>
                          <a:spcPts val="0"/>
                        </a:spcAft>
                        <a:buAutoNum type="arabicPeriod"/>
                      </a:pPr>
                      <a:r>
                        <a:rPr lang="en-US" sz="2800" b="0" i="0" u="none" strike="noStrike" noProof="0" dirty="0" err="1">
                          <a:effectLst/>
                          <a:latin typeface="Calibri"/>
                        </a:rPr>
                        <a:t>J.Selvam</a:t>
                      </a:r>
                    </a:p>
                    <a:p>
                      <a:pPr marL="514350" marR="0" lvl="0" indent="-514350" algn="l">
                        <a:spcBef>
                          <a:spcPts val="0"/>
                        </a:spcBef>
                        <a:spcAft>
                          <a:spcPts val="0"/>
                        </a:spcAft>
                        <a:buAutoNum type="arabicPeriod"/>
                      </a:pPr>
                      <a:r>
                        <a:rPr lang="en-US" sz="2800" b="0" i="0" u="none" strike="noStrike" noProof="0" dirty="0">
                          <a:effectLst/>
                          <a:latin typeface="Calibri"/>
                        </a:rPr>
                        <a:t>P. Kavitha</a:t>
                      </a:r>
                      <a:endParaRPr lang="en-US" sz="2800" dirty="0"/>
                    </a:p>
                  </a:txBody>
                  <a:tcPr marL="0" marR="0" marT="0" marB="0" anchor="ctr">
                    <a:lnL w="12700">
                      <a:solidFill>
                        <a:schemeClr val="tx1"/>
                      </a:solidFill>
                    </a:lnL>
                    <a:lnR w="0">
                      <a:noFill/>
                    </a:lnR>
                    <a:lnT w="0">
                      <a:noFill/>
                    </a:lnT>
                    <a:lnB w="12700">
                      <a:solidFill>
                        <a:schemeClr val="tx1"/>
                      </a:solidFill>
                    </a:lnB>
                  </a:tcPr>
                </a:tc>
                <a:tc>
                  <a:txBody>
                    <a:bodyPr/>
                    <a:lstStyle/>
                    <a:p>
                      <a:pPr marL="0" lvl="0" indent="0" algn="ctr">
                        <a:spcBef>
                          <a:spcPts val="0"/>
                        </a:spcBef>
                        <a:spcAft>
                          <a:spcPts val="0"/>
                        </a:spcAft>
                        <a:buNone/>
                      </a:pPr>
                      <a:r>
                        <a:rPr lang="lt-LT" sz="2800" dirty="0">
                          <a:effectLst/>
                        </a:rPr>
                        <a:t>2020</a:t>
                      </a:r>
                    </a:p>
                  </a:txBody>
                  <a:tcPr marL="0" marR="0" marT="0" marB="0" anchor="ctr">
                    <a:lnL w="0">
                      <a:noFill/>
                    </a:lnL>
                    <a:lnR w="0">
                      <a:noFill/>
                    </a:lnR>
                    <a:lnT w="0">
                      <a:noFill/>
                    </a:lnT>
                    <a:lnB w="12700">
                      <a:solidFill>
                        <a:schemeClr val="tx1"/>
                      </a:solidFill>
                    </a:lnB>
                  </a:tcPr>
                </a:tc>
                <a:tc>
                  <a:txBody>
                    <a:bodyPr/>
                    <a:lstStyle/>
                    <a:p>
                      <a:pPr marL="514350" marR="0" lvl="0" indent="-514350" algn="l">
                        <a:spcBef>
                          <a:spcPts val="0"/>
                        </a:spcBef>
                        <a:spcAft>
                          <a:spcPts val="0"/>
                        </a:spcAft>
                        <a:buAutoNum type="arabicPeriod"/>
                      </a:pPr>
                      <a:r>
                        <a:rPr lang="en-US" sz="2800" b="0" i="0" u="none" strike="noStrike" noProof="0" dirty="0">
                          <a:effectLst/>
                          <a:latin typeface="Calibri"/>
                        </a:rPr>
                        <a:t>This CNN model consists of four convolutional appended by max pooling with kernel size 2 X 2 and followed by two fully connected layers with 500 and 3 neurons.</a:t>
                      </a:r>
                    </a:p>
                    <a:p>
                      <a:pPr marL="514350" marR="0" lvl="0" indent="-514350" algn="l">
                        <a:spcBef>
                          <a:spcPts val="0"/>
                        </a:spcBef>
                        <a:spcAft>
                          <a:spcPts val="0"/>
                        </a:spcAft>
                        <a:buAutoNum type="arabicPeriod"/>
                      </a:pPr>
                      <a:r>
                        <a:rPr lang="en-US" sz="2800" b="0" i="0" u="none" strike="noStrike" noProof="0" dirty="0">
                          <a:effectLst/>
                        </a:rPr>
                        <a:t>Convolutional layers are processed by </a:t>
                      </a:r>
                      <a:r>
                        <a:rPr lang="en-US" sz="2800" b="0" i="0" u="none" strike="noStrike" noProof="0" dirty="0" err="1">
                          <a:effectLst/>
                        </a:rPr>
                        <a:t>ReLu</a:t>
                      </a:r>
                      <a:r>
                        <a:rPr lang="en-US" sz="2800" b="0" i="0" u="none" strike="noStrike" noProof="0" dirty="0">
                          <a:effectLst/>
                        </a:rPr>
                        <a:t> function and output layer is triggered by </a:t>
                      </a:r>
                      <a:r>
                        <a:rPr lang="en-US" sz="2800" b="0" i="0" u="none" strike="noStrike" noProof="0" dirty="0" err="1">
                          <a:effectLst/>
                        </a:rPr>
                        <a:t>Softmax</a:t>
                      </a:r>
                      <a:r>
                        <a:rPr lang="en-US" sz="2800" b="0" i="0" u="none" strike="noStrike" noProof="0" dirty="0">
                          <a:effectLst/>
                        </a:rPr>
                        <a:t> function. </a:t>
                      </a:r>
                      <a:endParaRPr lang="en-US" sz="2800" b="0" i="0" u="none" strike="noStrike" noProof="0" dirty="0">
                        <a:effectLst/>
                        <a:latin typeface="Calibri"/>
                      </a:endParaRPr>
                    </a:p>
                  </a:txBody>
                  <a:tcPr marL="0" marR="0" marT="0" marB="0" anchor="ctr">
                    <a:lnL w="0">
                      <a:noFill/>
                    </a:lnL>
                    <a:lnR w="0">
                      <a:noFill/>
                    </a:lnR>
                    <a:lnT w="0">
                      <a:noFill/>
                    </a:lnT>
                    <a:lnB w="12700">
                      <a:solidFill>
                        <a:schemeClr val="tx1"/>
                      </a:solidFill>
                    </a:lnB>
                  </a:tcPr>
                </a:tc>
                <a:tc>
                  <a:txBody>
                    <a:bodyPr/>
                    <a:lstStyle/>
                    <a:p>
                      <a:pPr marL="0" marR="0" lvl="0" indent="0" algn="l">
                        <a:spcBef>
                          <a:spcPts val="0"/>
                        </a:spcBef>
                        <a:spcAft>
                          <a:spcPts val="0"/>
                        </a:spcAft>
                        <a:buNone/>
                      </a:pPr>
                      <a:r>
                        <a:rPr lang="en-US" sz="2800" b="0" i="0" u="none" strike="noStrike" noProof="0" dirty="0">
                          <a:effectLst/>
                          <a:latin typeface="Calibri"/>
                        </a:rPr>
                        <a:t>50 epochs without dropout layer gave an accuracy of 96 percent. </a:t>
                      </a:r>
                      <a:r>
                        <a:rPr lang="en-US" sz="2800" b="0" i="0" u="none" strike="noStrike" noProof="0" dirty="0">
                          <a:effectLst/>
                        </a:rPr>
                        <a:t>Small Number of Examples in the dataset. </a:t>
                      </a:r>
                      <a:endParaRPr lang="en-US"/>
                    </a:p>
                  </a:txBody>
                  <a:tcPr marL="0" marR="0" marT="0" marB="0" anchor="ctr">
                    <a:lnL w="0">
                      <a:noFill/>
                    </a:lnL>
                    <a:lnR w="12700">
                      <a:solidFill>
                        <a:schemeClr val="tx1"/>
                      </a:solidFill>
                    </a:lnR>
                    <a:lnT w="0">
                      <a:noFill/>
                    </a:lnT>
                    <a:lnB w="12700">
                      <a:solidFill>
                        <a:schemeClr val="tx1"/>
                      </a:solidFill>
                    </a:lnB>
                  </a:tcPr>
                </a:tc>
                <a:extLst>
                  <a:ext uri="{0D108BD9-81ED-4DB2-BD59-A6C34878D82A}">
                    <a16:rowId xmlns:a16="http://schemas.microsoft.com/office/drawing/2014/main" val="4219919443"/>
                  </a:ext>
                </a:extLst>
              </a:tr>
            </a:tbl>
          </a:graphicData>
        </a:graphic>
      </p:graphicFrame>
      <p:sp>
        <p:nvSpPr>
          <p:cNvPr id="11" name="TextBox 2">
            <a:extLst>
              <a:ext uri="{FF2B5EF4-FFF2-40B4-BE49-F238E27FC236}">
                <a16:creationId xmlns:a16="http://schemas.microsoft.com/office/drawing/2014/main" id="{42BE92C4-2D14-6482-3E2A-5F453DBDC48B}"/>
              </a:ext>
            </a:extLst>
          </p:cNvPr>
          <p:cNvSpPr txBox="1"/>
          <p:nvPr/>
        </p:nvSpPr>
        <p:spPr>
          <a:xfrm>
            <a:off x="2636315" y="364734"/>
            <a:ext cx="11223994" cy="13521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dirty="0">
                <a:latin typeface="+mj-lt"/>
                <a:ea typeface="+mj-ea"/>
                <a:cs typeface="+mj-cs"/>
              </a:rPr>
              <a:t>Paper 5</a:t>
            </a:r>
            <a:endParaRPr lang="en-US" sz="8100" dirty="0">
              <a:ea typeface="+mj-ea"/>
              <a:cs typeface="Calibri"/>
            </a:endParaRPr>
          </a:p>
        </p:txBody>
      </p:sp>
    </p:spTree>
    <p:extLst>
      <p:ext uri="{BB962C8B-B14F-4D97-AF65-F5344CB8AC3E}">
        <p14:creationId xmlns:p14="http://schemas.microsoft.com/office/powerpoint/2010/main" val="38066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p:cNvSpPr txBox="1"/>
          <p:nvPr/>
        </p:nvSpPr>
        <p:spPr>
          <a:xfrm>
            <a:off x="9296229" y="547687"/>
            <a:ext cx="8359882" cy="271095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latin typeface="+mj-lt"/>
                <a:ea typeface="+mj-ea"/>
                <a:cs typeface="+mj-cs"/>
              </a:rPr>
              <a:t>ADVANTAGES</a:t>
            </a:r>
            <a:endParaRPr lang="en-US" sz="4400" b="1" dirty="0">
              <a:latin typeface="+mj-lt"/>
              <a:ea typeface="+mj-ea"/>
              <a:cs typeface="Calibri"/>
            </a:endParaRPr>
          </a:p>
        </p:txBody>
      </p:sp>
      <p:pic>
        <p:nvPicPr>
          <p:cNvPr id="4" name="Picture 4">
            <a:extLst>
              <a:ext uri="{FF2B5EF4-FFF2-40B4-BE49-F238E27FC236}">
                <a16:creationId xmlns:a16="http://schemas.microsoft.com/office/drawing/2014/main" id="{B175CB92-003E-DF00-16D5-54E67C97EBE6}"/>
              </a:ext>
            </a:extLst>
          </p:cNvPr>
          <p:cNvPicPr>
            <a:picLocks noChangeAspect="1"/>
          </p:cNvPicPr>
          <p:nvPr/>
        </p:nvPicPr>
        <p:blipFill rotWithShape="1">
          <a:blip r:embed="rId2"/>
          <a:srcRect l="38530" r="2606"/>
          <a:stretch/>
        </p:blipFill>
        <p:spPr>
          <a:xfrm>
            <a:off x="20" y="10"/>
            <a:ext cx="9174833" cy="10286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Box 3"/>
          <p:cNvSpPr txBox="1"/>
          <p:nvPr/>
        </p:nvSpPr>
        <p:spPr>
          <a:xfrm>
            <a:off x="8282625" y="3413682"/>
            <a:ext cx="9567580" cy="6304649"/>
          </a:xfrm>
          <a:prstGeom prst="rect">
            <a:avLst/>
          </a:prstGeom>
        </p:spPr>
        <p:txBody>
          <a:bodyPr vert="horz" lIns="91440" tIns="45720" rIns="91440" bIns="45720" rtlCol="0" anchor="t">
            <a:noAutofit/>
          </a:bodyPr>
          <a:lstStyle/>
          <a:p>
            <a:pPr marL="907415" lvl="1" indent="-228600">
              <a:lnSpc>
                <a:spcPct val="90000"/>
              </a:lnSpc>
              <a:spcAft>
                <a:spcPts val="600"/>
              </a:spcAft>
              <a:buFont typeface="Arial" panose="020B0604020202020204" pitchFamily="34" charset="0"/>
              <a:buChar char="•"/>
            </a:pPr>
            <a:r>
              <a:rPr lang="en-US" sz="3200" dirty="0"/>
              <a:t>The main advantage of automatic plant disease detection is to protect crop production from quantitative losses. </a:t>
            </a:r>
            <a:endParaRPr lang="en-US" sz="3200">
              <a:cs typeface="Calibri"/>
            </a:endParaRPr>
          </a:p>
          <a:p>
            <a:pPr marL="907415" lvl="1" indent="-228600">
              <a:lnSpc>
                <a:spcPct val="90000"/>
              </a:lnSpc>
              <a:spcAft>
                <a:spcPts val="600"/>
              </a:spcAft>
              <a:buFont typeface="Arial" panose="020B0604020202020204" pitchFamily="34" charset="0"/>
              <a:buChar char="•"/>
            </a:pPr>
            <a:r>
              <a:rPr lang="en-US" sz="3200" dirty="0"/>
              <a:t> Automatic detection of plant disease is essential as it may prove beneficial in monitoring large fields of crops and thus automatically detect the symptoms of diseases as soon as they appear on plant leaves. </a:t>
            </a:r>
            <a:endParaRPr lang="en-US" sz="3200">
              <a:cs typeface="Calibri"/>
            </a:endParaRPr>
          </a:p>
          <a:p>
            <a:pPr marL="907415" lvl="1" indent="-228600">
              <a:lnSpc>
                <a:spcPct val="90000"/>
              </a:lnSpc>
              <a:spcAft>
                <a:spcPts val="600"/>
              </a:spcAft>
              <a:buFont typeface="Arial" panose="020B0604020202020204" pitchFamily="34" charset="0"/>
              <a:buChar char="•"/>
            </a:pPr>
            <a:r>
              <a:rPr lang="en-US" sz="3200" dirty="0"/>
              <a:t> This system can work as a universal detector, recognizing general abnormalities on the leaves such as scorching or mold, etc. </a:t>
            </a:r>
            <a:endParaRPr lang="en-US" sz="3200">
              <a:cs typeface="Calibri"/>
            </a:endParaRPr>
          </a:p>
          <a:p>
            <a:pPr marL="907415" lvl="1" indent="-228600">
              <a:lnSpc>
                <a:spcPct val="90000"/>
              </a:lnSpc>
              <a:spcAft>
                <a:spcPts val="600"/>
              </a:spcAft>
              <a:buFont typeface="Arial" panose="020B0604020202020204" pitchFamily="34" charset="0"/>
              <a:buChar char="•"/>
            </a:pPr>
            <a:r>
              <a:rPr lang="en-US" sz="3200" dirty="0"/>
              <a:t> It can be implemented to increase crop productivity by ensuring the quality and quantity of the food product.</a:t>
            </a:r>
            <a:endParaRPr lang="en-US" sz="3200" dirty="0">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2"/>
          <p:cNvSpPr txBox="1"/>
          <p:nvPr/>
        </p:nvSpPr>
        <p:spPr>
          <a:xfrm>
            <a:off x="2480044" y="548640"/>
            <a:ext cx="14050805" cy="17830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646149" cy="2337318"/>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37460"/>
            <a:ext cx="18287999" cy="774954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37461"/>
            <a:ext cx="1457481" cy="314546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3"/>
          <p:cNvSpPr txBox="1"/>
          <p:nvPr/>
        </p:nvSpPr>
        <p:spPr>
          <a:xfrm>
            <a:off x="2043015" y="3129937"/>
            <a:ext cx="14050806" cy="6062472"/>
          </a:xfrm>
          <a:prstGeom prst="rect">
            <a:avLst/>
          </a:prstGeom>
        </p:spPr>
        <p:txBody>
          <a:bodyPr vert="horz" lIns="91440" tIns="45720" rIns="91440" bIns="45720" rtlCol="0" anchor="t">
            <a:noAutofit/>
          </a:bodyPr>
          <a:lstStyle/>
          <a:p>
            <a:pPr marL="776605" lvl="1" indent="-228600">
              <a:lnSpc>
                <a:spcPct val="90000"/>
              </a:lnSpc>
              <a:spcAft>
                <a:spcPts val="600"/>
              </a:spcAft>
              <a:buFont typeface="Arial" panose="020B0604020202020204" pitchFamily="34" charset="0"/>
              <a:buChar char="•"/>
            </a:pPr>
            <a:r>
              <a:rPr lang="en-US" sz="3600" dirty="0"/>
              <a:t>The use of automated monitoring and management systems is gaining increasing demand with technological advancement. </a:t>
            </a:r>
            <a:endParaRPr lang="en-US" sz="3600">
              <a:ea typeface="Calibri"/>
              <a:cs typeface="Calibri"/>
            </a:endParaRPr>
          </a:p>
          <a:p>
            <a:pPr marL="776605" lvl="1" indent="-228600">
              <a:lnSpc>
                <a:spcPct val="90000"/>
              </a:lnSpc>
              <a:spcAft>
                <a:spcPts val="600"/>
              </a:spcAft>
              <a:buFont typeface="Arial" panose="020B0604020202020204" pitchFamily="34" charset="0"/>
              <a:buChar char="•"/>
            </a:pPr>
            <a:r>
              <a:rPr lang="en-US" sz="3600" dirty="0"/>
              <a:t> In the agricultural field loss of yield mainly occurs due to widespread disease. </a:t>
            </a:r>
            <a:endParaRPr lang="en-US" sz="3600">
              <a:ea typeface="Calibri"/>
              <a:cs typeface="Calibri"/>
            </a:endParaRPr>
          </a:p>
          <a:p>
            <a:pPr marL="776605" lvl="1" indent="-228600">
              <a:lnSpc>
                <a:spcPct val="90000"/>
              </a:lnSpc>
              <a:spcAft>
                <a:spcPts val="600"/>
              </a:spcAft>
              <a:buFont typeface="Arial" panose="020B0604020202020204" pitchFamily="34" charset="0"/>
              <a:buChar char="•"/>
            </a:pPr>
            <a:r>
              <a:rPr lang="en-US" sz="3600" dirty="0"/>
              <a:t> Mostly the detection and identification of the disease are noticed when the disease advances to a severe stage, therefore, causing a loss in terms of yield, time, and money. </a:t>
            </a:r>
            <a:endParaRPr lang="en-US" sz="3600">
              <a:ea typeface="Calibri"/>
              <a:cs typeface="Calibri"/>
            </a:endParaRPr>
          </a:p>
          <a:p>
            <a:pPr marL="776605" lvl="1" indent="-228600">
              <a:lnSpc>
                <a:spcPct val="90000"/>
              </a:lnSpc>
              <a:spcAft>
                <a:spcPts val="600"/>
              </a:spcAft>
              <a:buFont typeface="Arial" panose="020B0604020202020204" pitchFamily="34" charset="0"/>
              <a:buChar char="•"/>
            </a:pPr>
            <a:r>
              <a:rPr lang="en-US" sz="3600" dirty="0"/>
              <a:t> The proposed system is capable of detecting the disease at the earlier stage as soon as it occurs on the leaf, Hence saving the loss and reducing the dependency on the expert to a certain extent is possible. </a:t>
            </a:r>
            <a:endParaRPr lang="en-US" sz="3600">
              <a:ea typeface="Calibri"/>
              <a:cs typeface="Calibri"/>
            </a:endParaRPr>
          </a:p>
          <a:p>
            <a:pPr marL="776605" lvl="1" indent="-228600">
              <a:lnSpc>
                <a:spcPct val="90000"/>
              </a:lnSpc>
              <a:spcAft>
                <a:spcPts val="600"/>
              </a:spcAft>
              <a:buFont typeface="Arial" panose="020B0604020202020204" pitchFamily="34" charset="0"/>
              <a:buChar char="•"/>
            </a:pPr>
            <a:r>
              <a:rPr lang="en-US" sz="3600" dirty="0"/>
              <a:t>It can provide help for a person having less knowledge about the disease, Depending on these goals, we have to extract the features corresponding to the disease.</a:t>
            </a:r>
            <a:endParaRPr lang="en-US" sz="3600">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3510661" y="3999274"/>
            <a:ext cx="8790076" cy="791568"/>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292" y="1384378"/>
            <a:ext cx="16667593" cy="8191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p:cNvSpPr txBox="1"/>
          <p:nvPr/>
        </p:nvSpPr>
        <p:spPr>
          <a:xfrm>
            <a:off x="2042106" y="478796"/>
            <a:ext cx="14774627" cy="20245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kern="1200">
                <a:solidFill>
                  <a:schemeClr val="tx1"/>
                </a:solidFill>
                <a:latin typeface="+mj-lt"/>
                <a:ea typeface="+mj-ea"/>
                <a:cs typeface="+mj-cs"/>
              </a:rPr>
              <a:t>References</a:t>
            </a:r>
          </a:p>
        </p:txBody>
      </p:sp>
      <p:sp>
        <p:nvSpPr>
          <p:cNvPr id="3" name="TextBox 3"/>
          <p:cNvSpPr txBox="1"/>
          <p:nvPr/>
        </p:nvSpPr>
        <p:spPr>
          <a:xfrm>
            <a:off x="1681824" y="3766060"/>
            <a:ext cx="14774626" cy="4548252"/>
          </a:xfrm>
          <a:prstGeom prst="rect">
            <a:avLst/>
          </a:prstGeom>
        </p:spPr>
        <p:txBody>
          <a:bodyPr vert="horz" lIns="91440" tIns="45720" rIns="91440" bIns="45720" rtlCol="0" anchor="ctr">
            <a:noAutofit/>
          </a:bodyPr>
          <a:lstStyle/>
          <a:p>
            <a:pPr marL="582930" lvl="1" indent="-228600">
              <a:lnSpc>
                <a:spcPct val="90000"/>
              </a:lnSpc>
              <a:spcAft>
                <a:spcPts val="600"/>
              </a:spcAft>
              <a:buFont typeface="Arial" panose="020B0604020202020204" pitchFamily="34" charset="0"/>
              <a:buChar char="•"/>
            </a:pPr>
            <a:r>
              <a:rPr lang="en-US" sz="3200" dirty="0"/>
              <a:t>Ashqar, B. A., &amp; </a:t>
            </a:r>
            <a:r>
              <a:rPr lang="en-US" sz="3200" dirty="0" err="1"/>
              <a:t>AbuNaser</a:t>
            </a:r>
            <a:r>
              <a:rPr lang="en-US" sz="3200" dirty="0"/>
              <a:t> S.S. (2018).Image-based tomato leaves diseases detection using deep learning. </a:t>
            </a:r>
            <a:endParaRPr lang="en-US" sz="3200">
              <a:ea typeface="Calibri"/>
              <a:cs typeface="Calibri"/>
            </a:endParaRPr>
          </a:p>
          <a:p>
            <a:pPr marL="582930" lvl="1" indent="-228600">
              <a:lnSpc>
                <a:spcPct val="90000"/>
              </a:lnSpc>
              <a:spcAft>
                <a:spcPts val="600"/>
              </a:spcAft>
              <a:buFont typeface="Arial" panose="020B0604020202020204" pitchFamily="34" charset="0"/>
              <a:buChar char="•"/>
            </a:pPr>
            <a:r>
              <a:rPr lang="en-US" sz="3200" dirty="0"/>
              <a:t>[2].Amara, J., Bouaziz, B., &amp; </a:t>
            </a:r>
            <a:r>
              <a:rPr lang="en-US" sz="3200" dirty="0" err="1"/>
              <a:t>Algergawy</a:t>
            </a:r>
            <a:r>
              <a:rPr lang="en-US" sz="3200" dirty="0"/>
              <a:t>, A. (2017). A deep learning-based approach for banana leaf diseases classification. </a:t>
            </a:r>
            <a:r>
              <a:rPr lang="en-US" sz="3200" dirty="0" err="1"/>
              <a:t>Datenbanksysteme</a:t>
            </a:r>
            <a:r>
              <a:rPr lang="en-US" sz="3200" dirty="0"/>
              <a:t> für Business, Technologie und Web (BTW 2017)-</a:t>
            </a:r>
            <a:r>
              <a:rPr lang="en-US" sz="3200" dirty="0" err="1"/>
              <a:t>Workshopband</a:t>
            </a:r>
            <a:r>
              <a:rPr lang="en-US" sz="3200" dirty="0"/>
              <a:t>. </a:t>
            </a:r>
            <a:endParaRPr lang="en-US" sz="3200">
              <a:ea typeface="Calibri"/>
              <a:cs typeface="Calibri"/>
            </a:endParaRPr>
          </a:p>
          <a:p>
            <a:pPr marL="582930" lvl="1" indent="-228600">
              <a:lnSpc>
                <a:spcPct val="90000"/>
              </a:lnSpc>
              <a:spcAft>
                <a:spcPts val="600"/>
              </a:spcAft>
              <a:buFont typeface="Arial" panose="020B0604020202020204" pitchFamily="34" charset="0"/>
              <a:buChar char="•"/>
            </a:pPr>
            <a:r>
              <a:rPr lang="en-US" sz="3200" dirty="0"/>
              <a:t>[3].Ramcharan, A., Baranowski, K., McCloskey, P., Ahmed, B., Legg, J., &amp; Hughes, D. P. (2017). Deep learning for image-based cassava disease detection. Frontiers in plant science, 8, 1852.</a:t>
            </a:r>
            <a:endParaRPr lang="en-US" sz="3200">
              <a:ea typeface="Calibri"/>
              <a:cs typeface="Calibri"/>
            </a:endParaRPr>
          </a:p>
          <a:p>
            <a:pPr marL="582930" lvl="1" indent="-228600">
              <a:lnSpc>
                <a:spcPct val="90000"/>
              </a:lnSpc>
              <a:spcAft>
                <a:spcPts val="600"/>
              </a:spcAft>
              <a:buFont typeface="Arial" panose="020B0604020202020204" pitchFamily="34" charset="0"/>
              <a:buChar char="•"/>
            </a:pPr>
            <a:r>
              <a:rPr lang="en-US" sz="3200" dirty="0"/>
              <a:t> [4].Ferentinos, K. P. (2018). Deep learning models for plant disease detection and diagnosis. Computers and Electronics in Agriculture, 145, 311-318. </a:t>
            </a:r>
            <a:endParaRPr lang="en-US" sz="3200">
              <a:ea typeface="Calibri"/>
              <a:cs typeface="Calibri"/>
            </a:endParaRPr>
          </a:p>
          <a:p>
            <a:pPr marL="582930" lvl="1" indent="-228600">
              <a:lnSpc>
                <a:spcPct val="90000"/>
              </a:lnSpc>
              <a:spcAft>
                <a:spcPts val="600"/>
              </a:spcAft>
              <a:buFont typeface="Arial" panose="020B0604020202020204" pitchFamily="34" charset="0"/>
              <a:buChar char="•"/>
            </a:pPr>
            <a:r>
              <a:rPr lang="en-US" sz="3200" dirty="0"/>
              <a:t>[5].</a:t>
            </a:r>
            <a:r>
              <a:rPr lang="en-US" sz="3200" dirty="0" err="1"/>
              <a:t>Ghaiwat</a:t>
            </a:r>
            <a:r>
              <a:rPr lang="en-US" sz="3200" dirty="0"/>
              <a:t>, S. N., &amp; Arora, P. (2014). Detection and classification of plant leaf diseases using image processing techniques: a review. International Journal of Recent Advances in Engineering &amp; Technology, 2(3), 1-7.</a:t>
            </a:r>
            <a:endParaRPr lang="en-US" sz="320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2"/>
          <p:cNvSpPr txBox="1"/>
          <p:nvPr/>
        </p:nvSpPr>
        <p:spPr>
          <a:xfrm>
            <a:off x="9153378" y="1054025"/>
            <a:ext cx="7889560" cy="19883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INTRODUCTION</a:t>
            </a:r>
          </a:p>
        </p:txBody>
      </p:sp>
      <p:sp>
        <p:nvSpPr>
          <p:cNvPr id="31" name="Freeform: Shape 30">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05224" cy="7882383"/>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Picture 8" descr="A picture containing green&#10;&#10;Description automatically generated">
            <a:extLst>
              <a:ext uri="{FF2B5EF4-FFF2-40B4-BE49-F238E27FC236}">
                <a16:creationId xmlns:a16="http://schemas.microsoft.com/office/drawing/2014/main" id="{ACE1276A-00AB-2508-AC80-466F7921845F}"/>
              </a:ext>
            </a:extLst>
          </p:cNvPr>
          <p:cNvPicPr>
            <a:picLocks noChangeAspect="1"/>
          </p:cNvPicPr>
          <p:nvPr/>
        </p:nvPicPr>
        <p:blipFill rotWithShape="1">
          <a:blip r:embed="rId2"/>
          <a:srcRect l="6625" r="15098"/>
          <a:stretch/>
        </p:blipFill>
        <p:spPr>
          <a:xfrm>
            <a:off x="1" y="3"/>
            <a:ext cx="8795582" cy="7477372"/>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7" name="TextBox 6">
            <a:extLst>
              <a:ext uri="{FF2B5EF4-FFF2-40B4-BE49-F238E27FC236}">
                <a16:creationId xmlns:a16="http://schemas.microsoft.com/office/drawing/2014/main" id="{194D31F2-4874-2B47-903E-11276A665BED}"/>
              </a:ext>
            </a:extLst>
          </p:cNvPr>
          <p:cNvSpPr txBox="1"/>
          <p:nvPr/>
        </p:nvSpPr>
        <p:spPr>
          <a:xfrm>
            <a:off x="8247605" y="2793112"/>
            <a:ext cx="9916778" cy="76302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indent="-228600">
              <a:lnSpc>
                <a:spcPct val="90000"/>
              </a:lnSpc>
              <a:spcAft>
                <a:spcPts val="600"/>
              </a:spcAft>
              <a:buFont typeface="Arial" panose="020B0604020202020204" pitchFamily="34" charset="0"/>
              <a:buChar char="•"/>
            </a:pPr>
            <a:endParaRPr lang="en-US" sz="1700"/>
          </a:p>
          <a:p>
            <a:pPr indent="-228600">
              <a:lnSpc>
                <a:spcPct val="90000"/>
              </a:lnSpc>
              <a:buFont typeface="Arial" panose="020B0604020202020204" pitchFamily="34" charset="0"/>
              <a:buChar char="•"/>
            </a:pPr>
            <a:endParaRPr lang="en-US" sz="1700"/>
          </a:p>
          <a:p>
            <a:pPr marL="342900" indent="-228600">
              <a:lnSpc>
                <a:spcPct val="90000"/>
              </a:lnSpc>
              <a:buFont typeface="Arial" panose="020B0604020202020204" pitchFamily="34" charset="0"/>
              <a:buChar char="•"/>
            </a:pPr>
            <a:r>
              <a:rPr lang="en-US" sz="2400" dirty="0"/>
              <a:t>In India 70% of population depend on agriculture and contributes 17% towards the GDP of country.</a:t>
            </a:r>
            <a:endParaRPr lang="en-US" sz="2400" dirty="0">
              <a:cs typeface="Calibri"/>
            </a:endParaRPr>
          </a:p>
          <a:p>
            <a:pPr marL="342900" indent="-228600">
              <a:lnSpc>
                <a:spcPct val="90000"/>
              </a:lnSpc>
              <a:buFont typeface="Arial" panose="020B0604020202020204" pitchFamily="34" charset="0"/>
              <a:buChar char="•"/>
            </a:pPr>
            <a:r>
              <a:rPr lang="en-US" sz="2400" dirty="0"/>
              <a:t>Farmers experience great difficulties in switching from one disease control policy to another. The naked eye observation of experts is the traditional approach, this method can be time consuming, expensive and inaccurate.</a:t>
            </a:r>
            <a:endParaRPr lang="en-US" sz="2400" dirty="0">
              <a:cs typeface="Calibri"/>
            </a:endParaRPr>
          </a:p>
          <a:p>
            <a:pPr marL="342900" indent="-228600">
              <a:lnSpc>
                <a:spcPct val="90000"/>
              </a:lnSpc>
              <a:buFont typeface="Arial" panose="020B0604020202020204" pitchFamily="34" charset="0"/>
              <a:buChar char="•"/>
            </a:pPr>
            <a:r>
              <a:rPr lang="en-US" sz="2400" dirty="0"/>
              <a:t>Currently, more and more attention has been paid to plant diseases detection in monitoring the large acres of crops. </a:t>
            </a:r>
            <a:endParaRPr lang="en-US" sz="2400">
              <a:cs typeface="Calibri"/>
            </a:endParaRPr>
          </a:p>
          <a:p>
            <a:pPr marL="342900" indent="-228600">
              <a:lnSpc>
                <a:spcPct val="90000"/>
              </a:lnSpc>
              <a:buFont typeface="Arial" panose="020B0604020202020204" pitchFamily="34" charset="0"/>
              <a:buChar char="•"/>
            </a:pPr>
            <a:r>
              <a:rPr lang="en-US" sz="2400" dirty="0"/>
              <a:t>Monitoring the health of the plants and detecting diseases is crucial for sustainable agriculture. </a:t>
            </a:r>
            <a:endParaRPr lang="en-US" sz="2400">
              <a:cs typeface="Calibri"/>
            </a:endParaRPr>
          </a:p>
          <a:p>
            <a:pPr marL="342900" indent="-228600">
              <a:lnSpc>
                <a:spcPct val="90000"/>
              </a:lnSpc>
              <a:buFont typeface="Arial" panose="020B0604020202020204" pitchFamily="34" charset="0"/>
              <a:buChar char="•"/>
            </a:pPr>
            <a:r>
              <a:rPr lang="en-US" sz="2400" dirty="0"/>
              <a:t>Plant diseases are challenging to monitor manually as it requires a great deal of work, expertise on plant diseases, and excessive processing time. Hence, this can be achieved by utilizing image processing techniques for plant disease detection.</a:t>
            </a:r>
            <a:endParaRPr lang="en-US" sz="2400">
              <a:cs typeface="Calibri"/>
            </a:endParaRPr>
          </a:p>
          <a:p>
            <a:pPr marL="400050" indent="-228600">
              <a:lnSpc>
                <a:spcPct val="90000"/>
              </a:lnSpc>
              <a:spcAft>
                <a:spcPts val="600"/>
              </a:spcAft>
              <a:buFont typeface="Arial" panose="020B0604020202020204" pitchFamily="34" charset="0"/>
              <a:buChar char="•"/>
            </a:pPr>
            <a:r>
              <a:rPr lang="en-US" sz="2400" dirty="0"/>
              <a:t>The crop losses can be minimized by applying pesticides or its equivalent to combat the effect of specific pathogens, if diseases are correctly diagnosed and identified early.</a:t>
            </a:r>
            <a:endParaRPr lang="en-US" sz="2400">
              <a:cs typeface="Calibri"/>
            </a:endParaRPr>
          </a:p>
          <a:p>
            <a:pPr marL="400050" indent="-228600">
              <a:lnSpc>
                <a:spcPct val="90000"/>
              </a:lnSpc>
              <a:spcAft>
                <a:spcPts val="600"/>
              </a:spcAft>
              <a:buFont typeface="Arial" panose="020B0604020202020204" pitchFamily="34" charset="0"/>
              <a:buChar char="•"/>
            </a:pPr>
            <a:r>
              <a:rPr lang="en-US" sz="2600" dirty="0"/>
              <a:t>Diseases found in agricultural crops is a major threat that cause production and economic losses as well as reduction in both quality and quantity of agricultural products.</a:t>
            </a:r>
            <a:endParaRPr lang="en-US" sz="2600">
              <a:cs typeface="Calibri"/>
            </a:endParaRP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endParaRPr lang="en-US" sz="1700"/>
          </a:p>
          <a:p>
            <a:pPr indent="-228600">
              <a:lnSpc>
                <a:spcPct val="90000"/>
              </a:lnSpc>
              <a:buFont typeface="Arial" panose="020B0604020202020204" pitchFamily="34" charset="0"/>
              <a:buChar char="•"/>
            </a:pPr>
            <a:endParaRPr lang="en-US" sz="1700"/>
          </a:p>
        </p:txBody>
      </p:sp>
      <p:sp>
        <p:nvSpPr>
          <p:cNvPr id="5" name="TextBox 5"/>
          <p:cNvSpPr txBox="1"/>
          <p:nvPr/>
        </p:nvSpPr>
        <p:spPr>
          <a:xfrm>
            <a:off x="7294712" y="5208129"/>
            <a:ext cx="9749118" cy="573619"/>
          </a:xfrm>
          <a:prstGeom prst="rect">
            <a:avLst/>
          </a:prstGeom>
        </p:spPr>
        <p:txBody>
          <a:bodyPr wrap="square" lIns="0" tIns="0" rIns="0" bIns="0" rtlCol="0" anchor="t">
            <a:spAutoFit/>
          </a:bodyPr>
          <a:lstStyle/>
          <a:p>
            <a:pPr algn="just">
              <a:lnSpc>
                <a:spcPts val="5040"/>
              </a:lnSpc>
              <a:spcAft>
                <a:spcPts val="600"/>
              </a:spcAft>
            </a:pPr>
            <a:endParaRPr lang="en-US" sz="2800" dirty="0">
              <a:solidFill>
                <a:srgbClr val="000000"/>
              </a:solidFill>
              <a:latin typeface="Canva Sans"/>
            </a:endParaRPr>
          </a:p>
        </p:txBody>
      </p:sp>
      <p:sp>
        <p:nvSpPr>
          <p:cNvPr id="6" name="TextBox 6"/>
          <p:cNvSpPr txBox="1"/>
          <p:nvPr/>
        </p:nvSpPr>
        <p:spPr>
          <a:xfrm>
            <a:off x="7076514" y="7572342"/>
            <a:ext cx="10018060" cy="573619"/>
          </a:xfrm>
          <a:prstGeom prst="rect">
            <a:avLst/>
          </a:prstGeom>
        </p:spPr>
        <p:txBody>
          <a:bodyPr wrap="square" lIns="0" tIns="0" rIns="0" bIns="0" rtlCol="0" anchor="t">
            <a:spAutoFit/>
          </a:bodyPr>
          <a:lstStyle/>
          <a:p>
            <a:pPr>
              <a:lnSpc>
                <a:spcPts val="5040"/>
              </a:lnSpc>
              <a:spcAft>
                <a:spcPts val="600"/>
              </a:spcAft>
            </a:pPr>
            <a:endParaRPr lang="en-US" sz="2800" dirty="0">
              <a:solidFill>
                <a:srgbClr val="000000"/>
              </a:solidFill>
              <a:latin typeface="Canva Sans"/>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828342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F7AC004-88A5-9437-6732-1236312AEE90}"/>
              </a:ext>
            </a:extLst>
          </p:cNvPr>
          <p:cNvPicPr>
            <a:picLocks noChangeAspect="1"/>
          </p:cNvPicPr>
          <p:nvPr/>
        </p:nvPicPr>
        <p:blipFill rotWithShape="1">
          <a:blip r:embed="rId2"/>
          <a:srcRect l="1205" r="19484"/>
          <a:stretch/>
        </p:blipFill>
        <p:spPr>
          <a:xfrm>
            <a:off x="1" y="10"/>
            <a:ext cx="14504463" cy="10286990"/>
          </a:xfrm>
          <a:prstGeom prst="rect">
            <a:avLst/>
          </a:prstGeom>
        </p:spPr>
      </p:pic>
      <p:sp>
        <p:nvSpPr>
          <p:cNvPr id="36" name="Rectangle 3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87528" y="0"/>
            <a:ext cx="10600467" cy="10287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2"/>
          <p:cNvSpPr txBox="1"/>
          <p:nvPr/>
        </p:nvSpPr>
        <p:spPr>
          <a:xfrm>
            <a:off x="11297415" y="547687"/>
            <a:ext cx="5733283" cy="28498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a:latin typeface="+mj-lt"/>
                <a:ea typeface="+mj-ea"/>
                <a:cs typeface="+mj-cs"/>
              </a:rPr>
              <a:t>OBJECTIVES</a:t>
            </a:r>
          </a:p>
        </p:txBody>
      </p:sp>
      <p:sp>
        <p:nvSpPr>
          <p:cNvPr id="3" name="TextBox 3"/>
          <p:cNvSpPr txBox="1"/>
          <p:nvPr/>
        </p:nvSpPr>
        <p:spPr>
          <a:xfrm>
            <a:off x="10175981" y="3414074"/>
            <a:ext cx="8127112" cy="5355351"/>
          </a:xfrm>
          <a:prstGeom prst="rect">
            <a:avLst/>
          </a:prstGeom>
        </p:spPr>
        <p:txBody>
          <a:bodyPr vert="horz" lIns="91440" tIns="45720" rIns="91440" bIns="45720" rtlCol="0" anchor="t">
            <a:noAutofit/>
          </a:bodyPr>
          <a:lstStyle/>
          <a:p>
            <a:pPr marL="1036320" lvl="1" indent="-228600">
              <a:lnSpc>
                <a:spcPct val="90000"/>
              </a:lnSpc>
              <a:spcAft>
                <a:spcPts val="600"/>
              </a:spcAft>
              <a:buFont typeface="Arial" panose="020B0604020202020204" pitchFamily="34" charset="0"/>
              <a:buChar char="•"/>
            </a:pPr>
            <a:r>
              <a:rPr lang="en-US" sz="3200" dirty="0"/>
              <a:t>Forecasting of plant leaf disease (Quantification) as soon it appears on plant leaves</a:t>
            </a:r>
            <a:endParaRPr lang="en-US" sz="3200" dirty="0">
              <a:cs typeface="Calibri"/>
            </a:endParaRPr>
          </a:p>
          <a:p>
            <a:pPr marL="1036320" lvl="1" indent="-228600">
              <a:lnSpc>
                <a:spcPct val="90000"/>
              </a:lnSpc>
              <a:spcAft>
                <a:spcPts val="600"/>
              </a:spcAft>
              <a:buFont typeface="Arial" panose="020B0604020202020204" pitchFamily="34" charset="0"/>
              <a:buChar char="•"/>
            </a:pPr>
            <a:r>
              <a:rPr lang="en-US" sz="3200" dirty="0"/>
              <a:t> Automatic detection of plant leaf disease detection and classification.</a:t>
            </a:r>
            <a:endParaRPr lang="en-US" sz="3200" dirty="0">
              <a:cs typeface="Calibri"/>
            </a:endParaRPr>
          </a:p>
          <a:p>
            <a:pPr marL="1036320" lvl="1" indent="-228600">
              <a:lnSpc>
                <a:spcPct val="90000"/>
              </a:lnSpc>
              <a:spcAft>
                <a:spcPts val="600"/>
              </a:spcAft>
              <a:buFont typeface="Arial" panose="020B0604020202020204" pitchFamily="34" charset="0"/>
              <a:buChar char="•"/>
            </a:pPr>
            <a:r>
              <a:rPr lang="en-US" sz="3200" dirty="0"/>
              <a:t> Increase accuracies Using large dataset to train the Algorithm and maximize epoch values.</a:t>
            </a:r>
            <a:endParaRPr lang="en-US" sz="3200" dirty="0">
              <a:cs typeface="Calibri"/>
            </a:endParaRPr>
          </a:p>
          <a:p>
            <a:pPr marL="1036320" lvl="1" indent="-228600">
              <a:lnSpc>
                <a:spcPct val="90000"/>
              </a:lnSpc>
              <a:spcAft>
                <a:spcPts val="600"/>
              </a:spcAft>
              <a:buFont typeface="Arial" panose="020B0604020202020204" pitchFamily="34" charset="0"/>
              <a:buChar char="•"/>
            </a:pPr>
            <a:r>
              <a:rPr lang="en-US" sz="3200" dirty="0"/>
              <a:t> Make use of existing deep learning models for plant leaf disease detection and will check their performance on the basis of various evaluation.</a:t>
            </a:r>
            <a:endParaRPr lang="en-US" sz="32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1662C0F-D4CA-FE2D-DF18-CF3C54831362}"/>
              </a:ext>
            </a:extLst>
          </p:cNvPr>
          <p:cNvPicPr>
            <a:picLocks noChangeAspect="1"/>
          </p:cNvPicPr>
          <p:nvPr/>
        </p:nvPicPr>
        <p:blipFill rotWithShape="1">
          <a:blip r:embed="rId2"/>
          <a:srcRect l="5884"/>
          <a:stretch/>
        </p:blipFill>
        <p:spPr>
          <a:xfrm>
            <a:off x="5832308" y="10"/>
            <a:ext cx="14504463" cy="10286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085394" cy="10287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2"/>
          <p:cNvSpPr txBox="1"/>
          <p:nvPr/>
        </p:nvSpPr>
        <p:spPr>
          <a:xfrm>
            <a:off x="1257300" y="547687"/>
            <a:ext cx="5733283" cy="28498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a:latin typeface="+mj-lt"/>
                <a:ea typeface="+mj-ea"/>
                <a:cs typeface="+mj-cs"/>
              </a:rPr>
              <a:t>Existing system for Identification</a:t>
            </a:r>
          </a:p>
        </p:txBody>
      </p:sp>
      <p:sp>
        <p:nvSpPr>
          <p:cNvPr id="3" name="TextBox 3"/>
          <p:cNvSpPr txBox="1"/>
          <p:nvPr/>
        </p:nvSpPr>
        <p:spPr>
          <a:xfrm>
            <a:off x="-273889" y="3414075"/>
            <a:ext cx="9076017" cy="5614143"/>
          </a:xfrm>
          <a:prstGeom prst="rect">
            <a:avLst/>
          </a:prstGeom>
        </p:spPr>
        <p:txBody>
          <a:bodyPr vert="horz" lIns="91440" tIns="45720" rIns="91440" bIns="45720" rtlCol="0" anchor="t">
            <a:noAutofit/>
          </a:bodyPr>
          <a:lstStyle/>
          <a:p>
            <a:pPr marL="862965" lvl="1" indent="-228600">
              <a:lnSpc>
                <a:spcPct val="90000"/>
              </a:lnSpc>
              <a:spcAft>
                <a:spcPts val="600"/>
              </a:spcAft>
              <a:buFont typeface="Arial" panose="020B0604020202020204" pitchFamily="34" charset="0"/>
              <a:buChar char="•"/>
            </a:pPr>
            <a:r>
              <a:rPr lang="en-US" sz="3200" dirty="0"/>
              <a:t>The Trained model was deployed on a Computer Machine with Higher Hardware requirements.</a:t>
            </a:r>
            <a:endParaRPr lang="en-US" sz="3200">
              <a:cs typeface="Calibri"/>
            </a:endParaRPr>
          </a:p>
          <a:p>
            <a:pPr marL="862965" lvl="1" indent="-228600">
              <a:lnSpc>
                <a:spcPct val="90000"/>
              </a:lnSpc>
              <a:spcAft>
                <a:spcPts val="600"/>
              </a:spcAft>
              <a:buFont typeface="Arial" panose="020B0604020202020204" pitchFamily="34" charset="0"/>
              <a:buChar char="•"/>
            </a:pPr>
            <a:r>
              <a:rPr lang="en-US" sz="3200" dirty="0"/>
              <a:t>User have to feed the image into the Model by using the Python File and the important thing in this model is, user must have installed the dependencies like </a:t>
            </a:r>
            <a:r>
              <a:rPr lang="en-US" sz="3200" dirty="0" err="1"/>
              <a:t>Tensorflow</a:t>
            </a:r>
            <a:r>
              <a:rPr lang="en-US" sz="3200" dirty="0"/>
              <a:t>, etc., in their system. </a:t>
            </a:r>
            <a:endParaRPr lang="en-US" sz="3200">
              <a:cs typeface="Calibri"/>
            </a:endParaRPr>
          </a:p>
          <a:p>
            <a:pPr marL="862965" lvl="1" indent="-228600">
              <a:lnSpc>
                <a:spcPct val="90000"/>
              </a:lnSpc>
              <a:spcAft>
                <a:spcPts val="600"/>
              </a:spcAft>
              <a:buFont typeface="Arial" panose="020B0604020202020204" pitchFamily="34" charset="0"/>
              <a:buChar char="•"/>
            </a:pPr>
            <a:r>
              <a:rPr lang="en-US" sz="3200" dirty="0"/>
              <a:t> By using this, User can predict the disease of the plant. It doesn't provide the details and remedy measures of the disease of the plant being detected.</a:t>
            </a:r>
            <a:endParaRPr lang="en-US" sz="3200">
              <a:cs typeface="Calibri"/>
            </a:endParaRPr>
          </a:p>
          <a:p>
            <a:pPr marL="862965" lvl="1" indent="-228600">
              <a:lnSpc>
                <a:spcPct val="90000"/>
              </a:lnSpc>
              <a:spcAft>
                <a:spcPts val="600"/>
              </a:spcAft>
              <a:buFont typeface="Arial" panose="020B0604020202020204" pitchFamily="34" charset="0"/>
              <a:buChar char="•"/>
            </a:pPr>
            <a:r>
              <a:rPr lang="en-US" sz="3200" dirty="0"/>
              <a:t>Training of ANN was performed using a Python library called </a:t>
            </a:r>
            <a:r>
              <a:rPr lang="en-US" sz="3200" dirty="0" err="1"/>
              <a:t>Keras</a:t>
            </a:r>
            <a:r>
              <a:rPr lang="en-US" sz="3200" dirty="0"/>
              <a:t> with </a:t>
            </a:r>
            <a:r>
              <a:rPr lang="en-US" sz="3200" dirty="0" err="1"/>
              <a:t>Tensorflow</a:t>
            </a:r>
            <a:r>
              <a:rPr lang="en-US" sz="3200" dirty="0"/>
              <a:t> backend , which is a deep learning framework.</a:t>
            </a:r>
            <a:endParaRPr lang="en-US" sz="320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5" descr="A picture containing outdoor, plant, leaf, several&#10;&#10;Description automatically generated">
            <a:extLst>
              <a:ext uri="{FF2B5EF4-FFF2-40B4-BE49-F238E27FC236}">
                <a16:creationId xmlns:a16="http://schemas.microsoft.com/office/drawing/2014/main" id="{D1574CA8-535B-4DC7-4BEE-AF061AD98590}"/>
              </a:ext>
            </a:extLst>
          </p:cNvPr>
          <p:cNvPicPr>
            <a:picLocks noChangeAspect="1"/>
          </p:cNvPicPr>
          <p:nvPr/>
        </p:nvPicPr>
        <p:blipFill rotWithShape="1">
          <a:blip r:embed="rId2"/>
          <a:srcRect l="19477" r="3862"/>
          <a:stretch/>
        </p:blipFill>
        <p:spPr>
          <a:xfrm>
            <a:off x="20" y="10"/>
            <a:ext cx="10514824" cy="10286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52" name="Freeform: Shape 21">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67890" y="-1"/>
            <a:ext cx="9720110" cy="10287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3" name="Freeform: Shape 23">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4176" y="0"/>
            <a:ext cx="9373824" cy="10287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2"/>
          <p:cNvSpPr txBox="1"/>
          <p:nvPr/>
        </p:nvSpPr>
        <p:spPr>
          <a:xfrm>
            <a:off x="9986494" y="908301"/>
            <a:ext cx="7229928" cy="1988345"/>
          </a:xfrm>
          <a:prstGeom prst="rect">
            <a:avLst/>
          </a:prstGeom>
        </p:spPr>
        <p:txBody>
          <a:bodyPr vert="horz" lIns="91440" tIns="45720" rIns="91440" bIns="45720" rtlCol="0" anchor="ctr">
            <a:normAutofit/>
          </a:bodyPr>
          <a:lstStyle/>
          <a:p>
            <a:pPr>
              <a:lnSpc>
                <a:spcPct val="90000"/>
              </a:lnSpc>
              <a:spcBef>
                <a:spcPct val="0"/>
              </a:spcBef>
            </a:pPr>
            <a:r>
              <a:rPr lang="en-US" sz="4400">
                <a:latin typeface="+mj-lt"/>
                <a:ea typeface="+mj-ea"/>
                <a:cs typeface="+mj-cs"/>
              </a:rPr>
              <a:t>Proposed System</a:t>
            </a:r>
          </a:p>
          <a:p>
            <a:pPr>
              <a:lnSpc>
                <a:spcPct val="90000"/>
              </a:lnSpc>
              <a:spcBef>
                <a:spcPct val="0"/>
              </a:spcBef>
              <a:spcAft>
                <a:spcPts val="600"/>
              </a:spcAft>
            </a:pPr>
            <a:endParaRPr lang="en-US" sz="4400">
              <a:latin typeface="+mj-lt"/>
              <a:ea typeface="+mj-ea"/>
              <a:cs typeface="+mj-cs"/>
            </a:endParaRPr>
          </a:p>
        </p:txBody>
      </p:sp>
      <p:sp>
        <p:nvSpPr>
          <p:cNvPr id="3" name="TextBox 3"/>
          <p:cNvSpPr txBox="1"/>
          <p:nvPr/>
        </p:nvSpPr>
        <p:spPr>
          <a:xfrm>
            <a:off x="9727699" y="2280765"/>
            <a:ext cx="8221964" cy="8179959"/>
          </a:xfrm>
          <a:prstGeom prst="rect">
            <a:avLst/>
          </a:prstGeom>
        </p:spPr>
        <p:txBody>
          <a:bodyPr vert="horz" lIns="91440" tIns="45720" rIns="91440" bIns="45720" rtlCol="0" anchor="t">
            <a:noAutofit/>
          </a:bodyPr>
          <a:lstStyle/>
          <a:p>
            <a:pPr marL="742950" indent="-228600">
              <a:lnSpc>
                <a:spcPct val="90000"/>
              </a:lnSpc>
              <a:buFont typeface="Arial" panose="020B0604020202020204" pitchFamily="34" charset="0"/>
              <a:buChar char="•"/>
            </a:pPr>
            <a:endParaRPr lang="en-US" sz="3200" dirty="0">
              <a:cs typeface="Calibri"/>
            </a:endParaRPr>
          </a:p>
          <a:p>
            <a:pPr marL="457200" indent="-228600">
              <a:lnSpc>
                <a:spcPct val="90000"/>
              </a:lnSpc>
              <a:buFont typeface="Arial" panose="020B0604020202020204" pitchFamily="34" charset="0"/>
              <a:buChar char="•"/>
            </a:pPr>
            <a:r>
              <a:rPr lang="en-US" sz="3200" b="1" dirty="0"/>
              <a:t>Training Phase </a:t>
            </a:r>
            <a:endParaRPr lang="en-US" sz="3200" dirty="0">
              <a:cs typeface="Calibri"/>
            </a:endParaRPr>
          </a:p>
          <a:p>
            <a:pPr marL="742950" indent="-228600">
              <a:lnSpc>
                <a:spcPct val="90000"/>
              </a:lnSpc>
              <a:buFont typeface="Arial" panose="020B0604020202020204" pitchFamily="34" charset="0"/>
              <a:buChar char="•"/>
            </a:pPr>
            <a:r>
              <a:rPr lang="en-US" sz="3200" dirty="0"/>
              <a:t>The proposed methodology includes detection of plant leaf diseases at early stage</a:t>
            </a:r>
            <a:endParaRPr lang="en-US" sz="3200" dirty="0">
              <a:cs typeface="Calibri"/>
            </a:endParaRPr>
          </a:p>
          <a:p>
            <a:pPr marL="742950" indent="-228600">
              <a:lnSpc>
                <a:spcPct val="90000"/>
              </a:lnSpc>
              <a:buFont typeface="Arial" panose="020B0604020202020204" pitchFamily="34" charset="0"/>
              <a:buChar char="•"/>
            </a:pPr>
            <a:r>
              <a:rPr lang="en-US" sz="3200" dirty="0"/>
              <a:t>In the proposed system, the image of leaves are captured and compared with images in the database of the leaves that are pre-stored in the device memory. If the leaf disease is detected then it intimates the user regarding diseases and it's required medication and cause.</a:t>
            </a:r>
            <a:endParaRPr lang="en-US" sz="3200" dirty="0">
              <a:cs typeface="Calibri"/>
            </a:endParaRPr>
          </a:p>
          <a:p>
            <a:pPr marL="742950" indent="-228600">
              <a:lnSpc>
                <a:spcPct val="90000"/>
              </a:lnSpc>
              <a:buFont typeface="Arial" panose="020B0604020202020204" pitchFamily="34" charset="0"/>
              <a:buChar char="•"/>
            </a:pPr>
            <a:r>
              <a:rPr lang="en-US" sz="3200" dirty="0"/>
              <a:t>Training Phase Machine Learning model is trained and tested in Anaconda environment and converted into TensorFlow lite model .</a:t>
            </a:r>
            <a:endParaRPr lang="en-US" sz="3200" dirty="0">
              <a:cs typeface="Calibri"/>
            </a:endParaRPr>
          </a:p>
          <a:p>
            <a:pPr marL="820420" lvl="1" indent="-228600">
              <a:lnSpc>
                <a:spcPct val="90000"/>
              </a:lnSpc>
              <a:spcAft>
                <a:spcPts val="600"/>
              </a:spcAft>
              <a:buFont typeface="Arial" panose="020B0604020202020204" pitchFamily="34" charset="0"/>
              <a:buChar char="•"/>
            </a:pPr>
            <a:endParaRPr lang="en-US" sz="3200" dirty="0">
              <a:cs typeface="Calibri"/>
            </a:endParaRPr>
          </a:p>
        </p:txBody>
      </p:sp>
    </p:spTree>
    <p:extLst>
      <p:ext uri="{BB962C8B-B14F-4D97-AF65-F5344CB8AC3E}">
        <p14:creationId xmlns:p14="http://schemas.microsoft.com/office/powerpoint/2010/main" val="16360600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1653906" y="3701486"/>
            <a:ext cx="6054501" cy="35814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700" kern="1200" dirty="0">
                <a:latin typeface="+mj-lt"/>
                <a:ea typeface="+mj-ea"/>
                <a:cs typeface="+mj-cs"/>
              </a:rPr>
              <a:t>Identification process of crop diseases and insect pests based on CNN</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4477488"/>
            <a:ext cx="1097283" cy="101019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046505" y="0"/>
            <a:ext cx="2241495" cy="10287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8715" y="587829"/>
            <a:ext cx="9014049" cy="902561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867D5E85-5D18-0D30-CD41-C10F9D92FFDA}"/>
              </a:ext>
            </a:extLst>
          </p:cNvPr>
          <p:cNvPicPr>
            <a:picLocks noChangeAspect="1"/>
          </p:cNvPicPr>
          <p:nvPr/>
        </p:nvPicPr>
        <p:blipFill>
          <a:blip r:embed="rId2"/>
          <a:stretch>
            <a:fillRect/>
          </a:stretch>
        </p:blipFill>
        <p:spPr>
          <a:xfrm>
            <a:off x="9691778" y="716485"/>
            <a:ext cx="6689783" cy="8897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3"/>
          <p:cNvSpPr txBox="1"/>
          <p:nvPr/>
        </p:nvSpPr>
        <p:spPr>
          <a:xfrm>
            <a:off x="13901863" y="3034665"/>
            <a:ext cx="3704436" cy="42691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a:solidFill>
                  <a:schemeClr val="tx1"/>
                </a:solidFill>
                <a:latin typeface="+mj-lt"/>
                <a:ea typeface="+mj-ea"/>
                <a:cs typeface="+mj-cs"/>
              </a:rPr>
              <a:t>BLOCK DIAGRAM</a:t>
            </a:r>
          </a:p>
        </p:txBody>
      </p:sp>
      <p:sp>
        <p:nvSpPr>
          <p:cNvPr id="39" name="Rectangle 3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50960" y="-1240850"/>
            <a:ext cx="2573217" cy="128751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27" y="996462"/>
            <a:ext cx="12123948" cy="840051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Graphical user interface, text, application, chat or text message&#10;&#10;Description automatically generated">
            <a:extLst>
              <a:ext uri="{FF2B5EF4-FFF2-40B4-BE49-F238E27FC236}">
                <a16:creationId xmlns:a16="http://schemas.microsoft.com/office/drawing/2014/main" id="{7FDA1C7C-BC72-005C-4979-FA2816607C5F}"/>
              </a:ext>
            </a:extLst>
          </p:cNvPr>
          <p:cNvPicPr>
            <a:picLocks noChangeAspect="1"/>
          </p:cNvPicPr>
          <p:nvPr/>
        </p:nvPicPr>
        <p:blipFill>
          <a:blip r:embed="rId2"/>
          <a:stretch>
            <a:fillRect/>
          </a:stretch>
        </p:blipFill>
        <p:spPr>
          <a:xfrm>
            <a:off x="817857" y="2129618"/>
            <a:ext cx="11412456" cy="6134197"/>
          </a:xfrm>
          <a:prstGeom prst="rect">
            <a:avLst/>
          </a:prstGeom>
        </p:spPr>
      </p:pic>
      <p:sp>
        <p:nvSpPr>
          <p:cNvPr id="43" name="Rectangle 4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925671" y="5088146"/>
            <a:ext cx="2578608" cy="2285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32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2"/>
          <p:cNvSpPr txBox="1"/>
          <p:nvPr/>
        </p:nvSpPr>
        <p:spPr>
          <a:xfrm>
            <a:off x="9886503" y="951433"/>
            <a:ext cx="7509504" cy="19883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Steps For Classification</a:t>
            </a:r>
          </a:p>
        </p:txBody>
      </p:sp>
      <p:sp>
        <p:nvSpPr>
          <p:cNvPr id="24" name="Freeform: Shape 21">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259173" cy="10287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6C9D7DBB-4980-10CB-1E3B-B31E6D369C13}"/>
              </a:ext>
            </a:extLst>
          </p:cNvPr>
          <p:cNvPicPr>
            <a:picLocks noChangeAspect="1"/>
          </p:cNvPicPr>
          <p:nvPr/>
        </p:nvPicPr>
        <p:blipFill rotWithShape="1">
          <a:blip r:embed="rId2"/>
          <a:srcRect l="8168" r="3991"/>
          <a:stretch/>
        </p:blipFill>
        <p:spPr>
          <a:xfrm>
            <a:off x="20" y="10"/>
            <a:ext cx="9036211" cy="10286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TextBox 3"/>
          <p:cNvSpPr txBox="1"/>
          <p:nvPr/>
        </p:nvSpPr>
        <p:spPr>
          <a:xfrm>
            <a:off x="9246188" y="3359068"/>
            <a:ext cx="8455014" cy="5678299"/>
          </a:xfrm>
          <a:prstGeom prst="rect">
            <a:avLst/>
          </a:prstGeom>
        </p:spPr>
        <p:txBody>
          <a:bodyPr vert="horz" lIns="91440" tIns="45720" rIns="91440" bIns="45720" rtlCol="0" anchor="t">
            <a:noAutofit/>
          </a:bodyPr>
          <a:lstStyle/>
          <a:p>
            <a:pPr marL="820420" lvl="1" indent="-228600">
              <a:lnSpc>
                <a:spcPct val="90000"/>
              </a:lnSpc>
              <a:spcAft>
                <a:spcPts val="600"/>
              </a:spcAft>
              <a:buFont typeface="Arial" panose="020B0604020202020204" pitchFamily="34" charset="0"/>
              <a:buChar char="•"/>
            </a:pPr>
            <a:r>
              <a:rPr lang="en-US" sz="3200" dirty="0"/>
              <a:t> Modules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Importing the Libraries Loading the data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Label mapping</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Transfer Learning with TensorFlow hub</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Data Preprocessing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Build the model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Training Model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Checking Performance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Random test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Convert the model to TensorFlow Lite </a:t>
            </a:r>
            <a:endParaRPr lang="en-US" sz="3200">
              <a:cs typeface="Calibri"/>
            </a:endParaRPr>
          </a:p>
          <a:p>
            <a:pPr marL="820420" lvl="1" indent="-228600">
              <a:lnSpc>
                <a:spcPct val="90000"/>
              </a:lnSpc>
              <a:spcAft>
                <a:spcPts val="600"/>
              </a:spcAft>
              <a:buFont typeface="Arial" panose="020B0604020202020204" pitchFamily="34" charset="0"/>
              <a:buChar char="•"/>
            </a:pPr>
            <a:r>
              <a:rPr lang="en-US" sz="3200" dirty="0"/>
              <a:t> Create a classifier class to load our model and read the file with labels</a:t>
            </a:r>
            <a:endParaRPr lang="en-US" sz="3200" dirty="0">
              <a:cs typeface="Calibri"/>
            </a:endParaRP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64234" y="-380505"/>
            <a:ext cx="2741457" cy="2065483"/>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337461" y="633219"/>
            <a:ext cx="968052" cy="96805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5065223" y="982710"/>
            <a:ext cx="1031208" cy="103120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4034964" y="0"/>
            <a:ext cx="4253036" cy="2221255"/>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64516" y="9173251"/>
            <a:ext cx="2241769" cy="111374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406120" y="9679714"/>
            <a:ext cx="1222354" cy="60728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44E0D0B7-31A5-2982-8AD5-04EE88107E1A}"/>
              </a:ext>
            </a:extLst>
          </p:cNvPr>
          <p:cNvGraphicFramePr>
            <a:graphicFrameLocks noGrp="1"/>
          </p:cNvGraphicFramePr>
          <p:nvPr>
            <p:extLst>
              <p:ext uri="{D42A27DB-BD31-4B8C-83A1-F6EECF244321}">
                <p14:modId xmlns:p14="http://schemas.microsoft.com/office/powerpoint/2010/main" val="1481243260"/>
              </p:ext>
            </p:extLst>
          </p:nvPr>
        </p:nvGraphicFramePr>
        <p:xfrm>
          <a:off x="733245" y="2242867"/>
          <a:ext cx="16381815" cy="7440472"/>
        </p:xfrm>
        <a:graphic>
          <a:graphicData uri="http://schemas.openxmlformats.org/drawingml/2006/table">
            <a:tbl>
              <a:tblPr firstRow="1" bandRow="1">
                <a:tableStyleId>{69012ECD-51FC-41F1-AA8D-1B2483CD663E}</a:tableStyleId>
              </a:tblPr>
              <a:tblGrid>
                <a:gridCol w="3009715">
                  <a:extLst>
                    <a:ext uri="{9D8B030D-6E8A-4147-A177-3AD203B41FA5}">
                      <a16:colId xmlns:a16="http://schemas.microsoft.com/office/drawing/2014/main" val="1230162575"/>
                    </a:ext>
                  </a:extLst>
                </a:gridCol>
                <a:gridCol w="2777711">
                  <a:extLst>
                    <a:ext uri="{9D8B030D-6E8A-4147-A177-3AD203B41FA5}">
                      <a16:colId xmlns:a16="http://schemas.microsoft.com/office/drawing/2014/main" val="3737698327"/>
                    </a:ext>
                  </a:extLst>
                </a:gridCol>
                <a:gridCol w="6425141">
                  <a:extLst>
                    <a:ext uri="{9D8B030D-6E8A-4147-A177-3AD203B41FA5}">
                      <a16:colId xmlns:a16="http://schemas.microsoft.com/office/drawing/2014/main" val="3010734927"/>
                    </a:ext>
                  </a:extLst>
                </a:gridCol>
                <a:gridCol w="4169248">
                  <a:extLst>
                    <a:ext uri="{9D8B030D-6E8A-4147-A177-3AD203B41FA5}">
                      <a16:colId xmlns:a16="http://schemas.microsoft.com/office/drawing/2014/main" val="4080353200"/>
                    </a:ext>
                  </a:extLst>
                </a:gridCol>
              </a:tblGrid>
              <a:tr h="1085069">
                <a:tc>
                  <a:txBody>
                    <a:bodyPr/>
                    <a:lstStyle/>
                    <a:p>
                      <a:pPr marL="0" marR="0" indent="0" algn="ctr" rtl="0">
                        <a:spcBef>
                          <a:spcPts val="0"/>
                        </a:spcBef>
                        <a:spcAft>
                          <a:spcPts val="0"/>
                        </a:spcAft>
                      </a:pPr>
                      <a:r>
                        <a:rPr lang="en-US" sz="3300" dirty="0">
                          <a:effectLst/>
                        </a:rPr>
                        <a:t>AUTHORS</a:t>
                      </a:r>
                    </a:p>
                  </a:txBody>
                  <a:tcPr marL="0" marR="0" marT="0" marB="0" anchor="ctr">
                    <a:lnL w="12700">
                      <a:solidFill>
                        <a:schemeClr val="tx1"/>
                      </a:solidFill>
                    </a:lnL>
                    <a:lnT w="12700">
                      <a:solidFill>
                        <a:schemeClr val="tx1"/>
                      </a:solidFill>
                    </a:lnT>
                  </a:tcPr>
                </a:tc>
                <a:tc>
                  <a:txBody>
                    <a:bodyPr/>
                    <a:lstStyle/>
                    <a:p>
                      <a:pPr marL="0" lvl="0" indent="0" algn="ctr">
                        <a:spcBef>
                          <a:spcPts val="0"/>
                        </a:spcBef>
                        <a:spcAft>
                          <a:spcPts val="0"/>
                        </a:spcAft>
                        <a:buNone/>
                      </a:pPr>
                      <a:r>
                        <a:rPr lang="en-US" sz="3300" b="1" i="0" dirty="0">
                          <a:effectLst/>
                          <a:latin typeface="Calibri"/>
                        </a:rPr>
                        <a:t>PUBLICATION YEAR</a:t>
                      </a:r>
                    </a:p>
                  </a:txBody>
                  <a:tcPr marL="0" marR="0" marT="0" marB="0" anchor="ctr">
                    <a:lnT w="12700">
                      <a:solidFill>
                        <a:schemeClr val="tx1"/>
                      </a:solidFill>
                    </a:lnT>
                  </a:tcPr>
                </a:tc>
                <a:tc>
                  <a:txBody>
                    <a:bodyPr/>
                    <a:lstStyle/>
                    <a:p>
                      <a:pPr marL="0" marR="0" indent="0" algn="ctr" rtl="0">
                        <a:spcBef>
                          <a:spcPts val="0"/>
                        </a:spcBef>
                        <a:spcAft>
                          <a:spcPts val="0"/>
                        </a:spcAft>
                      </a:pPr>
                      <a:r>
                        <a:rPr lang="en-US" sz="3300" dirty="0">
                          <a:effectLst/>
                        </a:rPr>
                        <a:t>PROPOSED WORK</a:t>
                      </a:r>
                    </a:p>
                  </a:txBody>
                  <a:tcPr marL="0" marR="0" marT="0" marB="0" anchor="ctr">
                    <a:lnT w="12700">
                      <a:solidFill>
                        <a:schemeClr val="tx1"/>
                      </a:solidFill>
                    </a:lnT>
                  </a:tcPr>
                </a:tc>
                <a:tc>
                  <a:txBody>
                    <a:bodyPr/>
                    <a:lstStyle/>
                    <a:p>
                      <a:pPr marL="0" marR="0" indent="0" algn="ctr" rtl="0">
                        <a:spcBef>
                          <a:spcPts val="0"/>
                        </a:spcBef>
                        <a:spcAft>
                          <a:spcPts val="0"/>
                        </a:spcAft>
                      </a:pPr>
                      <a:r>
                        <a:rPr lang="en-US" sz="3300" dirty="0">
                          <a:effectLst/>
                        </a:rPr>
                        <a:t>OUTCOMES</a:t>
                      </a:r>
                    </a:p>
                  </a:txBody>
                  <a:tcPr marL="0" marR="0" marT="0" marB="0" anchor="ctr">
                    <a:lnR w="12700">
                      <a:solidFill>
                        <a:schemeClr val="tx1"/>
                      </a:solidFill>
                    </a:lnR>
                    <a:lnT w="12700">
                      <a:solidFill>
                        <a:schemeClr val="tx1"/>
                      </a:solidFill>
                    </a:lnT>
                  </a:tcPr>
                </a:tc>
                <a:extLst>
                  <a:ext uri="{0D108BD9-81ED-4DB2-BD59-A6C34878D82A}">
                    <a16:rowId xmlns:a16="http://schemas.microsoft.com/office/drawing/2014/main" val="3693976946"/>
                  </a:ext>
                </a:extLst>
              </a:tr>
              <a:tr h="6355403">
                <a:tc>
                  <a:txBody>
                    <a:bodyPr/>
                    <a:lstStyle/>
                    <a:p>
                      <a:pPr marL="514350" marR="0" lvl="0" indent="-514350" algn="l">
                        <a:spcBef>
                          <a:spcPts val="0"/>
                        </a:spcBef>
                        <a:spcAft>
                          <a:spcPts val="0"/>
                        </a:spcAft>
                        <a:buAutoNum type="arabicPeriod"/>
                      </a:pPr>
                      <a:r>
                        <a:rPr lang="en-US" sz="2800" b="0" i="0" u="none" strike="noStrike" noProof="0" dirty="0" err="1">
                          <a:effectLst/>
                          <a:latin typeface="Calibri"/>
                        </a:rPr>
                        <a:t>Nithiswara</a:t>
                      </a:r>
                      <a:r>
                        <a:rPr lang="en-US" sz="2800" b="0" i="0" u="none" strike="noStrike" noProof="0" dirty="0">
                          <a:effectLst/>
                          <a:latin typeface="Calibri"/>
                        </a:rPr>
                        <a:t> Reddy</a:t>
                      </a:r>
                      <a:endParaRPr lang="en-US" sz="2800"/>
                    </a:p>
                    <a:p>
                      <a:pPr marL="514350" marR="0" lvl="0" indent="-514350" algn="l">
                        <a:spcBef>
                          <a:spcPts val="0"/>
                        </a:spcBef>
                        <a:spcAft>
                          <a:spcPts val="0"/>
                        </a:spcAft>
                        <a:buAutoNum type="arabicPeriod"/>
                      </a:pPr>
                      <a:r>
                        <a:rPr lang="en-US" sz="2800" b="0" i="0" u="none" strike="noStrike" noProof="0" dirty="0">
                          <a:effectLst/>
                          <a:latin typeface="Calibri"/>
                        </a:rPr>
                        <a:t>Karthik Vinod</a:t>
                      </a:r>
                      <a:endParaRPr lang="en-US" sz="2800"/>
                    </a:p>
                    <a:p>
                      <a:pPr marL="514350" marR="0" lvl="0" indent="-514350" algn="l">
                        <a:spcBef>
                          <a:spcPts val="0"/>
                        </a:spcBef>
                        <a:spcAft>
                          <a:spcPts val="0"/>
                        </a:spcAft>
                        <a:buAutoNum type="arabicPeriod"/>
                      </a:pPr>
                      <a:r>
                        <a:rPr lang="en-US" sz="2800" b="0" i="0" u="none" strike="noStrike" noProof="0" dirty="0">
                          <a:effectLst/>
                          <a:latin typeface="Calibri"/>
                        </a:rPr>
                        <a:t>Remya Ajai A</a:t>
                      </a:r>
                    </a:p>
                  </a:txBody>
                  <a:tcPr marL="0" marR="0" marT="0" marB="0" anchor="ctr">
                    <a:lnL w="12700">
                      <a:solidFill>
                        <a:schemeClr val="tx1"/>
                      </a:solidFill>
                    </a:lnL>
                    <a:lnB w="12700">
                      <a:solidFill>
                        <a:schemeClr val="tx1"/>
                      </a:solidFill>
                    </a:lnB>
                  </a:tcPr>
                </a:tc>
                <a:tc>
                  <a:txBody>
                    <a:bodyPr/>
                    <a:lstStyle/>
                    <a:p>
                      <a:pPr marL="0" lvl="0" indent="0" algn="ctr">
                        <a:spcBef>
                          <a:spcPts val="0"/>
                        </a:spcBef>
                        <a:spcAft>
                          <a:spcPts val="0"/>
                        </a:spcAft>
                        <a:buNone/>
                      </a:pPr>
                      <a:r>
                        <a:rPr lang="lt-LT" sz="2800" dirty="0">
                          <a:effectLst/>
                        </a:rPr>
                        <a:t>2019</a:t>
                      </a:r>
                    </a:p>
                  </a:txBody>
                  <a:tcPr marL="0" marR="0" marT="0" marB="0" anchor="ctr">
                    <a:lnB w="12700">
                      <a:solidFill>
                        <a:schemeClr val="tx1"/>
                      </a:solidFill>
                    </a:lnB>
                  </a:tcPr>
                </a:tc>
                <a:tc>
                  <a:txBody>
                    <a:bodyPr/>
                    <a:lstStyle/>
                    <a:p>
                      <a:pPr marL="0" marR="0" lvl="0" indent="0" algn="l">
                        <a:spcBef>
                          <a:spcPts val="0"/>
                        </a:spcBef>
                        <a:spcAft>
                          <a:spcPts val="0"/>
                        </a:spcAft>
                        <a:buNone/>
                      </a:pPr>
                      <a:r>
                        <a:rPr lang="en-US" sz="2800" b="0" i="0" u="none" strike="noStrike" noProof="0" dirty="0">
                          <a:effectLst/>
                          <a:latin typeface="Calibri"/>
                        </a:rPr>
                        <a:t>1 Proposed image pre-processing, image segmentation, image cleaning and machine learning model to detect plant diseases. </a:t>
                      </a:r>
                      <a:endParaRPr lang="en-US" sz="2800"/>
                    </a:p>
                    <a:p>
                      <a:pPr marL="0" marR="0" lvl="0" indent="0" algn="l">
                        <a:spcBef>
                          <a:spcPts val="0"/>
                        </a:spcBef>
                        <a:spcAft>
                          <a:spcPts val="0"/>
                        </a:spcAft>
                        <a:buNone/>
                      </a:pPr>
                      <a:r>
                        <a:rPr lang="en-US" sz="2800" b="0" i="0" u="none" strike="noStrike" noProof="0" dirty="0">
                          <a:effectLst/>
                          <a:latin typeface="Calibri"/>
                        </a:rPr>
                        <a:t>2 Enhancement and resizing makes the picture more contrast highlighting spots on leaves. Author implemented three image segmentation techniques like HSI, Otsu’s classification and K-Means clustering</a:t>
                      </a:r>
                      <a:endParaRPr lang="en-US" sz="2800"/>
                    </a:p>
                  </a:txBody>
                  <a:tcPr marL="0" marR="0" marT="0" marB="0" anchor="ctr">
                    <a:lnB w="12700">
                      <a:solidFill>
                        <a:schemeClr val="tx1"/>
                      </a:solidFill>
                    </a:lnB>
                  </a:tcPr>
                </a:tc>
                <a:tc>
                  <a:txBody>
                    <a:bodyPr/>
                    <a:lstStyle/>
                    <a:p>
                      <a:pPr marL="0" marR="0" lvl="0" indent="0" algn="l">
                        <a:spcBef>
                          <a:spcPts val="0"/>
                        </a:spcBef>
                        <a:spcAft>
                          <a:spcPts val="0"/>
                        </a:spcAft>
                        <a:buNone/>
                      </a:pPr>
                      <a:r>
                        <a:rPr lang="en-US" sz="2800" b="0" i="0" u="none" strike="noStrike" noProof="0" dirty="0">
                          <a:effectLst/>
                          <a:latin typeface="Calibri"/>
                        </a:rPr>
                        <a:t>Among K-Means and SVM, SVM performs well on data, accuracy is about 94-96% and K-Means accuracy is about 83-85%.</a:t>
                      </a:r>
                      <a:endParaRPr lang="en-US" sz="2800"/>
                    </a:p>
                  </a:txBody>
                  <a:tcPr marL="0" marR="0" marT="0" marB="0" anchor="ctr">
                    <a:lnR w="12700">
                      <a:solidFill>
                        <a:schemeClr val="tx1"/>
                      </a:solidFill>
                    </a:lnR>
                    <a:lnB w="12700">
                      <a:solidFill>
                        <a:schemeClr val="tx1"/>
                      </a:solidFill>
                    </a:lnB>
                  </a:tcPr>
                </a:tc>
                <a:extLst>
                  <a:ext uri="{0D108BD9-81ED-4DB2-BD59-A6C34878D82A}">
                    <a16:rowId xmlns:a16="http://schemas.microsoft.com/office/drawing/2014/main" val="4219919443"/>
                  </a:ext>
                </a:extLst>
              </a:tr>
            </a:tbl>
          </a:graphicData>
        </a:graphic>
      </p:graphicFrame>
      <p:sp>
        <p:nvSpPr>
          <p:cNvPr id="11" name="TextBox 2">
            <a:extLst>
              <a:ext uri="{FF2B5EF4-FFF2-40B4-BE49-F238E27FC236}">
                <a16:creationId xmlns:a16="http://schemas.microsoft.com/office/drawing/2014/main" id="{42BE92C4-2D14-6482-3E2A-5F453DBDC48B}"/>
              </a:ext>
            </a:extLst>
          </p:cNvPr>
          <p:cNvSpPr txBox="1"/>
          <p:nvPr/>
        </p:nvSpPr>
        <p:spPr>
          <a:xfrm>
            <a:off x="2636315" y="364734"/>
            <a:ext cx="11223994" cy="13521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dirty="0">
                <a:latin typeface="+mj-lt"/>
                <a:ea typeface="+mj-ea"/>
                <a:cs typeface="+mj-cs"/>
              </a:rPr>
              <a:t>Paper 1</a:t>
            </a:r>
            <a:endParaRPr lang="en-US" sz="8100" dirty="0">
              <a:ea typeface="+mj-ea"/>
              <a:cs typeface="Calibri"/>
            </a:endParaRPr>
          </a:p>
        </p:txBody>
      </p:sp>
    </p:spTree>
    <p:extLst>
      <p:ext uri="{BB962C8B-B14F-4D97-AF65-F5344CB8AC3E}">
        <p14:creationId xmlns:p14="http://schemas.microsoft.com/office/powerpoint/2010/main" val="86686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revision>370</cp:revision>
  <dcterms:created xsi:type="dcterms:W3CDTF">2006-08-16T00:00:00Z</dcterms:created>
  <dcterms:modified xsi:type="dcterms:W3CDTF">2022-11-03T10:14:51Z</dcterms:modified>
  <dc:identifier>DAFPaGAv_nc</dc:identifier>
</cp:coreProperties>
</file>