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7" r:id="rId11"/>
    <p:sldId id="271" r:id="rId12"/>
    <p:sldId id="266" r:id="rId13"/>
    <p:sldId id="265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56953-8DFC-4431-A5B8-C3C033968ABA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F36ECAE4-16AB-48B4-A36A-AACF8C58250F}">
      <dgm:prSet phldrT="[Texte]"/>
      <dgm:spPr/>
      <dgm:t>
        <a:bodyPr/>
        <a:lstStyle/>
        <a:p>
          <a:r>
            <a:rPr lang="fr-FR" dirty="0" smtClean="0">
              <a:latin typeface="Consolas" panose="020B0609020204030204" pitchFamily="49" charset="0"/>
            </a:rPr>
            <a:t>Avantages</a:t>
          </a:r>
          <a:endParaRPr lang="fr-FR" dirty="0"/>
        </a:p>
      </dgm:t>
    </dgm:pt>
    <dgm:pt modelId="{409CFBE0-AF04-43F3-B578-C4734A0BACCB}" type="parTrans" cxnId="{45576537-D2C9-409F-AE7D-D618E204231C}">
      <dgm:prSet/>
      <dgm:spPr/>
      <dgm:t>
        <a:bodyPr/>
        <a:lstStyle/>
        <a:p>
          <a:endParaRPr lang="fr-FR"/>
        </a:p>
      </dgm:t>
    </dgm:pt>
    <dgm:pt modelId="{B5F852B7-EAEC-465C-82F7-9311D6BA0626}" type="sibTrans" cxnId="{45576537-D2C9-409F-AE7D-D618E204231C}">
      <dgm:prSet/>
      <dgm:spPr/>
      <dgm:t>
        <a:bodyPr/>
        <a:lstStyle/>
        <a:p>
          <a:endParaRPr lang="fr-FR"/>
        </a:p>
      </dgm:t>
    </dgm:pt>
    <dgm:pt modelId="{44B96D16-4F75-4C02-911F-70D57553A70A}">
      <dgm:prSet custT="1"/>
      <dgm:spPr/>
      <dgm:t>
        <a:bodyPr/>
        <a:lstStyle/>
        <a:p>
          <a:r>
            <a:rPr lang="fr-FR" sz="2800" dirty="0" smtClean="0">
              <a:latin typeface="Consolas" panose="020B0609020204030204" pitchFamily="49" charset="0"/>
            </a:rPr>
            <a:t>Simple à mettre en place</a:t>
          </a:r>
        </a:p>
      </dgm:t>
    </dgm:pt>
    <dgm:pt modelId="{EB87E15D-E3A2-4A46-8B4F-A7CCEAA0E863}" type="parTrans" cxnId="{0BE1E00D-AD9F-4551-B72E-A6800945E64F}">
      <dgm:prSet/>
      <dgm:spPr/>
      <dgm:t>
        <a:bodyPr/>
        <a:lstStyle/>
        <a:p>
          <a:endParaRPr lang="fr-FR"/>
        </a:p>
      </dgm:t>
    </dgm:pt>
    <dgm:pt modelId="{0D2090AC-CFC3-4812-98AA-B4F713C12BFA}" type="sibTrans" cxnId="{0BE1E00D-AD9F-4551-B72E-A6800945E64F}">
      <dgm:prSet/>
      <dgm:spPr/>
      <dgm:t>
        <a:bodyPr/>
        <a:lstStyle/>
        <a:p>
          <a:endParaRPr lang="fr-FR"/>
        </a:p>
      </dgm:t>
    </dgm:pt>
    <dgm:pt modelId="{5DFFC811-6D9E-4D2D-89AE-52B86BF7EFFD}">
      <dgm:prSet custT="1"/>
      <dgm:spPr/>
      <dgm:t>
        <a:bodyPr/>
        <a:lstStyle/>
        <a:p>
          <a:r>
            <a:rPr lang="fr-FR" sz="2800" dirty="0" smtClean="0">
              <a:latin typeface="Consolas" panose="020B0609020204030204" pitchFamily="49" charset="0"/>
            </a:rPr>
            <a:t>Très performant</a:t>
          </a:r>
        </a:p>
      </dgm:t>
    </dgm:pt>
    <dgm:pt modelId="{9830C283-4918-4DFD-BDB3-4DA3E30D8981}" type="parTrans" cxnId="{F83BE27E-80C7-4244-9A3E-532ACF258C5A}">
      <dgm:prSet/>
      <dgm:spPr/>
      <dgm:t>
        <a:bodyPr/>
        <a:lstStyle/>
        <a:p>
          <a:endParaRPr lang="fr-FR"/>
        </a:p>
      </dgm:t>
    </dgm:pt>
    <dgm:pt modelId="{E03E4907-B4E0-4BE9-87A4-3868C98A27B8}" type="sibTrans" cxnId="{F83BE27E-80C7-4244-9A3E-532ACF258C5A}">
      <dgm:prSet/>
      <dgm:spPr/>
      <dgm:t>
        <a:bodyPr/>
        <a:lstStyle/>
        <a:p>
          <a:endParaRPr lang="fr-FR"/>
        </a:p>
      </dgm:t>
    </dgm:pt>
    <dgm:pt modelId="{B325EAA8-7E20-430B-9598-BE34FBEB6F98}">
      <dgm:prSet/>
      <dgm:spPr/>
      <dgm:t>
        <a:bodyPr/>
        <a:lstStyle/>
        <a:p>
          <a:r>
            <a:rPr lang="fr-FR" dirty="0" smtClean="0">
              <a:latin typeface="Consolas" panose="020B0609020204030204" pitchFamily="49" charset="0"/>
            </a:rPr>
            <a:t>Inconvénient  </a:t>
          </a:r>
        </a:p>
      </dgm:t>
    </dgm:pt>
    <dgm:pt modelId="{CF07CA93-5CB9-4C4C-B30E-A2070B7590D3}" type="parTrans" cxnId="{2C02BB8A-22FD-4F5D-AF13-696249C4988C}">
      <dgm:prSet/>
      <dgm:spPr/>
      <dgm:t>
        <a:bodyPr/>
        <a:lstStyle/>
        <a:p>
          <a:endParaRPr lang="fr-FR"/>
        </a:p>
      </dgm:t>
    </dgm:pt>
    <dgm:pt modelId="{FA6C4118-3D61-479F-BE50-B9C4C89CAD0A}" type="sibTrans" cxnId="{2C02BB8A-22FD-4F5D-AF13-696249C4988C}">
      <dgm:prSet/>
      <dgm:spPr/>
      <dgm:t>
        <a:bodyPr/>
        <a:lstStyle/>
        <a:p>
          <a:endParaRPr lang="fr-FR"/>
        </a:p>
      </dgm:t>
    </dgm:pt>
    <dgm:pt modelId="{3B005A12-4F6F-4E14-B059-2CB6F98357B8}">
      <dgm:prSet custT="1"/>
      <dgm:spPr/>
      <dgm:t>
        <a:bodyPr/>
        <a:lstStyle/>
        <a:p>
          <a:r>
            <a:rPr lang="fr-FR" sz="2800" dirty="0" smtClean="0">
              <a:latin typeface="Consolas" panose="020B0609020204030204" pitchFamily="49" charset="0"/>
            </a:rPr>
            <a:t>Cache de la page complète uniquement </a:t>
          </a:r>
          <a:endParaRPr lang="fr-FR" sz="2800" dirty="0"/>
        </a:p>
      </dgm:t>
    </dgm:pt>
    <dgm:pt modelId="{CC17AC7D-634A-4BE9-BB3B-4FA6E0FEDEF0}" type="parTrans" cxnId="{334E6393-1E8C-445B-B77E-F48A6A84A29E}">
      <dgm:prSet/>
      <dgm:spPr/>
      <dgm:t>
        <a:bodyPr/>
        <a:lstStyle/>
        <a:p>
          <a:endParaRPr lang="fr-FR"/>
        </a:p>
      </dgm:t>
    </dgm:pt>
    <dgm:pt modelId="{724E31B6-2D8E-4E87-9682-B65189450966}" type="sibTrans" cxnId="{334E6393-1E8C-445B-B77E-F48A6A84A29E}">
      <dgm:prSet/>
      <dgm:spPr/>
      <dgm:t>
        <a:bodyPr/>
        <a:lstStyle/>
        <a:p>
          <a:endParaRPr lang="fr-FR"/>
        </a:p>
      </dgm:t>
    </dgm:pt>
    <dgm:pt modelId="{9F019BA8-12A1-47F1-85E1-AB9407689B86}">
      <dgm:prSet custT="1"/>
      <dgm:spPr/>
      <dgm:t>
        <a:bodyPr/>
        <a:lstStyle/>
        <a:p>
          <a:endParaRPr lang="fr-FR" sz="2800" dirty="0" smtClean="0">
            <a:latin typeface="Consolas" panose="020B0609020204030204" pitchFamily="49" charset="0"/>
          </a:endParaRPr>
        </a:p>
      </dgm:t>
    </dgm:pt>
    <dgm:pt modelId="{42C83748-9A6F-4182-8271-D56558748338}" type="parTrans" cxnId="{672891B3-9548-4CB4-B5F6-2B03E0C7F50B}">
      <dgm:prSet/>
      <dgm:spPr/>
      <dgm:t>
        <a:bodyPr/>
        <a:lstStyle/>
        <a:p>
          <a:endParaRPr lang="fr-FR"/>
        </a:p>
      </dgm:t>
    </dgm:pt>
    <dgm:pt modelId="{32A8A094-1BA3-4C33-9D53-89513A23DD1D}" type="sibTrans" cxnId="{672891B3-9548-4CB4-B5F6-2B03E0C7F50B}">
      <dgm:prSet/>
      <dgm:spPr/>
      <dgm:t>
        <a:bodyPr/>
        <a:lstStyle/>
        <a:p>
          <a:endParaRPr lang="fr-FR"/>
        </a:p>
      </dgm:t>
    </dgm:pt>
    <dgm:pt modelId="{3B008DB2-273A-4AA3-B7A0-046DF6C376A7}" type="pres">
      <dgm:prSet presAssocID="{93B56953-8DFC-4431-A5B8-C3C033968A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035F74E-9B64-48AF-B7E0-02FFE67CC1B6}" type="pres">
      <dgm:prSet presAssocID="{F36ECAE4-16AB-48B4-A36A-AACF8C58250F}" presName="composite" presStyleCnt="0"/>
      <dgm:spPr/>
    </dgm:pt>
    <dgm:pt modelId="{A498BF36-CE8A-400F-8680-502BF4DCD3B9}" type="pres">
      <dgm:prSet presAssocID="{F36ECAE4-16AB-48B4-A36A-AACF8C58250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501AF7-0F0F-4B67-B59C-0BEC1DDF950F}" type="pres">
      <dgm:prSet presAssocID="{F36ECAE4-16AB-48B4-A36A-AACF8C58250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C4F91B-5C63-4F57-88C1-45A5F59C0FDD}" type="pres">
      <dgm:prSet presAssocID="{B5F852B7-EAEC-465C-82F7-9311D6BA0626}" presName="space" presStyleCnt="0"/>
      <dgm:spPr/>
    </dgm:pt>
    <dgm:pt modelId="{1667884D-30DA-4CD3-AC5C-135F9A8482F6}" type="pres">
      <dgm:prSet presAssocID="{B325EAA8-7E20-430B-9598-BE34FBEB6F98}" presName="composite" presStyleCnt="0"/>
      <dgm:spPr/>
    </dgm:pt>
    <dgm:pt modelId="{10383CD5-4A6A-46C9-BF0F-DFAD1F490700}" type="pres">
      <dgm:prSet presAssocID="{B325EAA8-7E20-430B-9598-BE34FBEB6F9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546151-23DF-40CC-8143-1F66A8B1E52D}" type="pres">
      <dgm:prSet presAssocID="{B325EAA8-7E20-430B-9598-BE34FBEB6F9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ED6785-C3B2-4B3D-9376-E677DD649818}" type="presOf" srcId="{93B56953-8DFC-4431-A5B8-C3C033968ABA}" destId="{3B008DB2-273A-4AA3-B7A0-046DF6C376A7}" srcOrd="0" destOrd="0" presId="urn:microsoft.com/office/officeart/2005/8/layout/hList1"/>
    <dgm:cxn modelId="{59110497-D23B-42A9-A055-5F75BAE03174}" type="presOf" srcId="{3B005A12-4F6F-4E14-B059-2CB6F98357B8}" destId="{F8546151-23DF-40CC-8143-1F66A8B1E52D}" srcOrd="0" destOrd="0" presId="urn:microsoft.com/office/officeart/2005/8/layout/hList1"/>
    <dgm:cxn modelId="{EC3DB150-4E8B-4C73-8760-AE5D5BB042CA}" type="presOf" srcId="{44B96D16-4F75-4C02-911F-70D57553A70A}" destId="{D5501AF7-0F0F-4B67-B59C-0BEC1DDF950F}" srcOrd="0" destOrd="0" presId="urn:microsoft.com/office/officeart/2005/8/layout/hList1"/>
    <dgm:cxn modelId="{EB7DA639-4762-4831-9400-5F89BE96BB60}" type="presOf" srcId="{5DFFC811-6D9E-4D2D-89AE-52B86BF7EFFD}" destId="{D5501AF7-0F0F-4B67-B59C-0BEC1DDF950F}" srcOrd="0" destOrd="2" presId="urn:microsoft.com/office/officeart/2005/8/layout/hList1"/>
    <dgm:cxn modelId="{2C02BB8A-22FD-4F5D-AF13-696249C4988C}" srcId="{93B56953-8DFC-4431-A5B8-C3C033968ABA}" destId="{B325EAA8-7E20-430B-9598-BE34FBEB6F98}" srcOrd="1" destOrd="0" parTransId="{CF07CA93-5CB9-4C4C-B30E-A2070B7590D3}" sibTransId="{FA6C4118-3D61-479F-BE50-B9C4C89CAD0A}"/>
    <dgm:cxn modelId="{08056BC3-02EE-48F4-9F00-0469CB8C45BF}" type="presOf" srcId="{B325EAA8-7E20-430B-9598-BE34FBEB6F98}" destId="{10383CD5-4A6A-46C9-BF0F-DFAD1F490700}" srcOrd="0" destOrd="0" presId="urn:microsoft.com/office/officeart/2005/8/layout/hList1"/>
    <dgm:cxn modelId="{334E6393-1E8C-445B-B77E-F48A6A84A29E}" srcId="{B325EAA8-7E20-430B-9598-BE34FBEB6F98}" destId="{3B005A12-4F6F-4E14-B059-2CB6F98357B8}" srcOrd="0" destOrd="0" parTransId="{CC17AC7D-634A-4BE9-BB3B-4FA6E0FEDEF0}" sibTransId="{724E31B6-2D8E-4E87-9682-B65189450966}"/>
    <dgm:cxn modelId="{4689FFA3-4816-4721-A6F5-F22473B9A8E1}" type="presOf" srcId="{F36ECAE4-16AB-48B4-A36A-AACF8C58250F}" destId="{A498BF36-CE8A-400F-8680-502BF4DCD3B9}" srcOrd="0" destOrd="0" presId="urn:microsoft.com/office/officeart/2005/8/layout/hList1"/>
    <dgm:cxn modelId="{B8544FCE-8D11-4BA5-98D2-31F382B5711C}" type="presOf" srcId="{9F019BA8-12A1-47F1-85E1-AB9407689B86}" destId="{D5501AF7-0F0F-4B67-B59C-0BEC1DDF950F}" srcOrd="0" destOrd="1" presId="urn:microsoft.com/office/officeart/2005/8/layout/hList1"/>
    <dgm:cxn modelId="{F83BE27E-80C7-4244-9A3E-532ACF258C5A}" srcId="{F36ECAE4-16AB-48B4-A36A-AACF8C58250F}" destId="{5DFFC811-6D9E-4D2D-89AE-52B86BF7EFFD}" srcOrd="2" destOrd="0" parTransId="{9830C283-4918-4DFD-BDB3-4DA3E30D8981}" sibTransId="{E03E4907-B4E0-4BE9-87A4-3868C98A27B8}"/>
    <dgm:cxn modelId="{0BE1E00D-AD9F-4551-B72E-A6800945E64F}" srcId="{F36ECAE4-16AB-48B4-A36A-AACF8C58250F}" destId="{44B96D16-4F75-4C02-911F-70D57553A70A}" srcOrd="0" destOrd="0" parTransId="{EB87E15D-E3A2-4A46-8B4F-A7CCEAA0E863}" sibTransId="{0D2090AC-CFC3-4812-98AA-B4F713C12BFA}"/>
    <dgm:cxn modelId="{45576537-D2C9-409F-AE7D-D618E204231C}" srcId="{93B56953-8DFC-4431-A5B8-C3C033968ABA}" destId="{F36ECAE4-16AB-48B4-A36A-AACF8C58250F}" srcOrd="0" destOrd="0" parTransId="{409CFBE0-AF04-43F3-B578-C4734A0BACCB}" sibTransId="{B5F852B7-EAEC-465C-82F7-9311D6BA0626}"/>
    <dgm:cxn modelId="{672891B3-9548-4CB4-B5F6-2B03E0C7F50B}" srcId="{F36ECAE4-16AB-48B4-A36A-AACF8C58250F}" destId="{9F019BA8-12A1-47F1-85E1-AB9407689B86}" srcOrd="1" destOrd="0" parTransId="{42C83748-9A6F-4182-8271-D56558748338}" sibTransId="{32A8A094-1BA3-4C33-9D53-89513A23DD1D}"/>
    <dgm:cxn modelId="{9DC42EA8-9E91-4EF3-9C7D-461278EB840F}" type="presParOf" srcId="{3B008DB2-273A-4AA3-B7A0-046DF6C376A7}" destId="{3035F74E-9B64-48AF-B7E0-02FFE67CC1B6}" srcOrd="0" destOrd="0" presId="urn:microsoft.com/office/officeart/2005/8/layout/hList1"/>
    <dgm:cxn modelId="{7CAA5FB9-7C1A-4511-AC84-4410680FD82F}" type="presParOf" srcId="{3035F74E-9B64-48AF-B7E0-02FFE67CC1B6}" destId="{A498BF36-CE8A-400F-8680-502BF4DCD3B9}" srcOrd="0" destOrd="0" presId="urn:microsoft.com/office/officeart/2005/8/layout/hList1"/>
    <dgm:cxn modelId="{E9764F3E-7123-4DDC-9012-A2BF2BDF1F14}" type="presParOf" srcId="{3035F74E-9B64-48AF-B7E0-02FFE67CC1B6}" destId="{D5501AF7-0F0F-4B67-B59C-0BEC1DDF950F}" srcOrd="1" destOrd="0" presId="urn:microsoft.com/office/officeart/2005/8/layout/hList1"/>
    <dgm:cxn modelId="{842EBA4D-DEF5-460C-B375-7754270AFF0E}" type="presParOf" srcId="{3B008DB2-273A-4AA3-B7A0-046DF6C376A7}" destId="{5DC4F91B-5C63-4F57-88C1-45A5F59C0FDD}" srcOrd="1" destOrd="0" presId="urn:microsoft.com/office/officeart/2005/8/layout/hList1"/>
    <dgm:cxn modelId="{E63457D6-CFA0-4C3D-A6E4-EEAADE727D13}" type="presParOf" srcId="{3B008DB2-273A-4AA3-B7A0-046DF6C376A7}" destId="{1667884D-30DA-4CD3-AC5C-135F9A8482F6}" srcOrd="2" destOrd="0" presId="urn:microsoft.com/office/officeart/2005/8/layout/hList1"/>
    <dgm:cxn modelId="{AA7FDB87-6C74-431C-B8FD-FE765B82A76B}" type="presParOf" srcId="{1667884D-30DA-4CD3-AC5C-135F9A8482F6}" destId="{10383CD5-4A6A-46C9-BF0F-DFAD1F490700}" srcOrd="0" destOrd="0" presId="urn:microsoft.com/office/officeart/2005/8/layout/hList1"/>
    <dgm:cxn modelId="{B88F21C4-FD04-47EF-A327-9C051493AD4E}" type="presParOf" srcId="{1667884D-30DA-4CD3-AC5C-135F9A8482F6}" destId="{F8546151-23DF-40CC-8143-1F66A8B1E5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8BF36-CE8A-400F-8680-502BF4DCD3B9}">
      <dsp:nvSpPr>
        <dsp:cNvPr id="0" name=""/>
        <dsp:cNvSpPr/>
      </dsp:nvSpPr>
      <dsp:spPr>
        <a:xfrm>
          <a:off x="47" y="424389"/>
          <a:ext cx="4571092" cy="132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>
              <a:latin typeface="Consolas" panose="020B0609020204030204" pitchFamily="49" charset="0"/>
            </a:rPr>
            <a:t>Avantages</a:t>
          </a:r>
          <a:endParaRPr lang="fr-FR" sz="4600" kern="1200" dirty="0"/>
        </a:p>
      </dsp:txBody>
      <dsp:txXfrm>
        <a:off x="47" y="424389"/>
        <a:ext cx="4571092" cy="1324800"/>
      </dsp:txXfrm>
    </dsp:sp>
    <dsp:sp modelId="{D5501AF7-0F0F-4B67-B59C-0BEC1DDF950F}">
      <dsp:nvSpPr>
        <dsp:cNvPr id="0" name=""/>
        <dsp:cNvSpPr/>
      </dsp:nvSpPr>
      <dsp:spPr>
        <a:xfrm>
          <a:off x="47" y="1749189"/>
          <a:ext cx="4571092" cy="202032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latin typeface="Consolas" panose="020B0609020204030204" pitchFamily="49" charset="0"/>
            </a:rPr>
            <a:t>Simple à mettre en place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 smtClean="0">
            <a:latin typeface="Consolas" panose="020B0609020204030204" pitchFamily="49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latin typeface="Consolas" panose="020B0609020204030204" pitchFamily="49" charset="0"/>
            </a:rPr>
            <a:t>Très performant</a:t>
          </a:r>
        </a:p>
      </dsp:txBody>
      <dsp:txXfrm>
        <a:off x="47" y="1749189"/>
        <a:ext cx="4571092" cy="2020320"/>
      </dsp:txXfrm>
    </dsp:sp>
    <dsp:sp modelId="{10383CD5-4A6A-46C9-BF0F-DFAD1F490700}">
      <dsp:nvSpPr>
        <dsp:cNvPr id="0" name=""/>
        <dsp:cNvSpPr/>
      </dsp:nvSpPr>
      <dsp:spPr>
        <a:xfrm>
          <a:off x="5211093" y="424389"/>
          <a:ext cx="4571092" cy="132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>
              <a:latin typeface="Consolas" panose="020B0609020204030204" pitchFamily="49" charset="0"/>
            </a:rPr>
            <a:t>Inconvénient  </a:t>
          </a:r>
        </a:p>
      </dsp:txBody>
      <dsp:txXfrm>
        <a:off x="5211093" y="424389"/>
        <a:ext cx="4571092" cy="1324800"/>
      </dsp:txXfrm>
    </dsp:sp>
    <dsp:sp modelId="{F8546151-23DF-40CC-8143-1F66A8B1E52D}">
      <dsp:nvSpPr>
        <dsp:cNvPr id="0" name=""/>
        <dsp:cNvSpPr/>
      </dsp:nvSpPr>
      <dsp:spPr>
        <a:xfrm>
          <a:off x="5211093" y="1749189"/>
          <a:ext cx="4571092" cy="202032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latin typeface="Consolas" panose="020B0609020204030204" pitchFamily="49" charset="0"/>
            </a:rPr>
            <a:t>Cache de la page complète uniquement </a:t>
          </a:r>
          <a:endParaRPr lang="fr-FR" sz="2800" kern="1200" dirty="0"/>
        </a:p>
      </dsp:txBody>
      <dsp:txXfrm>
        <a:off x="5211093" y="1749189"/>
        <a:ext cx="4571092" cy="202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witter.com/nlescu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demo-varnish/working/dur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ker.demo-varnish:8000/working/dur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demo-varnish/esi/exa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ker.demo-varnish:8000/esi/examp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current/http_cach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fr/docs/Web/HTTP/Cach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demo-varnish:8000/working/duration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1876424" y="5924811"/>
            <a:ext cx="10315576" cy="147732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Nicolas Lescure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 smtClean="0">
                <a:solidFill>
                  <a:schemeClr val="tx1"/>
                </a:solidFill>
                <a:hlinkClick r:id="rId2"/>
              </a:rPr>
              <a:t>@</a:t>
            </a:r>
            <a:r>
              <a:rPr lang="fr-FR" b="1" dirty="0" err="1" smtClean="0">
                <a:solidFill>
                  <a:schemeClr val="tx1"/>
                </a:solidFill>
                <a:hlinkClick r:id="rId2"/>
              </a:rPr>
              <a:t>nlescure</a:t>
            </a:r>
            <a:endParaRPr lang="fr-FR" b="1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34AB24-A969-44E8-AD38-445D96F0C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Doper facilement Symfony avec </a:t>
            </a:r>
            <a:r>
              <a:rPr lang="fr-FR" dirty="0" err="1"/>
              <a:t>Varnish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F5CCE30-FA12-49E4-941E-87F245B4C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AFUP Poitiers, 18 octobre 2018</a:t>
            </a:r>
          </a:p>
        </p:txBody>
      </p:sp>
      <p:pic>
        <p:nvPicPr>
          <p:cNvPr id="1028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3A44C2F2-E0D2-4BA2-969D-66A88CCE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36" y="3847394"/>
            <a:ext cx="2548926" cy="28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0" y="5924811"/>
            <a:ext cx="1876424" cy="93318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Afficher lâimage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98" y="6170096"/>
            <a:ext cx="687904" cy="68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Installer </a:t>
            </a:r>
            <a:r>
              <a:rPr lang="fr-FR" sz="3600" dirty="0" err="1" smtClean="0"/>
              <a:t>Varnish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3" y="3726235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 smtClean="0">
                <a:solidFill>
                  <a:schemeClr val="tx2"/>
                </a:solidFill>
              </a:rPr>
              <a:t>varnish</a:t>
            </a:r>
            <a:r>
              <a:rPr lang="fr-FR" sz="2400" b="1" dirty="0" smtClean="0">
                <a:solidFill>
                  <a:schemeClr val="tx2"/>
                </a:solidFill>
              </a:rPr>
              <a:t>/</a:t>
            </a:r>
            <a:r>
              <a:rPr lang="fr-FR" sz="2400" b="1" dirty="0" err="1" smtClean="0">
                <a:solidFill>
                  <a:schemeClr val="tx2"/>
                </a:solidFill>
              </a:rPr>
              <a:t>default.vcl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4" y="4235307"/>
            <a:ext cx="9019195" cy="211956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4" y="1773609"/>
            <a:ext cx="3576573" cy="16290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3" y="1189800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 smtClean="0">
                <a:solidFill>
                  <a:schemeClr val="tx2"/>
                </a:solidFill>
              </a:rPr>
              <a:t>nginx</a:t>
            </a:r>
            <a:r>
              <a:rPr lang="fr-FR" sz="2400" b="1" dirty="0" smtClean="0">
                <a:solidFill>
                  <a:schemeClr val="tx2"/>
                </a:solidFill>
              </a:rPr>
              <a:t>/config/</a:t>
            </a:r>
            <a:r>
              <a:rPr lang="fr-FR" sz="2400" b="1" dirty="0" err="1" smtClean="0">
                <a:solidFill>
                  <a:schemeClr val="tx2"/>
                </a:solidFill>
              </a:rPr>
              <a:t>site.conf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lèche : gauche 1">
            <a:extLst>
              <a:ext uri="{FF2B5EF4-FFF2-40B4-BE49-F238E27FC236}">
                <a16:creationId xmlns:a16="http://schemas.microsoft.com/office/drawing/2014/main" xmlns="" id="{6A7D0529-9316-4007-A829-8A8EE0268B97}"/>
              </a:ext>
            </a:extLst>
          </p:cNvPr>
          <p:cNvSpPr/>
          <p:nvPr/>
        </p:nvSpPr>
        <p:spPr>
          <a:xfrm>
            <a:off x="6250041" y="193497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8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Configuration </a:t>
            </a:r>
            <a:r>
              <a:rPr lang="fr-FR" sz="3600" dirty="0" err="1" smtClean="0"/>
              <a:t>varnish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2" y="1879576"/>
            <a:ext cx="83964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Définitions des </a:t>
            </a:r>
            <a:r>
              <a:rPr lang="fr-FR" sz="2400" dirty="0" err="1" smtClean="0"/>
              <a:t>backends</a:t>
            </a: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Configuration des purges (invalidation)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Suppression </a:t>
            </a:r>
            <a:r>
              <a:rPr lang="fr-FR" sz="2400" dirty="0"/>
              <a:t>des </a:t>
            </a:r>
            <a:r>
              <a:rPr lang="fr-FR" sz="2400" dirty="0" smtClean="0"/>
              <a:t>cookies</a:t>
            </a:r>
            <a:endParaRPr lang="fr-F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Exclusions du cache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Assets</a:t>
            </a: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« Transfert » de l’IP client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Temps de fonctionnement sans </a:t>
            </a:r>
            <a:r>
              <a:rPr lang="fr-FR" sz="2400" dirty="0" err="1" smtClean="0"/>
              <a:t>backend</a:t>
            </a: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Etc</a:t>
            </a:r>
            <a:r>
              <a:rPr lang="fr-FR" sz="2400" dirty="0" smtClean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fontAlgn="t"/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2" y="1395106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 smtClean="0">
                <a:solidFill>
                  <a:schemeClr val="tx2"/>
                </a:solidFill>
              </a:rPr>
              <a:t>default.vcl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Exemple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2" y="1213101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</a:rPr>
              <a:t>Avec </a:t>
            </a:r>
            <a:r>
              <a:rPr lang="fr-FR" sz="2400" b="1" dirty="0" err="1" smtClean="0">
                <a:solidFill>
                  <a:schemeClr val="tx2"/>
                </a:solidFill>
              </a:rPr>
              <a:t>Varnish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0" y="2835085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</a:rPr>
              <a:t>Sans </a:t>
            </a:r>
            <a:r>
              <a:rPr lang="fr-FR" sz="2400" b="1" dirty="0" err="1" smtClean="0">
                <a:solidFill>
                  <a:schemeClr val="tx2"/>
                </a:solidFill>
              </a:rPr>
              <a:t>Varnish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398340" y="1477588"/>
            <a:ext cx="94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2486024" y="1644937"/>
            <a:ext cx="9705976" cy="92333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docker.demo-varnish/working/duration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2486024" y="3296750"/>
            <a:ext cx="9705976" cy="92333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docker.demo-varnish:8000/working/duration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0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Problème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834647428"/>
              </p:ext>
            </p:extLst>
          </p:nvPr>
        </p:nvGraphicFramePr>
        <p:xfrm>
          <a:off x="2217700" y="778934"/>
          <a:ext cx="9782234" cy="419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60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Edge</a:t>
            </a:r>
            <a:r>
              <a:rPr lang="fr-FR" sz="3600" dirty="0" smtClean="0"/>
              <a:t> </a:t>
            </a:r>
            <a:r>
              <a:rPr lang="fr-FR" sz="3600" dirty="0" err="1" smtClean="0"/>
              <a:t>Side</a:t>
            </a:r>
            <a:r>
              <a:rPr lang="fr-FR" sz="3600" dirty="0" smtClean="0"/>
              <a:t> </a:t>
            </a:r>
            <a:r>
              <a:rPr lang="fr-FR" sz="3600" dirty="0" err="1" smtClean="0"/>
              <a:t>Includes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486024" y="1415441"/>
            <a:ext cx="942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Includes</a:t>
            </a:r>
            <a:r>
              <a:rPr lang="fr-FR" dirty="0"/>
              <a:t> ou ESI est un langage de balisage pour l'assemblage de pages web dynamiques</a:t>
            </a:r>
            <a:r>
              <a:rPr lang="fr-FR" dirty="0" smtClean="0"/>
              <a:t>. (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4" y="3252277"/>
            <a:ext cx="6916115" cy="2934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4" y="2358559"/>
            <a:ext cx="4943602" cy="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ESI dans </a:t>
            </a:r>
            <a:r>
              <a:rPr lang="fr-FR" sz="3600" dirty="0" err="1" smtClean="0"/>
              <a:t>symfony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4" y="1759529"/>
            <a:ext cx="4467849" cy="7335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2" y="1213101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</a:rPr>
              <a:t>config/</a:t>
            </a:r>
            <a:r>
              <a:rPr lang="fr-FR" sz="2400" b="1" dirty="0" err="1" smtClean="0">
                <a:solidFill>
                  <a:schemeClr val="tx2"/>
                </a:solidFill>
              </a:rPr>
              <a:t>routes.yml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4" y="3177115"/>
            <a:ext cx="6239746" cy="17814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1" y="2604253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 smtClean="0">
                <a:solidFill>
                  <a:schemeClr val="tx2"/>
                </a:solidFill>
              </a:rPr>
              <a:t>src</a:t>
            </a:r>
            <a:r>
              <a:rPr lang="fr-FR" sz="2400" b="1" dirty="0" smtClean="0">
                <a:solidFill>
                  <a:schemeClr val="tx2"/>
                </a:solidFill>
              </a:rPr>
              <a:t>/</a:t>
            </a:r>
            <a:r>
              <a:rPr lang="fr-FR" sz="2400" b="1" dirty="0" err="1" smtClean="0">
                <a:solidFill>
                  <a:schemeClr val="tx2"/>
                </a:solidFill>
              </a:rPr>
              <a:t>controller</a:t>
            </a:r>
            <a:r>
              <a:rPr lang="fr-FR" sz="2400" b="1" dirty="0" smtClean="0">
                <a:solidFill>
                  <a:schemeClr val="tx2"/>
                </a:solidFill>
              </a:rPr>
              <a:t>/</a:t>
            </a:r>
            <a:r>
              <a:rPr lang="fr-FR" sz="2400" b="1" dirty="0" err="1" smtClean="0">
                <a:solidFill>
                  <a:schemeClr val="tx2"/>
                </a:solidFill>
              </a:rPr>
              <a:t>EsiController.php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5127524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>
                <a:solidFill>
                  <a:schemeClr val="tx2"/>
                </a:solidFill>
              </a:rPr>
              <a:t>t</a:t>
            </a:r>
            <a:r>
              <a:rPr lang="fr-FR" sz="2400" b="1" dirty="0" err="1" smtClean="0">
                <a:solidFill>
                  <a:schemeClr val="tx2"/>
                </a:solidFill>
              </a:rPr>
              <a:t>emplates</a:t>
            </a:r>
            <a:r>
              <a:rPr lang="fr-FR" sz="2400" b="1" dirty="0" smtClean="0">
                <a:solidFill>
                  <a:schemeClr val="tx2"/>
                </a:solidFill>
              </a:rPr>
              <a:t>/</a:t>
            </a:r>
            <a:r>
              <a:rPr lang="fr-FR" sz="2400" b="1" dirty="0" err="1" smtClean="0">
                <a:solidFill>
                  <a:schemeClr val="tx2"/>
                </a:solidFill>
              </a:rPr>
              <a:t>esi</a:t>
            </a:r>
            <a:r>
              <a:rPr lang="fr-FR" sz="2400" b="1" dirty="0" smtClean="0">
                <a:solidFill>
                  <a:schemeClr val="tx2"/>
                </a:solidFill>
              </a:rPr>
              <a:t>/</a:t>
            </a:r>
            <a:r>
              <a:rPr lang="fr-FR" sz="2400" b="1" dirty="0" err="1" smtClean="0">
                <a:solidFill>
                  <a:schemeClr val="tx2"/>
                </a:solidFill>
              </a:rPr>
              <a:t>example.html.twig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4" y="5642598"/>
            <a:ext cx="3504648" cy="3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Exemple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2" y="1213101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</a:rPr>
              <a:t>Avec </a:t>
            </a:r>
            <a:r>
              <a:rPr lang="fr-FR" sz="2400" b="1" dirty="0" err="1" smtClean="0">
                <a:solidFill>
                  <a:schemeClr val="tx2"/>
                </a:solidFill>
              </a:rPr>
              <a:t>Varnish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0" y="2835085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</a:rPr>
              <a:t>Sans </a:t>
            </a:r>
            <a:r>
              <a:rPr lang="fr-FR" sz="2400" b="1" dirty="0" err="1" smtClean="0">
                <a:solidFill>
                  <a:schemeClr val="tx2"/>
                </a:solidFill>
              </a:rPr>
              <a:t>Varnish</a:t>
            </a:r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398340" y="1477588"/>
            <a:ext cx="94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2486024" y="1644937"/>
            <a:ext cx="9705976" cy="92333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http://docker.demo-varnish/esi/example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2486024" y="3296750"/>
            <a:ext cx="9705976" cy="92333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docker.demo-varnish:8000/esi/example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3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Benchmark time!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it up neil patrick harris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53" y="1455432"/>
            <a:ext cx="2750464" cy="46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Benchmark </a:t>
            </a:r>
            <a:r>
              <a:rPr lang="fr-FR" sz="3600" dirty="0" smtClean="0"/>
              <a:t>configuration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1288561"/>
            <a:ext cx="8396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Cache augmenté à 60s dans le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1 appel </a:t>
            </a:r>
            <a:r>
              <a:rPr lang="fr-FR" sz="2400" dirty="0" smtClean="0"/>
              <a:t>HTTP </a:t>
            </a:r>
            <a:r>
              <a:rPr lang="fr-FR" sz="2400" dirty="0" smtClean="0"/>
              <a:t>pour générer le cache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1 pause de 10s pour attendre la génération et la mise en cache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Apache benchmark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5 accès concurrents (~utilisateurs)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Pendant 25s</a:t>
            </a: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fontAlgn="t"/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45" y="3783039"/>
            <a:ext cx="6240814" cy="30946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345" y="4322360"/>
            <a:ext cx="6000143" cy="4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Questions ?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ney Stinson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2" y="1648948"/>
            <a:ext cx="4672171" cy="40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/>
              <a:t>Les fondamentaux</a:t>
            </a:r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1076737"/>
            <a:ext cx="8396465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400" dirty="0"/>
              <a:t>Le cache de </a:t>
            </a:r>
            <a:r>
              <a:rPr lang="fr-FR" sz="2400" dirty="0" err="1"/>
              <a:t>symfony</a:t>
            </a:r>
            <a:r>
              <a:rPr lang="fr-FR" sz="2400" dirty="0"/>
              <a:t> se base sur les codes HTTP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400" dirty="0" err="1"/>
              <a:t>Varnish</a:t>
            </a:r>
            <a:r>
              <a:rPr lang="fr-FR" sz="2400" dirty="0"/>
              <a:t> aussi !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400" dirty="0"/>
              <a:t>Symfony implémente un reverse proxy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400" dirty="0"/>
              <a:t>Deux codes HTTP à connaitre par cœur !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fr-FR" sz="2400" dirty="0"/>
              <a:t>200 OK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fr-FR" sz="2400" dirty="0"/>
              <a:t>304 Not </a:t>
            </a:r>
            <a:r>
              <a:rPr lang="fr-FR" sz="2400" dirty="0" err="1"/>
              <a:t>modified</a:t>
            </a:r>
            <a:endParaRPr lang="fr-FR" sz="2400" dirty="0"/>
          </a:p>
          <a:p>
            <a:pPr marL="342900" indent="-342900">
              <a:buAutoNum type="arabicPeriod"/>
            </a:pP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2F6CC11-1F29-4444-87D3-5CB3D42DDBCA}"/>
              </a:ext>
            </a:extLst>
          </p:cNvPr>
          <p:cNvSpPr/>
          <p:nvPr/>
        </p:nvSpPr>
        <p:spPr>
          <a:xfrm>
            <a:off x="2486024" y="5463098"/>
            <a:ext cx="9705976" cy="175432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Références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tomayko.com/blog/2008/things-caches-do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://symfony.com/doc/current/http_cache.html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https://developer.mozilla.org/fr/docs/Web/HTTP/Cache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A67EE50-50CB-45C0-B58B-1A5927BFA462}"/>
              </a:ext>
            </a:extLst>
          </p:cNvPr>
          <p:cNvSpPr/>
          <p:nvPr/>
        </p:nvSpPr>
        <p:spPr>
          <a:xfrm>
            <a:off x="0" y="5463598"/>
            <a:ext cx="2486024" cy="147732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2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/>
              <a:t>Workflow d’une réponse http</a:t>
            </a:r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http cache workflow&quot;">
            <a:extLst>
              <a:ext uri="{FF2B5EF4-FFF2-40B4-BE49-F238E27FC236}">
                <a16:creationId xmlns:a16="http://schemas.microsoft.com/office/drawing/2014/main" xmlns="" id="{FBB6BE9B-CB43-4431-A72E-D85CA879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932112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gauche 1">
            <a:extLst>
              <a:ext uri="{FF2B5EF4-FFF2-40B4-BE49-F238E27FC236}">
                <a16:creationId xmlns:a16="http://schemas.microsoft.com/office/drawing/2014/main" xmlns="" id="{6A7D0529-9316-4007-A829-8A8EE0268B97}"/>
              </a:ext>
            </a:extLst>
          </p:cNvPr>
          <p:cNvSpPr/>
          <p:nvPr/>
        </p:nvSpPr>
        <p:spPr>
          <a:xfrm>
            <a:off x="7789364" y="365101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xmlns="" id="{505AF873-20CB-4B2C-8EB6-7D711DC862E9}"/>
              </a:ext>
            </a:extLst>
          </p:cNvPr>
          <p:cNvSpPr/>
          <p:nvPr/>
        </p:nvSpPr>
        <p:spPr>
          <a:xfrm>
            <a:off x="6530653" y="445816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xmlns="" id="{045FC83A-BC2C-4E72-8E4A-52B9842731CD}"/>
              </a:ext>
            </a:extLst>
          </p:cNvPr>
          <p:cNvSpPr/>
          <p:nvPr/>
        </p:nvSpPr>
        <p:spPr>
          <a:xfrm>
            <a:off x="6530653" y="531032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6C1229-E098-421D-88A5-435DD0216DD8}"/>
              </a:ext>
            </a:extLst>
          </p:cNvPr>
          <p:cNvSpPr/>
          <p:nvPr/>
        </p:nvSpPr>
        <p:spPr>
          <a:xfrm>
            <a:off x="3325051" y="953036"/>
            <a:ext cx="4853033" cy="54160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/>
              <a:t>Workflow d’une réponse http</a:t>
            </a:r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how how a proxy cache acts when a doc is not cache, in the cache and fresh, in the cache and stale.">
            <a:extLst>
              <a:ext uri="{FF2B5EF4-FFF2-40B4-BE49-F238E27FC236}">
                <a16:creationId xmlns:a16="http://schemas.microsoft.com/office/drawing/2014/main" xmlns="" id="{B8C4E013-98E3-4BC0-A25E-0DB61684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51" y="996137"/>
            <a:ext cx="4853033" cy="53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/>
              <a:t>Activer le cache dans </a:t>
            </a:r>
            <a:r>
              <a:rPr lang="fr-FR" sz="3600" dirty="0" err="1"/>
              <a:t>symfony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1126206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</a:rPr>
              <a:t>public/</a:t>
            </a:r>
            <a:r>
              <a:rPr lang="fr-FR" sz="2400" b="1" dirty="0" err="1" smtClean="0">
                <a:solidFill>
                  <a:schemeClr val="tx2"/>
                </a:solidFill>
              </a:rPr>
              <a:t>index.php</a:t>
            </a:r>
            <a:endParaRPr lang="fr-FR" sz="2400" b="1" dirty="0">
              <a:solidFill>
                <a:schemeClr val="tx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4" y="1587871"/>
            <a:ext cx="4837958" cy="17691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3" y="3525359"/>
            <a:ext cx="7376941" cy="2675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86023" y="4046197"/>
            <a:ext cx="6996180" cy="10268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86023" y="1892010"/>
            <a:ext cx="4152772" cy="35014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/>
              <a:t>Activer le cache dans </a:t>
            </a:r>
            <a:r>
              <a:rPr lang="fr-FR" sz="3600" dirty="0" err="1"/>
              <a:t>symfony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1126206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 smtClean="0">
                <a:solidFill>
                  <a:schemeClr val="tx2"/>
                </a:solidFill>
              </a:rPr>
              <a:t>src</a:t>
            </a:r>
            <a:r>
              <a:rPr lang="fr-FR" sz="2400" b="1" dirty="0" smtClean="0">
                <a:solidFill>
                  <a:schemeClr val="tx2"/>
                </a:solidFill>
              </a:rPr>
              <a:t>/</a:t>
            </a:r>
            <a:r>
              <a:rPr lang="fr-FR" sz="2400" b="1" dirty="0" err="1" smtClean="0">
                <a:solidFill>
                  <a:schemeClr val="tx2"/>
                </a:solidFill>
              </a:rPr>
              <a:t>CacheKernel.php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E7DAAC0-CACA-4F87-8EF8-E12FB2542317}"/>
              </a:ext>
            </a:extLst>
          </p:cNvPr>
          <p:cNvSpPr txBox="1"/>
          <p:nvPr/>
        </p:nvSpPr>
        <p:spPr>
          <a:xfrm>
            <a:off x="2486023" y="4407343"/>
            <a:ext cx="83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>
                <a:solidFill>
                  <a:schemeClr val="tx2"/>
                </a:solidFill>
              </a:rPr>
              <a:t>.</a:t>
            </a:r>
            <a:r>
              <a:rPr lang="fr-FR" sz="2400" b="1" dirty="0" err="1" smtClean="0">
                <a:solidFill>
                  <a:schemeClr val="tx2"/>
                </a:solidFill>
              </a:rPr>
              <a:t>env</a:t>
            </a:r>
            <a:endParaRPr lang="fr-FR" b="1" dirty="0">
              <a:latin typeface="Consolas" panose="020B060902020403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1" y="1756319"/>
            <a:ext cx="5590312" cy="212674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1" y="4875360"/>
            <a:ext cx="4464422" cy="6818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1483" y="5218208"/>
            <a:ext cx="4152772" cy="34534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8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4" y="1605106"/>
            <a:ext cx="8408087" cy="4374477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Cache sur un </a:t>
            </a:r>
            <a:r>
              <a:rPr lang="fr-FR" sz="3600" dirty="0" err="1" smtClean="0"/>
              <a:t>controller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1126206"/>
            <a:ext cx="8396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err="1" smtClean="0">
                <a:solidFill>
                  <a:schemeClr val="tx2"/>
                </a:solidFill>
              </a:rPr>
              <a:t>src</a:t>
            </a:r>
            <a:r>
              <a:rPr lang="fr-FR" sz="2400" b="1" dirty="0" smtClean="0">
                <a:solidFill>
                  <a:schemeClr val="tx2"/>
                </a:solidFill>
              </a:rPr>
              <a:t>/Controller/</a:t>
            </a:r>
            <a:r>
              <a:rPr lang="fr-FR" sz="2400" b="1" dirty="0" err="1" smtClean="0">
                <a:solidFill>
                  <a:schemeClr val="tx2"/>
                </a:solidFill>
              </a:rPr>
              <a:t>WorkingController.php</a:t>
            </a:r>
            <a:endParaRPr lang="fr-FR" sz="2400" b="1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1582" y="4616605"/>
            <a:ext cx="3768654" cy="48683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9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Cache </a:t>
            </a:r>
            <a:r>
              <a:rPr lang="fr-FR" sz="3600" dirty="0" err="1" smtClean="0"/>
              <a:t>Symfony</a:t>
            </a:r>
            <a:r>
              <a:rPr lang="fr-FR" sz="3600" dirty="0" smtClean="0"/>
              <a:t> sur un </a:t>
            </a:r>
            <a:r>
              <a:rPr lang="fr-FR" sz="3600" dirty="0" err="1" smtClean="0"/>
              <a:t>controller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486024" y="1126206"/>
            <a:ext cx="8396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fr-FR" sz="2400" b="1" dirty="0">
                <a:solidFill>
                  <a:schemeClr val="tx2"/>
                </a:solidFill>
                <a:hlinkClick r:id="rId3"/>
              </a:rPr>
              <a:t>://</a:t>
            </a:r>
            <a:r>
              <a:rPr lang="fr-FR" sz="2400" b="1" dirty="0" smtClean="0">
                <a:solidFill>
                  <a:schemeClr val="tx2"/>
                </a:solidFill>
                <a:hlinkClick r:id="rId3"/>
              </a:rPr>
              <a:t>docker.demo-varnish:8000/working/duration</a:t>
            </a:r>
            <a:endParaRPr lang="fr-FR" sz="2400" b="1" dirty="0" smtClean="0">
              <a:solidFill>
                <a:schemeClr val="tx2"/>
              </a:solidFill>
            </a:endParaRPr>
          </a:p>
          <a:p>
            <a:pPr fontAlgn="t"/>
            <a:endParaRPr lang="fr-FR" sz="2400" b="1" dirty="0">
              <a:solidFill>
                <a:schemeClr val="tx2"/>
              </a:solidFill>
            </a:endParaRPr>
          </a:p>
          <a:p>
            <a:pPr fontAlgn="t"/>
            <a:endParaRPr lang="fr-FR" sz="2400" b="1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3" y="1864870"/>
            <a:ext cx="4124325" cy="2095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4" y="4149333"/>
            <a:ext cx="4124325" cy="2019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3" y="4149333"/>
            <a:ext cx="5067300" cy="5048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23" y="1864870"/>
            <a:ext cx="5248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2F4501D4-4574-4ADB-9D14-D3D147A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4" y="0"/>
            <a:ext cx="8791575" cy="77893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Installer </a:t>
            </a:r>
            <a:r>
              <a:rPr lang="fr-FR" sz="3600" dirty="0" err="1" smtClean="0"/>
              <a:t>Varnish</a:t>
            </a:r>
            <a:endParaRPr lang="fr-FR" sz="3600" dirty="0"/>
          </a:p>
        </p:txBody>
      </p:sp>
      <p:pic>
        <p:nvPicPr>
          <p:cNvPr id="12" name="Picture 4" descr="RÃ©sultat de recherche d'images pour &quot;afup poitiers&quot;">
            <a:extLst>
              <a:ext uri="{FF2B5EF4-FFF2-40B4-BE49-F238E27FC236}">
                <a16:creationId xmlns:a16="http://schemas.microsoft.com/office/drawing/2014/main" xmlns="" id="{F8175F8F-71A3-442E-BCE5-06228A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1" y="5979583"/>
            <a:ext cx="703856" cy="7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38F0374-1806-4519-BF3A-0D2B6470CE5B}"/>
              </a:ext>
            </a:extLst>
          </p:cNvPr>
          <p:cNvSpPr txBox="1"/>
          <p:nvPr/>
        </p:nvSpPr>
        <p:spPr>
          <a:xfrm>
            <a:off x="2398342" y="1213101"/>
            <a:ext cx="8396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2400" b="1" dirty="0">
                <a:solidFill>
                  <a:schemeClr val="tx2"/>
                </a:solidFill>
              </a:rPr>
              <a:t>d</a:t>
            </a:r>
            <a:r>
              <a:rPr lang="fr-FR" sz="2400" b="1" dirty="0" smtClean="0">
                <a:solidFill>
                  <a:schemeClr val="tx2"/>
                </a:solidFill>
              </a:rPr>
              <a:t>ocker-</a:t>
            </a:r>
            <a:r>
              <a:rPr lang="fr-FR" sz="2400" b="1" dirty="0" err="1" smtClean="0">
                <a:solidFill>
                  <a:schemeClr val="tx2"/>
                </a:solidFill>
              </a:rPr>
              <a:t>compose.yml</a:t>
            </a:r>
            <a:endParaRPr lang="fr-FR" sz="2400" b="1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4" y="1676464"/>
            <a:ext cx="4762500" cy="4181475"/>
          </a:xfrm>
          <a:prstGeom prst="rect">
            <a:avLst/>
          </a:prstGeom>
        </p:spPr>
      </p:pic>
      <p:sp>
        <p:nvSpPr>
          <p:cNvPr id="8" name="Flèche : gauche 1">
            <a:extLst>
              <a:ext uri="{FF2B5EF4-FFF2-40B4-BE49-F238E27FC236}">
                <a16:creationId xmlns:a16="http://schemas.microsoft.com/office/drawing/2014/main" xmlns="" id="{6A7D0529-9316-4007-A829-8A8EE0268B97}"/>
              </a:ext>
            </a:extLst>
          </p:cNvPr>
          <p:cNvSpPr/>
          <p:nvPr/>
        </p:nvSpPr>
        <p:spPr>
          <a:xfrm>
            <a:off x="4984912" y="29984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gauche 1">
            <a:extLst>
              <a:ext uri="{FF2B5EF4-FFF2-40B4-BE49-F238E27FC236}">
                <a16:creationId xmlns:a16="http://schemas.microsoft.com/office/drawing/2014/main" xmlns="" id="{6A7D0529-9316-4007-A829-8A8EE0268B97}"/>
              </a:ext>
            </a:extLst>
          </p:cNvPr>
          <p:cNvSpPr/>
          <p:nvPr/>
        </p:nvSpPr>
        <p:spPr>
          <a:xfrm>
            <a:off x="4984912" y="432666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232</Words>
  <Application>Microsoft Office PowerPoint</Application>
  <PresentationFormat>Grand écran</PresentationFormat>
  <Paragraphs>81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Trebuchet MS</vt:lpstr>
      <vt:lpstr>Tw Cen MT</vt:lpstr>
      <vt:lpstr>Circuit</vt:lpstr>
      <vt:lpstr>Doper facilement Symfony avec Varnish</vt:lpstr>
      <vt:lpstr>Les fondamentaux</vt:lpstr>
      <vt:lpstr>Workflow d’une réponse http</vt:lpstr>
      <vt:lpstr>Workflow d’une réponse http</vt:lpstr>
      <vt:lpstr>Activer le cache dans symfony</vt:lpstr>
      <vt:lpstr>Activer le cache dans symfony</vt:lpstr>
      <vt:lpstr>Cache sur un controller</vt:lpstr>
      <vt:lpstr>Cache Symfony sur un controller</vt:lpstr>
      <vt:lpstr>Installer Varnish</vt:lpstr>
      <vt:lpstr>Installer Varnish</vt:lpstr>
      <vt:lpstr>Configuration varnish</vt:lpstr>
      <vt:lpstr>Exemple</vt:lpstr>
      <vt:lpstr>Problème</vt:lpstr>
      <vt:lpstr>Edge Side Includes</vt:lpstr>
      <vt:lpstr>ESI dans symfony</vt:lpstr>
      <vt:lpstr>Exemple</vt:lpstr>
      <vt:lpstr>Benchmark time!</vt:lpstr>
      <vt:lpstr>Benchmark configuration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Doper facilement Symfony avec Varnish</dc:title>
  <dc:creator>Nicolas Lescure</dc:creator>
  <cp:lastModifiedBy>Nicolas Lescure</cp:lastModifiedBy>
  <cp:revision>70</cp:revision>
  <dcterms:created xsi:type="dcterms:W3CDTF">2018-10-03T20:27:29Z</dcterms:created>
  <dcterms:modified xsi:type="dcterms:W3CDTF">2018-10-17T21:35:31Z</dcterms:modified>
</cp:coreProperties>
</file>