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  <p:embeddedFont>
      <p:font typeface="Droid Serif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DroidSerif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DroidSerif-italic.fntdata"/><Relationship Id="rId14" Type="http://schemas.openxmlformats.org/officeDocument/2006/relationships/font" Target="fonts/DroidSerif-bold.fntdata"/><Relationship Id="rId16" Type="http://schemas.openxmlformats.org/officeDocument/2006/relationships/font" Target="fonts/DroidSerif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Hamming Code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Htoo Thein &amp; Shannon Sremac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666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Hamming Code?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27575" y="14532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Linear error correcting code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(7,4) Hamming was developed by Richard W. Hamming in 1950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Hamming Code is used to check for bit error in data transmission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There are 4 parity bits that will check specific bits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parity bit has their own unique set of bits to check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byte (8 bits) will have 4 parity bits added to the data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Implement Hamming Code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Take a byte of data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Add parity bits at positions 1, 2, 4 and 8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parity bit at position 1 will check bits 1,3,5,7,9,11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parity bit at position 2 will check bits 2,3,6,7,10,11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parity bit at position 4 will check bits 4,5,6,7,12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parity bit at position 8 will check bits 8,9,10,11,12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 parity bit will be 0 if even number of 1’s is checked, 1 if odd.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83100" y="8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byte: 11110000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7225" y="428500"/>
            <a:ext cx="7863000" cy="31527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Add 4 parity bits at bit location 1, 2, 4, and 8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_ 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1 1 1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0 0 0 0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For parity bit 1, count the number of 1’s in location 1, 3, 5, 7, 9, 11 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 u="sng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1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0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0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3 1’s counted so parity bit 1 =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_</a:t>
            </a:r>
            <a:r>
              <a:rPr lang="en"/>
              <a:t> </a:t>
            </a:r>
            <a:r>
              <a:rPr lang="en" u="sng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1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0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0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For party bit 2, count the number of 1’s in location 2,3,6,7,10,11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x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0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3 1’s counted so parity bit 2 =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1 1 1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0 0 0 0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For parity bit 4, check position 4, 5, 6, 7, 12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0 0 0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3 1’s counted so parity bit 4 = 1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1 1 1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_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0 0 0 0</a:t>
            </a:r>
          </a:p>
          <a:p>
            <a:pPr indent="-330200" lvl="0" marL="457200" rtl="0">
              <a:spcBef>
                <a:spcPts val="0"/>
              </a:spcBef>
              <a:buSzPct val="100000"/>
              <a:buChar char="●"/>
            </a:pPr>
            <a:r>
              <a:rPr lang="en" sz="1600"/>
              <a:t>For parity bit 8, check position 8, 9, 10, 11, 12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1 1 1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  <a:r>
              <a:rPr lang="en">
                <a:solidFill>
                  <a:srgbClr val="4A86E8"/>
                </a:solidFill>
              </a:rPr>
              <a:t> </a:t>
            </a:r>
            <a:r>
              <a:rPr lang="en">
                <a:solidFill>
                  <a:srgbClr val="4A86E8"/>
                </a:solidFill>
                <a:highlight>
                  <a:srgbClr val="EA9999"/>
                </a:highlight>
              </a:rPr>
              <a:t>0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0 1’s counted, 0 is considered even so parity bit 8 = 0</a:t>
            </a:r>
          </a:p>
          <a:p>
            <a:pPr indent="-228600" lvl="1" marL="914400">
              <a:spcBef>
                <a:spcPts val="0"/>
              </a:spcBef>
              <a:buChar char="○"/>
            </a:pPr>
            <a:r>
              <a:rPr lang="en">
                <a:solidFill>
                  <a:srgbClr val="FF0000"/>
                </a:solidFill>
              </a:rPr>
              <a:t>1 1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1 1 1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0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0 0 0 0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Checking and correcting error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sender      </a:t>
            </a:r>
            <a:r>
              <a:rPr lang="en" sz="1400"/>
              <a:t>1 1 1 1 1 1 1 0 0 0 0 0</a:t>
            </a:r>
            <a:r>
              <a:rPr lang="en"/>
              <a:t>, receiver: </a:t>
            </a:r>
            <a:r>
              <a:rPr lang="en" sz="1400"/>
              <a:t>1 1 1 1 1 1 </a:t>
            </a:r>
            <a:r>
              <a:rPr lang="en" sz="1400">
                <a:solidFill>
                  <a:srgbClr val="FF0000"/>
                </a:solidFill>
              </a:rPr>
              <a:t>0</a:t>
            </a:r>
            <a:r>
              <a:rPr lang="en" sz="1400"/>
              <a:t> 0 0 0 0 0</a:t>
            </a:r>
            <a:r>
              <a:rPr lang="en"/>
              <a:t> 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Bit 7 is the bad bit!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Check all parity bits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Bit 1 claims odd number of 1’s in position 3, 5, 7, 9, and 11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1 1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1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1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0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0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0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Bit 1 is wrong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Bit 2 claims odd number of 1’s in position 3, 6, 7, 10 and 11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1 1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1 1 </a:t>
            </a:r>
            <a:r>
              <a:rPr lang="en">
                <a:solidFill>
                  <a:srgbClr val="4A86E8"/>
                </a:solidFill>
              </a:rPr>
              <a:t>1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0 0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</a:t>
            </a:r>
            <a:r>
              <a:rPr lang="en">
                <a:solidFill>
                  <a:srgbClr val="4A86E8"/>
                </a:solidFill>
              </a:rPr>
              <a:t>0</a:t>
            </a:r>
            <a:r>
              <a:rPr lang="en"/>
              <a:t> 0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Bit 2 is wrong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Bit 4 claims odd number of 1’s in position 5, 6, 7, 8, and 12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1 1 1 1 </a:t>
            </a:r>
            <a:r>
              <a:rPr lang="en">
                <a:solidFill>
                  <a:srgbClr val="4A86E8"/>
                </a:solidFill>
              </a:rPr>
              <a:t>1 1 0 0</a:t>
            </a:r>
            <a:r>
              <a:rPr lang="en"/>
              <a:t> 0 0 0 </a:t>
            </a:r>
            <a:r>
              <a:rPr lang="en">
                <a:solidFill>
                  <a:srgbClr val="4A86E8"/>
                </a:solidFill>
              </a:rPr>
              <a:t>0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Bit 4 is wrong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buChar char="●"/>
            </a:pPr>
            <a:r>
              <a:rPr lang="en"/>
              <a:t>Bit 8 claims even number of 1’s in position  9, 10, 11 and 12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1 1 1 1 1 1 0 0 </a:t>
            </a:r>
            <a:r>
              <a:rPr lang="en">
                <a:solidFill>
                  <a:srgbClr val="4A86E8"/>
                </a:solidFill>
              </a:rPr>
              <a:t>0 0 0 0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○"/>
            </a:pPr>
            <a:r>
              <a:rPr lang="en"/>
              <a:t>Bit 8 is correct!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Therefore the bad bit is (1+2+4) = 7!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/>
              <a:t>Corrected data: </a:t>
            </a:r>
            <a:r>
              <a:rPr lang="en" sz="1400"/>
              <a:t>1 1 1 1 1 1 </a:t>
            </a:r>
            <a:r>
              <a:rPr lang="en" sz="1400">
                <a:solidFill>
                  <a:srgbClr val="FF0000"/>
                </a:solidFill>
              </a:rPr>
              <a:t>1</a:t>
            </a:r>
            <a:r>
              <a:rPr lang="en" sz="1400"/>
              <a:t> 0 0 0 0 0</a:t>
            </a:r>
          </a:p>
        </p:txBody>
      </p:sp>
      <p:sp>
        <p:nvSpPr>
          <p:cNvPr id="85" name="Shape 85"/>
          <p:cNvSpPr/>
          <p:nvPr/>
        </p:nvSpPr>
        <p:spPr>
          <a:xfrm>
            <a:off x="2043700" y="811200"/>
            <a:ext cx="189600" cy="13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