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Proxima Nova"/>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0" y="379525"/>
            <a:ext cx="8520600" cy="776700"/>
          </a:xfrm>
          <a:prstGeom prst="rect">
            <a:avLst/>
          </a:prstGeom>
        </p:spPr>
        <p:txBody>
          <a:bodyPr anchorCtr="0" anchor="b" bIns="91425" lIns="91425" rIns="91425" tIns="91425">
            <a:noAutofit/>
          </a:bodyPr>
          <a:lstStyle/>
          <a:p>
            <a:pPr lvl="0">
              <a:spcBef>
                <a:spcPts val="0"/>
              </a:spcBef>
              <a:buNone/>
            </a:pPr>
            <a:r>
              <a:rPr lang="es" sz="3000"/>
              <a:t>Convert PDU messages into Samples</a:t>
            </a:r>
          </a:p>
        </p:txBody>
      </p:sp>
      <p:sp>
        <p:nvSpPr>
          <p:cNvPr id="60" name="Shape 60"/>
          <p:cNvSpPr txBox="1"/>
          <p:nvPr>
            <p:ph idx="1" type="subTitle"/>
          </p:nvPr>
        </p:nvSpPr>
        <p:spPr>
          <a:xfrm>
            <a:off x="311700" y="1375775"/>
            <a:ext cx="8520600" cy="2515500"/>
          </a:xfrm>
          <a:prstGeom prst="rect">
            <a:avLst/>
          </a:prstGeom>
        </p:spPr>
        <p:txBody>
          <a:bodyPr anchorCtr="0" anchor="t" bIns="91425" lIns="91425" rIns="91425" tIns="91425">
            <a:noAutofit/>
          </a:bodyPr>
          <a:lstStyle/>
          <a:p>
            <a:pPr lvl="0" rtl="0" algn="l">
              <a:spcBef>
                <a:spcPts val="0"/>
              </a:spcBef>
              <a:buNone/>
            </a:pPr>
            <a:r>
              <a:rPr lang="es"/>
              <a:t>Goals:</a:t>
            </a:r>
          </a:p>
          <a:p>
            <a:pPr lvl="0" rtl="0" algn="l">
              <a:spcBef>
                <a:spcPts val="0"/>
              </a:spcBef>
              <a:buNone/>
            </a:pPr>
            <a:r>
              <a:rPr lang="es" sz="1400"/>
              <a:t>-</a:t>
            </a:r>
            <a:r>
              <a:rPr lang="es" sz="1800"/>
              <a:t>Configure a network interface on the host system (TUNTAP device), read bytes from the interface convert them into samples and use it as our input in the BFSK or BPSK to transmit it to the other computer.</a:t>
            </a:r>
          </a:p>
          <a:p>
            <a:pPr lvl="0" rtl="0" algn="l">
              <a:spcBef>
                <a:spcPts val="0"/>
              </a:spcBef>
              <a:buNone/>
            </a:pPr>
            <a:r>
              <a:t/>
            </a:r>
            <a:endParaRPr sz="1800"/>
          </a:p>
          <a:p>
            <a:pPr lvl="0" algn="l">
              <a:spcBef>
                <a:spcPts val="0"/>
              </a:spcBef>
              <a:buNone/>
            </a:pPr>
            <a:r>
              <a:rPr lang="es" sz="1800"/>
              <a:t>-The demodulation side receives the messages and write bytes into the interface on the other side.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What is a network interface ?</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solidFill>
                  <a:srgbClr val="000000"/>
                </a:solidFill>
              </a:rPr>
              <a:t>Connection: Refers to pieces of related information transfered through a network.</a:t>
            </a:r>
          </a:p>
          <a:p>
            <a:pPr lvl="0" rtl="0">
              <a:spcBef>
                <a:spcPts val="0"/>
              </a:spcBef>
              <a:buNone/>
            </a:pPr>
            <a:r>
              <a:rPr lang="es">
                <a:solidFill>
                  <a:srgbClr val="000000"/>
                </a:solidFill>
              </a:rPr>
              <a:t>Packets: Envelopes that carry data from one end point to the other.</a:t>
            </a:r>
          </a:p>
          <a:p>
            <a:pPr lvl="0" rtl="0">
              <a:spcBef>
                <a:spcPts val="0"/>
              </a:spcBef>
              <a:buNone/>
            </a:pPr>
            <a:r>
              <a:rPr lang="es">
                <a:solidFill>
                  <a:srgbClr val="000000"/>
                </a:solidFill>
              </a:rPr>
              <a:t>Network interface: Software interface that makes an interconnection between a computer and a private or public network.</a:t>
            </a:r>
          </a:p>
          <a:p>
            <a:pPr lvl="0" rtl="0">
              <a:spcBef>
                <a:spcPts val="0"/>
              </a:spcBef>
              <a:buNone/>
            </a:pPr>
            <a:r>
              <a:rPr lang="es">
                <a:solidFill>
                  <a:srgbClr val="000000"/>
                </a:solidFill>
              </a:rPr>
              <a:t>Network layer: Route data between different nodes on the network. </a:t>
            </a:r>
          </a:p>
          <a:p>
            <a:pPr lvl="0" rtl="0">
              <a:spcBef>
                <a:spcPts val="0"/>
              </a:spcBef>
              <a:buNone/>
            </a:pPr>
            <a:r>
              <a:rPr lang="es">
                <a:solidFill>
                  <a:srgbClr val="000000"/>
                </a:solidFill>
              </a:rPr>
              <a:t>Interfaces: networking communication points for your computer. </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What is a Tun/Tap network interface ?</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solidFill>
                  <a:srgbClr val="000000"/>
                </a:solidFill>
              </a:rPr>
              <a:t>Virtual interfaces created by Linux. </a:t>
            </a:r>
          </a:p>
          <a:p>
            <a:pPr lvl="0" rtl="0">
              <a:spcBef>
                <a:spcPts val="0"/>
              </a:spcBef>
              <a:buNone/>
            </a:pPr>
            <a:r>
              <a:rPr lang="es">
                <a:solidFill>
                  <a:srgbClr val="000000"/>
                </a:solidFill>
              </a:rPr>
              <a:t>A network device usually has a physical device associated with it to put packets on the wire.</a:t>
            </a:r>
          </a:p>
          <a:p>
            <a:pPr lvl="0" rtl="0">
              <a:spcBef>
                <a:spcPts val="0"/>
              </a:spcBef>
              <a:buNone/>
            </a:pPr>
            <a:r>
              <a:rPr lang="es">
                <a:solidFill>
                  <a:srgbClr val="000000"/>
                </a:solidFill>
              </a:rPr>
              <a:t>However Tun or Tap devices  are virtual and managed by a kernel. </a:t>
            </a:r>
          </a:p>
          <a:p>
            <a:pPr lvl="0" rtl="0">
              <a:spcBef>
                <a:spcPts val="0"/>
              </a:spcBef>
              <a:buNone/>
            </a:pPr>
            <a:r>
              <a:rPr lang="es">
                <a:solidFill>
                  <a:srgbClr val="000000"/>
                </a:solidFill>
              </a:rPr>
              <a:t>User space applications can interact with TUN and TAP devices as if they were associated with a physical device, and the OS will inject packets into the network stack.</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How we can use Tun/Tap Devices</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t>
            </a:r>
            <a:r>
              <a:rPr lang="es">
                <a:solidFill>
                  <a:srgbClr val="000000"/>
                </a:solidFill>
              </a:rPr>
              <a:t>We can use Tap devices, configure a Tap device to work at the Ethernet level and behave like a network adapter.</a:t>
            </a:r>
          </a:p>
          <a:p>
            <a:pPr lvl="0">
              <a:spcBef>
                <a:spcPts val="0"/>
              </a:spcBef>
              <a:buNone/>
            </a:pPr>
            <a:r>
              <a:rPr lang="es">
                <a:solidFill>
                  <a:srgbClr val="000000"/>
                </a:solidFill>
              </a:rPr>
              <a:t>-With the configured Tap devices we can “virtually connect” to Gnuradio.  We can use  ssh (communication protocol) into the Tap IP address. This will input bytes into the network interface.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TUN/TAP gnuradio block</a:t>
            </a:r>
          </a:p>
        </p:txBody>
      </p:sp>
      <p:sp>
        <p:nvSpPr>
          <p:cNvPr id="84" name="Shape 84"/>
          <p:cNvSpPr txBox="1"/>
          <p:nvPr>
            <p:ph idx="1" type="body"/>
          </p:nvPr>
        </p:nvSpPr>
        <p:spPr>
          <a:xfrm>
            <a:off x="4454025" y="1152475"/>
            <a:ext cx="4378200" cy="3416400"/>
          </a:xfrm>
          <a:prstGeom prst="rect">
            <a:avLst/>
          </a:prstGeom>
        </p:spPr>
        <p:txBody>
          <a:bodyPr anchorCtr="0" anchor="t" bIns="91425" lIns="91425" rIns="91425" tIns="91425">
            <a:noAutofit/>
          </a:bodyPr>
          <a:lstStyle/>
          <a:p>
            <a:pPr lvl="0" rtl="0">
              <a:spcBef>
                <a:spcPts val="0"/>
              </a:spcBef>
              <a:buNone/>
            </a:pPr>
            <a:r>
              <a:rPr lang="es">
                <a:solidFill>
                  <a:srgbClr val="000000"/>
                </a:solidFill>
              </a:rPr>
              <a:t>There is a block</a:t>
            </a:r>
            <a:r>
              <a:rPr lang="es"/>
              <a:t> </a:t>
            </a:r>
            <a:r>
              <a:rPr lang="es">
                <a:solidFill>
                  <a:srgbClr val="000000"/>
                </a:solidFill>
              </a:rPr>
              <a:t>in gnuradio that allow us to set a tuntap device that outputs PDUs</a:t>
            </a:r>
          </a:p>
          <a:p>
            <a:pPr lvl="0" rtl="0">
              <a:spcBef>
                <a:spcPts val="0"/>
              </a:spcBef>
              <a:buNone/>
            </a:pPr>
            <a:r>
              <a:rPr lang="es">
                <a:solidFill>
                  <a:srgbClr val="000000"/>
                </a:solidFill>
              </a:rPr>
              <a:t>PDU is the term for protocol data unit: refers to a group of information added or removed by a layer in the OSI model.</a:t>
            </a:r>
          </a:p>
          <a:p>
            <a:pPr lvl="0" rtl="0">
              <a:spcBef>
                <a:spcPts val="0"/>
              </a:spcBef>
              <a:buNone/>
            </a:pPr>
            <a:r>
              <a:rPr lang="es">
                <a:solidFill>
                  <a:srgbClr val="000000"/>
                </a:solidFill>
              </a:rPr>
              <a:t>For Layer 2 it is a frame, the PDU has four fields destination service access point, source service access point, control field and information field.</a:t>
            </a:r>
          </a:p>
          <a:p>
            <a:pPr lvl="0">
              <a:spcBef>
                <a:spcPts val="0"/>
              </a:spcBef>
              <a:buNone/>
            </a:pPr>
            <a:r>
              <a:t/>
            </a:r>
            <a:endParaRPr>
              <a:solidFill>
                <a:srgbClr val="000000"/>
              </a:solidFill>
            </a:endParaRPr>
          </a:p>
        </p:txBody>
      </p:sp>
      <p:pic>
        <p:nvPicPr>
          <p:cNvPr id="85" name="Shape 85"/>
          <p:cNvPicPr preferRelativeResize="0"/>
          <p:nvPr/>
        </p:nvPicPr>
        <p:blipFill rotWithShape="1">
          <a:blip r:embed="rId3">
            <a:alphaModFix/>
          </a:blip>
          <a:srcRect b="26729" l="24164" r="30786" t="36609"/>
          <a:stretch/>
        </p:blipFill>
        <p:spPr>
          <a:xfrm>
            <a:off x="311700" y="1457224"/>
            <a:ext cx="3318374" cy="15190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