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3889613" cy="3291840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8" d="100"/>
          <a:sy n="28" d="100"/>
        </p:scale>
        <p:origin x="-904" y="400"/>
      </p:cViewPr>
      <p:guideLst>
        <p:guide orient="horz" pos="10368"/>
        <p:guide pos="13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ACDB950-6FB7-4F3A-8CC3-0B8DB4FC19B7}" type="slidenum">
              <a:rPr lang="en-US" sz="1400">
                <a:latin typeface="Times New Roman"/>
              </a:rPr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4811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F60A7CD5-E223-449F-A6E1-10728EF7732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5720" cy="705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194200" y="7702560"/>
            <a:ext cx="3950028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194200" y="17674920"/>
            <a:ext cx="3950028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5720" cy="705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194200" y="7702560"/>
            <a:ext cx="1927584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2434120" y="7702560"/>
            <a:ext cx="1927584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2434120" y="17674920"/>
            <a:ext cx="1927584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194200" y="17674920"/>
            <a:ext cx="1927584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5720" cy="705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194200" y="7702560"/>
            <a:ext cx="3950028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194200" y="7702560"/>
            <a:ext cx="3950028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Imagen 36"/>
          <p:cNvPicPr/>
          <p:nvPr/>
        </p:nvPicPr>
        <p:blipFill>
          <a:blip r:embed="rId2"/>
          <a:stretch>
            <a:fillRect/>
          </a:stretch>
        </p:blipFill>
        <p:spPr>
          <a:xfrm>
            <a:off x="997956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38" name="Imagen 37"/>
          <p:cNvPicPr/>
          <p:nvPr/>
        </p:nvPicPr>
        <p:blipFill>
          <a:blip r:embed="rId2"/>
          <a:stretch>
            <a:fillRect/>
          </a:stretch>
        </p:blipFill>
        <p:spPr>
          <a:xfrm>
            <a:off x="997956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5720" cy="705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194200" y="7702560"/>
            <a:ext cx="39500280" cy="19092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5720" cy="705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194200" y="7702560"/>
            <a:ext cx="3950028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5720" cy="705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194200" y="7702560"/>
            <a:ext cx="1927584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2434120" y="7702560"/>
            <a:ext cx="1927584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5720" cy="705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291840" y="10226160"/>
            <a:ext cx="37305720" cy="3270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5720" cy="705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194200" y="7702560"/>
            <a:ext cx="1927584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194200" y="17674920"/>
            <a:ext cx="1927584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2434120" y="7702560"/>
            <a:ext cx="1927584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5720" cy="705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194200" y="7702560"/>
            <a:ext cx="1927584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2434120" y="7702560"/>
            <a:ext cx="1927584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2434120" y="17674920"/>
            <a:ext cx="1927584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5720" cy="7056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194200" y="7702560"/>
            <a:ext cx="1927584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2434120" y="7702560"/>
            <a:ext cx="1927584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194200" y="17674920"/>
            <a:ext cx="3950028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291840" y="10226160"/>
            <a:ext cx="37305720" cy="7055640"/>
          </a:xfrm>
          <a:prstGeom prst="rect">
            <a:avLst/>
          </a:prstGeom>
        </p:spPr>
        <p:txBody>
          <a:bodyPr lIns="438840" tIns="219600" rIns="438840" bIns="219600" anchor="ctr"/>
          <a:lstStyle/>
          <a:p>
            <a:pPr algn="ctr">
              <a:lnSpc>
                <a:spcPct val="100000"/>
              </a:lnSpc>
            </a:pPr>
            <a:r>
              <a:rPr lang="zh-CN" sz="21100">
                <a:solidFill>
                  <a:srgbClr val="000000"/>
                </a:solidFill>
                <a:latin typeface="Calibri"/>
              </a:rPr>
              <a:t>Click to edit the title text format单击此处编辑母版标题样式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2194560" y="30510360"/>
            <a:ext cx="10240560" cy="1752120"/>
          </a:xfrm>
          <a:prstGeom prst="rect">
            <a:avLst/>
          </a:prstGeom>
        </p:spPr>
        <p:txBody>
          <a:bodyPr lIns="438840" tIns="219600" rIns="438840" bIns="219600" anchor="ctr"/>
          <a:lstStyle/>
          <a:p>
            <a:pPr>
              <a:lnSpc>
                <a:spcPct val="100000"/>
              </a:lnSpc>
            </a:pPr>
            <a:r>
              <a:rPr lang="en-US" sz="5800">
                <a:solidFill>
                  <a:srgbClr val="8B8B8B"/>
                </a:solidFill>
                <a:latin typeface="Calibri"/>
              </a:rPr>
              <a:t>4/6/16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4995440" y="30510360"/>
            <a:ext cx="13898160" cy="1752120"/>
          </a:xfrm>
          <a:prstGeom prst="rect">
            <a:avLst/>
          </a:prstGeom>
        </p:spPr>
        <p:txBody>
          <a:bodyPr lIns="438840" tIns="219600" rIns="438840" bIns="219600"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31454280" y="30510360"/>
            <a:ext cx="10240560" cy="1752120"/>
          </a:xfrm>
          <a:prstGeom prst="rect">
            <a:avLst/>
          </a:prstGeom>
        </p:spPr>
        <p:txBody>
          <a:bodyPr lIns="438840" tIns="219600" rIns="438840" bIns="219600" anchor="ctr"/>
          <a:lstStyle/>
          <a:p>
            <a:pPr algn="r">
              <a:lnSpc>
                <a:spcPct val="100000"/>
              </a:lnSpc>
            </a:pPr>
            <a:fld id="{DBA366C9-CFE4-4076-B7AE-B928675E124C}" type="slidenum">
              <a:rPr lang="en-US" sz="5800">
                <a:solidFill>
                  <a:srgbClr val="8B8B8B"/>
                </a:solidFill>
                <a:latin typeface="Calibri"/>
              </a:rPr>
              <a:t>‹Nr.›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2194200" y="7702560"/>
            <a:ext cx="39500280" cy="190922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zh-CN" sz="154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115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96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96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Relationship Id="rId4" Type="http://schemas.openxmlformats.org/officeDocument/2006/relationships/image" Target="../media/image3.gif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jpe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9343440" y="0"/>
            <a:ext cx="24770520" cy="4361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C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45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CustomShape 3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</p:sp>
      <p:pic>
        <p:nvPicPr>
          <p:cNvPr id="4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32000" y="46440"/>
            <a:ext cx="4962960" cy="3342960"/>
          </a:xfrm>
          <a:prstGeom prst="rect">
            <a:avLst/>
          </a:prstGeom>
          <a:ln>
            <a:noFill/>
          </a:ln>
        </p:spPr>
      </p:pic>
      <p:sp>
        <p:nvSpPr>
          <p:cNvPr id="48" name="Line 4"/>
          <p:cNvSpPr/>
          <p:nvPr/>
        </p:nvSpPr>
        <p:spPr>
          <a:xfrm>
            <a:off x="0" y="4361760"/>
            <a:ext cx="43889400" cy="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</p:sp>
      <p:sp>
        <p:nvSpPr>
          <p:cNvPr id="49" name="CustomShape 5"/>
          <p:cNvSpPr/>
          <p:nvPr/>
        </p:nvSpPr>
        <p:spPr>
          <a:xfrm>
            <a:off x="504000" y="3569760"/>
            <a:ext cx="8479080" cy="5169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000000"/>
                </a:solidFill>
                <a:latin typeface="Times New Roman"/>
              </a:rPr>
              <a:t>Department of Electrical and Computer Engineering</a:t>
            </a:r>
            <a:endParaRPr/>
          </a:p>
        </p:txBody>
      </p:sp>
      <p:sp>
        <p:nvSpPr>
          <p:cNvPr id="50" name="CustomShape 6"/>
          <p:cNvSpPr/>
          <p:nvPr/>
        </p:nvSpPr>
        <p:spPr>
          <a:xfrm>
            <a:off x="27849600" y="9114480"/>
            <a:ext cx="8856720" cy="141552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CustomShape 7"/>
          <p:cNvSpPr/>
          <p:nvPr/>
        </p:nvSpPr>
        <p:spPr>
          <a:xfrm>
            <a:off x="21512880" y="9402480"/>
            <a:ext cx="184320" cy="141552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CustomShape 8"/>
          <p:cNvSpPr/>
          <p:nvPr/>
        </p:nvSpPr>
        <p:spPr>
          <a:xfrm>
            <a:off x="34114320" y="48960"/>
            <a:ext cx="9775080" cy="356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800">
                <a:solidFill>
                  <a:srgbClr val="000000"/>
                </a:solidFill>
                <a:latin typeface="Arial Black"/>
                <a:ea typeface="Arial Unicode MS"/>
              </a:rPr>
              <a:t>Advisors:  Prof. Chih-Chun Wang</a:t>
            </a:r>
            <a:endParaRPr/>
          </a:p>
          <a:p>
            <a:pPr>
              <a:lnSpc>
                <a:spcPct val="100000"/>
              </a:lnSpc>
            </a:pPr>
            <a:r>
              <a:rPr lang="en-US" sz="3800">
                <a:solidFill>
                  <a:srgbClr val="000000"/>
                </a:solidFill>
                <a:latin typeface="Arial Black"/>
                <a:ea typeface="Arial Unicode MS"/>
              </a:rPr>
              <a:t>Prof. J. V. Krogmeier</a:t>
            </a:r>
            <a:endParaRPr/>
          </a:p>
          <a:p>
            <a:pPr>
              <a:lnSpc>
                <a:spcPct val="100000"/>
              </a:lnSpc>
            </a:pPr>
            <a:r>
              <a:rPr lang="en-US" sz="3800">
                <a:solidFill>
                  <a:srgbClr val="000000"/>
                </a:solidFill>
                <a:latin typeface="Arial Black"/>
                <a:ea typeface="Arial Unicode MS"/>
              </a:rPr>
              <a:t>Graduate Mentor: A. W. Layton</a:t>
            </a:r>
            <a:endParaRPr/>
          </a:p>
          <a:p>
            <a:pPr>
              <a:lnSpc>
                <a:spcPct val="100000"/>
              </a:lnSpc>
            </a:pPr>
            <a:r>
              <a:rPr lang="en-US" sz="3800">
                <a:solidFill>
                  <a:srgbClr val="000000"/>
                </a:solidFill>
                <a:latin typeface="Arial Black"/>
                <a:ea typeface="Arial Unicode MS"/>
              </a:rPr>
              <a:t>Members: Shannon Sremac, Htoo Thein, Daniel Alejandro Tejada, Charles Li, Kevin Choi, Zi Jin Lu </a:t>
            </a:r>
            <a:endParaRPr/>
          </a:p>
        </p:txBody>
      </p:sp>
      <p:sp>
        <p:nvSpPr>
          <p:cNvPr id="53" name="CustomShape 9"/>
          <p:cNvSpPr/>
          <p:nvPr/>
        </p:nvSpPr>
        <p:spPr>
          <a:xfrm>
            <a:off x="774360" y="5009760"/>
            <a:ext cx="13692960" cy="14473080"/>
          </a:xfrm>
          <a:prstGeom prst="rect">
            <a:avLst/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  <p:sp>
        <p:nvSpPr>
          <p:cNvPr id="54" name="CustomShape 10"/>
          <p:cNvSpPr/>
          <p:nvPr/>
        </p:nvSpPr>
        <p:spPr>
          <a:xfrm>
            <a:off x="15176160" y="5045760"/>
            <a:ext cx="13393080" cy="14473080"/>
          </a:xfrm>
          <a:prstGeom prst="rect">
            <a:avLst/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  <p:sp>
        <p:nvSpPr>
          <p:cNvPr id="55" name="CustomShape 11"/>
          <p:cNvSpPr/>
          <p:nvPr/>
        </p:nvSpPr>
        <p:spPr>
          <a:xfrm>
            <a:off x="29289600" y="4937760"/>
            <a:ext cx="13969080" cy="14473080"/>
          </a:xfrm>
          <a:prstGeom prst="rect">
            <a:avLst/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  <p:sp>
        <p:nvSpPr>
          <p:cNvPr id="56" name="CustomShape 12"/>
          <p:cNvSpPr/>
          <p:nvPr/>
        </p:nvSpPr>
        <p:spPr>
          <a:xfrm>
            <a:off x="774360" y="19843560"/>
            <a:ext cx="13692960" cy="12601080"/>
          </a:xfrm>
          <a:prstGeom prst="rect">
            <a:avLst/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  <p:sp>
        <p:nvSpPr>
          <p:cNvPr id="57" name="CustomShape 13"/>
          <p:cNvSpPr/>
          <p:nvPr/>
        </p:nvSpPr>
        <p:spPr>
          <a:xfrm>
            <a:off x="9991440" y="1337400"/>
            <a:ext cx="23186160" cy="1918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0" b="1">
                <a:solidFill>
                  <a:srgbClr val="000000"/>
                </a:solidFill>
                <a:latin typeface="Arial Black"/>
                <a:ea typeface="Arial Unicode MS"/>
              </a:rPr>
              <a:t>Software</a:t>
            </a:r>
            <a:r>
              <a:rPr lang="en-US" sz="12000" b="1">
                <a:solidFill>
                  <a:srgbClr val="FFFFFF"/>
                </a:solidFill>
                <a:latin typeface="Arial Black"/>
                <a:ea typeface="Arial Unicode MS"/>
              </a:rPr>
              <a:t> </a:t>
            </a:r>
            <a:r>
              <a:rPr lang="en-US" sz="12000" b="1">
                <a:solidFill>
                  <a:srgbClr val="000000"/>
                </a:solidFill>
                <a:latin typeface="Arial Black"/>
                <a:ea typeface="Arial Unicode MS"/>
              </a:rPr>
              <a:t>Defined</a:t>
            </a:r>
            <a:r>
              <a:rPr lang="en-US" sz="12000" b="1">
                <a:solidFill>
                  <a:srgbClr val="FFFFFF"/>
                </a:solidFill>
                <a:latin typeface="Arial Black"/>
                <a:ea typeface="Arial Unicode MS"/>
              </a:rPr>
              <a:t> </a:t>
            </a:r>
            <a:r>
              <a:rPr lang="en-US" sz="12000" b="1">
                <a:solidFill>
                  <a:srgbClr val="000000"/>
                </a:solidFill>
                <a:latin typeface="Arial Black"/>
                <a:ea typeface="Arial Unicode MS"/>
              </a:rPr>
              <a:t>Radio</a:t>
            </a:r>
            <a:endParaRPr/>
          </a:p>
        </p:txBody>
      </p:sp>
      <p:sp>
        <p:nvSpPr>
          <p:cNvPr id="58" name="CustomShape 14"/>
          <p:cNvSpPr/>
          <p:nvPr/>
        </p:nvSpPr>
        <p:spPr>
          <a:xfrm>
            <a:off x="2588400" y="5442120"/>
            <a:ext cx="9748440" cy="914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5400" b="1" dirty="0">
                <a:solidFill>
                  <a:srgbClr val="000000"/>
                </a:solidFill>
                <a:latin typeface="Times New Roman"/>
              </a:rPr>
              <a:t>Software </a:t>
            </a:r>
            <a:r>
              <a:rPr lang="en-US" sz="5400" b="1" dirty="0" smtClean="0">
                <a:solidFill>
                  <a:srgbClr val="000000"/>
                </a:solidFill>
                <a:latin typeface="Times New Roman"/>
              </a:rPr>
              <a:t>Defined </a:t>
            </a:r>
            <a:r>
              <a:rPr lang="en-US" sz="5400" b="1" dirty="0">
                <a:solidFill>
                  <a:srgbClr val="000000"/>
                </a:solidFill>
                <a:latin typeface="Times New Roman"/>
              </a:rPr>
              <a:t>R</a:t>
            </a:r>
            <a:r>
              <a:rPr lang="en-US" sz="5400" b="1" dirty="0" smtClean="0">
                <a:solidFill>
                  <a:srgbClr val="000000"/>
                </a:solidFill>
                <a:latin typeface="Times New Roman"/>
              </a:rPr>
              <a:t>adio</a:t>
            </a:r>
            <a:endParaRPr dirty="0"/>
          </a:p>
        </p:txBody>
      </p:sp>
      <p:sp>
        <p:nvSpPr>
          <p:cNvPr id="59" name="CustomShape 15"/>
          <p:cNvSpPr/>
          <p:nvPr/>
        </p:nvSpPr>
        <p:spPr>
          <a:xfrm>
            <a:off x="1206360" y="6858000"/>
            <a:ext cx="12817080" cy="496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4000" b="1" dirty="0">
                <a:solidFill>
                  <a:srgbClr val="000000"/>
                </a:solidFill>
                <a:latin typeface="Times New Roman"/>
              </a:rPr>
              <a:t>Software-defined radio (SDR) </a:t>
            </a:r>
            <a:r>
              <a:rPr lang="en-US" sz="4000" dirty="0">
                <a:solidFill>
                  <a:srgbClr val="000000"/>
                </a:solidFill>
                <a:latin typeface="Times New Roman"/>
              </a:rPr>
              <a:t>is a radio communication  technology that is based on software defined wireless communication protocols instead of hardwired implementations.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4000" b="1" dirty="0">
                <a:solidFill>
                  <a:srgbClr val="000000"/>
                </a:solidFill>
                <a:latin typeface="Times New Roman"/>
              </a:rPr>
              <a:t>We aimed to </a:t>
            </a:r>
            <a:r>
              <a:rPr lang="en-US" sz="4000" dirty="0">
                <a:solidFill>
                  <a:srgbClr val="000000"/>
                </a:solidFill>
                <a:latin typeface="Times New Roman"/>
              </a:rPr>
              <a:t>continue the work from </a:t>
            </a:r>
            <a:r>
              <a:rPr lang="en-US" sz="4000" dirty="0" smtClean="0">
                <a:solidFill>
                  <a:srgbClr val="000000"/>
                </a:solidFill>
                <a:latin typeface="Times New Roman"/>
              </a:rPr>
              <a:t>last semester’ </a:t>
            </a:r>
            <a:r>
              <a:rPr lang="en-US" sz="4000" dirty="0">
                <a:solidFill>
                  <a:srgbClr val="000000"/>
                </a:solidFill>
                <a:latin typeface="Times New Roman"/>
              </a:rPr>
              <a:t>team and develop a custom wireless protocol and software to enable a point-to-point link using two software defined radios.</a:t>
            </a:r>
            <a:endParaRPr dirty="0"/>
          </a:p>
        </p:txBody>
      </p:sp>
      <p:sp>
        <p:nvSpPr>
          <p:cNvPr id="60" name="CustomShape 16"/>
          <p:cNvSpPr/>
          <p:nvPr/>
        </p:nvSpPr>
        <p:spPr>
          <a:xfrm>
            <a:off x="29289600" y="27620280"/>
            <a:ext cx="13969080" cy="4824000"/>
          </a:xfrm>
          <a:prstGeom prst="rect">
            <a:avLst/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  <p:sp>
        <p:nvSpPr>
          <p:cNvPr id="61" name="CustomShape 17"/>
          <p:cNvSpPr/>
          <p:nvPr/>
        </p:nvSpPr>
        <p:spPr>
          <a:xfrm>
            <a:off x="29217600" y="19879560"/>
            <a:ext cx="13946400" cy="7488360"/>
          </a:xfrm>
          <a:prstGeom prst="rect">
            <a:avLst/>
          </a:prstGeom>
          <a:solidFill>
            <a:srgbClr val="FFFFFF"/>
          </a:solidFill>
          <a:ln w="25560">
            <a:solidFill>
              <a:srgbClr val="3A5F8B"/>
            </a:solidFill>
            <a:round/>
          </a:ln>
        </p:spPr>
      </p:sp>
      <p:sp>
        <p:nvSpPr>
          <p:cNvPr id="62" name="CustomShape 18"/>
          <p:cNvSpPr/>
          <p:nvPr/>
        </p:nvSpPr>
        <p:spPr>
          <a:xfrm>
            <a:off x="18203400" y="20419560"/>
            <a:ext cx="7482240" cy="914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5400" b="1" dirty="0">
                <a:solidFill>
                  <a:srgbClr val="000000"/>
                </a:solidFill>
                <a:latin typeface="Times New Roman"/>
              </a:rPr>
              <a:t>Gnu </a:t>
            </a:r>
            <a:r>
              <a:rPr lang="en-US" sz="5400" b="1" dirty="0" smtClean="0">
                <a:solidFill>
                  <a:srgbClr val="000000"/>
                </a:solidFill>
                <a:latin typeface="Times New Roman"/>
              </a:rPr>
              <a:t>Radio </a:t>
            </a:r>
            <a:r>
              <a:rPr lang="en-US" sz="5400" b="1" dirty="0">
                <a:solidFill>
                  <a:srgbClr val="000000"/>
                </a:solidFill>
                <a:latin typeface="Times New Roman"/>
              </a:rPr>
              <a:t>Models </a:t>
            </a:r>
            <a:endParaRPr dirty="0"/>
          </a:p>
        </p:txBody>
      </p:sp>
      <p:sp>
        <p:nvSpPr>
          <p:cNvPr id="63" name="CustomShape 19"/>
          <p:cNvSpPr/>
          <p:nvPr/>
        </p:nvSpPr>
        <p:spPr>
          <a:xfrm>
            <a:off x="32164560" y="5442120"/>
            <a:ext cx="8380080" cy="914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5400" b="1">
                <a:solidFill>
                  <a:srgbClr val="000000"/>
                </a:solidFill>
                <a:latin typeface="Times New Roman"/>
              </a:rPr>
              <a:t>Network Interfaces</a:t>
            </a:r>
            <a:endParaRPr/>
          </a:p>
        </p:txBody>
      </p:sp>
      <p:sp>
        <p:nvSpPr>
          <p:cNvPr id="64" name="CustomShape 20"/>
          <p:cNvSpPr/>
          <p:nvPr/>
        </p:nvSpPr>
        <p:spPr>
          <a:xfrm>
            <a:off x="16061760" y="21715920"/>
            <a:ext cx="12363480" cy="1918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4000" b="1">
                <a:solidFill>
                  <a:srgbClr val="000000"/>
                </a:solidFill>
                <a:latin typeface="Times New Roman"/>
              </a:rPr>
              <a:t>GNU Radio </a:t>
            </a:r>
            <a:r>
              <a:rPr lang="en-US" sz="4000">
                <a:solidFill>
                  <a:srgbClr val="000000"/>
                </a:solidFill>
                <a:latin typeface="Times New Roman"/>
              </a:rPr>
              <a:t>is a software development toolkit that provides the signal processing blocks to implement software radios. </a:t>
            </a:r>
            <a:endParaRPr/>
          </a:p>
        </p:txBody>
      </p:sp>
      <p:sp>
        <p:nvSpPr>
          <p:cNvPr id="65" name="CustomShape 21"/>
          <p:cNvSpPr/>
          <p:nvPr/>
        </p:nvSpPr>
        <p:spPr>
          <a:xfrm>
            <a:off x="15150240" y="19843560"/>
            <a:ext cx="13419000" cy="1260108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</p:sp>
      <p:sp>
        <p:nvSpPr>
          <p:cNvPr id="66" name="CustomShape 22"/>
          <p:cNvSpPr/>
          <p:nvPr/>
        </p:nvSpPr>
        <p:spPr>
          <a:xfrm>
            <a:off x="25989480" y="24752160"/>
            <a:ext cx="2651760" cy="256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BFSK Transmitter and Receiver Flow graph</a:t>
            </a:r>
            <a:endParaRPr/>
          </a:p>
        </p:txBody>
      </p:sp>
      <p:sp>
        <p:nvSpPr>
          <p:cNvPr id="67" name="CustomShape 23"/>
          <p:cNvSpPr/>
          <p:nvPr/>
        </p:nvSpPr>
        <p:spPr>
          <a:xfrm>
            <a:off x="32126760" y="27993240"/>
            <a:ext cx="8559720" cy="914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5400" b="1" dirty="0">
                <a:solidFill>
                  <a:srgbClr val="000000"/>
                </a:solidFill>
                <a:latin typeface="Times New Roman"/>
              </a:rPr>
              <a:t>Relevant </a:t>
            </a:r>
            <a:r>
              <a:rPr lang="en-US" sz="5400" b="1" dirty="0" smtClean="0">
                <a:solidFill>
                  <a:srgbClr val="000000"/>
                </a:solidFill>
                <a:latin typeface="Times New Roman"/>
              </a:rPr>
              <a:t>Experience</a:t>
            </a:r>
            <a:endParaRPr dirty="0"/>
          </a:p>
        </p:txBody>
      </p:sp>
      <p:sp>
        <p:nvSpPr>
          <p:cNvPr id="68" name="CustomShape 24"/>
          <p:cNvSpPr/>
          <p:nvPr/>
        </p:nvSpPr>
        <p:spPr>
          <a:xfrm>
            <a:off x="31171320" y="20419560"/>
            <a:ext cx="10516680" cy="914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5400" b="1">
                <a:solidFill>
                  <a:srgbClr val="000000"/>
                </a:solidFill>
                <a:latin typeface="Times New Roman"/>
              </a:rPr>
              <a:t>Discussion &amp; Future Work</a:t>
            </a:r>
            <a:endParaRPr/>
          </a:p>
        </p:txBody>
      </p:sp>
      <p:sp>
        <p:nvSpPr>
          <p:cNvPr id="69" name="CustomShape 25"/>
          <p:cNvSpPr/>
          <p:nvPr/>
        </p:nvSpPr>
        <p:spPr>
          <a:xfrm>
            <a:off x="30182400" y="29060640"/>
            <a:ext cx="12363480" cy="3137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Experience with communication systems and digital signal processing is preferred.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ECE 264, ECE301, ECE438, and ECE440 are all used in this SDR project.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Skilled in MATLAB and Linux system.</a:t>
            </a:r>
            <a:endParaRPr/>
          </a:p>
        </p:txBody>
      </p:sp>
      <p:sp>
        <p:nvSpPr>
          <p:cNvPr id="70" name="CustomShape 26"/>
          <p:cNvSpPr/>
          <p:nvPr/>
        </p:nvSpPr>
        <p:spPr>
          <a:xfrm>
            <a:off x="30171600" y="21688560"/>
            <a:ext cx="12515760" cy="13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A possible way to transmit data with better accuracy for BFSK is to implement a (7,3) Hamming Code.</a:t>
            </a:r>
            <a:endParaRPr/>
          </a:p>
        </p:txBody>
      </p:sp>
      <p:sp>
        <p:nvSpPr>
          <p:cNvPr id="71" name="CustomShape 27"/>
          <p:cNvSpPr/>
          <p:nvPr/>
        </p:nvSpPr>
        <p:spPr>
          <a:xfrm>
            <a:off x="30131290" y="23288760"/>
            <a:ext cx="11795760" cy="13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4000" dirty="0">
                <a:solidFill>
                  <a:srgbClr val="000000"/>
                </a:solidFill>
                <a:latin typeface="Times New Roman"/>
              </a:rPr>
              <a:t>Implement DQPSK in order to increase bit transmission rate</a:t>
            </a:r>
            <a:endParaRPr dirty="0"/>
          </a:p>
        </p:txBody>
      </p:sp>
      <p:sp>
        <p:nvSpPr>
          <p:cNvPr id="72" name="CustomShape 28"/>
          <p:cNvSpPr/>
          <p:nvPr/>
        </p:nvSpPr>
        <p:spPr>
          <a:xfrm>
            <a:off x="30171600" y="24871680"/>
            <a:ext cx="12890160" cy="130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Develop a point-to-point link to manage data from the cloud (server).</a:t>
            </a:r>
            <a:endParaRPr/>
          </a:p>
        </p:txBody>
      </p:sp>
      <p:sp>
        <p:nvSpPr>
          <p:cNvPr id="73" name="CustomShape 29"/>
          <p:cNvSpPr/>
          <p:nvPr/>
        </p:nvSpPr>
        <p:spPr>
          <a:xfrm>
            <a:off x="1435680" y="11682720"/>
            <a:ext cx="12515760" cy="69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u="sng">
                <a:solidFill>
                  <a:srgbClr val="000000"/>
                </a:solidFill>
                <a:latin typeface="Times New Roman"/>
              </a:rPr>
              <a:t>SDR Generalized System Architecture</a:t>
            </a:r>
            <a:endParaRPr/>
          </a:p>
        </p:txBody>
      </p:sp>
      <p:sp>
        <p:nvSpPr>
          <p:cNvPr id="74" name="CustomShape 30"/>
          <p:cNvSpPr/>
          <p:nvPr/>
        </p:nvSpPr>
        <p:spPr>
          <a:xfrm>
            <a:off x="1134360" y="22350240"/>
            <a:ext cx="12817080" cy="69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4000">
                <a:solidFill>
                  <a:srgbClr val="000000"/>
                </a:solidFill>
                <a:latin typeface="Calibri"/>
              </a:rPr>
              <a:t>Illustration of BFSK</a:t>
            </a:r>
            <a:endParaRPr/>
          </a:p>
        </p:txBody>
      </p:sp>
      <p:sp>
        <p:nvSpPr>
          <p:cNvPr id="75" name="CustomShape 31"/>
          <p:cNvSpPr/>
          <p:nvPr/>
        </p:nvSpPr>
        <p:spPr>
          <a:xfrm>
            <a:off x="1175044" y="20072520"/>
            <a:ext cx="12842280" cy="17377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5400" b="1" dirty="0">
                <a:solidFill>
                  <a:srgbClr val="000000"/>
                </a:solidFill>
                <a:latin typeface="Times New Roman"/>
              </a:rPr>
              <a:t>Binary Frequency Shift  Keying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5400" b="1" dirty="0">
                <a:solidFill>
                  <a:srgbClr val="000000"/>
                </a:solidFill>
                <a:latin typeface="Times New Roman"/>
              </a:rPr>
              <a:t>(BFSK)</a:t>
            </a:r>
            <a:endParaRPr dirty="0"/>
          </a:p>
        </p:txBody>
      </p:sp>
      <p:pic>
        <p:nvPicPr>
          <p:cNvPr id="76" name="图片 34"/>
          <p:cNvPicPr/>
          <p:nvPr/>
        </p:nvPicPr>
        <p:blipFill>
          <a:blip r:embed="rId4"/>
          <a:stretch>
            <a:fillRect/>
          </a:stretch>
        </p:blipFill>
        <p:spPr>
          <a:xfrm>
            <a:off x="6688080" y="22187160"/>
            <a:ext cx="4590360" cy="3620160"/>
          </a:xfrm>
          <a:prstGeom prst="rect">
            <a:avLst/>
          </a:prstGeom>
          <a:ln>
            <a:noFill/>
          </a:ln>
        </p:spPr>
      </p:pic>
      <p:sp>
        <p:nvSpPr>
          <p:cNvPr id="77" name="CustomShape 32"/>
          <p:cNvSpPr/>
          <p:nvPr/>
        </p:nvSpPr>
        <p:spPr>
          <a:xfrm>
            <a:off x="15311516" y="5395320"/>
            <a:ext cx="13125600" cy="1737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/>
          <a:lstStyle/>
          <a:p>
            <a:pPr algn="ctr">
              <a:lnSpc>
                <a:spcPct val="100000"/>
              </a:lnSpc>
            </a:pPr>
            <a:r>
              <a:rPr lang="en-US" sz="5400" b="1" dirty="0">
                <a:solidFill>
                  <a:srgbClr val="000000"/>
                </a:solidFill>
                <a:latin typeface="Times New Roman"/>
              </a:rPr>
              <a:t> Differential </a:t>
            </a:r>
            <a:r>
              <a:rPr lang="en-US" sz="5400" b="1" dirty="0" smtClean="0">
                <a:solidFill>
                  <a:srgbClr val="000000"/>
                </a:solidFill>
                <a:latin typeface="Times New Roman"/>
              </a:rPr>
              <a:t>Phase </a:t>
            </a:r>
            <a:r>
              <a:rPr lang="en-US" sz="5400" b="1" dirty="0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5400" b="1" dirty="0" smtClean="0">
                <a:solidFill>
                  <a:srgbClr val="000000"/>
                </a:solidFill>
                <a:latin typeface="Times New Roman"/>
              </a:rPr>
              <a:t>hift </a:t>
            </a:r>
            <a:r>
              <a:rPr lang="en-US" sz="5400" b="1" dirty="0">
                <a:solidFill>
                  <a:srgbClr val="000000"/>
                </a:solidFill>
                <a:latin typeface="Times New Roman"/>
              </a:rPr>
              <a:t>K</a:t>
            </a:r>
            <a:r>
              <a:rPr lang="en-US" sz="5400" b="1" dirty="0" smtClean="0">
                <a:solidFill>
                  <a:srgbClr val="000000"/>
                </a:solidFill>
                <a:latin typeface="Times New Roman"/>
              </a:rPr>
              <a:t>eying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5400" b="1" dirty="0">
                <a:solidFill>
                  <a:srgbClr val="000000"/>
                </a:solidFill>
                <a:latin typeface="Times New Roman"/>
              </a:rPr>
              <a:t>(DBPSK) </a:t>
            </a:r>
            <a:endParaRPr dirty="0"/>
          </a:p>
        </p:txBody>
      </p:sp>
      <p:sp>
        <p:nvSpPr>
          <p:cNvPr id="78" name="CustomShape 33"/>
          <p:cNvSpPr/>
          <p:nvPr/>
        </p:nvSpPr>
        <p:spPr>
          <a:xfrm>
            <a:off x="1098000" y="25841880"/>
            <a:ext cx="12515040" cy="69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Different schemes for BFSK (One shot analysis)</a:t>
            </a:r>
            <a:endParaRPr/>
          </a:p>
        </p:txBody>
      </p:sp>
      <p:pic>
        <p:nvPicPr>
          <p:cNvPr id="7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1947600" y="26930520"/>
            <a:ext cx="4929120" cy="2139120"/>
          </a:xfrm>
          <a:prstGeom prst="rect">
            <a:avLst/>
          </a:prstGeom>
          <a:ln>
            <a:noFill/>
          </a:ln>
        </p:spPr>
      </p:pic>
      <p:sp>
        <p:nvSpPr>
          <p:cNvPr id="80" name="CustomShape 34"/>
          <p:cNvSpPr/>
          <p:nvPr/>
        </p:nvSpPr>
        <p:spPr>
          <a:xfrm>
            <a:off x="-1845720" y="29234160"/>
            <a:ext cx="1251576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Coherent scheme</a:t>
            </a:r>
            <a:endParaRPr/>
          </a:p>
        </p:txBody>
      </p:sp>
      <p:sp>
        <p:nvSpPr>
          <p:cNvPr id="81" name="CustomShape 35"/>
          <p:cNvSpPr/>
          <p:nvPr/>
        </p:nvSpPr>
        <p:spPr>
          <a:xfrm>
            <a:off x="4377240" y="29233080"/>
            <a:ext cx="1251576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Non-coherent scheme</a:t>
            </a:r>
            <a:endParaRPr/>
          </a:p>
        </p:txBody>
      </p:sp>
      <p:sp>
        <p:nvSpPr>
          <p:cNvPr id="82" name="CustomShape 36"/>
          <p:cNvSpPr/>
          <p:nvPr/>
        </p:nvSpPr>
        <p:spPr>
          <a:xfrm>
            <a:off x="1098000" y="30105360"/>
            <a:ext cx="12961080" cy="25290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Reference: 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What is frequency-shift keying (FSK)? - Definition from WhatIs.com. (n.d.). Retrieved November 20, 2015, from http://searchnetworking.techtarget.com/definition/frequency-shift-keying 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Bit Error Rate (BER) for frequency shift keying with coherent demodulation. (n.d.). Retrieved November 20, 2015, from http://www.dsplog.com/2007/08/30/bit-error-rate-for-frequency-shift-keying-with-coherent-demodulation/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3.     (n.d.). Retrieved November 20, 2015, from https://dspace.mit.edu/bitstream/handle/1721.1/80223/46316132-MIT.pdf?sequence=2 </a:t>
            </a:r>
            <a:endParaRPr/>
          </a:p>
        </p:txBody>
      </p:sp>
      <p:pic>
        <p:nvPicPr>
          <p:cNvPr id="83" name="Picture 13"/>
          <p:cNvPicPr/>
          <p:nvPr/>
        </p:nvPicPr>
        <p:blipFill>
          <a:blip r:embed="rId6"/>
          <a:stretch>
            <a:fillRect/>
          </a:stretch>
        </p:blipFill>
        <p:spPr>
          <a:xfrm>
            <a:off x="8086320" y="26526960"/>
            <a:ext cx="5097600" cy="2706840"/>
          </a:xfrm>
          <a:prstGeom prst="rect">
            <a:avLst/>
          </a:prstGeom>
          <a:ln>
            <a:noFill/>
          </a:ln>
        </p:spPr>
      </p:pic>
      <p:sp>
        <p:nvSpPr>
          <p:cNvPr id="84" name="CustomShape 37"/>
          <p:cNvSpPr/>
          <p:nvPr/>
        </p:nvSpPr>
        <p:spPr>
          <a:xfrm>
            <a:off x="26078400" y="28163520"/>
            <a:ext cx="2377440" cy="286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DBPSK Transmitter and Receiver Flow graph</a:t>
            </a:r>
            <a:endParaRPr/>
          </a:p>
        </p:txBody>
      </p:sp>
      <p:pic>
        <p:nvPicPr>
          <p:cNvPr id="85" name="Imagen 84"/>
          <p:cNvPicPr/>
          <p:nvPr/>
        </p:nvPicPr>
        <p:blipFill>
          <a:blip r:embed="rId7"/>
          <a:stretch>
            <a:fillRect/>
          </a:stretch>
        </p:blipFill>
        <p:spPr>
          <a:xfrm>
            <a:off x="15603776" y="23500080"/>
            <a:ext cx="10350720" cy="4584240"/>
          </a:xfrm>
          <a:prstGeom prst="rect">
            <a:avLst/>
          </a:prstGeom>
          <a:ln>
            <a:noFill/>
          </a:ln>
        </p:spPr>
      </p:pic>
      <p:pic>
        <p:nvPicPr>
          <p:cNvPr id="86" name="Imagen 85"/>
          <p:cNvPicPr/>
          <p:nvPr/>
        </p:nvPicPr>
        <p:blipFill>
          <a:blip r:embed="rId8"/>
          <a:stretch>
            <a:fillRect/>
          </a:stretch>
        </p:blipFill>
        <p:spPr>
          <a:xfrm>
            <a:off x="1573920" y="12569040"/>
            <a:ext cx="12176640" cy="6676200"/>
          </a:xfrm>
          <a:prstGeom prst="rect">
            <a:avLst/>
          </a:prstGeom>
          <a:ln>
            <a:noFill/>
          </a:ln>
        </p:spPr>
      </p:pic>
      <p:pic>
        <p:nvPicPr>
          <p:cNvPr id="87" name="Imagen 86"/>
          <p:cNvPicPr/>
          <p:nvPr/>
        </p:nvPicPr>
        <p:blipFill>
          <a:blip r:embed="rId9"/>
          <a:stretch>
            <a:fillRect/>
          </a:stretch>
        </p:blipFill>
        <p:spPr>
          <a:xfrm>
            <a:off x="5348520" y="640080"/>
            <a:ext cx="3634560" cy="2616120"/>
          </a:xfrm>
          <a:prstGeom prst="rect">
            <a:avLst/>
          </a:prstGeom>
          <a:ln>
            <a:noFill/>
          </a:ln>
        </p:spPr>
      </p:pic>
      <p:pic>
        <p:nvPicPr>
          <p:cNvPr id="88" name="Imagen 87"/>
          <p:cNvPicPr/>
          <p:nvPr/>
        </p:nvPicPr>
        <p:blipFill>
          <a:blip r:embed="rId10"/>
          <a:stretch>
            <a:fillRect/>
          </a:stretch>
        </p:blipFill>
        <p:spPr>
          <a:xfrm>
            <a:off x="15573240" y="27340560"/>
            <a:ext cx="10304280" cy="4878360"/>
          </a:xfrm>
          <a:prstGeom prst="rect">
            <a:avLst/>
          </a:prstGeom>
          <a:ln>
            <a:noFill/>
          </a:ln>
        </p:spPr>
      </p:pic>
      <p:pic>
        <p:nvPicPr>
          <p:cNvPr id="89" name="Imagen 88"/>
          <p:cNvPicPr/>
          <p:nvPr/>
        </p:nvPicPr>
        <p:blipFill>
          <a:blip r:embed="rId11"/>
          <a:stretch>
            <a:fillRect/>
          </a:stretch>
        </p:blipFill>
        <p:spPr>
          <a:xfrm>
            <a:off x="17190720" y="8506080"/>
            <a:ext cx="9922680" cy="3564000"/>
          </a:xfrm>
          <a:prstGeom prst="rect">
            <a:avLst/>
          </a:prstGeom>
          <a:ln>
            <a:noFill/>
          </a:ln>
        </p:spPr>
      </p:pic>
      <p:sp>
        <p:nvSpPr>
          <p:cNvPr id="90" name="CustomShape 38"/>
          <p:cNvSpPr/>
          <p:nvPr/>
        </p:nvSpPr>
        <p:spPr>
          <a:xfrm>
            <a:off x="15557040" y="7438320"/>
            <a:ext cx="12515040" cy="69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4000" dirty="0">
                <a:solidFill>
                  <a:srgbClr val="000000"/>
                </a:solidFill>
                <a:latin typeface="Times New Roman"/>
              </a:rPr>
              <a:t>Simplified waveform utilizing DBPSK</a:t>
            </a:r>
            <a:endParaRPr dirty="0"/>
          </a:p>
        </p:txBody>
      </p:sp>
      <p:sp>
        <p:nvSpPr>
          <p:cNvPr id="91" name="CustomShape 39"/>
          <p:cNvSpPr/>
          <p:nvPr/>
        </p:nvSpPr>
        <p:spPr>
          <a:xfrm>
            <a:off x="15617160" y="12345840"/>
            <a:ext cx="12363480" cy="1918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Information is carried in a change in phase. Demodulation consists on comparing the previous wave with the current wave.</a:t>
            </a:r>
            <a:endParaRPr/>
          </a:p>
        </p:txBody>
      </p:sp>
      <p:pic>
        <p:nvPicPr>
          <p:cNvPr id="92" name="Imagen 91"/>
          <p:cNvPicPr/>
          <p:nvPr/>
        </p:nvPicPr>
        <p:blipFill>
          <a:blip r:embed="rId12"/>
          <a:stretch>
            <a:fillRect/>
          </a:stretch>
        </p:blipFill>
        <p:spPr>
          <a:xfrm>
            <a:off x="18569520" y="14716080"/>
            <a:ext cx="6027840" cy="3840480"/>
          </a:xfrm>
          <a:prstGeom prst="rect">
            <a:avLst/>
          </a:prstGeom>
          <a:ln>
            <a:noFill/>
          </a:ln>
        </p:spPr>
      </p:pic>
      <p:sp>
        <p:nvSpPr>
          <p:cNvPr id="93" name="CustomShape 38"/>
          <p:cNvSpPr/>
          <p:nvPr/>
        </p:nvSpPr>
        <p:spPr>
          <a:xfrm>
            <a:off x="29940124" y="7132320"/>
            <a:ext cx="12515040" cy="163710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4000" dirty="0" smtClean="0">
                <a:solidFill>
                  <a:srgbClr val="000000"/>
                </a:solidFill>
                <a:latin typeface="Times New Roman"/>
              </a:rPr>
              <a:t>Software interface that makes an interconnection between a computer and a network.</a:t>
            </a:r>
            <a:endParaRPr dirty="0"/>
          </a:p>
        </p:txBody>
      </p:sp>
      <p:pic>
        <p:nvPicPr>
          <p:cNvPr id="94" name="Shape 85"/>
          <p:cNvPicPr preferRelativeResize="0"/>
          <p:nvPr/>
        </p:nvPicPr>
        <p:blipFill rotWithShape="1">
          <a:blip r:embed="rId13">
            <a:alphaModFix/>
          </a:blip>
          <a:srcRect l="24164" t="36609" r="30786" b="26729"/>
          <a:stretch/>
        </p:blipFill>
        <p:spPr>
          <a:xfrm>
            <a:off x="33177600" y="8769427"/>
            <a:ext cx="6505032" cy="283462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CustomShape 38"/>
          <p:cNvSpPr/>
          <p:nvPr/>
        </p:nvSpPr>
        <p:spPr>
          <a:xfrm>
            <a:off x="30030840" y="12305996"/>
            <a:ext cx="12656520" cy="21901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4000" dirty="0" smtClean="0">
                <a:solidFill>
                  <a:srgbClr val="000000"/>
                </a:solidFill>
                <a:latin typeface="Times New Roman"/>
              </a:rPr>
              <a:t>The objective is to configure a </a:t>
            </a:r>
            <a:r>
              <a:rPr lang="en-US" sz="4000" dirty="0" err="1" smtClean="0">
                <a:solidFill>
                  <a:srgbClr val="000000"/>
                </a:solidFill>
                <a:latin typeface="Times New Roman"/>
              </a:rPr>
              <a:t>Tun</a:t>
            </a:r>
            <a:r>
              <a:rPr lang="en-US" sz="4000" dirty="0" smtClean="0">
                <a:solidFill>
                  <a:srgbClr val="000000"/>
                </a:solidFill>
                <a:latin typeface="Times New Roman"/>
              </a:rPr>
              <a:t>/Tap device to obtain packets from the interface. Then, convert the packets into samples to inject into the BFSK or DBPSK implementations.</a:t>
            </a:r>
            <a:endParaRPr dirty="0"/>
          </a:p>
        </p:txBody>
      </p:sp>
      <p:sp>
        <p:nvSpPr>
          <p:cNvPr id="96" name="CustomShape 38"/>
          <p:cNvSpPr/>
          <p:nvPr/>
        </p:nvSpPr>
        <p:spPr>
          <a:xfrm>
            <a:off x="30091636" y="15542724"/>
            <a:ext cx="12656520" cy="21901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endParaRPr dirty="0"/>
          </a:p>
        </p:txBody>
      </p:sp>
      <p:sp>
        <p:nvSpPr>
          <p:cNvPr id="97" name="CustomShape 38"/>
          <p:cNvSpPr/>
          <p:nvPr/>
        </p:nvSpPr>
        <p:spPr>
          <a:xfrm>
            <a:off x="30166192" y="15542724"/>
            <a:ext cx="12656520" cy="21901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endParaRPr dirty="0"/>
          </a:p>
        </p:txBody>
      </p:sp>
      <p:sp>
        <p:nvSpPr>
          <p:cNvPr id="98" name="CustomShape 38"/>
          <p:cNvSpPr/>
          <p:nvPr/>
        </p:nvSpPr>
        <p:spPr>
          <a:xfrm>
            <a:off x="30091636" y="14837163"/>
            <a:ext cx="12656520" cy="21901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4000" dirty="0" smtClean="0">
                <a:solidFill>
                  <a:srgbClr val="000000"/>
                </a:solidFill>
                <a:latin typeface="Times New Roman"/>
              </a:rPr>
              <a:t>The TUN/TAP PDU block in GNU Radio outputs protocol data units. This refers to a group of information added or removed by a layer in the OSI model. 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516</Words>
  <Application>Microsoft Macintosh PowerPoint</Application>
  <PresentationFormat>Personalizado</PresentationFormat>
  <Paragraphs>41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Office Theme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Daniel Alejandro Tejada Zambrano</cp:lastModifiedBy>
  <cp:revision>8</cp:revision>
  <dcterms:modified xsi:type="dcterms:W3CDTF">2016-04-08T05:41:30Z</dcterms:modified>
</cp:coreProperties>
</file>