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c35971ea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c35971ea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a977ec7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a977ec7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c35971ea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c35971ea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c35971e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c35971e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c35971ea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c35971ea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233b708a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233b708a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a977ec7aa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a977ec7aa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3b708a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3b708a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977ec5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977ec5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b5239f8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b5239f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c35971e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c35971e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038b42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d038b42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d038b4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d038b4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77ec7a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a977ec7a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1fcf3f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1fcf3f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5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Relationship Id="rId5" Type="http://schemas.openxmlformats.org/officeDocument/2006/relationships/image" Target="../media/image51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2.png"/><Relationship Id="rId4" Type="http://schemas.openxmlformats.org/officeDocument/2006/relationships/image" Target="../media/image49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Relationship Id="rId8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41675"/>
            <a:ext cx="85206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80"/>
              <a:t>Partial Disentanglement via Mechanism Sparsity</a:t>
            </a:r>
            <a:endParaRPr sz="2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580">
                <a:solidFill>
                  <a:srgbClr val="000000"/>
                </a:solidFill>
              </a:rPr>
            </a:br>
            <a:r>
              <a:rPr b="1" lang="en-GB" sz="1280">
                <a:solidFill>
                  <a:srgbClr val="000000"/>
                </a:solidFill>
              </a:rPr>
              <a:t>S</a:t>
            </a:r>
            <a:r>
              <a:rPr b="1" lang="en-GB" sz="1280"/>
              <a:t>é</a:t>
            </a:r>
            <a:r>
              <a:rPr b="1" lang="en-GB" sz="1280">
                <a:solidFill>
                  <a:srgbClr val="000000"/>
                </a:solidFill>
              </a:rPr>
              <a:t>bastien Lachapelle</a:t>
            </a:r>
            <a:r>
              <a:rPr lang="en-GB" sz="1280"/>
              <a:t> and </a:t>
            </a:r>
            <a:r>
              <a:rPr lang="en-GB" sz="1280">
                <a:solidFill>
                  <a:srgbClr val="000000"/>
                </a:solidFill>
              </a:rPr>
              <a:t>Simon Lacoste-Julien</a:t>
            </a:r>
            <a:endParaRPr sz="12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3673850"/>
            <a:ext cx="1591874" cy="12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5987" l="56551" r="6214" t="65795"/>
          <a:stretch/>
        </p:blipFill>
        <p:spPr>
          <a:xfrm>
            <a:off x="5813275" y="2878775"/>
            <a:ext cx="2939775" cy="19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 </a:t>
            </a:r>
            <a:r>
              <a:rPr lang="en-GB" sz="1577"/>
              <a:t>(more in the paper)</a:t>
            </a:r>
            <a:endParaRPr sz="1577"/>
          </a:p>
        </p:txBody>
      </p:sp>
      <p:grpSp>
        <p:nvGrpSpPr>
          <p:cNvPr id="315" name="Google Shape;315;p22"/>
          <p:cNvGrpSpPr/>
          <p:nvPr/>
        </p:nvGrpSpPr>
        <p:grpSpPr>
          <a:xfrm>
            <a:off x="5468211" y="1017725"/>
            <a:ext cx="3084374" cy="3820975"/>
            <a:chOff x="3274798" y="1017725"/>
            <a:chExt cx="3084374" cy="3820975"/>
          </a:xfrm>
        </p:grpSpPr>
        <p:grpSp>
          <p:nvGrpSpPr>
            <p:cNvPr id="316" name="Google Shape;316;p22"/>
            <p:cNvGrpSpPr/>
            <p:nvPr/>
          </p:nvGrpSpPr>
          <p:grpSpPr>
            <a:xfrm>
              <a:off x="3274798" y="1017725"/>
              <a:ext cx="3084374" cy="3820975"/>
              <a:chOff x="3274798" y="1017725"/>
              <a:chExt cx="3084374" cy="3820975"/>
            </a:xfrm>
          </p:grpSpPr>
          <p:pic>
            <p:nvPicPr>
              <p:cNvPr id="317" name="Google Shape;317;p22"/>
              <p:cNvPicPr preferRelativeResize="0"/>
              <p:nvPr/>
            </p:nvPicPr>
            <p:blipFill rotWithShape="1">
              <a:blip r:embed="rId3">
                <a:alphaModFix/>
              </a:blip>
              <a:srcRect b="0" l="13712" r="-8" t="0"/>
              <a:stretch/>
            </p:blipFill>
            <p:spPr>
              <a:xfrm>
                <a:off x="3274798" y="1017725"/>
                <a:ext cx="3084374" cy="3820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2"/>
              <p:cNvSpPr/>
              <p:nvPr/>
            </p:nvSpPr>
            <p:spPr>
              <a:xfrm>
                <a:off x="4572000" y="2905975"/>
                <a:ext cx="1685100" cy="228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19" name="Google Shape;319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631063" y="2905975"/>
                <a:ext cx="1568670" cy="228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0" name="Google Shape;320;p22"/>
            <p:cNvGrpSpPr/>
            <p:nvPr/>
          </p:nvGrpSpPr>
          <p:grpSpPr>
            <a:xfrm>
              <a:off x="4114800" y="2905975"/>
              <a:ext cx="406175" cy="381300"/>
              <a:chOff x="4114800" y="2905975"/>
              <a:chExt cx="406175" cy="381300"/>
            </a:xfrm>
          </p:grpSpPr>
          <p:sp>
            <p:nvSpPr>
              <p:cNvPr id="321" name="Google Shape;321;p22"/>
              <p:cNvSpPr/>
              <p:nvPr/>
            </p:nvSpPr>
            <p:spPr>
              <a:xfrm>
                <a:off x="4114800" y="2905975"/>
                <a:ext cx="374400" cy="228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4343075" y="3058375"/>
                <a:ext cx="177900" cy="228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" name="Google Shape;323;p22"/>
          <p:cNvGrpSpPr/>
          <p:nvPr/>
        </p:nvGrpSpPr>
        <p:grpSpPr>
          <a:xfrm>
            <a:off x="361274" y="2012233"/>
            <a:ext cx="4770164" cy="1059166"/>
            <a:chOff x="1896200" y="1548000"/>
            <a:chExt cx="7704998" cy="1830250"/>
          </a:xfrm>
        </p:grpSpPr>
        <p:pic>
          <p:nvPicPr>
            <p:cNvPr id="324" name="Google Shape;324;p22"/>
            <p:cNvPicPr preferRelativeResize="0"/>
            <p:nvPr/>
          </p:nvPicPr>
          <p:blipFill rotWithShape="1">
            <a:blip r:embed="rId5">
              <a:alphaModFix/>
            </a:blip>
            <a:srcRect b="0" l="15739" r="0" t="61298"/>
            <a:stretch/>
          </p:blipFill>
          <p:spPr>
            <a:xfrm>
              <a:off x="1896200" y="2231950"/>
              <a:ext cx="7704998" cy="114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2"/>
            <p:cNvPicPr preferRelativeResize="0"/>
            <p:nvPr/>
          </p:nvPicPr>
          <p:blipFill rotWithShape="1">
            <a:blip r:embed="rId5">
              <a:alphaModFix/>
            </a:blip>
            <a:srcRect b="75620" l="15739" r="0" t="0"/>
            <a:stretch/>
          </p:blipFill>
          <p:spPr>
            <a:xfrm>
              <a:off x="1896200" y="1548000"/>
              <a:ext cx="7704998" cy="722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2"/>
          <p:cNvGrpSpPr/>
          <p:nvPr/>
        </p:nvGrpSpPr>
        <p:grpSpPr>
          <a:xfrm>
            <a:off x="266450" y="1170025"/>
            <a:ext cx="1444500" cy="896725"/>
            <a:chOff x="266450" y="1170025"/>
            <a:chExt cx="1444500" cy="896725"/>
          </a:xfrm>
        </p:grpSpPr>
        <p:sp>
          <p:nvSpPr>
            <p:cNvPr id="327" name="Google Shape;327;p22"/>
            <p:cNvSpPr txBox="1"/>
            <p:nvPr/>
          </p:nvSpPr>
          <p:spPr>
            <a:xfrm>
              <a:off x="266450" y="1170025"/>
              <a:ext cx="1444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Number of mistaken edges</a:t>
              </a:r>
              <a:endParaRPr>
                <a:solidFill>
                  <a:srgbClr val="EB5600"/>
                </a:solidFill>
              </a:endParaRPr>
            </a:p>
          </p:txBody>
        </p:sp>
        <p:cxnSp>
          <p:nvCxnSpPr>
            <p:cNvPr id="328" name="Google Shape;328;p22"/>
            <p:cNvCxnSpPr/>
            <p:nvPr/>
          </p:nvCxnSpPr>
          <p:spPr>
            <a:xfrm>
              <a:off x="1557925" y="1723250"/>
              <a:ext cx="114600" cy="3435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9" name="Google Shape;329;p22"/>
          <p:cNvGrpSpPr/>
          <p:nvPr/>
        </p:nvGrpSpPr>
        <p:grpSpPr>
          <a:xfrm>
            <a:off x="1805563" y="1125575"/>
            <a:ext cx="1729200" cy="886658"/>
            <a:chOff x="361063" y="1125575"/>
            <a:chExt cx="1729200" cy="886658"/>
          </a:xfrm>
        </p:grpSpPr>
        <p:sp>
          <p:nvSpPr>
            <p:cNvPr id="330" name="Google Shape;330;p22"/>
            <p:cNvSpPr txBox="1"/>
            <p:nvPr/>
          </p:nvSpPr>
          <p:spPr>
            <a:xfrm>
              <a:off x="361063" y="1125575"/>
              <a:ext cx="172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Complete disent. metric</a:t>
              </a:r>
              <a:endParaRPr>
                <a:solidFill>
                  <a:srgbClr val="EB5600"/>
                </a:solidFill>
              </a:endParaRPr>
            </a:p>
          </p:txBody>
        </p:sp>
        <p:cxnSp>
          <p:nvCxnSpPr>
            <p:cNvPr id="331" name="Google Shape;331;p22"/>
            <p:cNvCxnSpPr>
              <a:endCxn id="325" idx="0"/>
            </p:cNvCxnSpPr>
            <p:nvPr/>
          </p:nvCxnSpPr>
          <p:spPr>
            <a:xfrm>
              <a:off x="1124556" y="1513333"/>
              <a:ext cx="177300" cy="4989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2" name="Google Shape;332;p22"/>
          <p:cNvSpPr txBox="1"/>
          <p:nvPr/>
        </p:nvSpPr>
        <p:spPr>
          <a:xfrm>
            <a:off x="3306013" y="1017725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Partial</a:t>
            </a:r>
            <a:r>
              <a:rPr lang="en-GB">
                <a:solidFill>
                  <a:srgbClr val="EB5600"/>
                </a:solidFill>
              </a:rPr>
              <a:t> disent. metric</a:t>
            </a:r>
            <a:endParaRPr>
              <a:solidFill>
                <a:srgbClr val="EB5600"/>
              </a:solidFill>
            </a:endParaRPr>
          </a:p>
        </p:txBody>
      </p:sp>
      <p:cxnSp>
        <p:nvCxnSpPr>
          <p:cNvPr id="333" name="Google Shape;333;p22"/>
          <p:cNvCxnSpPr/>
          <p:nvPr/>
        </p:nvCxnSpPr>
        <p:spPr>
          <a:xfrm flipH="1">
            <a:off x="3509225" y="1570625"/>
            <a:ext cx="70800" cy="4962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2"/>
          <p:cNvSpPr txBox="1"/>
          <p:nvPr/>
        </p:nvSpPr>
        <p:spPr>
          <a:xfrm>
            <a:off x="4011613" y="1396625"/>
            <a:ext cx="172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Linear equivalence</a:t>
            </a:r>
            <a:r>
              <a:rPr lang="en-GB">
                <a:solidFill>
                  <a:srgbClr val="EB5600"/>
                </a:solidFill>
              </a:rPr>
              <a:t> metric</a:t>
            </a:r>
            <a:endParaRPr>
              <a:solidFill>
                <a:srgbClr val="EB5600"/>
              </a:solidFill>
            </a:endParaRPr>
          </a:p>
        </p:txBody>
      </p:sp>
      <p:cxnSp>
        <p:nvCxnSpPr>
          <p:cNvPr id="335" name="Google Shape;335;p22"/>
          <p:cNvCxnSpPr/>
          <p:nvPr/>
        </p:nvCxnSpPr>
        <p:spPr>
          <a:xfrm flipH="1">
            <a:off x="4419500" y="1844050"/>
            <a:ext cx="336900" cy="2988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4100" y="2939450"/>
            <a:ext cx="201475" cy="1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893450" y="3750075"/>
            <a:ext cx="402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9999"/>
                </a:solidFill>
              </a:rPr>
              <a:t>Come to our poster to learn more! :D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/>
          <p:nvPr/>
        </p:nvSpPr>
        <p:spPr>
          <a:xfrm>
            <a:off x="2475150" y="1187650"/>
            <a:ext cx="4050000" cy="537600"/>
          </a:xfrm>
          <a:prstGeom prst="roundRect">
            <a:avLst>
              <a:gd fmla="val 3008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Learnable parameters: </a:t>
            </a:r>
            <a:endParaRPr sz="1600"/>
          </a:p>
        </p:txBody>
      </p:sp>
      <p:grpSp>
        <p:nvGrpSpPr>
          <p:cNvPr id="343" name="Google Shape;343;p23"/>
          <p:cNvGrpSpPr/>
          <p:nvPr/>
        </p:nvGrpSpPr>
        <p:grpSpPr>
          <a:xfrm>
            <a:off x="2305200" y="2375450"/>
            <a:ext cx="4533600" cy="1787400"/>
            <a:chOff x="440550" y="2841100"/>
            <a:chExt cx="4533600" cy="1787400"/>
          </a:xfrm>
        </p:grpSpPr>
        <p:sp>
          <p:nvSpPr>
            <p:cNvPr id="344" name="Google Shape;344;p23"/>
            <p:cNvSpPr/>
            <p:nvPr/>
          </p:nvSpPr>
          <p:spPr>
            <a:xfrm>
              <a:off x="440550" y="2841100"/>
              <a:ext cx="4533600" cy="17874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/>
                <a:t>Useful to think of</a:t>
              </a:r>
              <a:endParaRPr b="1"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/>
                <a:t>    = parameter of the ground-truth model</a:t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/>
                <a:t>     </a:t>
              </a:r>
              <a:r>
                <a:rPr lang="en-GB" sz="1700"/>
                <a:t>or </a:t>
              </a:r>
              <a:r>
                <a:rPr lang="en-GB" sz="1700"/>
                <a:t>    = parameter of the learned model</a:t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pic>
          <p:nvPicPr>
            <p:cNvPr id="345" name="Google Shape;345;p23"/>
            <p:cNvPicPr preferRelativeResize="0"/>
            <p:nvPr/>
          </p:nvPicPr>
          <p:blipFill rotWithShape="1">
            <a:blip r:embed="rId3">
              <a:alphaModFix/>
            </a:blip>
            <a:srcRect b="0" l="0" r="71134" t="0"/>
            <a:stretch/>
          </p:blipFill>
          <p:spPr>
            <a:xfrm>
              <a:off x="661875" y="3405025"/>
              <a:ext cx="177750" cy="2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3"/>
            <p:cNvPicPr preferRelativeResize="0"/>
            <p:nvPr/>
          </p:nvPicPr>
          <p:blipFill rotWithShape="1">
            <a:blip r:embed="rId3">
              <a:alphaModFix/>
            </a:blip>
            <a:srcRect b="0" l="34910" r="36223" t="0"/>
            <a:stretch/>
          </p:blipFill>
          <p:spPr>
            <a:xfrm>
              <a:off x="661875" y="3935600"/>
              <a:ext cx="177750" cy="27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3"/>
            <p:cNvPicPr preferRelativeResize="0"/>
            <p:nvPr/>
          </p:nvPicPr>
          <p:blipFill rotWithShape="1">
            <a:blip r:embed="rId3">
              <a:alphaModFix/>
            </a:blip>
            <a:srcRect b="0" l="71134" r="0" t="0"/>
            <a:stretch/>
          </p:blipFill>
          <p:spPr>
            <a:xfrm>
              <a:off x="1174700" y="3935600"/>
              <a:ext cx="177750" cy="27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975" y="1314325"/>
            <a:ext cx="1537276" cy="28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3"/>
          <p:cNvCxnSpPr>
            <a:endCxn id="348" idx="0"/>
          </p:cNvCxnSpPr>
          <p:nvPr/>
        </p:nvCxnSpPr>
        <p:spPr>
          <a:xfrm>
            <a:off x="4890013" y="852025"/>
            <a:ext cx="636600" cy="4623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3"/>
          <p:cNvSpPr txBox="1"/>
          <p:nvPr/>
        </p:nvSpPr>
        <p:spPr>
          <a:xfrm>
            <a:off x="4114150" y="578675"/>
            <a:ext cx="3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Decoder</a:t>
            </a:r>
            <a:endParaRPr>
              <a:solidFill>
                <a:srgbClr val="EB5600"/>
              </a:solidFill>
            </a:endParaRPr>
          </a:p>
        </p:txBody>
      </p:sp>
      <p:cxnSp>
        <p:nvCxnSpPr>
          <p:cNvPr id="351" name="Google Shape;351;p23"/>
          <p:cNvCxnSpPr/>
          <p:nvPr/>
        </p:nvCxnSpPr>
        <p:spPr>
          <a:xfrm>
            <a:off x="5462225" y="572300"/>
            <a:ext cx="299100" cy="7569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3"/>
          <p:cNvSpPr txBox="1"/>
          <p:nvPr/>
        </p:nvSpPr>
        <p:spPr>
          <a:xfrm>
            <a:off x="4300150" y="222975"/>
            <a:ext cx="36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Transition function/mechanism</a:t>
            </a:r>
            <a:endParaRPr>
              <a:solidFill>
                <a:srgbClr val="EB5600"/>
              </a:solidFill>
            </a:endParaRPr>
          </a:p>
        </p:txBody>
      </p:sp>
      <p:cxnSp>
        <p:nvCxnSpPr>
          <p:cNvPr id="353" name="Google Shape;353;p23"/>
          <p:cNvCxnSpPr/>
          <p:nvPr/>
        </p:nvCxnSpPr>
        <p:spPr>
          <a:xfrm flipH="1">
            <a:off x="6187250" y="941100"/>
            <a:ext cx="432300" cy="3732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3"/>
          <p:cNvSpPr txBox="1"/>
          <p:nvPr/>
        </p:nvSpPr>
        <p:spPr>
          <a:xfrm>
            <a:off x="6476350" y="578675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Dependency/causal graph</a:t>
            </a:r>
            <a:endParaRPr>
              <a:solidFill>
                <a:srgbClr val="EB56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Identifiability “up to linear transformation”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Khemakhem et al. (2020) and Lachapelle et al. (2022) gave conditions s.t.</a:t>
            </a:r>
            <a:endParaRPr/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49" y="1761075"/>
            <a:ext cx="7178127" cy="35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24"/>
          <p:cNvGrpSpPr/>
          <p:nvPr/>
        </p:nvGrpSpPr>
        <p:grpSpPr>
          <a:xfrm>
            <a:off x="515175" y="2158800"/>
            <a:ext cx="2734200" cy="791450"/>
            <a:chOff x="515175" y="2158800"/>
            <a:chExt cx="2734200" cy="791450"/>
          </a:xfrm>
        </p:grpSpPr>
        <p:sp>
          <p:nvSpPr>
            <p:cNvPr id="363" name="Google Shape;363;p24"/>
            <p:cNvSpPr/>
            <p:nvPr/>
          </p:nvSpPr>
          <p:spPr>
            <a:xfrm rot="-5400000">
              <a:off x="1723250" y="1268550"/>
              <a:ext cx="209700" cy="1990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B5600"/>
                </a:solidFill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515175" y="2334650"/>
              <a:ext cx="2734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Two models represent the same distribution over observations</a:t>
              </a:r>
              <a:endParaRPr>
                <a:solidFill>
                  <a:srgbClr val="EB5600"/>
                </a:solidFill>
              </a:endParaRPr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378875" y="3178891"/>
            <a:ext cx="4828973" cy="1004962"/>
            <a:chOff x="457396" y="3113071"/>
            <a:chExt cx="5051227" cy="881700"/>
          </a:xfrm>
        </p:grpSpPr>
        <p:sp>
          <p:nvSpPr>
            <p:cNvPr id="366" name="Google Shape;366;p24"/>
            <p:cNvSpPr/>
            <p:nvPr/>
          </p:nvSpPr>
          <p:spPr>
            <a:xfrm>
              <a:off x="457396" y="3113071"/>
              <a:ext cx="5041200" cy="881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681923" y="3162423"/>
              <a:ext cx="48267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Remark:</a:t>
              </a:r>
              <a:r>
                <a:rPr lang="en-GB"/>
                <a:t> This form of identifiability does not correspond to our intuitive definition of disentanglement, since the matrix L can still “mix up” latent factors.</a:t>
              </a:r>
              <a:endParaRPr/>
            </a:p>
          </p:txBody>
        </p:sp>
      </p:grpSp>
      <p:grpSp>
        <p:nvGrpSpPr>
          <p:cNvPr id="368" name="Google Shape;368;p24"/>
          <p:cNvGrpSpPr/>
          <p:nvPr/>
        </p:nvGrpSpPr>
        <p:grpSpPr>
          <a:xfrm>
            <a:off x="5363841" y="2993980"/>
            <a:ext cx="2689724" cy="1535657"/>
            <a:chOff x="5894825" y="3155238"/>
            <a:chExt cx="2472400" cy="1424675"/>
          </a:xfrm>
        </p:grpSpPr>
        <p:pic>
          <p:nvPicPr>
            <p:cNvPr id="369" name="Google Shape;36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4825" y="3155238"/>
              <a:ext cx="2472400" cy="1424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81850" y="3352900"/>
              <a:ext cx="298350" cy="270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4"/>
          <p:cNvSpPr txBox="1"/>
          <p:nvPr/>
        </p:nvSpPr>
        <p:spPr>
          <a:xfrm>
            <a:off x="494450" y="4640775"/>
            <a:ext cx="66333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I. Khemakhem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Variational autoencoders and nonlinear</a:t>
            </a:r>
            <a:r>
              <a:rPr i="1" lang="en-GB" sz="1100">
                <a:solidFill>
                  <a:srgbClr val="666666"/>
                </a:solidFill>
              </a:rPr>
              <a:t>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ICA: A unifying framework.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AISTATS 2020.</a:t>
            </a:r>
            <a:b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S. Lachapelle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Disentanglement via Mechanism Sparsity Regularization. 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CLeaR 2022.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372" name="Google Shape;372;p24"/>
          <p:cNvGrpSpPr/>
          <p:nvPr/>
        </p:nvGrpSpPr>
        <p:grpSpPr>
          <a:xfrm>
            <a:off x="3459200" y="1685175"/>
            <a:ext cx="4819375" cy="1265075"/>
            <a:chOff x="3459200" y="1685175"/>
            <a:chExt cx="4819375" cy="1265075"/>
          </a:xfrm>
        </p:grpSpPr>
        <p:sp>
          <p:nvSpPr>
            <p:cNvPr id="373" name="Google Shape;373;p24"/>
            <p:cNvSpPr/>
            <p:nvPr/>
          </p:nvSpPr>
          <p:spPr>
            <a:xfrm>
              <a:off x="5862850" y="1685175"/>
              <a:ext cx="2270100" cy="4299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4"/>
            <p:cNvGrpSpPr/>
            <p:nvPr/>
          </p:nvGrpSpPr>
          <p:grpSpPr>
            <a:xfrm>
              <a:off x="3459200" y="2158800"/>
              <a:ext cx="4819375" cy="791450"/>
              <a:chOff x="3459200" y="2158800"/>
              <a:chExt cx="4819375" cy="791450"/>
            </a:xfrm>
          </p:grpSpPr>
          <p:grpSp>
            <p:nvGrpSpPr>
              <p:cNvPr id="375" name="Google Shape;375;p24"/>
              <p:cNvGrpSpPr/>
              <p:nvPr/>
            </p:nvGrpSpPr>
            <p:grpSpPr>
              <a:xfrm>
                <a:off x="3459200" y="2158800"/>
                <a:ext cx="4819375" cy="791450"/>
                <a:chOff x="-1570000" y="2158800"/>
                <a:chExt cx="4819375" cy="791450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 rot="-5400000">
                  <a:off x="684350" y="-95550"/>
                  <a:ext cx="209700" cy="4718400"/>
                </a:xfrm>
                <a:prstGeom prst="leftBrace">
                  <a:avLst>
                    <a:gd fmla="val 50000" name="adj1"/>
                    <a:gd fmla="val 74526" name="adj2"/>
                  </a:avLst>
                </a:prstGeom>
                <a:noFill/>
                <a:ln cap="flat" cmpd="sng" w="19050">
                  <a:solidFill>
                    <a:srgbClr val="EB5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7" name="Google Shape;377;p24"/>
                <p:cNvSpPr txBox="1"/>
                <p:nvPr/>
              </p:nvSpPr>
              <p:spPr>
                <a:xfrm>
                  <a:off x="515175" y="2334650"/>
                  <a:ext cx="27342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solidFill>
                        <a:srgbClr val="EB5600"/>
                      </a:solidFill>
                    </a:rPr>
                    <a:t>Models are “linearly equivalent”, denoted               . </a:t>
                  </a:r>
                  <a:endParaRPr>
                    <a:solidFill>
                      <a:srgbClr val="EB5600"/>
                    </a:solidFill>
                  </a:endParaRPr>
                </a:p>
              </p:txBody>
            </p:sp>
          </p:grpSp>
          <p:pic>
            <p:nvPicPr>
              <p:cNvPr id="378" name="Google Shape;378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327625" y="2623950"/>
                <a:ext cx="660025" cy="227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/>
        </p:nvSpPr>
        <p:spPr>
          <a:xfrm>
            <a:off x="1996650" y="2539975"/>
            <a:ext cx="23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Permutation-scaling matrix </a:t>
            </a:r>
            <a:endParaRPr>
              <a:solidFill>
                <a:srgbClr val="EB5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i.e. </a:t>
            </a:r>
            <a:endParaRPr>
              <a:solidFill>
                <a:srgbClr val="EB5600"/>
              </a:solidFill>
            </a:endParaRPr>
          </a:p>
        </p:txBody>
      </p:sp>
      <p:sp>
        <p:nvSpPr>
          <p:cNvPr id="384" name="Google Shape;3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Complete</a:t>
            </a:r>
            <a:r>
              <a:rPr lang="en-GB"/>
              <a:t> disentanglement</a:t>
            </a:r>
            <a:endParaRPr/>
          </a:p>
        </p:txBody>
      </p:sp>
      <p:sp>
        <p:nvSpPr>
          <p:cNvPr id="385" name="Google Shape;385;p25"/>
          <p:cNvSpPr txBox="1"/>
          <p:nvPr>
            <p:ph idx="1" type="body"/>
          </p:nvPr>
        </p:nvSpPr>
        <p:spPr>
          <a:xfrm>
            <a:off x="311700" y="1152475"/>
            <a:ext cx="85971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say a learned model    is </a:t>
            </a:r>
            <a:r>
              <a:rPr b="1" lang="en-GB"/>
              <a:t>completely disentangled</a:t>
            </a:r>
            <a:r>
              <a:rPr lang="en-GB"/>
              <a:t> w.r.t. </a:t>
            </a:r>
            <a:r>
              <a:rPr lang="en-GB"/>
              <a:t>to</a:t>
            </a:r>
            <a:r>
              <a:rPr lang="en-GB"/>
              <a:t> a ground-truth model    when </a:t>
            </a:r>
            <a:endParaRPr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71134" t="0"/>
          <a:stretch/>
        </p:blipFill>
        <p:spPr>
          <a:xfrm>
            <a:off x="1554175" y="1542075"/>
            <a:ext cx="156375" cy="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 rotWithShape="1">
          <a:blip r:embed="rId3">
            <a:alphaModFix/>
          </a:blip>
          <a:srcRect b="0" l="34910" r="36223" t="0"/>
          <a:stretch/>
        </p:blipFill>
        <p:spPr>
          <a:xfrm>
            <a:off x="3378600" y="1217752"/>
            <a:ext cx="156375" cy="24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5"/>
          <p:cNvPicPr preferRelativeResize="0"/>
          <p:nvPr/>
        </p:nvPicPr>
        <p:blipFill rotWithShape="1">
          <a:blip r:embed="rId4">
            <a:alphaModFix/>
          </a:blip>
          <a:srcRect b="0" l="69834" r="0" t="0"/>
          <a:stretch/>
        </p:blipFill>
        <p:spPr>
          <a:xfrm>
            <a:off x="1205051" y="1937950"/>
            <a:ext cx="2654198" cy="4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6550" y="2847475"/>
            <a:ext cx="922050" cy="19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5"/>
          <p:cNvCxnSpPr/>
          <p:nvPr/>
        </p:nvCxnSpPr>
        <p:spPr>
          <a:xfrm flipH="1" rot="10800000">
            <a:off x="2925075" y="2289225"/>
            <a:ext cx="184200" cy="3624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5"/>
          <p:cNvCxnSpPr/>
          <p:nvPr/>
        </p:nvCxnSpPr>
        <p:spPr>
          <a:xfrm flipH="1" rot="10800000">
            <a:off x="2677075" y="3085575"/>
            <a:ext cx="248100" cy="3927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5"/>
          <p:cNvCxnSpPr/>
          <p:nvPr/>
        </p:nvCxnSpPr>
        <p:spPr>
          <a:xfrm rot="10800000">
            <a:off x="3153700" y="3085650"/>
            <a:ext cx="261000" cy="399000"/>
          </a:xfrm>
          <a:prstGeom prst="straightConnector1">
            <a:avLst/>
          </a:prstGeom>
          <a:noFill/>
          <a:ln cap="flat" cmpd="sng" w="19050">
            <a:solidFill>
              <a:srgbClr val="EB56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5"/>
          <p:cNvSpPr txBox="1"/>
          <p:nvPr/>
        </p:nvSpPr>
        <p:spPr>
          <a:xfrm>
            <a:off x="716613" y="3390775"/>
            <a:ext cx="23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Invertible diagonal matrix</a:t>
            </a:r>
            <a:endParaRPr>
              <a:solidFill>
                <a:srgbClr val="EB5600"/>
              </a:solidFill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3291713" y="3390775"/>
            <a:ext cx="23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Permutation matrix</a:t>
            </a:r>
            <a:endParaRPr>
              <a:solidFill>
                <a:srgbClr val="EB5600"/>
              </a:solidFill>
            </a:endParaRPr>
          </a:p>
        </p:txBody>
      </p:sp>
      <p:grpSp>
        <p:nvGrpSpPr>
          <p:cNvPr id="395" name="Google Shape;395;p25"/>
          <p:cNvGrpSpPr/>
          <p:nvPr/>
        </p:nvGrpSpPr>
        <p:grpSpPr>
          <a:xfrm>
            <a:off x="4870800" y="1707200"/>
            <a:ext cx="3722000" cy="2169371"/>
            <a:chOff x="5259721" y="1791353"/>
            <a:chExt cx="2865502" cy="1670160"/>
          </a:xfrm>
        </p:grpSpPr>
        <p:pic>
          <p:nvPicPr>
            <p:cNvPr id="396" name="Google Shape;396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59721" y="1791353"/>
              <a:ext cx="2865502" cy="1670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90761" y="1791353"/>
              <a:ext cx="603420" cy="5561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go from “linear identifiability” to “disentanglement”?</a:t>
            </a:r>
            <a:endParaRPr/>
          </a:p>
        </p:txBody>
      </p:sp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Khemakhem et al. (2020) provided conditions to obtain </a:t>
            </a:r>
            <a:r>
              <a:rPr b="1" lang="en-GB"/>
              <a:t>complete disentanglement</a:t>
            </a:r>
            <a:r>
              <a:rPr lang="en-GB"/>
              <a:t>, but doesn’t hold for our Gaussian case with fixed variance.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Lachapelle et al. (2022) introduced </a:t>
            </a:r>
            <a:r>
              <a:rPr b="1" lang="en-GB"/>
              <a:t>mechanism sparsity regularization</a:t>
            </a:r>
            <a:r>
              <a:rPr lang="en-GB"/>
              <a:t> to obtain </a:t>
            </a:r>
            <a:r>
              <a:rPr b="1" lang="en-GB"/>
              <a:t>complete disentanglement</a:t>
            </a:r>
            <a:r>
              <a:rPr lang="en-GB"/>
              <a:t>, given some technical condition on the ground-truth graph is satisfied.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work, we generalize the latter by relaxing its assumptions about the ground-truth graph, and guarantee only </a:t>
            </a:r>
            <a:r>
              <a:rPr b="1" lang="en-GB"/>
              <a:t>partial disentanglement</a:t>
            </a:r>
            <a:endParaRPr b="1"/>
          </a:p>
        </p:txBody>
      </p:sp>
      <p:sp>
        <p:nvSpPr>
          <p:cNvPr id="404" name="Google Shape;404;p26"/>
          <p:cNvSpPr txBox="1"/>
          <p:nvPr/>
        </p:nvSpPr>
        <p:spPr>
          <a:xfrm>
            <a:off x="494450" y="4640775"/>
            <a:ext cx="66333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I. Khemakhem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Variational autoencoders and nonlinear</a:t>
            </a:r>
            <a:r>
              <a:rPr i="1" lang="en-GB" sz="1100">
                <a:solidFill>
                  <a:srgbClr val="666666"/>
                </a:solidFill>
              </a:rPr>
              <a:t>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ICA: A unifying framework.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AISTATS 2020.</a:t>
            </a:r>
            <a:b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S. Lachapelle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Disentanglement via Mechanism Sparsity Regularization. 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CLeaR 2022.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7"/>
          <p:cNvGrpSpPr/>
          <p:nvPr/>
        </p:nvGrpSpPr>
        <p:grpSpPr>
          <a:xfrm>
            <a:off x="2553963" y="3371604"/>
            <a:ext cx="2838238" cy="890100"/>
            <a:chOff x="2553963" y="3371604"/>
            <a:chExt cx="2838238" cy="890100"/>
          </a:xfrm>
        </p:grpSpPr>
        <p:sp>
          <p:nvSpPr>
            <p:cNvPr id="410" name="Google Shape;410;p27"/>
            <p:cNvSpPr/>
            <p:nvPr/>
          </p:nvSpPr>
          <p:spPr>
            <a:xfrm>
              <a:off x="3122400" y="3371604"/>
              <a:ext cx="2269800" cy="8901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E</a:t>
              </a:r>
              <a:r>
                <a:rPr lang="en-GB" sz="1500">
                  <a:solidFill>
                    <a:schemeClr val="dk1"/>
                  </a:solidFill>
                </a:rPr>
                <a:t>ntangled representations require a denser graph</a:t>
              </a:r>
              <a:r>
                <a:rPr lang="en-GB" sz="1500"/>
                <a:t> </a:t>
              </a:r>
              <a:endParaRPr sz="1700"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553963" y="3629600"/>
              <a:ext cx="479700" cy="37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5480913" y="3371604"/>
            <a:ext cx="3087828" cy="890100"/>
            <a:chOff x="5480913" y="3371604"/>
            <a:chExt cx="3087828" cy="890100"/>
          </a:xfrm>
        </p:grpSpPr>
        <p:sp>
          <p:nvSpPr>
            <p:cNvPr id="413" name="Google Shape;413;p27"/>
            <p:cNvSpPr/>
            <p:nvPr/>
          </p:nvSpPr>
          <p:spPr>
            <a:xfrm>
              <a:off x="6049341" y="3371604"/>
              <a:ext cx="2519400" cy="8901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</a:rPr>
                <a:t>Graph sparsity constraint pushes factors to be disentangled</a:t>
              </a:r>
              <a:endParaRPr sz="1700"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5480913" y="3629600"/>
              <a:ext cx="479700" cy="37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27"/>
          <p:cNvGrpSpPr/>
          <p:nvPr/>
        </p:nvGrpSpPr>
        <p:grpSpPr>
          <a:xfrm>
            <a:off x="273125" y="2925200"/>
            <a:ext cx="2856600" cy="1336504"/>
            <a:chOff x="273125" y="2925200"/>
            <a:chExt cx="2856600" cy="1336504"/>
          </a:xfrm>
        </p:grpSpPr>
        <p:sp>
          <p:nvSpPr>
            <p:cNvPr id="416" name="Google Shape;416;p27"/>
            <p:cNvSpPr/>
            <p:nvPr/>
          </p:nvSpPr>
          <p:spPr>
            <a:xfrm>
              <a:off x="501716" y="3371604"/>
              <a:ext cx="1963500" cy="890100"/>
            </a:xfrm>
            <a:prstGeom prst="roundRect">
              <a:avLst>
                <a:gd fmla="val 16667" name="adj"/>
              </a:avLst>
            </a:prstGeom>
            <a:solidFill>
              <a:srgbClr val="F9CB9C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/>
                <a:t>Sparse g</a:t>
              </a:r>
              <a:r>
                <a:rPr lang="en-GB" sz="1500"/>
                <a:t>round-truth graph </a:t>
              </a:r>
              <a:endParaRPr sz="1700"/>
            </a:p>
          </p:txBody>
        </p:sp>
        <p:sp>
          <p:nvSpPr>
            <p:cNvPr id="417" name="Google Shape;417;p27"/>
            <p:cNvSpPr txBox="1"/>
            <p:nvPr/>
          </p:nvSpPr>
          <p:spPr>
            <a:xfrm>
              <a:off x="273125" y="2925200"/>
              <a:ext cx="2856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/>
                <a:t>Intuition behind theory :</a:t>
              </a:r>
              <a:endParaRPr b="1" sz="1700"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6132813" y="477250"/>
            <a:ext cx="2953518" cy="2651274"/>
            <a:chOff x="5693838" y="166475"/>
            <a:chExt cx="3291561" cy="2954724"/>
          </a:xfrm>
        </p:grpSpPr>
        <p:pic>
          <p:nvPicPr>
            <p:cNvPr id="419" name="Google Shape;41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93838" y="166475"/>
              <a:ext cx="3291561" cy="2954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27"/>
            <p:cNvSpPr/>
            <p:nvPr/>
          </p:nvSpPr>
          <p:spPr>
            <a:xfrm>
              <a:off x="6623497" y="614788"/>
              <a:ext cx="337200" cy="106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657862" y="614788"/>
              <a:ext cx="337200" cy="106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152600" y="995250"/>
            <a:ext cx="5919900" cy="13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Our </a:t>
            </a:r>
            <a:r>
              <a:rPr b="1" lang="en-GB" sz="1700"/>
              <a:t>identifiability theory</a:t>
            </a:r>
            <a:r>
              <a:rPr lang="en-GB" sz="1700"/>
              <a:t> shows: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Possible to learn the dependency graph 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Doing so can (partially) disentangle the latent factors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Constrained estimation</a:t>
            </a:r>
            <a:endParaRPr/>
          </a:p>
        </p:txBody>
      </p:sp>
      <p:sp>
        <p:nvSpPr>
          <p:cNvPr id="428" name="Google Shape;428;p28"/>
          <p:cNvSpPr txBox="1"/>
          <p:nvPr>
            <p:ph idx="1" type="body"/>
          </p:nvPr>
        </p:nvSpPr>
        <p:spPr>
          <a:xfrm>
            <a:off x="311700" y="9238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VAEs.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Variational posterior: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Resulting ELBO: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                        be the above ELBO averaged over the whole 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objective is then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/>
            </a:br>
            <a:r>
              <a:rPr lang="en-GB"/>
              <a:t>            </a:t>
            </a:r>
            <a:endParaRPr/>
          </a:p>
        </p:txBody>
      </p:sp>
      <p:pic>
        <p:nvPicPr>
          <p:cNvPr id="429" name="Google Shape;4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455" y="1192675"/>
            <a:ext cx="290909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060" y="2094476"/>
            <a:ext cx="781899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700" y="2925950"/>
            <a:ext cx="1443926" cy="2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1138" y="3676000"/>
            <a:ext cx="4997773" cy="602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28"/>
          <p:cNvGrpSpPr/>
          <p:nvPr/>
        </p:nvGrpSpPr>
        <p:grpSpPr>
          <a:xfrm>
            <a:off x="553225" y="4051000"/>
            <a:ext cx="8279100" cy="705675"/>
            <a:chOff x="553225" y="4279600"/>
            <a:chExt cx="8279100" cy="705675"/>
          </a:xfrm>
        </p:grpSpPr>
        <p:sp>
          <p:nvSpPr>
            <p:cNvPr id="434" name="Google Shape;434;p28"/>
            <p:cNvSpPr/>
            <p:nvPr/>
          </p:nvSpPr>
          <p:spPr>
            <a:xfrm>
              <a:off x="553225" y="4635475"/>
              <a:ext cx="8279100" cy="349800"/>
            </a:xfrm>
            <a:prstGeom prst="roundRect">
              <a:avLst>
                <a:gd fmla="val 30087" name="adj"/>
              </a:avLst>
            </a:prstGeom>
            <a:solidFill>
              <a:srgbClr val="D9EAD3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G is discrete, so use </a:t>
              </a:r>
              <a:r>
                <a:rPr b="1" lang="en-GB" sz="1600"/>
                <a:t>Gumbel-Softmax trick</a:t>
              </a:r>
              <a:r>
                <a:rPr lang="en-GB" sz="1600"/>
                <a:t> to allow gradient-based optimization</a:t>
              </a:r>
              <a:endParaRPr sz="1600"/>
            </a:p>
          </p:txBody>
        </p:sp>
        <p:cxnSp>
          <p:nvCxnSpPr>
            <p:cNvPr id="435" name="Google Shape;435;p28"/>
            <p:cNvCxnSpPr/>
            <p:nvPr/>
          </p:nvCxnSpPr>
          <p:spPr>
            <a:xfrm rot="10800000">
              <a:off x="4457900" y="4279600"/>
              <a:ext cx="622800" cy="36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28"/>
            <p:cNvCxnSpPr/>
            <p:nvPr/>
          </p:nvCxnSpPr>
          <p:spPr>
            <a:xfrm flipH="1" rot="10800000">
              <a:off x="5474950" y="4279675"/>
              <a:ext cx="431100" cy="343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7" name="Google Shape;437;p28"/>
          <p:cNvGrpSpPr/>
          <p:nvPr/>
        </p:nvGrpSpPr>
        <p:grpSpPr>
          <a:xfrm>
            <a:off x="311700" y="2889275"/>
            <a:ext cx="8520600" cy="824325"/>
            <a:chOff x="311700" y="2889275"/>
            <a:chExt cx="8520600" cy="824325"/>
          </a:xfrm>
        </p:grpSpPr>
        <p:sp>
          <p:nvSpPr>
            <p:cNvPr id="438" name="Google Shape;438;p28"/>
            <p:cNvSpPr/>
            <p:nvPr/>
          </p:nvSpPr>
          <p:spPr>
            <a:xfrm>
              <a:off x="311700" y="2889275"/>
              <a:ext cx="8520600" cy="602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/>
                <a:t>Using a constraint instead of regularization, following Gallego-Posada et al. (2021) </a:t>
              </a:r>
              <a:endParaRPr sz="1700"/>
            </a:p>
          </p:txBody>
        </p:sp>
        <p:sp>
          <p:nvSpPr>
            <p:cNvPr id="439" name="Google Shape;439;p28"/>
            <p:cNvSpPr/>
            <p:nvPr/>
          </p:nvSpPr>
          <p:spPr>
            <a:xfrm rot="5400000">
              <a:off x="6133150" y="2928350"/>
              <a:ext cx="222600" cy="13479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28"/>
          <p:cNvSpPr txBox="1"/>
          <p:nvPr/>
        </p:nvSpPr>
        <p:spPr>
          <a:xfrm>
            <a:off x="500825" y="4710725"/>
            <a:ext cx="6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342050" y="4793175"/>
            <a:ext cx="840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J. Gallego-Posada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Flexible Learning of Sparse Neural Networks via Constrained L0 Regularization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. NeurIPS 2021 LatinX in AI Workshop, 2021.</a:t>
            </a:r>
            <a:r>
              <a:rPr b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2514600" y="0"/>
            <a:ext cx="5446899" cy="4889500"/>
            <a:chOff x="1905000" y="0"/>
            <a:chExt cx="5446899" cy="4889500"/>
          </a:xfrm>
        </p:grpSpPr>
        <p:pic>
          <p:nvPicPr>
            <p:cNvPr id="62" name="Google Shape;6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5000" y="0"/>
              <a:ext cx="5446899" cy="488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5076675" y="2952050"/>
              <a:ext cx="205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</a:rPr>
                <a:t>(High-dim.o</a:t>
              </a:r>
              <a:r>
                <a:rPr lang="en-GB">
                  <a:solidFill>
                    <a:srgbClr val="999999"/>
                  </a:solidFill>
                </a:rPr>
                <a:t>bservation)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5076675" y="341675"/>
              <a:ext cx="186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</a:rPr>
                <a:t>(</a:t>
              </a:r>
              <a:r>
                <a:rPr lang="en-GB">
                  <a:solidFill>
                    <a:srgbClr val="999999"/>
                  </a:solidFill>
                </a:rPr>
                <a:t>Latent factors)</a:t>
              </a:r>
              <a:endParaRPr>
                <a:solidFill>
                  <a:srgbClr val="999999"/>
                </a:solidFill>
              </a:endParaRPr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045136" y="741871"/>
            <a:ext cx="558000" cy="175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42382" l="35145" r="61401" t="52123"/>
          <a:stretch/>
        </p:blipFill>
        <p:spPr>
          <a:xfrm>
            <a:off x="4045136" y="2558458"/>
            <a:ext cx="188075" cy="26860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418871" y="2532157"/>
            <a:ext cx="218400" cy="26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072000" y="8749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448775" y="846671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(Tree position)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448775" y="138007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(Robot</a:t>
            </a:r>
            <a:r>
              <a:rPr lang="en-GB">
                <a:solidFill>
                  <a:srgbClr val="999999"/>
                </a:solidFill>
              </a:rPr>
              <a:t> position)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448775" y="1913471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(Ball</a:t>
            </a:r>
            <a:r>
              <a:rPr lang="en-GB">
                <a:solidFill>
                  <a:srgbClr val="999999"/>
                </a:solidFill>
              </a:rPr>
              <a:t> position)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286488" y="135627"/>
            <a:ext cx="9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(Action)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234775" y="26811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6279225" y="2388275"/>
            <a:ext cx="2698325" cy="615600"/>
            <a:chOff x="5669625" y="2388275"/>
            <a:chExt cx="2698325" cy="61560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5669625" y="2482825"/>
              <a:ext cx="208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</a:rPr>
                <a:t>(Nonlinear decoder)</a:t>
              </a:r>
              <a:endParaRPr>
                <a:solidFill>
                  <a:srgbClr val="999999"/>
                </a:solidFill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7323650" y="2388275"/>
              <a:ext cx="1044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Identifiable </a:t>
              </a:r>
              <a:endParaRPr>
                <a:solidFill>
                  <a:srgbClr val="EB56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from p(x)?</a:t>
              </a:r>
              <a:endParaRPr>
                <a:solidFill>
                  <a:srgbClr val="EB5600"/>
                </a:solidFill>
              </a:endParaRPr>
            </a:p>
          </p:txBody>
        </p:sp>
      </p:grpSp>
      <p:sp>
        <p:nvSpPr>
          <p:cNvPr id="77" name="Google Shape;77;p14"/>
          <p:cNvSpPr txBox="1"/>
          <p:nvPr/>
        </p:nvSpPr>
        <p:spPr>
          <a:xfrm>
            <a:off x="4281000" y="181400"/>
            <a:ext cx="163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4125"/>
                </a:solidFill>
              </a:rPr>
              <a:t>Sparse action </a:t>
            </a:r>
            <a:endParaRPr sz="12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4125"/>
                </a:solidFill>
              </a:rPr>
              <a:t>effect</a:t>
            </a:r>
            <a:endParaRPr sz="1200">
              <a:solidFill>
                <a:srgbClr val="CC4125"/>
              </a:solidFill>
            </a:endParaRPr>
          </a:p>
        </p:txBody>
      </p:sp>
      <p:grpSp>
        <p:nvGrpSpPr>
          <p:cNvPr id="78" name="Google Shape;78;p14"/>
          <p:cNvGrpSpPr/>
          <p:nvPr/>
        </p:nvGrpSpPr>
        <p:grpSpPr>
          <a:xfrm>
            <a:off x="3290700" y="14100"/>
            <a:ext cx="2567375" cy="1463150"/>
            <a:chOff x="2681100" y="14100"/>
            <a:chExt cx="2567375" cy="1463150"/>
          </a:xfrm>
        </p:grpSpPr>
        <p:sp>
          <p:nvSpPr>
            <p:cNvPr id="79" name="Google Shape;79;p14"/>
            <p:cNvSpPr/>
            <p:nvPr/>
          </p:nvSpPr>
          <p:spPr>
            <a:xfrm>
              <a:off x="2681100" y="14100"/>
              <a:ext cx="2307300" cy="698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4056950" y="500950"/>
              <a:ext cx="1191525" cy="976300"/>
              <a:chOff x="4056950" y="500950"/>
              <a:chExt cx="1191525" cy="9763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4056950" y="500950"/>
                <a:ext cx="740700" cy="545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4603750" y="1063450"/>
                <a:ext cx="517800" cy="261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086175" y="1315850"/>
                <a:ext cx="162300" cy="16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4944025" y="1263675"/>
                <a:ext cx="162300" cy="161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Google Shape;85;p14"/>
          <p:cNvSpPr txBox="1"/>
          <p:nvPr/>
        </p:nvSpPr>
        <p:spPr>
          <a:xfrm>
            <a:off x="2600675" y="766246"/>
            <a:ext cx="1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(Past factors)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207950" y="2067975"/>
            <a:ext cx="19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4125"/>
                </a:solidFill>
              </a:rPr>
              <a:t>Sparse</a:t>
            </a:r>
            <a:endParaRPr sz="12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4125"/>
                </a:solidFill>
              </a:rPr>
              <a:t>temporal </a:t>
            </a:r>
            <a:endParaRPr sz="1200">
              <a:solidFill>
                <a:srgbClr val="CC412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4125"/>
                </a:solidFill>
              </a:rPr>
              <a:t>dependencies</a:t>
            </a:r>
            <a:endParaRPr sz="1200">
              <a:solidFill>
                <a:srgbClr val="CC4125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2621675" y="35475"/>
            <a:ext cx="3233600" cy="4697400"/>
            <a:chOff x="2012075" y="35475"/>
            <a:chExt cx="3233600" cy="4697400"/>
          </a:xfrm>
        </p:grpSpPr>
        <p:sp>
          <p:nvSpPr>
            <p:cNvPr id="88" name="Google Shape;88;p14"/>
            <p:cNvSpPr/>
            <p:nvPr/>
          </p:nvSpPr>
          <p:spPr>
            <a:xfrm>
              <a:off x="2012075" y="35475"/>
              <a:ext cx="2815200" cy="4697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390250" y="789675"/>
              <a:ext cx="2815200" cy="208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155075" y="1404050"/>
              <a:ext cx="90600" cy="72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126750" y="1476350"/>
              <a:ext cx="90600" cy="72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145525" y="1961225"/>
              <a:ext cx="90600" cy="72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126750" y="2016875"/>
              <a:ext cx="90600" cy="72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/>
          <p:nvPr/>
        </p:nvSpPr>
        <p:spPr>
          <a:xfrm rot="344">
            <a:off x="181576" y="2894243"/>
            <a:ext cx="3000300" cy="1282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Their</a:t>
            </a:r>
            <a:r>
              <a:rPr lang="en-GB" sz="1500"/>
              <a:t> </a:t>
            </a:r>
            <a:r>
              <a:rPr b="1" lang="en-GB" sz="1500"/>
              <a:t>identifiability theory</a:t>
            </a:r>
            <a:r>
              <a:rPr lang="en-GB" sz="1500"/>
              <a:t> shows how to use this sparsity to disentangle the latent factors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via a </a:t>
            </a:r>
            <a:r>
              <a:rPr b="1" lang="en-GB" sz="1500"/>
              <a:t>sparsity regularization</a:t>
            </a:r>
            <a:endParaRPr b="1" sz="1500"/>
          </a:p>
        </p:txBody>
      </p:sp>
      <p:sp>
        <p:nvSpPr>
          <p:cNvPr id="95" name="Google Shape;95;p14"/>
          <p:cNvSpPr/>
          <p:nvPr/>
        </p:nvSpPr>
        <p:spPr>
          <a:xfrm>
            <a:off x="5764681" y="741871"/>
            <a:ext cx="558000" cy="175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344">
            <a:off x="181576" y="1389168"/>
            <a:ext cx="3000300" cy="1282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Disentanglement </a:t>
            </a:r>
            <a:r>
              <a:rPr lang="en-GB" sz="1500"/>
              <a:t>is the problem of recovering the latent </a:t>
            </a:r>
            <a:r>
              <a:rPr lang="en-GB" sz="1500"/>
              <a:t>factors without supervision,</a:t>
            </a:r>
            <a:br>
              <a:rPr lang="en-GB" sz="1500"/>
            </a:br>
            <a:r>
              <a:rPr lang="en-GB" sz="1500"/>
              <a:t>i.e. from p(x)</a:t>
            </a:r>
            <a:endParaRPr sz="1500"/>
          </a:p>
        </p:txBody>
      </p:sp>
      <p:sp>
        <p:nvSpPr>
          <p:cNvPr id="97" name="Google Shape;97;p14"/>
          <p:cNvSpPr txBox="1"/>
          <p:nvPr/>
        </p:nvSpPr>
        <p:spPr>
          <a:xfrm>
            <a:off x="204200" y="147700"/>
            <a:ext cx="631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</a:rPr>
              <a:t>We extend Lachapelle et al. </a:t>
            </a:r>
            <a:br>
              <a:rPr lang="en-GB" sz="1900">
                <a:solidFill>
                  <a:schemeClr val="dk2"/>
                </a:solidFill>
              </a:rPr>
            </a:br>
            <a:r>
              <a:rPr lang="en-GB" sz="1900">
                <a:solidFill>
                  <a:schemeClr val="dk2"/>
                </a:solidFill>
              </a:rPr>
              <a:t>(CLeaR 2022)</a:t>
            </a:r>
            <a:r>
              <a:rPr lang="en-GB" sz="2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4450" y="4716975"/>
            <a:ext cx="7600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S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. Lachapelle, P. Rodríguez López, Y. Sharma, K. Everett, R. Le Priol, A. Lacoste, S. Lacoste-Julien. </a:t>
            </a:r>
            <a:b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Disentanglement via Mechanism Sparsity Regularization: A New Principle for Nonlinear ICA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CLeaR 2022.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-528775" y="5216175"/>
            <a:ext cx="553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B5600"/>
                </a:solidFill>
              </a:rPr>
              <a:t>Mention multiple models can express the same distributions, but might have different representation!!</a:t>
            </a:r>
            <a:br>
              <a:rPr lang="en-GB">
                <a:solidFill>
                  <a:srgbClr val="EB5600"/>
                </a:solidFill>
              </a:rPr>
            </a:br>
            <a:r>
              <a:rPr lang="en-GB">
                <a:solidFill>
                  <a:srgbClr val="EB5600"/>
                </a:solidFill>
              </a:rPr>
              <a:t>Mention “causal representation learning”</a:t>
            </a:r>
            <a:endParaRPr>
              <a:solidFill>
                <a:srgbClr val="EB56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disentanglement?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807105" y="2570823"/>
            <a:ext cx="3529800" cy="370900"/>
            <a:chOff x="2807105" y="2570823"/>
            <a:chExt cx="3529800" cy="370900"/>
          </a:xfrm>
        </p:grpSpPr>
        <p:cxnSp>
          <p:nvCxnSpPr>
            <p:cNvPr id="106" name="Google Shape;106;p15"/>
            <p:cNvCxnSpPr>
              <a:stCxn id="107" idx="3"/>
              <a:endCxn id="108" idx="5"/>
            </p:cNvCxnSpPr>
            <p:nvPr/>
          </p:nvCxnSpPr>
          <p:spPr>
            <a:xfrm rot="5400000">
              <a:off x="4571705" y="806233"/>
              <a:ext cx="600" cy="3529800"/>
            </a:xfrm>
            <a:prstGeom prst="curvedConnector3">
              <a:avLst>
                <a:gd fmla="val 9058624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09" name="Google Shape;10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64575" y="2570823"/>
              <a:ext cx="1123920" cy="37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863" y="4677300"/>
            <a:ext cx="1487225" cy="38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5"/>
          <p:cNvGrpSpPr/>
          <p:nvPr/>
        </p:nvGrpSpPr>
        <p:grpSpPr>
          <a:xfrm>
            <a:off x="0" y="941525"/>
            <a:ext cx="9355050" cy="4128662"/>
            <a:chOff x="0" y="941525"/>
            <a:chExt cx="9355050" cy="4128662"/>
          </a:xfrm>
        </p:grpSpPr>
        <p:sp>
          <p:nvSpPr>
            <p:cNvPr id="108" name="Google Shape;108;p15"/>
            <p:cNvSpPr/>
            <p:nvPr/>
          </p:nvSpPr>
          <p:spPr>
            <a:xfrm>
              <a:off x="1086075" y="1389600"/>
              <a:ext cx="2016300" cy="13839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60788" y="1511588"/>
              <a:ext cx="1066850" cy="109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 txBox="1"/>
            <p:nvPr/>
          </p:nvSpPr>
          <p:spPr>
            <a:xfrm>
              <a:off x="2553150" y="4669988"/>
              <a:ext cx="36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(Data manifold)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563850" y="3245350"/>
              <a:ext cx="2016300" cy="13839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5"/>
            <p:cNvPicPr preferRelativeResize="0"/>
            <p:nvPr/>
          </p:nvPicPr>
          <p:blipFill rotWithShape="1">
            <a:blip r:embed="rId6">
              <a:alphaModFix/>
            </a:blip>
            <a:srcRect b="5547" l="5473" r="57292" t="66237"/>
            <a:stretch/>
          </p:blipFill>
          <p:spPr>
            <a:xfrm>
              <a:off x="4224975" y="4124700"/>
              <a:ext cx="603124" cy="41024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6" name="Google Shape;116;p15"/>
            <p:cNvPicPr preferRelativeResize="0"/>
            <p:nvPr/>
          </p:nvPicPr>
          <p:blipFill rotWithShape="1">
            <a:blip r:embed="rId6">
              <a:alphaModFix/>
            </a:blip>
            <a:srcRect b="6383" l="56633" r="6132" t="67562"/>
            <a:stretch/>
          </p:blipFill>
          <p:spPr>
            <a:xfrm>
              <a:off x="4224975" y="3355200"/>
              <a:ext cx="603124" cy="37882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7" name="Google Shape;117;p15"/>
            <p:cNvSpPr txBox="1"/>
            <p:nvPr/>
          </p:nvSpPr>
          <p:spPr>
            <a:xfrm>
              <a:off x="4352988" y="3680425"/>
              <a:ext cx="34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…</a:t>
              </a:r>
              <a:endParaRPr/>
            </a:p>
          </p:txBody>
        </p:sp>
        <p:cxnSp>
          <p:nvCxnSpPr>
            <p:cNvPr id="118" name="Google Shape;118;p15"/>
            <p:cNvCxnSpPr>
              <a:stCxn id="108" idx="4"/>
              <a:endCxn id="114" idx="2"/>
            </p:cNvCxnSpPr>
            <p:nvPr/>
          </p:nvCxnSpPr>
          <p:spPr>
            <a:xfrm flipH="1" rot="-5400000">
              <a:off x="2247225" y="2620500"/>
              <a:ext cx="1163700" cy="1469700"/>
            </a:xfrm>
            <a:prstGeom prst="curved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19" name="Google Shape;11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12725" y="3406925"/>
              <a:ext cx="162975" cy="27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5"/>
            <p:cNvSpPr txBox="1"/>
            <p:nvPr/>
          </p:nvSpPr>
          <p:spPr>
            <a:xfrm>
              <a:off x="0" y="3344525"/>
              <a:ext cx="20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(Ground-truth decoder)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5656350" y="4669975"/>
              <a:ext cx="36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(Observation space)</a:t>
              </a:r>
              <a:endParaRPr>
                <a:solidFill>
                  <a:srgbClr val="666666"/>
                </a:solidFill>
              </a:endParaRPr>
            </a:p>
          </p:txBody>
        </p:sp>
        <p:pic>
          <p:nvPicPr>
            <p:cNvPr id="122" name="Google Shape;122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29628" y="941525"/>
              <a:ext cx="1524573" cy="385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5"/>
          <p:cNvGrpSpPr/>
          <p:nvPr/>
        </p:nvGrpSpPr>
        <p:grpSpPr>
          <a:xfrm>
            <a:off x="5580075" y="932672"/>
            <a:ext cx="5281425" cy="3004528"/>
            <a:chOff x="5580075" y="932672"/>
            <a:chExt cx="5281425" cy="3004528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5580075" y="1389600"/>
              <a:ext cx="5281425" cy="2547600"/>
              <a:chOff x="5580075" y="1389600"/>
              <a:chExt cx="5281425" cy="254760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6041625" y="1389600"/>
                <a:ext cx="2016300" cy="13839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15"/>
              <p:cNvCxnSpPr>
                <a:stCxn id="107" idx="4"/>
                <a:endCxn id="114" idx="6"/>
              </p:cNvCxnSpPr>
              <p:nvPr/>
            </p:nvCxnSpPr>
            <p:spPr>
              <a:xfrm rot="5400000">
                <a:off x="5733075" y="2620500"/>
                <a:ext cx="1163700" cy="1469700"/>
              </a:xfrm>
              <a:prstGeom prst="curvedConnector2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26" name="Google Shape;126;p1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968288" y="3311400"/>
                <a:ext cx="162975" cy="370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" name="Google Shape;127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16338" y="1511576"/>
                <a:ext cx="1066850" cy="1091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15"/>
              <p:cNvSpPr txBox="1"/>
              <p:nvPr/>
            </p:nvSpPr>
            <p:spPr>
              <a:xfrm>
                <a:off x="7162800" y="3344513"/>
                <a:ext cx="3698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666666"/>
                    </a:solidFill>
                  </a:rPr>
                  <a:t>(Learned decoder)</a:t>
                </a:r>
                <a:endParaRPr>
                  <a:solidFill>
                    <a:srgbClr val="666666"/>
                  </a:solidFill>
                </a:endParaRPr>
              </a:p>
            </p:txBody>
          </p:sp>
        </p:grpSp>
        <p:pic>
          <p:nvPicPr>
            <p:cNvPr id="129" name="Google Shape;129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419300" y="932672"/>
              <a:ext cx="1524575" cy="4033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5"/>
          <p:cNvGrpSpPr/>
          <p:nvPr/>
        </p:nvGrpSpPr>
        <p:grpSpPr>
          <a:xfrm>
            <a:off x="1762976" y="1364799"/>
            <a:ext cx="5872124" cy="1073426"/>
            <a:chOff x="1765426" y="1501549"/>
            <a:chExt cx="5872124" cy="1073426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6719075" y="1912275"/>
              <a:ext cx="661402" cy="662700"/>
              <a:chOff x="6719075" y="1912275"/>
              <a:chExt cx="661402" cy="662700"/>
            </a:xfrm>
          </p:grpSpPr>
          <p:pic>
            <p:nvPicPr>
              <p:cNvPr id="132" name="Google Shape;132;p15"/>
              <p:cNvPicPr preferRelativeResize="0"/>
              <p:nvPr/>
            </p:nvPicPr>
            <p:blipFill rotWithShape="1">
              <a:blip r:embed="rId11">
                <a:alphaModFix amt="67000"/>
              </a:blip>
              <a:srcRect b="13813" l="34093" r="33984" t="14051"/>
              <a:stretch/>
            </p:blipFill>
            <p:spPr>
              <a:xfrm>
                <a:off x="6719075" y="1912275"/>
                <a:ext cx="661402" cy="65934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3" name="Google Shape;133;p15"/>
              <p:cNvCxnSpPr/>
              <p:nvPr/>
            </p:nvCxnSpPr>
            <p:spPr>
              <a:xfrm flipH="1">
                <a:off x="6915651" y="1912275"/>
                <a:ext cx="5700" cy="6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34" name="Google Shape;134;p15"/>
            <p:cNvSpPr txBox="1"/>
            <p:nvPr/>
          </p:nvSpPr>
          <p:spPr>
            <a:xfrm>
              <a:off x="3938850" y="1674788"/>
              <a:ext cx="36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Model is disentangled!</a:t>
              </a:r>
              <a:endParaRPr/>
            </a:p>
          </p:txBody>
        </p:sp>
        <p:grpSp>
          <p:nvGrpSpPr>
            <p:cNvPr id="135" name="Google Shape;135;p15"/>
            <p:cNvGrpSpPr/>
            <p:nvPr/>
          </p:nvGrpSpPr>
          <p:grpSpPr>
            <a:xfrm flipH="1" rot="-5400000">
              <a:off x="1766075" y="1836075"/>
              <a:ext cx="661402" cy="662700"/>
              <a:chOff x="6719075" y="1912275"/>
              <a:chExt cx="661402" cy="662700"/>
            </a:xfrm>
          </p:grpSpPr>
          <p:pic>
            <p:nvPicPr>
              <p:cNvPr id="136" name="Google Shape;136;p15"/>
              <p:cNvPicPr preferRelativeResize="0"/>
              <p:nvPr/>
            </p:nvPicPr>
            <p:blipFill rotWithShape="1">
              <a:blip r:embed="rId11">
                <a:alphaModFix amt="67000"/>
              </a:blip>
              <a:srcRect b="13813" l="34093" r="33984" t="14051"/>
              <a:stretch/>
            </p:blipFill>
            <p:spPr>
              <a:xfrm>
                <a:off x="6719075" y="1912275"/>
                <a:ext cx="661402" cy="65934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37" name="Google Shape;137;p15"/>
              <p:cNvCxnSpPr/>
              <p:nvPr/>
            </p:nvCxnSpPr>
            <p:spPr>
              <a:xfrm flipH="1">
                <a:off x="6915651" y="1912275"/>
                <a:ext cx="5700" cy="6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138" name="Google Shape;138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336499" y="1501549"/>
              <a:ext cx="666575" cy="666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5"/>
          <p:cNvGrpSpPr/>
          <p:nvPr/>
        </p:nvGrpSpPr>
        <p:grpSpPr>
          <a:xfrm>
            <a:off x="1760551" y="1311400"/>
            <a:ext cx="5876999" cy="1180199"/>
            <a:chOff x="1760551" y="1311400"/>
            <a:chExt cx="5876999" cy="1180199"/>
          </a:xfrm>
        </p:grpSpPr>
        <p:grpSp>
          <p:nvGrpSpPr>
            <p:cNvPr id="140" name="Google Shape;140;p15"/>
            <p:cNvGrpSpPr/>
            <p:nvPr/>
          </p:nvGrpSpPr>
          <p:grpSpPr>
            <a:xfrm>
              <a:off x="1760551" y="1623248"/>
              <a:ext cx="5723932" cy="868350"/>
              <a:chOff x="1760551" y="1623248"/>
              <a:chExt cx="5723932" cy="868350"/>
            </a:xfrm>
          </p:grpSpPr>
          <p:pic>
            <p:nvPicPr>
              <p:cNvPr id="141" name="Google Shape;141;p15"/>
              <p:cNvPicPr preferRelativeResize="0"/>
              <p:nvPr/>
            </p:nvPicPr>
            <p:blipFill rotWithShape="1">
              <a:blip r:embed="rId11">
                <a:alphaModFix amt="67000"/>
              </a:blip>
              <a:srcRect b="13813" l="34093" r="33984" t="14051"/>
              <a:stretch/>
            </p:blipFill>
            <p:spPr>
              <a:xfrm rot="-1409556">
                <a:off x="6719075" y="1727750"/>
                <a:ext cx="661401" cy="65934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2" name="Google Shape;142;p15"/>
              <p:cNvCxnSpPr>
                <a:stCxn id="141" idx="0"/>
              </p:cNvCxnSpPr>
              <p:nvPr/>
            </p:nvCxnSpPr>
            <p:spPr>
              <a:xfrm flipH="1">
                <a:off x="6915658" y="1755076"/>
                <a:ext cx="2700" cy="723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43" name="Google Shape;143;p15"/>
              <p:cNvPicPr preferRelativeResize="0"/>
              <p:nvPr/>
            </p:nvPicPr>
            <p:blipFill rotWithShape="1">
              <a:blip r:embed="rId11">
                <a:alphaModFix amt="67000"/>
              </a:blip>
              <a:srcRect b="13813" l="34093" r="33984" t="14051"/>
              <a:stretch/>
            </p:blipFill>
            <p:spPr>
              <a:xfrm rot="-10768985">
                <a:off x="1763512" y="1727750"/>
                <a:ext cx="661402" cy="65934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4" name="Google Shape;144;p15"/>
              <p:cNvCxnSpPr>
                <a:stCxn id="143" idx="0"/>
              </p:cNvCxnSpPr>
              <p:nvPr/>
            </p:nvCxnSpPr>
            <p:spPr>
              <a:xfrm flipH="1" rot="10800000">
                <a:off x="2091239" y="1726785"/>
                <a:ext cx="297000" cy="6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145" name="Google Shape;145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241300" y="1311400"/>
              <a:ext cx="757925" cy="75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5"/>
            <p:cNvSpPr txBox="1"/>
            <p:nvPr/>
          </p:nvSpPr>
          <p:spPr>
            <a:xfrm>
              <a:off x="3938850" y="1490263"/>
              <a:ext cx="36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Model isn’t disentangled!</a:t>
              </a:r>
              <a:endParaRPr/>
            </a:p>
          </p:txBody>
        </p:sp>
      </p:grpSp>
      <p:sp>
        <p:nvSpPr>
          <p:cNvPr id="147" name="Google Shape;147;p15"/>
          <p:cNvSpPr txBox="1"/>
          <p:nvPr/>
        </p:nvSpPr>
        <p:spPr>
          <a:xfrm>
            <a:off x="88875" y="964600"/>
            <a:ext cx="20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(Ground-truth)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937475" y="964600"/>
            <a:ext cx="20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(Learned)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1619" y="4720169"/>
            <a:ext cx="1133237" cy="2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Bird’s-eye view of the approach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11700" y="1152475"/>
            <a:ext cx="53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sequential data, must learn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decoder     (diffeomorphism)  (                            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latent transition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Causal graph over the latents/actions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Learned using VAE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Lachapelle et al. (CLeaR 2022) showed how regularizing     to be sparse leads to identifying the latent variables, </a:t>
            </a:r>
            <a:r>
              <a:rPr b="1" lang="en-GB"/>
              <a:t>given the ground-truth graph G satisfies some technical criterion.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work generalizes Lachapelle et al. by </a:t>
            </a:r>
            <a:r>
              <a:rPr b="1" lang="en-GB"/>
              <a:t>removing the graphical criterion</a:t>
            </a:r>
            <a:r>
              <a:rPr lang="en-GB"/>
              <a:t>.</a:t>
            </a:r>
            <a:r>
              <a:rPr lang="en-GB"/>
              <a:t>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26" y="1605875"/>
            <a:ext cx="76799" cy="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626" y="1813999"/>
            <a:ext cx="1151774" cy="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0500" y="2091700"/>
            <a:ext cx="133900" cy="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750" y="2997550"/>
            <a:ext cx="163975" cy="16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6"/>
          <p:cNvGrpSpPr/>
          <p:nvPr/>
        </p:nvGrpSpPr>
        <p:grpSpPr>
          <a:xfrm>
            <a:off x="5668188" y="1017713"/>
            <a:ext cx="3291561" cy="2954724"/>
            <a:chOff x="5693838" y="166475"/>
            <a:chExt cx="3291561" cy="2954724"/>
          </a:xfrm>
        </p:grpSpPr>
        <p:pic>
          <p:nvPicPr>
            <p:cNvPr id="161" name="Google Shape;16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93838" y="166475"/>
              <a:ext cx="3291561" cy="2954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6"/>
            <p:cNvSpPr/>
            <p:nvPr/>
          </p:nvSpPr>
          <p:spPr>
            <a:xfrm>
              <a:off x="6623497" y="614788"/>
              <a:ext cx="337200" cy="106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657862" y="614788"/>
              <a:ext cx="337200" cy="1060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8850" y="1585500"/>
            <a:ext cx="1325539" cy="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494450" y="4640775"/>
            <a:ext cx="6633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S. Lachapelle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Disentanglement via Mechanism Sparsity Regularization. 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CLeaR 2022.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transition model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311700" y="1152475"/>
            <a:ext cx="85206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conditional independence of the latents given the past: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025" y="1555875"/>
            <a:ext cx="303847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311700" y="2155800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each factor is Gaussian with variance =</a:t>
            </a:r>
            <a:r>
              <a:rPr lang="en-GB"/>
              <a:t> 1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11700" y="3603600"/>
            <a:ext cx="87063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theory is more general, it applies to </a:t>
            </a:r>
            <a:r>
              <a:rPr b="1" lang="en-GB"/>
              <a:t>exponential family </a:t>
            </a:r>
            <a:r>
              <a:rPr lang="en-GB"/>
              <a:t>distributions with a </a:t>
            </a:r>
            <a:r>
              <a:rPr b="1" lang="en-GB"/>
              <a:t>1D monotonic sufficient statistic</a:t>
            </a:r>
            <a:r>
              <a:rPr lang="en-GB"/>
              <a:t> (not covered by Khemakhem et al. (2020)).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94450" y="4716975"/>
            <a:ext cx="663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I. Khemakhem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Variational autoencoders and nonlinear</a:t>
            </a:r>
            <a:r>
              <a:rPr i="1" lang="en-GB" sz="1100">
                <a:solidFill>
                  <a:srgbClr val="666666"/>
                </a:solidFill>
              </a:rPr>
              <a:t>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ICA: A unifying framework.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AISTATS 2020.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1050148" y="2560423"/>
            <a:ext cx="5297400" cy="942902"/>
            <a:chOff x="1888348" y="2560423"/>
            <a:chExt cx="5297400" cy="942902"/>
          </a:xfrm>
        </p:grpSpPr>
        <p:pic>
          <p:nvPicPr>
            <p:cNvPr id="177" name="Google Shape;17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76825" y="3281325"/>
              <a:ext cx="4413373" cy="22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" name="Google Shape;178;p17"/>
            <p:cNvGrpSpPr/>
            <p:nvPr/>
          </p:nvGrpSpPr>
          <p:grpSpPr>
            <a:xfrm>
              <a:off x="1888348" y="2560423"/>
              <a:ext cx="5297400" cy="763452"/>
              <a:chOff x="1888348" y="2560423"/>
              <a:chExt cx="5297400" cy="763452"/>
            </a:xfrm>
          </p:grpSpPr>
          <p:grpSp>
            <p:nvGrpSpPr>
              <p:cNvPr id="179" name="Google Shape;179;p17"/>
              <p:cNvGrpSpPr/>
              <p:nvPr/>
            </p:nvGrpSpPr>
            <p:grpSpPr>
              <a:xfrm>
                <a:off x="4537048" y="2560423"/>
                <a:ext cx="2648700" cy="725626"/>
                <a:chOff x="3710423" y="2595123"/>
                <a:chExt cx="2648700" cy="725626"/>
              </a:xfrm>
            </p:grpSpPr>
            <p:sp>
              <p:nvSpPr>
                <p:cNvPr id="180" name="Google Shape;180;p17"/>
                <p:cNvSpPr txBox="1"/>
                <p:nvPr/>
              </p:nvSpPr>
              <p:spPr>
                <a:xfrm>
                  <a:off x="3710423" y="2595123"/>
                  <a:ext cx="2648700" cy="55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>
                      <a:solidFill>
                        <a:srgbClr val="666666"/>
                      </a:solidFill>
                    </a:rPr>
                    <a:t>Binary adjacency matrices removing dependencies (causal graph)</a:t>
                  </a:r>
                  <a:endParaRPr sz="12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181" name="Google Shape;181;p17"/>
                <p:cNvCxnSpPr/>
                <p:nvPr/>
              </p:nvCxnSpPr>
              <p:spPr>
                <a:xfrm flipH="1">
                  <a:off x="4415989" y="3037806"/>
                  <a:ext cx="456000" cy="26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B56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82" name="Google Shape;182;p17"/>
                <p:cNvCxnSpPr/>
                <p:nvPr/>
              </p:nvCxnSpPr>
              <p:spPr>
                <a:xfrm>
                  <a:off x="4871989" y="3048349"/>
                  <a:ext cx="233400" cy="2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B56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83" name="Google Shape;183;p17"/>
              <p:cNvSpPr txBox="1"/>
              <p:nvPr/>
            </p:nvSpPr>
            <p:spPr>
              <a:xfrm>
                <a:off x="1888348" y="2589048"/>
                <a:ext cx="2648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666666"/>
                    </a:solidFill>
                  </a:rPr>
                  <a:t>Transition function/mechanism</a:t>
                </a:r>
                <a:br>
                  <a:rPr lang="en-GB" sz="1200">
                    <a:solidFill>
                      <a:srgbClr val="666666"/>
                    </a:solidFill>
                  </a:rPr>
                </a:br>
                <a:r>
                  <a:rPr lang="en-GB" sz="1200">
                    <a:solidFill>
                      <a:srgbClr val="666666"/>
                    </a:solidFill>
                  </a:rPr>
                  <a:t>E.g. parameterized by NN</a:t>
                </a:r>
                <a:endParaRPr sz="12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184" name="Google Shape;184;p17"/>
              <p:cNvCxnSpPr/>
              <p:nvPr/>
            </p:nvCxnSpPr>
            <p:spPr>
              <a:xfrm>
                <a:off x="4018775" y="2905975"/>
                <a:ext cx="751800" cy="417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B5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85" name="Google Shape;185;p17"/>
          <p:cNvGrpSpPr/>
          <p:nvPr/>
        </p:nvGrpSpPr>
        <p:grpSpPr>
          <a:xfrm>
            <a:off x="6794425" y="2273286"/>
            <a:ext cx="1946228" cy="1417608"/>
            <a:chOff x="6185521" y="994288"/>
            <a:chExt cx="3527054" cy="2569062"/>
          </a:xfrm>
        </p:grpSpPr>
        <p:pic>
          <p:nvPicPr>
            <p:cNvPr id="186" name="Google Shape;18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5850" y="1412050"/>
              <a:ext cx="2970132" cy="215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 rotWithShape="1">
            <a:blip r:embed="rId6">
              <a:alphaModFix/>
            </a:blip>
            <a:srcRect b="58251" l="42401" r="40227" t="0"/>
            <a:stretch/>
          </p:blipFill>
          <p:spPr>
            <a:xfrm>
              <a:off x="6185525" y="1421750"/>
              <a:ext cx="420319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6">
              <a:alphaModFix/>
            </a:blip>
            <a:srcRect b="58251" l="62801" r="19827" t="0"/>
            <a:stretch/>
          </p:blipFill>
          <p:spPr>
            <a:xfrm>
              <a:off x="6185527" y="1962450"/>
              <a:ext cx="420319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7"/>
            <p:cNvPicPr preferRelativeResize="0"/>
            <p:nvPr/>
          </p:nvPicPr>
          <p:blipFill rotWithShape="1">
            <a:blip r:embed="rId6">
              <a:alphaModFix/>
            </a:blip>
            <a:srcRect b="58251" l="82628" r="0" t="0"/>
            <a:stretch/>
          </p:blipFill>
          <p:spPr>
            <a:xfrm>
              <a:off x="6185521" y="2503150"/>
              <a:ext cx="420319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7"/>
            <p:cNvPicPr preferRelativeResize="0"/>
            <p:nvPr/>
          </p:nvPicPr>
          <p:blipFill rotWithShape="1">
            <a:blip r:embed="rId6">
              <a:alphaModFix/>
            </a:blip>
            <a:srcRect b="-4617" l="69191" r="0" t="62868"/>
            <a:stretch/>
          </p:blipFill>
          <p:spPr>
            <a:xfrm>
              <a:off x="8201461" y="1033379"/>
              <a:ext cx="659988" cy="303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7"/>
            <p:cNvPicPr preferRelativeResize="0"/>
            <p:nvPr/>
          </p:nvPicPr>
          <p:blipFill rotWithShape="1">
            <a:blip r:embed="rId6">
              <a:alphaModFix/>
            </a:blip>
            <a:srcRect b="-4617" l="33427" r="34029" t="62868"/>
            <a:stretch/>
          </p:blipFill>
          <p:spPr>
            <a:xfrm>
              <a:off x="7533754" y="1039131"/>
              <a:ext cx="697149" cy="3035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7"/>
            <p:cNvPicPr preferRelativeResize="0"/>
            <p:nvPr/>
          </p:nvPicPr>
          <p:blipFill rotWithShape="1">
            <a:blip r:embed="rId6">
              <a:alphaModFix/>
            </a:blip>
            <a:srcRect b="-5875" l="-4601" r="72058" t="58721"/>
            <a:stretch/>
          </p:blipFill>
          <p:spPr>
            <a:xfrm>
              <a:off x="6739450" y="1013725"/>
              <a:ext cx="697149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052575" y="994288"/>
              <a:ext cx="660000" cy="312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High-level anatomy of an identifiability result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478">
            <a:off x="311700" y="2084675"/>
            <a:ext cx="2159400" cy="908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Assumptions about the ground-truth model </a:t>
            </a:r>
            <a:endParaRPr b="1" sz="1500"/>
          </a:p>
        </p:txBody>
      </p:sp>
      <p:sp>
        <p:nvSpPr>
          <p:cNvPr id="200" name="Google Shape;200;p18"/>
          <p:cNvSpPr/>
          <p:nvPr/>
        </p:nvSpPr>
        <p:spPr>
          <a:xfrm>
            <a:off x="2603575" y="2347625"/>
            <a:ext cx="418800" cy="382800"/>
          </a:xfrm>
          <a:prstGeom prst="rightArrow">
            <a:avLst>
              <a:gd fmla="val 50065" name="adj1"/>
              <a:gd fmla="val 69279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195275" y="2082725"/>
            <a:ext cx="5484600" cy="909000"/>
          </a:xfrm>
          <a:prstGeom prst="roundRect">
            <a:avLst>
              <a:gd fmla="val 3008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</a:t>
            </a:r>
            <a:endParaRPr sz="1600"/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925" y="5143500"/>
            <a:ext cx="5247852" cy="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409" y="2192938"/>
            <a:ext cx="4512130" cy="6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900" y="2646653"/>
            <a:ext cx="112511" cy="192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8"/>
          <p:cNvGrpSpPr/>
          <p:nvPr/>
        </p:nvGrpSpPr>
        <p:grpSpPr>
          <a:xfrm>
            <a:off x="5535250" y="2715425"/>
            <a:ext cx="2394300" cy="1438500"/>
            <a:chOff x="6282125" y="2045325"/>
            <a:chExt cx="2394300" cy="1438500"/>
          </a:xfrm>
        </p:grpSpPr>
        <p:cxnSp>
          <p:nvCxnSpPr>
            <p:cNvPr id="206" name="Google Shape;206;p18"/>
            <p:cNvCxnSpPr>
              <a:stCxn id="207" idx="0"/>
            </p:cNvCxnSpPr>
            <p:nvPr/>
          </p:nvCxnSpPr>
          <p:spPr>
            <a:xfrm flipH="1" rot="10800000">
              <a:off x="7479275" y="2045325"/>
              <a:ext cx="774300" cy="6072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18"/>
            <p:cNvSpPr txBox="1"/>
            <p:nvPr/>
          </p:nvSpPr>
          <p:spPr>
            <a:xfrm>
              <a:off x="6282125" y="2652525"/>
              <a:ext cx="2394300" cy="8313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EB5600"/>
                  </a:solidFill>
                </a:rPr>
                <a:t>Equivalence relation</a:t>
              </a:r>
              <a:r>
                <a:rPr lang="en-GB">
                  <a:solidFill>
                    <a:srgbClr val="EB5600"/>
                  </a:solidFill>
                </a:rPr>
                <a:t> depends on how strong the assumptions are</a:t>
              </a:r>
              <a:endParaRPr>
                <a:solidFill>
                  <a:srgbClr val="EB5600"/>
                </a:solidFill>
              </a:endParaRPr>
            </a:p>
          </p:txBody>
        </p:sp>
      </p:grpSp>
      <p:sp>
        <p:nvSpPr>
          <p:cNvPr id="208" name="Google Shape;208;p18"/>
          <p:cNvSpPr txBox="1"/>
          <p:nvPr/>
        </p:nvSpPr>
        <p:spPr>
          <a:xfrm>
            <a:off x="6470600" y="3552900"/>
            <a:ext cx="4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Continuum of equivalence relations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494450" y="4640775"/>
            <a:ext cx="66333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I. Khemakhem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Variational autoencoders and nonlinear</a:t>
            </a:r>
            <a:r>
              <a:rPr i="1" lang="en-GB" sz="1100">
                <a:solidFill>
                  <a:srgbClr val="666666"/>
                </a:solidFill>
              </a:rPr>
              <a:t>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ICA: A unifying framework.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AISTATS 2020.</a:t>
            </a:r>
            <a:b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S. Lachapelle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Disentanglement via Mechanism Sparsity Regularization. 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CLeaR 2022.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215" name="Google Shape;215;p19"/>
          <p:cNvGrpSpPr/>
          <p:nvPr/>
        </p:nvGrpSpPr>
        <p:grpSpPr>
          <a:xfrm>
            <a:off x="6555247" y="1153850"/>
            <a:ext cx="2544228" cy="2952463"/>
            <a:chOff x="6555247" y="1153850"/>
            <a:chExt cx="2544228" cy="2952463"/>
          </a:xfrm>
        </p:grpSpPr>
        <p:sp>
          <p:nvSpPr>
            <p:cNvPr id="216" name="Google Shape;216;p19"/>
            <p:cNvSpPr/>
            <p:nvPr/>
          </p:nvSpPr>
          <p:spPr>
            <a:xfrm>
              <a:off x="7628775" y="2100825"/>
              <a:ext cx="82200" cy="82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7" name="Google Shape;2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5247" y="2286621"/>
              <a:ext cx="2171904" cy="262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Google Shape;218;p19"/>
            <p:cNvGrpSpPr/>
            <p:nvPr/>
          </p:nvGrpSpPr>
          <p:grpSpPr>
            <a:xfrm>
              <a:off x="6793441" y="3118079"/>
              <a:ext cx="1695517" cy="988234"/>
              <a:chOff x="5259721" y="1791353"/>
              <a:chExt cx="2865502" cy="1670160"/>
            </a:xfrm>
          </p:grpSpPr>
          <p:pic>
            <p:nvPicPr>
              <p:cNvPr id="219" name="Google Shape;219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259721" y="1791353"/>
                <a:ext cx="2865502" cy="1670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390761" y="1791353"/>
                <a:ext cx="603420" cy="5561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1" name="Google Shape;221;p19"/>
            <p:cNvSpPr txBox="1"/>
            <p:nvPr/>
          </p:nvSpPr>
          <p:spPr>
            <a:xfrm>
              <a:off x="6677650" y="1153850"/>
              <a:ext cx="23139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Permutation equivalence</a:t>
              </a:r>
              <a:r>
                <a:rPr lang="en-GB"/>
                <a:t>/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Complete disentanglement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999999"/>
                  </a:solidFill>
                </a:rPr>
                <a:t>Khemakhem et al. (2020)</a:t>
              </a:r>
              <a:endParaRPr sz="10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999999"/>
                  </a:solidFill>
                </a:rPr>
                <a:t>Lachapelle et al. (CLeaR 2022)</a:t>
              </a:r>
              <a:endParaRPr sz="1000">
                <a:solidFill>
                  <a:srgbClr val="999999"/>
                </a:solidFill>
              </a:endParaRPr>
            </a:p>
          </p:txBody>
        </p:sp>
        <p:cxnSp>
          <p:nvCxnSpPr>
            <p:cNvPr id="222" name="Google Shape;222;p19"/>
            <p:cNvCxnSpPr/>
            <p:nvPr/>
          </p:nvCxnSpPr>
          <p:spPr>
            <a:xfrm rot="10800000">
              <a:off x="8007075" y="2516800"/>
              <a:ext cx="341700" cy="2433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19"/>
            <p:cNvCxnSpPr/>
            <p:nvPr/>
          </p:nvCxnSpPr>
          <p:spPr>
            <a:xfrm flipH="1" rot="10800000">
              <a:off x="7547450" y="2513500"/>
              <a:ext cx="280800" cy="2466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4" name="Google Shape;224;p19"/>
            <p:cNvSpPr txBox="1"/>
            <p:nvPr/>
          </p:nvSpPr>
          <p:spPr>
            <a:xfrm>
              <a:off x="6555250" y="2652525"/>
              <a:ext cx="131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EB5600"/>
                  </a:solidFill>
                </a:rPr>
                <a:t>Invertible diagonal matrix</a:t>
              </a:r>
              <a:endParaRPr sz="1100">
                <a:solidFill>
                  <a:srgbClr val="EB5600"/>
                </a:solidFill>
              </a:endParaRPr>
            </a:p>
          </p:txBody>
        </p:sp>
        <p:sp>
          <p:nvSpPr>
            <p:cNvPr id="225" name="Google Shape;225;p19"/>
            <p:cNvSpPr txBox="1"/>
            <p:nvPr/>
          </p:nvSpPr>
          <p:spPr>
            <a:xfrm>
              <a:off x="7978075" y="2671050"/>
              <a:ext cx="1121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EB5600"/>
                  </a:solidFill>
                </a:rPr>
                <a:t>Permutation matrix</a:t>
              </a:r>
              <a:endParaRPr sz="1100">
                <a:solidFill>
                  <a:srgbClr val="EB5600"/>
                </a:solidFill>
              </a:endParaRPr>
            </a:p>
          </p:txBody>
        </p:sp>
      </p:grpSp>
      <p:grpSp>
        <p:nvGrpSpPr>
          <p:cNvPr id="226" name="Google Shape;226;p19"/>
          <p:cNvGrpSpPr/>
          <p:nvPr/>
        </p:nvGrpSpPr>
        <p:grpSpPr>
          <a:xfrm>
            <a:off x="289000" y="1458650"/>
            <a:ext cx="7416175" cy="2614292"/>
            <a:chOff x="289000" y="1458650"/>
            <a:chExt cx="7416175" cy="2614292"/>
          </a:xfrm>
        </p:grpSpPr>
        <p:cxnSp>
          <p:nvCxnSpPr>
            <p:cNvPr id="227" name="Google Shape;227;p19"/>
            <p:cNvCxnSpPr/>
            <p:nvPr/>
          </p:nvCxnSpPr>
          <p:spPr>
            <a:xfrm flipH="1" rot="10800000">
              <a:off x="1328675" y="2138550"/>
              <a:ext cx="6376500" cy="12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" name="Google Shape;228;p19"/>
            <p:cNvGrpSpPr/>
            <p:nvPr/>
          </p:nvGrpSpPr>
          <p:grpSpPr>
            <a:xfrm>
              <a:off x="607563" y="3084645"/>
              <a:ext cx="1520773" cy="988297"/>
              <a:chOff x="5894825" y="3155238"/>
              <a:chExt cx="2472400" cy="1424675"/>
            </a:xfrm>
          </p:grpSpPr>
          <p:pic>
            <p:nvPicPr>
              <p:cNvPr id="229" name="Google Shape;229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894825" y="3155238"/>
                <a:ext cx="2472400" cy="1424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981850" y="3352900"/>
                <a:ext cx="298350" cy="2708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" name="Google Shape;231;p19"/>
            <p:cNvSpPr txBox="1"/>
            <p:nvPr/>
          </p:nvSpPr>
          <p:spPr>
            <a:xfrm>
              <a:off x="289000" y="1458650"/>
              <a:ext cx="2157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Linear equivalence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999999"/>
                  </a:solidFill>
                </a:rPr>
                <a:t>Khemakhem et al. (2020)</a:t>
              </a:r>
              <a:endParaRPr sz="1000">
                <a:solidFill>
                  <a:srgbClr val="999999"/>
                </a:solidFill>
              </a:endParaRPr>
            </a:p>
          </p:txBody>
        </p:sp>
        <p:pic>
          <p:nvPicPr>
            <p:cNvPr id="232" name="Google Shape;232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16400" y="2254531"/>
              <a:ext cx="1816886" cy="26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9"/>
            <p:cNvSpPr txBox="1"/>
            <p:nvPr/>
          </p:nvSpPr>
          <p:spPr>
            <a:xfrm>
              <a:off x="840250" y="2652525"/>
              <a:ext cx="1310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EB5600"/>
                  </a:solidFill>
                </a:rPr>
                <a:t>Invertible matrix</a:t>
              </a:r>
              <a:endParaRPr sz="1100">
                <a:solidFill>
                  <a:srgbClr val="EB5600"/>
                </a:solidFill>
              </a:endParaRPr>
            </a:p>
          </p:txBody>
        </p:sp>
        <p:cxnSp>
          <p:nvCxnSpPr>
            <p:cNvPr id="234" name="Google Shape;234;p19"/>
            <p:cNvCxnSpPr/>
            <p:nvPr/>
          </p:nvCxnSpPr>
          <p:spPr>
            <a:xfrm flipH="1" rot="10800000">
              <a:off x="1597500" y="2500050"/>
              <a:ext cx="6900" cy="2532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" name="Google Shape;235;p19"/>
            <p:cNvSpPr/>
            <p:nvPr/>
          </p:nvSpPr>
          <p:spPr>
            <a:xfrm>
              <a:off x="1304175" y="2100825"/>
              <a:ext cx="82200" cy="82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2589625" y="976650"/>
            <a:ext cx="3567875" cy="3373200"/>
            <a:chOff x="2589625" y="976650"/>
            <a:chExt cx="3567875" cy="3373200"/>
          </a:xfrm>
        </p:grpSpPr>
        <p:grpSp>
          <p:nvGrpSpPr>
            <p:cNvPr id="237" name="Google Shape;237;p19"/>
            <p:cNvGrpSpPr/>
            <p:nvPr/>
          </p:nvGrpSpPr>
          <p:grpSpPr>
            <a:xfrm>
              <a:off x="2589625" y="976650"/>
              <a:ext cx="3157050" cy="2597175"/>
              <a:chOff x="2589625" y="976650"/>
              <a:chExt cx="3157050" cy="2597175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4199775" y="2100825"/>
                <a:ext cx="82200" cy="822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9" name="Google Shape;239;p19"/>
              <p:cNvGrpSpPr/>
              <p:nvPr/>
            </p:nvGrpSpPr>
            <p:grpSpPr>
              <a:xfrm>
                <a:off x="2589625" y="976650"/>
                <a:ext cx="3157050" cy="2597175"/>
                <a:chOff x="2589625" y="976650"/>
                <a:chExt cx="3157050" cy="2597175"/>
              </a:xfrm>
            </p:grpSpPr>
            <p:pic>
              <p:nvPicPr>
                <p:cNvPr id="240" name="Google Shape;240;p19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3172925" y="2290850"/>
                  <a:ext cx="2157899" cy="2623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1" name="Google Shape;241;p19"/>
                <p:cNvSpPr txBox="1"/>
                <p:nvPr/>
              </p:nvSpPr>
              <p:spPr>
                <a:xfrm>
                  <a:off x="3248650" y="1382450"/>
                  <a:ext cx="2313900" cy="615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Consistency</a:t>
                  </a:r>
                  <a:r>
                    <a:rPr lang="en-GB"/>
                    <a:t> relation/</a:t>
                  </a:r>
                  <a:endParaRPr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Partial disentanglement</a:t>
                  </a:r>
                  <a:endParaRPr sz="1000">
                    <a:solidFill>
                      <a:srgbClr val="999999"/>
                    </a:solidFill>
                  </a:endParaRPr>
                </a:p>
              </p:txBody>
            </p:sp>
            <p:cxnSp>
              <p:nvCxnSpPr>
                <p:cNvPr id="242" name="Google Shape;242;p19"/>
                <p:cNvCxnSpPr/>
                <p:nvPr/>
              </p:nvCxnSpPr>
              <p:spPr>
                <a:xfrm rot="10800000">
                  <a:off x="4654275" y="2516800"/>
                  <a:ext cx="341700" cy="243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EB56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43" name="Google Shape;243;p19"/>
                <p:cNvSpPr txBox="1"/>
                <p:nvPr/>
              </p:nvSpPr>
              <p:spPr>
                <a:xfrm>
                  <a:off x="4625275" y="2671050"/>
                  <a:ext cx="1121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rgbClr val="EB5600"/>
                      </a:solidFill>
                    </a:rPr>
                    <a:t>Permutation matrix</a:t>
                  </a:r>
                  <a:endParaRPr sz="1100">
                    <a:solidFill>
                      <a:srgbClr val="EB5600"/>
                    </a:solidFill>
                  </a:endParaRPr>
                </a:p>
              </p:txBody>
            </p:sp>
            <p:cxnSp>
              <p:nvCxnSpPr>
                <p:cNvPr id="244" name="Google Shape;244;p19"/>
                <p:cNvCxnSpPr>
                  <a:stCxn id="245" idx="0"/>
                </p:cNvCxnSpPr>
                <p:nvPr/>
              </p:nvCxnSpPr>
              <p:spPr>
                <a:xfrm flipH="1" rot="10800000">
                  <a:off x="3607525" y="2513625"/>
                  <a:ext cx="714600" cy="367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EB56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245" name="Google Shape;245;p19"/>
                <p:cNvSpPr txBox="1"/>
                <p:nvPr/>
              </p:nvSpPr>
              <p:spPr>
                <a:xfrm>
                  <a:off x="2589625" y="2881125"/>
                  <a:ext cx="2035800" cy="692700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EB56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100">
                      <a:solidFill>
                        <a:srgbClr val="EB5600"/>
                      </a:solidFill>
                    </a:rPr>
                    <a:t>How sparse C is depends on the ground-truth graph G </a:t>
                  </a:r>
                  <a:br>
                    <a:rPr lang="en-GB" sz="1100">
                      <a:solidFill>
                        <a:srgbClr val="EB5600"/>
                      </a:solidFill>
                    </a:rPr>
                  </a:br>
                  <a:r>
                    <a:rPr lang="en-GB" sz="1100">
                      <a:solidFill>
                        <a:srgbClr val="EB5600"/>
                      </a:solidFill>
                    </a:rPr>
                    <a:t>(s</a:t>
                  </a:r>
                  <a:r>
                    <a:rPr lang="en-GB" sz="1100">
                      <a:solidFill>
                        <a:srgbClr val="EB5600"/>
                      </a:solidFill>
                    </a:rPr>
                    <a:t>ee next slide)</a:t>
                  </a:r>
                  <a:endParaRPr sz="1100">
                    <a:solidFill>
                      <a:srgbClr val="EB5600"/>
                    </a:solidFill>
                  </a:endParaRPr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3654050" y="976650"/>
                  <a:ext cx="1209600" cy="448800"/>
                </a:xfrm>
                <a:prstGeom prst="roundRect">
                  <a:avLst>
                    <a:gd fmla="val 30087" name="adj"/>
                  </a:avLst>
                </a:prstGeom>
                <a:solidFill>
                  <a:srgbClr val="D9EAD3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600"/>
                    <a:t>Our work!</a:t>
                  </a:r>
                  <a:endParaRPr sz="1600"/>
                </a:p>
              </p:txBody>
            </p:sp>
          </p:grpSp>
        </p:grpSp>
        <p:grpSp>
          <p:nvGrpSpPr>
            <p:cNvPr id="247" name="Google Shape;247;p19"/>
            <p:cNvGrpSpPr/>
            <p:nvPr/>
          </p:nvGrpSpPr>
          <p:grpSpPr>
            <a:xfrm>
              <a:off x="2609400" y="3734250"/>
              <a:ext cx="3548100" cy="615600"/>
              <a:chOff x="2609400" y="3734250"/>
              <a:chExt cx="3548100" cy="615600"/>
            </a:xfrm>
          </p:grpSpPr>
          <p:cxnSp>
            <p:nvCxnSpPr>
              <p:cNvPr id="248" name="Google Shape;248;p19"/>
              <p:cNvCxnSpPr/>
              <p:nvPr/>
            </p:nvCxnSpPr>
            <p:spPr>
              <a:xfrm flipH="1" rot="10800000">
                <a:off x="4572000" y="3734250"/>
                <a:ext cx="1389000" cy="1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9" name="Google Shape;249;p19"/>
              <p:cNvCxnSpPr/>
              <p:nvPr/>
            </p:nvCxnSpPr>
            <p:spPr>
              <a:xfrm flipH="1">
                <a:off x="2838000" y="3744750"/>
                <a:ext cx="1419900" cy="7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0" name="Google Shape;250;p19"/>
              <p:cNvSpPr txBox="1"/>
              <p:nvPr/>
            </p:nvSpPr>
            <p:spPr>
              <a:xfrm>
                <a:off x="2609400" y="3734250"/>
                <a:ext cx="1818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 </a:t>
                </a:r>
                <a:r>
                  <a:rPr lang="en-GB"/>
                  <a:t>Denser    </a:t>
                </a:r>
                <a:br>
                  <a:rPr lang="en-GB"/>
                </a:br>
                <a:r>
                  <a:rPr lang="en-GB"/>
                  <a:t>(less disentangled)</a:t>
                </a:r>
                <a:endParaRPr/>
              </a:p>
            </p:txBody>
          </p:sp>
          <p:sp>
            <p:nvSpPr>
              <p:cNvPr id="251" name="Google Shape;251;p19"/>
              <p:cNvSpPr txBox="1"/>
              <p:nvPr/>
            </p:nvSpPr>
            <p:spPr>
              <a:xfrm>
                <a:off x="4362000" y="3734250"/>
                <a:ext cx="1795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 Sparser    </a:t>
                </a:r>
                <a:br>
                  <a:rPr lang="en-GB"/>
                </a:br>
                <a:r>
                  <a:rPr lang="en-GB"/>
                  <a:t>(more disentangled)</a:t>
                </a:r>
                <a:endParaRPr/>
              </a:p>
            </p:txBody>
          </p:sp>
          <p:pic>
            <p:nvPicPr>
              <p:cNvPr id="252" name="Google Shape;252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14100" y="3872675"/>
                <a:ext cx="120650" cy="123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666700" y="3872675"/>
                <a:ext cx="120650" cy="123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 disentanglement via mechanism sparsity</a:t>
            </a:r>
            <a:endParaRPr/>
          </a:p>
        </p:txBody>
      </p:sp>
      <p:sp>
        <p:nvSpPr>
          <p:cNvPr id="259" name="Google Shape;259;p20"/>
          <p:cNvSpPr txBox="1"/>
          <p:nvPr>
            <p:ph idx="1" type="body"/>
          </p:nvPr>
        </p:nvSpPr>
        <p:spPr>
          <a:xfrm>
            <a:off x="311700" y="1152475"/>
            <a:ext cx="85206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give conditions such that  </a:t>
            </a:r>
            <a:endParaRPr b="1"/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04125" y="2033325"/>
            <a:ext cx="2734200" cy="791450"/>
            <a:chOff x="743775" y="2158800"/>
            <a:chExt cx="2734200" cy="791450"/>
          </a:xfrm>
        </p:grpSpPr>
        <p:sp>
          <p:nvSpPr>
            <p:cNvPr id="261" name="Google Shape;261;p20"/>
            <p:cNvSpPr/>
            <p:nvPr/>
          </p:nvSpPr>
          <p:spPr>
            <a:xfrm rot="-5400000">
              <a:off x="1757750" y="1234050"/>
              <a:ext cx="209700" cy="2059200"/>
            </a:xfrm>
            <a:prstGeom prst="leftBrace">
              <a:avLst>
                <a:gd fmla="val 50000" name="adj1"/>
                <a:gd fmla="val 33548" name="adj2"/>
              </a:avLst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B5600"/>
                </a:solidFill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743775" y="2334650"/>
              <a:ext cx="2734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3D85C6"/>
                  </a:solidFill>
                </a:rPr>
                <a:t>Two models represent the same distribution over observations</a:t>
              </a:r>
              <a:endParaRPr>
                <a:solidFill>
                  <a:srgbClr val="3D85C6"/>
                </a:solidFill>
              </a:endParaRPr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2966750" y="2033325"/>
            <a:ext cx="2734262" cy="791450"/>
            <a:chOff x="266037" y="2158800"/>
            <a:chExt cx="2558014" cy="791450"/>
          </a:xfrm>
        </p:grpSpPr>
        <p:sp>
          <p:nvSpPr>
            <p:cNvPr id="264" name="Google Shape;264;p20"/>
            <p:cNvSpPr/>
            <p:nvPr/>
          </p:nvSpPr>
          <p:spPr>
            <a:xfrm rot="-5400000">
              <a:off x="888237" y="1536600"/>
              <a:ext cx="209700" cy="1454100"/>
            </a:xfrm>
            <a:prstGeom prst="leftBrace">
              <a:avLst>
                <a:gd fmla="val 50000" name="adj1"/>
                <a:gd fmla="val 68324" name="adj2"/>
              </a:avLst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D85C6"/>
                </a:solidFill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322352" y="2334650"/>
              <a:ext cx="2501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3D85C6"/>
                  </a:solidFill>
                </a:rPr>
                <a:t>The learned graph is as sparse as the ground-truth graph</a:t>
              </a:r>
              <a:endParaRPr>
                <a:solidFill>
                  <a:srgbClr val="3D85C6"/>
                </a:solidFill>
              </a:endParaRPr>
            </a:p>
          </p:txBody>
        </p:sp>
      </p:grpSp>
      <p:grpSp>
        <p:nvGrpSpPr>
          <p:cNvPr id="266" name="Google Shape;266;p20"/>
          <p:cNvGrpSpPr/>
          <p:nvPr/>
        </p:nvGrpSpPr>
        <p:grpSpPr>
          <a:xfrm>
            <a:off x="7380372" y="2187375"/>
            <a:ext cx="1744500" cy="1037600"/>
            <a:chOff x="7380372" y="2187375"/>
            <a:chExt cx="1744500" cy="1037600"/>
          </a:xfrm>
        </p:grpSpPr>
        <p:cxnSp>
          <p:nvCxnSpPr>
            <p:cNvPr id="267" name="Google Shape;267;p20"/>
            <p:cNvCxnSpPr/>
            <p:nvPr/>
          </p:nvCxnSpPr>
          <p:spPr>
            <a:xfrm rot="10800000">
              <a:off x="7701700" y="2187375"/>
              <a:ext cx="95400" cy="642300"/>
            </a:xfrm>
            <a:prstGeom prst="straightConnector1">
              <a:avLst/>
            </a:prstGeom>
            <a:noFill/>
            <a:ln cap="flat" cmpd="sng" w="19050">
              <a:solidFill>
                <a:srgbClr val="3D85C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7380372" y="2824775"/>
              <a:ext cx="174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3D85C6"/>
                  </a:solidFill>
                </a:rPr>
                <a:t>Permutation matrix</a:t>
              </a:r>
              <a:endParaRPr>
                <a:solidFill>
                  <a:srgbClr val="3D85C6"/>
                </a:solidFill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385550" y="1431363"/>
            <a:ext cx="7990525" cy="831313"/>
            <a:chOff x="385550" y="1431363"/>
            <a:chExt cx="7990525" cy="831313"/>
          </a:xfrm>
        </p:grpSpPr>
        <p:pic>
          <p:nvPicPr>
            <p:cNvPr id="270" name="Google Shape;270;p20"/>
            <p:cNvPicPr preferRelativeResize="0"/>
            <p:nvPr/>
          </p:nvPicPr>
          <p:blipFill rotWithShape="1">
            <a:blip r:embed="rId3">
              <a:alphaModFix/>
            </a:blip>
            <a:srcRect b="0" l="0" r="31577" t="0"/>
            <a:stretch/>
          </p:blipFill>
          <p:spPr>
            <a:xfrm>
              <a:off x="385550" y="1660700"/>
              <a:ext cx="4790426" cy="372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1" name="Google Shape;271;p20"/>
            <p:cNvGrpSpPr/>
            <p:nvPr/>
          </p:nvGrpSpPr>
          <p:grpSpPr>
            <a:xfrm>
              <a:off x="5672175" y="1431363"/>
              <a:ext cx="2703900" cy="831300"/>
              <a:chOff x="2626200" y="3478275"/>
              <a:chExt cx="2703900" cy="831300"/>
            </a:xfrm>
          </p:grpSpPr>
          <p:sp>
            <p:nvSpPr>
              <p:cNvPr id="272" name="Google Shape;272;p20"/>
              <p:cNvSpPr txBox="1"/>
              <p:nvPr/>
            </p:nvSpPr>
            <p:spPr>
              <a:xfrm>
                <a:off x="2626200" y="3478275"/>
                <a:ext cx="27039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en-GB"/>
                  <a:t>  </a:t>
                </a:r>
                <a:r>
                  <a:rPr lang="en-GB"/>
                  <a:t>is</a:t>
                </a:r>
                <a:r>
                  <a:rPr lang="en-GB"/>
                  <a:t> a permutation of</a:t>
                </a:r>
                <a:endParaRPr/>
              </a:p>
              <a:p>
                <a:pPr indent="0" lvl="0" marL="9144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en-GB"/>
                  <a:t> </a:t>
                </a:r>
                <a:endParaRPr/>
              </a:p>
            </p:txBody>
          </p:sp>
          <p:pic>
            <p:nvPicPr>
              <p:cNvPr id="273" name="Google Shape;273;p20"/>
              <p:cNvPicPr preferRelativeResize="0"/>
              <p:nvPr/>
            </p:nvPicPr>
            <p:blipFill rotWithShape="1">
              <a:blip r:embed="rId3">
                <a:alphaModFix/>
              </a:blip>
              <a:srcRect b="10" l="68353" r="0" t="0"/>
              <a:stretch/>
            </p:blipFill>
            <p:spPr>
              <a:xfrm>
                <a:off x="2983550" y="3942475"/>
                <a:ext cx="2009052" cy="337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040800" y="3534976"/>
                <a:ext cx="152600" cy="20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07000" y="3600356"/>
                <a:ext cx="152600" cy="15603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6" name="Google Shape;276;p20"/>
            <p:cNvSpPr/>
            <p:nvPr/>
          </p:nvSpPr>
          <p:spPr>
            <a:xfrm>
              <a:off x="5602850" y="1431375"/>
              <a:ext cx="171600" cy="83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>
            <a:off x="248000" y="2142975"/>
            <a:ext cx="7204450" cy="1297400"/>
            <a:chOff x="248000" y="2142975"/>
            <a:chExt cx="7204450" cy="1297400"/>
          </a:xfrm>
        </p:grpSpPr>
        <p:cxnSp>
          <p:nvCxnSpPr>
            <p:cNvPr id="278" name="Google Shape;278;p20"/>
            <p:cNvCxnSpPr/>
            <p:nvPr/>
          </p:nvCxnSpPr>
          <p:spPr>
            <a:xfrm flipH="1" rot="10800000">
              <a:off x="6632250" y="2142975"/>
              <a:ext cx="820200" cy="686700"/>
            </a:xfrm>
            <a:prstGeom prst="straightConnector1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20"/>
            <p:cNvSpPr txBox="1"/>
            <p:nvPr/>
          </p:nvSpPr>
          <p:spPr>
            <a:xfrm>
              <a:off x="248000" y="2824775"/>
              <a:ext cx="7102800" cy="6156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EB5600"/>
                </a:buClr>
                <a:buSzPts val="1400"/>
                <a:buChar char="●"/>
              </a:pPr>
              <a:r>
                <a:rPr lang="en-GB">
                  <a:solidFill>
                    <a:srgbClr val="EB5600"/>
                  </a:solidFill>
                </a:rPr>
                <a:t>C matrix contains “many” zeros, depending on the ground-truth graph G</a:t>
              </a:r>
              <a:endParaRPr>
                <a:solidFill>
                  <a:srgbClr val="EB5600"/>
                </a:solidFill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EB5600"/>
                </a:buClr>
                <a:buSzPts val="1400"/>
                <a:buChar char="●"/>
              </a:pPr>
              <a:r>
                <a:rPr lang="en-GB">
                  <a:solidFill>
                    <a:srgbClr val="EB5600"/>
                  </a:solidFill>
                </a:rPr>
                <a:t>Link between zeros of C and the ground</a:t>
              </a:r>
              <a:r>
                <a:rPr lang="en-GB">
                  <a:solidFill>
                    <a:srgbClr val="EB5600"/>
                  </a:solidFill>
                </a:rPr>
                <a:t>-truth graph G is given by </a:t>
              </a:r>
              <a:r>
                <a:rPr b="1" lang="en-GB">
                  <a:solidFill>
                    <a:srgbClr val="EB5600"/>
                  </a:solidFill>
                </a:rPr>
                <a:t>S-consistency</a:t>
              </a:r>
              <a:endParaRPr b="1">
                <a:solidFill>
                  <a:srgbClr val="EB5600"/>
                </a:solidFill>
              </a:endParaRPr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284425" y="3662250"/>
            <a:ext cx="8591400" cy="969300"/>
            <a:chOff x="284425" y="385650"/>
            <a:chExt cx="8591400" cy="969300"/>
          </a:xfrm>
        </p:grpSpPr>
        <p:sp>
          <p:nvSpPr>
            <p:cNvPr id="281" name="Google Shape;281;p20"/>
            <p:cNvSpPr/>
            <p:nvPr/>
          </p:nvSpPr>
          <p:spPr>
            <a:xfrm>
              <a:off x="284425" y="385650"/>
              <a:ext cx="8591400" cy="969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700"/>
                <a:t>Definition: </a:t>
              </a:r>
              <a:r>
                <a:rPr lang="en-GB" sz="1700"/>
                <a:t>Given a binary matrix S, a </a:t>
              </a:r>
              <a:r>
                <a:rPr lang="en-GB" sz="1700"/>
                <a:t>matrix C is </a:t>
              </a:r>
              <a:r>
                <a:rPr b="1" lang="en-GB" sz="1700"/>
                <a:t>S-consistent </a:t>
              </a:r>
              <a:r>
                <a:rPr lang="en-GB" sz="1700"/>
                <a:t>when C has the same zeroes as                            , where                            .</a:t>
              </a:r>
              <a:endParaRPr sz="1700"/>
            </a:p>
          </p:txBody>
        </p:sp>
        <p:pic>
          <p:nvPicPr>
            <p:cNvPr id="282" name="Google Shape;28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6172" y="857025"/>
              <a:ext cx="1573178" cy="295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06325" y="629288"/>
              <a:ext cx="196425" cy="20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730950" y="621537"/>
              <a:ext cx="196425" cy="219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30325" y="629288"/>
              <a:ext cx="196425" cy="20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93150" y="621537"/>
              <a:ext cx="196425" cy="219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0"/>
            <p:cNvPicPr preferRelativeResize="0"/>
            <p:nvPr/>
          </p:nvPicPr>
          <p:blipFill rotWithShape="1">
            <a:blip r:embed="rId9">
              <a:alphaModFix/>
            </a:blip>
            <a:srcRect b="14886" l="12040" r="57856" t="69794"/>
            <a:stretch/>
          </p:blipFill>
          <p:spPr>
            <a:xfrm>
              <a:off x="3854137" y="894902"/>
              <a:ext cx="1528275" cy="257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0"/>
          <p:cNvGrpSpPr/>
          <p:nvPr/>
        </p:nvGrpSpPr>
        <p:grpSpPr>
          <a:xfrm>
            <a:off x="204125" y="2775575"/>
            <a:ext cx="7176300" cy="709200"/>
            <a:chOff x="204125" y="2775575"/>
            <a:chExt cx="7176300" cy="709200"/>
          </a:xfrm>
        </p:grpSpPr>
        <p:sp>
          <p:nvSpPr>
            <p:cNvPr id="289" name="Google Shape;289;p20"/>
            <p:cNvSpPr/>
            <p:nvPr/>
          </p:nvSpPr>
          <p:spPr>
            <a:xfrm>
              <a:off x="204125" y="2775575"/>
              <a:ext cx="7176300" cy="709200"/>
            </a:xfrm>
            <a:prstGeom prst="roundRect">
              <a:avLst>
                <a:gd fmla="val 23220" name="adj"/>
              </a:avLst>
            </a:prstGeom>
            <a:solidFill>
              <a:schemeClr val="lt1"/>
            </a:solidFill>
            <a:ln cap="flat" cmpd="sng" w="28575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EB56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 sz="1700"/>
              </a:br>
              <a:endParaRPr sz="1700"/>
            </a:p>
          </p:txBody>
        </p:sp>
        <p:pic>
          <p:nvPicPr>
            <p:cNvPr id="290" name="Google Shape;290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23750" y="3011276"/>
              <a:ext cx="5020989" cy="23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" name="Google Shape;291;p20"/>
          <p:cNvGrpSpPr/>
          <p:nvPr/>
        </p:nvGrpSpPr>
        <p:grpSpPr>
          <a:xfrm>
            <a:off x="102175" y="1108638"/>
            <a:ext cx="8437750" cy="1586400"/>
            <a:chOff x="102175" y="1108638"/>
            <a:chExt cx="8437750" cy="1586400"/>
          </a:xfrm>
        </p:grpSpPr>
        <p:sp>
          <p:nvSpPr>
            <p:cNvPr id="292" name="Google Shape;292;p20"/>
            <p:cNvSpPr/>
            <p:nvPr/>
          </p:nvSpPr>
          <p:spPr>
            <a:xfrm>
              <a:off x="5277725" y="1278125"/>
              <a:ext cx="3262200" cy="11784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02175" y="1108638"/>
              <a:ext cx="5690700" cy="1586400"/>
            </a:xfrm>
            <a:prstGeom prst="roundRect">
              <a:avLst>
                <a:gd fmla="val 23220" name="adj"/>
              </a:avLst>
            </a:prstGeom>
            <a:solidFill>
              <a:schemeClr val="lt1"/>
            </a:solidFill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rgbClr val="6AA84F"/>
                  </a:solidFill>
                </a:rPr>
                <a:t>We showed that </a:t>
              </a:r>
              <a:r>
                <a:rPr b="1" lang="en-GB" sz="1700">
                  <a:solidFill>
                    <a:srgbClr val="6AA84F"/>
                  </a:solidFill>
                </a:rPr>
                <a:t>invertible S-consistent matrices form a group </a:t>
              </a:r>
              <a:r>
                <a:rPr lang="en-GB" sz="1700">
                  <a:solidFill>
                    <a:srgbClr val="6AA84F"/>
                  </a:solidFill>
                </a:rPr>
                <a:t>under matrix multiplication, allowing us to show that this is an </a:t>
              </a:r>
              <a:r>
                <a:rPr b="1" lang="en-GB" sz="1700">
                  <a:solidFill>
                    <a:srgbClr val="6AA84F"/>
                  </a:solidFill>
                </a:rPr>
                <a:t>equivalence relation</a:t>
              </a:r>
              <a:endParaRPr sz="1700"/>
            </a:p>
          </p:txBody>
        </p:sp>
      </p:grpSp>
      <p:cxnSp>
        <p:nvCxnSpPr>
          <p:cNvPr id="294" name="Google Shape;294;p20"/>
          <p:cNvCxnSpPr/>
          <p:nvPr/>
        </p:nvCxnSpPr>
        <p:spPr>
          <a:xfrm flipH="1" rot="10800000">
            <a:off x="6092700" y="1757675"/>
            <a:ext cx="1896000" cy="99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311700" y="445025"/>
            <a:ext cx="558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66180" l="33726" r="0" t="0"/>
          <a:stretch/>
        </p:blipFill>
        <p:spPr>
          <a:xfrm>
            <a:off x="1312479" y="1363850"/>
            <a:ext cx="3815470" cy="84803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/>
          <p:nvPr/>
        </p:nvSpPr>
        <p:spPr>
          <a:xfrm rot="415">
            <a:off x="6081550" y="495525"/>
            <a:ext cx="2486100" cy="492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302" name="Google Shape;3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050" y="624775"/>
            <a:ext cx="2157899" cy="262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1"/>
          <p:cNvGrpSpPr/>
          <p:nvPr/>
        </p:nvGrpSpPr>
        <p:grpSpPr>
          <a:xfrm>
            <a:off x="305650" y="2438570"/>
            <a:ext cx="8694325" cy="1787804"/>
            <a:chOff x="305650" y="2438570"/>
            <a:chExt cx="8694325" cy="1787804"/>
          </a:xfrm>
        </p:grpSpPr>
        <p:pic>
          <p:nvPicPr>
            <p:cNvPr id="304" name="Google Shape;304;p21"/>
            <p:cNvPicPr preferRelativeResize="0"/>
            <p:nvPr/>
          </p:nvPicPr>
          <p:blipFill rotWithShape="1">
            <a:blip r:embed="rId3">
              <a:alphaModFix/>
            </a:blip>
            <a:srcRect b="-3985" l="-1245" r="0" t="32694"/>
            <a:stretch/>
          </p:blipFill>
          <p:spPr>
            <a:xfrm>
              <a:off x="305650" y="2438570"/>
              <a:ext cx="5829125" cy="1787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1"/>
            <p:cNvSpPr txBox="1"/>
            <p:nvPr/>
          </p:nvSpPr>
          <p:spPr>
            <a:xfrm>
              <a:off x="6412775" y="2571750"/>
              <a:ext cx="2587200" cy="1262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rgbClr val="EB5600"/>
                  </a:solidFill>
                </a:rPr>
                <a:t>Some blocks of variables might remain entangled</a:t>
              </a:r>
              <a:br>
                <a:rPr lang="en-GB">
                  <a:solidFill>
                    <a:srgbClr val="EB5600"/>
                  </a:solidFill>
                </a:rPr>
              </a:br>
              <a:r>
                <a:rPr lang="en-GB">
                  <a:solidFill>
                    <a:srgbClr val="EB5600"/>
                  </a:solidFill>
                </a:rPr>
                <a:t>(Similar in spirit to </a:t>
              </a:r>
              <a:endParaRPr>
                <a:solidFill>
                  <a:srgbClr val="EB56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EB5600"/>
                  </a:solidFill>
                </a:rPr>
                <a:t>Lippe et al. [2022] and </a:t>
              </a:r>
              <a:br>
                <a:rPr lang="en-GB">
                  <a:solidFill>
                    <a:srgbClr val="EB5600"/>
                  </a:solidFill>
                </a:rPr>
              </a:br>
              <a:r>
                <a:rPr lang="en-GB">
                  <a:solidFill>
                    <a:srgbClr val="EB5600"/>
                  </a:solidFill>
                </a:rPr>
                <a:t>Von Kügelgen et al. [2021])</a:t>
              </a:r>
              <a:endParaRPr>
                <a:solidFill>
                  <a:srgbClr val="EB5600"/>
                </a:solidFill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4224594" y="2519848"/>
              <a:ext cx="570900" cy="5094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4873747" y="3029404"/>
              <a:ext cx="570900" cy="5094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519898" y="3586716"/>
              <a:ext cx="570900" cy="509400"/>
            </a:xfrm>
            <a:prstGeom prst="rect">
              <a:avLst/>
            </a:prstGeom>
            <a:noFill/>
            <a:ln cap="flat" cmpd="sng" w="19050">
              <a:solidFill>
                <a:srgbClr val="EB5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21"/>
          <p:cNvSpPr txBox="1"/>
          <p:nvPr/>
        </p:nvSpPr>
        <p:spPr>
          <a:xfrm>
            <a:off x="494450" y="4564575"/>
            <a:ext cx="6882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P. Lippe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CITRIS: Causal Identifiability from Temporal Intervened Sequences. 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ICML 2022</a:t>
            </a:r>
            <a:b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J. Von Kügelgen et al. </a:t>
            </a:r>
            <a:r>
              <a:rPr i="1" lang="en-GB" sz="950">
                <a:solidFill>
                  <a:srgbClr val="666666"/>
                </a:solidFill>
                <a:highlight>
                  <a:srgbClr val="FFFFFF"/>
                </a:highlight>
              </a:rPr>
              <a:t>Self-supervised learning with data augmentations provably isolates content from style.</a:t>
            </a:r>
            <a:r>
              <a:rPr lang="en-GB" sz="950">
                <a:solidFill>
                  <a:srgbClr val="666666"/>
                </a:solidFill>
                <a:highlight>
                  <a:srgbClr val="FFFFFF"/>
                </a:highlight>
              </a:rPr>
              <a:t> NeurIPS 2021.</a:t>
            </a:r>
            <a:endParaRPr sz="9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