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7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84" r:id="rId9"/>
    <p:sldId id="263" r:id="rId10"/>
    <p:sldId id="264" r:id="rId11"/>
    <p:sldId id="266" r:id="rId12"/>
    <p:sldId id="272" r:id="rId13"/>
    <p:sldId id="267" r:id="rId14"/>
    <p:sldId id="273" r:id="rId15"/>
    <p:sldId id="278" r:id="rId16"/>
    <p:sldId id="280" r:id="rId17"/>
    <p:sldId id="27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379773-D7BE-4469-B234-CF0E26161BFC}">
  <a:tblStyle styleId="{A2379773-D7BE-4469-B234-CF0E26161B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9"/>
  </p:normalViewPr>
  <p:slideViewPr>
    <p:cSldViewPr snapToGrid="0" snapToObjects="1">
      <p:cViewPr>
        <p:scale>
          <a:sx n="111" d="100"/>
          <a:sy n="111" d="100"/>
        </p:scale>
        <p:origin x="11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037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004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55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295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641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14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670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36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43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27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97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39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22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57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1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002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93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9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GL_Utility_Toolkit" TargetMode="External"/><Relationship Id="rId4" Type="http://schemas.openxmlformats.org/officeDocument/2006/relationships/hyperlink" Target="https://github.com/olegskl/rpn-calculator" TargetMode="External"/><Relationship Id="rId5" Type="http://schemas.openxmlformats.org/officeDocument/2006/relationships/hyperlink" Target="https://en.wikipedia.org/wiki/Shunting-yard_algorithm" TargetMode="External"/><Relationship Id="rId6" Type="http://schemas.openxmlformats.org/officeDocument/2006/relationships/hyperlink" Target="https://www.youtube.com/channel/UCiFAmp2Crv66cQA-9SPje1A" TargetMode="External"/><Relationship Id="rId7" Type="http://schemas.openxmlformats.org/officeDocument/2006/relationships/hyperlink" Target="https://www.youtube.com/user/sonarsystemslimited" TargetMode="External"/><Relationship Id="rId8" Type="http://schemas.openxmlformats.org/officeDocument/2006/relationships/hyperlink" Target="https://www.youtube.com/user/iamdavidwparker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esmos.com/calcula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GRAPHULATOR:</a:t>
            </a:r>
            <a:r>
              <a:rPr lang="en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434343"/>
                </a:solidFill>
              </a:rPr>
              <a:t>Between </a:t>
            </a:r>
            <a:r>
              <a:rPr lang="en-US" dirty="0" smtClean="0"/>
              <a:t>Dimensions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22000" y="660067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RPN </a:t>
            </a:r>
            <a:r>
              <a:rPr lang="en-US" dirty="0" smtClean="0">
                <a:solidFill>
                  <a:srgbClr val="FFB600"/>
                </a:solidFill>
              </a:rPr>
              <a:t>&amp;</a:t>
            </a:r>
            <a:r>
              <a:rPr lang="en" dirty="0" smtClean="0"/>
              <a:t> </a:t>
            </a:r>
            <a:r>
              <a:rPr lang="en-US" dirty="0" smtClean="0"/>
              <a:t>Stack</a:t>
            </a:r>
            <a:r>
              <a:rPr lang="en" dirty="0" smtClean="0"/>
              <a:t> </a:t>
            </a:r>
            <a:r>
              <a:rPr lang="en-US" dirty="0" smtClean="0">
                <a:solidFill>
                  <a:srgbClr val="FFB600"/>
                </a:solidFill>
              </a:rPr>
              <a:t>Method </a:t>
            </a:r>
            <a:r>
              <a:rPr lang="en-US" sz="2400" dirty="0" smtClean="0">
                <a:solidFill>
                  <a:schemeClr val="tx1"/>
                </a:solidFill>
              </a:rPr>
              <a:t>(Shunting Yard Algorithm)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22000" y="2803500"/>
            <a:ext cx="76824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Reverse Polish notation</a:t>
            </a:r>
            <a:r>
              <a:rPr lang="en-US" dirty="0"/>
              <a:t> (</a:t>
            </a:r>
            <a:r>
              <a:rPr lang="en-US" b="1" dirty="0"/>
              <a:t>RPN</a:t>
            </a:r>
            <a:r>
              <a:rPr lang="en-US" dirty="0"/>
              <a:t>), also known as </a:t>
            </a:r>
            <a:r>
              <a:rPr lang="en-US" b="1" dirty="0"/>
              <a:t>Polish postfix notation</a:t>
            </a:r>
            <a:r>
              <a:rPr lang="en-US" dirty="0"/>
              <a:t> or simply </a:t>
            </a:r>
            <a:r>
              <a:rPr lang="en-US" b="1" dirty="0"/>
              <a:t>postfix notation</a:t>
            </a:r>
            <a:r>
              <a:rPr lang="en-US" dirty="0"/>
              <a:t>, is a mathematical notation in which </a:t>
            </a:r>
            <a:r>
              <a:rPr lang="en-US" dirty="0" smtClean="0"/>
              <a:t>operators </a:t>
            </a:r>
            <a:r>
              <a:rPr lang="en-US" dirty="0"/>
              <a:t>follow their </a:t>
            </a:r>
            <a:r>
              <a:rPr lang="en-US" dirty="0" smtClean="0"/>
              <a:t>operands.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 smtClean="0"/>
              <a:t>E.g</a:t>
            </a:r>
            <a:r>
              <a:rPr lang="en-US" dirty="0" smtClean="0"/>
              <a:t>: </a:t>
            </a:r>
            <a:r>
              <a:rPr lang="en-US" dirty="0" err="1" smtClean="0"/>
              <a:t>a+b</a:t>
            </a:r>
            <a:r>
              <a:rPr lang="en-US" dirty="0" smtClean="0"/>
              <a:t>*c in RPN is a b c * +</a:t>
            </a:r>
            <a:endParaRPr dirty="0"/>
          </a:p>
        </p:txBody>
      </p:sp>
      <p:sp>
        <p:nvSpPr>
          <p:cNvPr id="148" name="Shape 14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 idx="4294967295"/>
          </p:nvPr>
        </p:nvSpPr>
        <p:spPr>
          <a:xfrm>
            <a:off x="2141780" y="-22214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 smtClean="0">
                <a:solidFill>
                  <a:srgbClr val="FFFFFF"/>
                </a:solidFill>
              </a:rPr>
              <a:t>Algorithm</a:t>
            </a:r>
            <a:endParaRPr sz="3600" b="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3" y="1247887"/>
            <a:ext cx="3111034" cy="32467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99" y="1247887"/>
            <a:ext cx="4449713" cy="3246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Work Flow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192530" y="3108924"/>
            <a:ext cx="553656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Read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Reads Equation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Then converts into prefix</a:t>
            </a:r>
            <a:r>
              <a:rPr lang="en-US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(using </a:t>
            </a:r>
            <a:r>
              <a:rPr lang="en-US" sz="800" dirty="0" err="1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rpnbuilder.h</a:t>
            </a: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, </a:t>
            </a:r>
            <a:r>
              <a:rPr lang="en-US" sz="800" dirty="0" err="1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token.h</a:t>
            </a: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and headers from expressions folder)</a:t>
            </a:r>
            <a:endParaRPr lang="en-US" sz="800" dirty="0" smtClean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710921" y="35095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Pass x &amp; y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2710921" y="3810078"/>
            <a:ext cx="1709100" cy="37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Generate height(z) using Prefix Expression</a:t>
            </a:r>
            <a:r>
              <a:rPr lang="en-US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 lang="en-US" sz="800" dirty="0" smtClean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3233864" y="3062938"/>
            <a:ext cx="673083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US" sz="80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Generate Points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Plot Points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Starts Plotting From Negative Region to Positive Region</a:t>
            </a:r>
            <a:r>
              <a:rPr lang="en-US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(The Curve is just a cloud of points)</a:t>
            </a:r>
            <a:endParaRPr lang="en-US" sz="800" dirty="0" smtClean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Plot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7420786" y="2923863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Monitors User’s Input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Generates Output on Window according to the </a:t>
            </a:r>
            <a:r>
              <a:rPr lang="en-US" sz="800" dirty="0" err="1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user;s</a:t>
            </a: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choice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03090" y="3079296"/>
            <a:ext cx="629692" cy="46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US" sz="80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Interact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2"/>
          <p:cNvSpPr txBox="1"/>
          <p:nvPr/>
        </p:nvSpPr>
        <p:spPr>
          <a:xfrm>
            <a:off x="2612187" y="4077624"/>
            <a:ext cx="2022138" cy="49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no. of points it generates depends upon the res. </a:t>
            </a:r>
            <a:r>
              <a:rPr lang="en-US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</a:t>
            </a: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 graph frame , if it is 400(for </a:t>
            </a:r>
            <a:r>
              <a:rPr lang="en-US" sz="800" dirty="0" err="1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eg</a:t>
            </a: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) the iteration will be done from -200 to 200</a:t>
            </a:r>
            <a:endParaRPr lang="en-US"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22000" y="1351881"/>
            <a:ext cx="2711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B600"/>
                </a:solidFill>
              </a:rPr>
              <a:t>F</a:t>
            </a:r>
            <a:r>
              <a:rPr lang="en-US" sz="3600" dirty="0" smtClean="0">
                <a:solidFill>
                  <a:srgbClr val="FFB600"/>
                </a:solidFill>
              </a:rPr>
              <a:t>eatures</a:t>
            </a:r>
            <a:r>
              <a:rPr lang="en" sz="3600" dirty="0" smtClean="0"/>
              <a:t> </a:t>
            </a:r>
            <a:r>
              <a:rPr lang="en-US" sz="3600" dirty="0" smtClean="0"/>
              <a:t>used </a:t>
            </a:r>
            <a:r>
              <a:rPr lang="en" sz="3600" dirty="0" smtClean="0"/>
              <a:t>to </a:t>
            </a:r>
            <a:r>
              <a:rPr lang="en-US" sz="3600" dirty="0" smtClean="0"/>
              <a:t>enhance program</a:t>
            </a:r>
            <a:endParaRPr sz="3600" dirty="0"/>
          </a:p>
        </p:txBody>
      </p:sp>
      <p:grpSp>
        <p:nvGrpSpPr>
          <p:cNvPr id="175" name="Shape 175"/>
          <p:cNvGrpSpPr/>
          <p:nvPr/>
        </p:nvGrpSpPr>
        <p:grpSpPr>
          <a:xfrm>
            <a:off x="3703042" y="600903"/>
            <a:ext cx="4036590" cy="3941676"/>
            <a:chOff x="2256567" y="677103"/>
            <a:chExt cx="4036590" cy="3941676"/>
          </a:xfrm>
        </p:grpSpPr>
        <p:sp>
          <p:nvSpPr>
            <p:cNvPr id="176" name="Shape 176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83" name="Shape 18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Surf Between Different</a:t>
              </a: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Functions</a:t>
              </a:r>
              <a:endParaRPr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86" name="Shape 18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Move Camera &amp; Zoom</a:t>
              </a:r>
              <a:endParaRPr sz="1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4490538" y="2680399"/>
            <a:ext cx="1862180" cy="1862180"/>
            <a:chOff x="644203" y="3718814"/>
            <a:chExt cx="1498800" cy="1498800"/>
          </a:xfrm>
        </p:grpSpPr>
        <p:sp>
          <p:nvSpPr>
            <p:cNvPr id="189" name="Shape 189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Increase/Decrease Point Size</a:t>
              </a:r>
              <a:endParaRPr sz="1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7188568" y="968802"/>
            <a:ext cx="1321244" cy="1321244"/>
            <a:chOff x="3490737" y="1374053"/>
            <a:chExt cx="1423800" cy="1423800"/>
          </a:xfrm>
        </p:grpSpPr>
        <p:sp>
          <p:nvSpPr>
            <p:cNvPr id="192" name="Shape 19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Toggle Axis Frame &amp;  Invert Negatives</a:t>
              </a:r>
              <a:endParaRPr sz="1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Shape 19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L</a:t>
            </a:r>
            <a:r>
              <a:rPr lang="en-US" sz="3600" dirty="0" smtClean="0"/>
              <a:t>imitations of the</a:t>
            </a:r>
            <a:r>
              <a:rPr lang="en" sz="3600" dirty="0" smtClean="0"/>
              <a:t> </a:t>
            </a:r>
            <a:r>
              <a:rPr lang="en-US" sz="3600" dirty="0" smtClean="0">
                <a:solidFill>
                  <a:srgbClr val="FFB600"/>
                </a:solidFill>
              </a:rPr>
              <a:t>product</a:t>
            </a:r>
            <a:endParaRPr sz="3600" dirty="0"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89" name="Shape 28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Shape 29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533400" y="1749175"/>
            <a:ext cx="8078877" cy="2873537"/>
          </a:xfrm>
        </p:spPr>
        <p:txBody>
          <a:bodyPr/>
          <a:lstStyle/>
          <a:p>
            <a:r>
              <a:rPr lang="en-US" dirty="0" smtClean="0"/>
              <a:t>Should have used GLFW since it is advanced and with which a far better GUI could be developed.</a:t>
            </a:r>
          </a:p>
          <a:p>
            <a:r>
              <a:rPr lang="en-US" dirty="0" smtClean="0"/>
              <a:t>Still buggy due to lack of proper memory management</a:t>
            </a:r>
          </a:p>
          <a:p>
            <a:r>
              <a:rPr lang="en-US" dirty="0" smtClean="0"/>
              <a:t>Sometimes problem may arise while plotting some of the custom functions</a:t>
            </a:r>
          </a:p>
          <a:p>
            <a:r>
              <a:rPr lang="en-US" dirty="0" smtClean="0"/>
              <a:t>Lack of 2D/3D switch mode</a:t>
            </a:r>
          </a:p>
          <a:p>
            <a:r>
              <a:rPr lang="en-US" dirty="0" smtClean="0"/>
              <a:t>Cannot plot 2 different graphs in a single time (to find intersecting planes,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Cannot take input function in polar form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3591500" y="755451"/>
            <a:ext cx="4674514" cy="363916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3" name="Shape 353"/>
          <p:cNvSpPr txBox="1">
            <a:spLocks noGrp="1"/>
          </p:cNvSpPr>
          <p:nvPr>
            <p:ph type="body" idx="4294967295"/>
          </p:nvPr>
        </p:nvSpPr>
        <p:spPr>
          <a:xfrm>
            <a:off x="819775" y="384350"/>
            <a:ext cx="2266200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Final</a:t>
            </a:r>
            <a:r>
              <a:rPr lang="en" sz="3600" dirty="0" smtClean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dirty="0" smtClean="0">
                <a:latin typeface="Raleway ExtraBold"/>
                <a:ea typeface="Raleway ExtraBold"/>
                <a:cs typeface="Raleway ExtraBold"/>
                <a:sym typeface="Raleway ExtraBold"/>
              </a:rPr>
              <a:t>Product</a:t>
            </a:r>
            <a:endParaRPr sz="3600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Still a prototype.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We wish to develop it further in future.</a:t>
            </a:r>
            <a:r>
              <a:rPr lang="en" sz="1400" dirty="0" smtClean="0"/>
              <a:t>.</a:t>
            </a:r>
            <a:endParaRPr sz="1400" dirty="0"/>
          </a:p>
        </p:txBody>
      </p:sp>
      <p:grpSp>
        <p:nvGrpSpPr>
          <p:cNvPr id="354" name="Shape 354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55" name="Shape 35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41" y="948699"/>
            <a:ext cx="4376160" cy="2735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922000" y="59414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References</a:t>
            </a:r>
            <a:endParaRPr dirty="0"/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22000" y="1451544"/>
            <a:ext cx="6866100" cy="3181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15000"/>
              </a:lnSpc>
              <a:buSzPts val="2400"/>
            </a:pPr>
            <a:r>
              <a:rPr lang="en-US" sz="1400" dirty="0">
                <a:solidFill>
                  <a:srgbClr val="FFB600"/>
                </a:solidFill>
                <a:hlinkClick r:id="rId3"/>
              </a:rPr>
              <a:t>https://</a:t>
            </a:r>
            <a:r>
              <a:rPr lang="en-US" sz="1400" dirty="0" smtClean="0">
                <a:solidFill>
                  <a:srgbClr val="FFB600"/>
                </a:solidFill>
                <a:hlinkClick r:id="rId3"/>
              </a:rPr>
              <a:t>en.wikipedia.org/wiki/OpenGL_Utility_Toolkit</a:t>
            </a:r>
            <a:endParaRPr lang="en-US" sz="1400" dirty="0" smtClean="0">
              <a:solidFill>
                <a:srgbClr val="FFB600"/>
              </a:solidFill>
            </a:endParaRPr>
          </a:p>
          <a:p>
            <a:pPr lvl="0" indent="-381000">
              <a:lnSpc>
                <a:spcPct val="115000"/>
              </a:lnSpc>
              <a:buSzPts val="2400"/>
            </a:pPr>
            <a:r>
              <a:rPr lang="en-US" sz="1400" dirty="0">
                <a:solidFill>
                  <a:srgbClr val="FFB600"/>
                </a:solidFill>
                <a:hlinkClick r:id="rId4"/>
              </a:rPr>
              <a:t>https://</a:t>
            </a:r>
            <a:r>
              <a:rPr lang="en-US" sz="1400" dirty="0" smtClean="0">
                <a:solidFill>
                  <a:srgbClr val="FFB600"/>
                </a:solidFill>
                <a:hlinkClick r:id="rId4"/>
              </a:rPr>
              <a:t>github.com/olegskl/rpn-calculator</a:t>
            </a:r>
            <a:r>
              <a:rPr lang="en-US" sz="1400" dirty="0" smtClean="0">
                <a:solidFill>
                  <a:srgbClr val="FFB600"/>
                </a:solidFill>
              </a:rPr>
              <a:t> (for the RPN algorithm code)</a:t>
            </a:r>
          </a:p>
          <a:p>
            <a:pPr lvl="0" indent="-381000">
              <a:lnSpc>
                <a:spcPct val="115000"/>
              </a:lnSpc>
              <a:buSzPts val="2400"/>
            </a:pPr>
            <a:r>
              <a:rPr lang="en-US" sz="1400" dirty="0">
                <a:solidFill>
                  <a:srgbClr val="FFB600"/>
                </a:solidFill>
                <a:hlinkClick r:id="rId5"/>
              </a:rPr>
              <a:t>https://</a:t>
            </a:r>
            <a:r>
              <a:rPr lang="en-US" sz="1400" dirty="0" smtClean="0">
                <a:solidFill>
                  <a:srgbClr val="FFB600"/>
                </a:solidFill>
                <a:hlinkClick r:id="rId5"/>
              </a:rPr>
              <a:t>en.wikipedia.org/wiki/Shunting-yard_algorithm</a:t>
            </a:r>
            <a:endParaRPr lang="en-US" sz="1400" dirty="0" smtClean="0">
              <a:solidFill>
                <a:srgbClr val="FFB600"/>
              </a:solidFill>
            </a:endParaRPr>
          </a:p>
          <a:p>
            <a:pPr lvl="0" indent="-381000">
              <a:lnSpc>
                <a:spcPct val="115000"/>
              </a:lnSpc>
              <a:buSzPts val="2400"/>
            </a:pPr>
            <a:r>
              <a:rPr lang="en-US" sz="1400" dirty="0">
                <a:solidFill>
                  <a:srgbClr val="FFB600"/>
                </a:solidFill>
                <a:hlinkClick r:id="rId6"/>
              </a:rPr>
              <a:t>https://</a:t>
            </a:r>
            <a:r>
              <a:rPr lang="en-US" sz="1400" dirty="0" smtClean="0">
                <a:solidFill>
                  <a:srgbClr val="FFB600"/>
                </a:solidFill>
                <a:hlinkClick r:id="rId6"/>
              </a:rPr>
              <a:t>www.youtube.com/channel/UCiFAmp2Crv66cQA-9SPje1A</a:t>
            </a:r>
            <a:endParaRPr lang="en-US" sz="1400" dirty="0" smtClean="0">
              <a:solidFill>
                <a:srgbClr val="FFB600"/>
              </a:solidFill>
            </a:endParaRPr>
          </a:p>
          <a:p>
            <a:pPr lvl="0" indent="-381000">
              <a:lnSpc>
                <a:spcPct val="115000"/>
              </a:lnSpc>
              <a:buSzPts val="2400"/>
            </a:pPr>
            <a:r>
              <a:rPr lang="en-US" sz="1400" dirty="0">
                <a:solidFill>
                  <a:srgbClr val="FFB600"/>
                </a:solidFill>
                <a:hlinkClick r:id="rId7"/>
              </a:rPr>
              <a:t>https://</a:t>
            </a:r>
            <a:r>
              <a:rPr lang="en-US" sz="1400" dirty="0" smtClean="0">
                <a:solidFill>
                  <a:srgbClr val="FFB600"/>
                </a:solidFill>
                <a:hlinkClick r:id="rId7"/>
              </a:rPr>
              <a:t>www.youtube.com/user/sonarsystemslimited</a:t>
            </a:r>
            <a:r>
              <a:rPr lang="en-US" sz="1400" dirty="0" smtClean="0">
                <a:solidFill>
                  <a:srgbClr val="FFB600"/>
                </a:solidFill>
              </a:rPr>
              <a:t> </a:t>
            </a:r>
          </a:p>
          <a:p>
            <a:pPr lvl="0" indent="-381000">
              <a:lnSpc>
                <a:spcPct val="115000"/>
              </a:lnSpc>
              <a:buSzPts val="2400"/>
            </a:pPr>
            <a:r>
              <a:rPr lang="en-US" sz="1400" dirty="0">
                <a:solidFill>
                  <a:srgbClr val="FFB600"/>
                </a:solidFill>
                <a:hlinkClick r:id="rId8"/>
              </a:rPr>
              <a:t>https://</a:t>
            </a:r>
            <a:r>
              <a:rPr lang="en-US" sz="1400" dirty="0" smtClean="0">
                <a:solidFill>
                  <a:srgbClr val="FFB600"/>
                </a:solidFill>
                <a:hlinkClick r:id="rId8"/>
              </a:rPr>
              <a:t>www.youtube.com/user/iamdavidwparker</a:t>
            </a:r>
            <a:endParaRPr lang="en-US" sz="1400" dirty="0">
              <a:solidFill>
                <a:srgbClr val="FFB600"/>
              </a:solidFill>
            </a:endParaRPr>
          </a:p>
          <a:p>
            <a:pPr lvl="0" indent="-381000">
              <a:lnSpc>
                <a:spcPct val="115000"/>
              </a:lnSpc>
              <a:buSzPts val="2400"/>
            </a:pPr>
            <a:r>
              <a:rPr lang="en-US" sz="1400" dirty="0" smtClean="0">
                <a:solidFill>
                  <a:srgbClr val="FFB600"/>
                </a:solidFill>
              </a:rPr>
              <a:t>And Google </a:t>
            </a:r>
            <a:r>
              <a:rPr lang="en-US" sz="1400" dirty="0" smtClean="0">
                <a:solidFill>
                  <a:srgbClr val="FFB600"/>
                </a:solidFill>
                <a:sym typeface="Wingdings"/>
              </a:rPr>
              <a:t></a:t>
            </a:r>
            <a:endParaRPr lang="en-US" sz="1400" dirty="0" smtClean="0">
              <a:solidFill>
                <a:srgbClr val="FFB600"/>
              </a:solidFill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375" name="Shape 37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32781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FFB600"/>
                </a:solidFill>
              </a:rPr>
              <a:t>Thank</a:t>
            </a:r>
            <a:r>
              <a:rPr lang="en-US" sz="9600" dirty="0" smtClean="0">
                <a:solidFill>
                  <a:srgbClr val="FFB600"/>
                </a:solidFill>
              </a:rPr>
              <a:t> you!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1580213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smtClean="0"/>
              <a:t>From the developers’ team.</a:t>
            </a:r>
            <a:endParaRPr sz="36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smtClean="0"/>
              <a:t>Any questions?</a:t>
            </a:r>
            <a:endParaRPr sz="3600" b="1" dirty="0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40" y="3157366"/>
            <a:ext cx="1430018" cy="14300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23" y="3157505"/>
            <a:ext cx="1432795" cy="1432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82" y="3157366"/>
            <a:ext cx="1430018" cy="14300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685800" y="1745762"/>
            <a:ext cx="7605445" cy="730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FFB600"/>
                </a:solidFill>
              </a:rPr>
              <a:t>Little History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685800" y="2476072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8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800" dirty="0"/>
              <a:t>Graphing calculators </a:t>
            </a:r>
            <a:r>
              <a:rPr lang="en-US" sz="1400" dirty="0"/>
              <a:t>first came on the market in the 1980s. They replaced basic calculators with more or less numerical function – early calculators and adding machines had a numeric keypad and buttons for operators for addition, subtraction, multiplication and division, and dealt exclusively with whole numbers and fractions.</a:t>
            </a:r>
            <a:endParaRPr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83" y="369452"/>
            <a:ext cx="1014124" cy="1014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Basic </a:t>
            </a:r>
            <a:r>
              <a:rPr lang="en-US" sz="4800" dirty="0" smtClean="0">
                <a:solidFill>
                  <a:srgbClr val="FFB600"/>
                </a:solidFill>
              </a:rPr>
              <a:t>Overview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678681" y="1734976"/>
            <a:ext cx="3543300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b="1" dirty="0" smtClean="0"/>
              <a:t>“Sophisticated </a:t>
            </a:r>
            <a:r>
              <a:rPr lang="en-US" sz="1200" b="1" dirty="0"/>
              <a:t>than </a:t>
            </a:r>
            <a:r>
              <a:rPr lang="en-US" sz="1200" b="1" dirty="0" smtClean="0"/>
              <a:t>Basic Calculators”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434343"/>
                </a:solidFill>
              </a:rPr>
              <a:t>Main Features: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434343"/>
                </a:solidFill>
              </a:rPr>
              <a:t>-User can add custom graphs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434343"/>
                </a:solidFill>
              </a:rPr>
              <a:t>-Differentiate negative region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434343"/>
                </a:solidFill>
              </a:rPr>
              <a:t>-Scale/Rotate the graph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2000" y="1734976"/>
            <a:ext cx="3543300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 smtClean="0"/>
              <a:t>Graphulator</a:t>
            </a:r>
            <a:r>
              <a:rPr lang="en-US" sz="1200" b="1" dirty="0" smtClean="0"/>
              <a:t> is a graphing calculator.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/>
              <a:t>”</a:t>
            </a:r>
            <a:r>
              <a:rPr lang="en-US" sz="1200" b="1" dirty="0" smtClean="0"/>
              <a:t>Plots 3D graphs</a:t>
            </a:r>
            <a:r>
              <a:rPr lang="en" sz="1200" b="1" dirty="0" smtClean="0"/>
              <a:t>"</a:t>
            </a:r>
            <a:r>
              <a:rPr lang="en" sz="1200" dirty="0" smtClean="0"/>
              <a:t>.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/>
              <a:t>It comes in handy when you have to visualize graphs of complex equations.</a:t>
            </a:r>
            <a:endParaRPr sz="12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 smtClean="0"/>
              <a:t>Graphulator</a:t>
            </a:r>
            <a:r>
              <a:rPr lang="en-US" sz="1200" b="1" dirty="0" smtClean="0"/>
              <a:t> will automate the graphs for you.</a:t>
            </a: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922000" y="4089900"/>
            <a:ext cx="72999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FFB600"/>
                </a:solidFill>
              </a:rPr>
              <a:t>Thanks to </a:t>
            </a:r>
            <a:r>
              <a:rPr lang="en-US" sz="1200" b="1" dirty="0" err="1" smtClean="0">
                <a:solidFill>
                  <a:srgbClr val="FFB600"/>
                </a:solidFill>
              </a:rPr>
              <a:t>Desmos</a:t>
            </a:r>
            <a:r>
              <a:rPr lang="en-US" sz="1200" b="1" dirty="0" smtClean="0">
                <a:solidFill>
                  <a:srgbClr val="FFB600"/>
                </a:solidFill>
              </a:rPr>
              <a:t> for the inspiration,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200" b="1" u="sng" dirty="0">
                <a:solidFill>
                  <a:srgbClr val="FFB600"/>
                </a:solidFill>
                <a:hlinkClick r:id="rId3"/>
              </a:rPr>
              <a:t>https://</a:t>
            </a:r>
            <a:r>
              <a:rPr lang="en-US" sz="1200" b="1" u="sng" dirty="0" smtClean="0">
                <a:solidFill>
                  <a:srgbClr val="FFB600"/>
                </a:solidFill>
                <a:hlinkClick r:id="rId3"/>
              </a:rPr>
              <a:t>www.desmos.com/calculator</a:t>
            </a:r>
            <a:endParaRPr lang="en-US" sz="1200" b="1" u="sng" dirty="0" smtClean="0">
              <a:solidFill>
                <a:srgbClr val="FFB6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B6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B600"/>
              </a:solidFill>
            </a:endParaRPr>
          </a:p>
        </p:txBody>
      </p:sp>
      <p:grpSp>
        <p:nvGrpSpPr>
          <p:cNvPr id="72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Let’s see a demo now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 see how it works</a:t>
            </a:r>
            <a:endParaRPr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853" y="370062"/>
            <a:ext cx="1139372" cy="1139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The best way to have a good idea is to have lots of ideas.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FFB600"/>
                </a:solidFill>
              </a:rPr>
              <a:t>The</a:t>
            </a:r>
            <a:r>
              <a:rPr lang="en" sz="7200" dirty="0" smtClean="0">
                <a:solidFill>
                  <a:srgbClr val="FFB600"/>
                </a:solidFill>
              </a:rPr>
              <a:t> </a:t>
            </a:r>
            <a:r>
              <a:rPr lang="en" sz="7200" dirty="0">
                <a:solidFill>
                  <a:srgbClr val="FFB600"/>
                </a:solidFill>
              </a:rPr>
              <a:t>concept</a:t>
            </a:r>
            <a:endParaRPr sz="7200" dirty="0">
              <a:solidFill>
                <a:srgbClr val="FFB6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4"/>
            <a:ext cx="4977600" cy="1301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First we had the idea of creating a calculator that solves equations and also shows 2D graphs. Later, we left the 2D part and scaled it to 3D only. </a:t>
            </a:r>
            <a:endParaRPr dirty="0"/>
          </a:p>
        </p:txBody>
      </p:sp>
      <p:sp>
        <p:nvSpPr>
          <p:cNvPr id="116" name="Shape 116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Shape 1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Shape 120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1042928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Library, Methods &amp; </a:t>
            </a:r>
            <a:r>
              <a:rPr lang="en-US" sz="3600" dirty="0" smtClean="0">
                <a:solidFill>
                  <a:srgbClr val="FFB600"/>
                </a:solidFill>
              </a:rPr>
              <a:t>IDEs:</a:t>
            </a:r>
            <a:endParaRPr sz="3600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Graphics Library used : OpenGL (GLUT)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Method used to parse equation : Reverse Polish Notation &amp; Stack Method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IDE used: </a:t>
            </a:r>
            <a:r>
              <a:rPr lang="en-US" dirty="0" err="1" smtClean="0"/>
              <a:t>Clion</a:t>
            </a:r>
            <a:r>
              <a:rPr lang="en-US" dirty="0" smtClean="0"/>
              <a:t>(For Linux and Windows ) &amp; </a:t>
            </a:r>
            <a:r>
              <a:rPr lang="en-US" dirty="0" err="1" smtClean="0"/>
              <a:t>Xcode</a:t>
            </a:r>
            <a:r>
              <a:rPr lang="en-US" dirty="0" smtClean="0"/>
              <a:t> (For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02" y="409609"/>
            <a:ext cx="1763484" cy="1763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422441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FFB600"/>
                </a:solidFill>
              </a:rPr>
              <a:t>development </a:t>
            </a:r>
            <a:r>
              <a:rPr lang="en-US" sz="3600" dirty="0" smtClean="0"/>
              <a:t>phases</a:t>
            </a:r>
            <a:endParaRPr sz="3600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00" y="422441"/>
            <a:ext cx="983042" cy="9830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539847"/>
            <a:ext cx="3864264" cy="2172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47" y="1258072"/>
            <a:ext cx="1829017" cy="325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21999" y="2837399"/>
            <a:ext cx="7492657" cy="1854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>
              <a:buNone/>
            </a:pPr>
            <a:r>
              <a:rPr lang="en" sz="1600" dirty="0" smtClean="0"/>
              <a:t>The </a:t>
            </a:r>
            <a:r>
              <a:rPr lang="en" sz="1600" b="1" dirty="0"/>
              <a:t>OpenGL Utility Toolkit</a:t>
            </a:r>
            <a:r>
              <a:rPr lang="en" sz="1600" dirty="0"/>
              <a:t> (</a:t>
            </a:r>
            <a:r>
              <a:rPr lang="en" sz="1600" b="1" dirty="0"/>
              <a:t>GLUT</a:t>
            </a:r>
            <a:r>
              <a:rPr lang="en" sz="1600" dirty="0"/>
              <a:t>) is a </a:t>
            </a:r>
            <a:r>
              <a:rPr lang="en-US" sz="1600" dirty="0" smtClean="0"/>
              <a:t>library </a:t>
            </a:r>
            <a:r>
              <a:rPr lang="en" sz="1600" dirty="0" smtClean="0"/>
              <a:t>of </a:t>
            </a:r>
            <a:r>
              <a:rPr lang="en" sz="1600" dirty="0"/>
              <a:t>utilities for </a:t>
            </a:r>
            <a:r>
              <a:rPr lang="en-US" sz="1600" dirty="0" smtClean="0"/>
              <a:t>OpenGL </a:t>
            </a:r>
            <a:r>
              <a:rPr lang="en" sz="1600" dirty="0" smtClean="0"/>
              <a:t>programs</a:t>
            </a:r>
            <a:r>
              <a:rPr lang="en" sz="1600" dirty="0"/>
              <a:t>, which primarily perform system-level </a:t>
            </a:r>
            <a:r>
              <a:rPr lang="en-US" sz="1600" dirty="0" smtClean="0"/>
              <a:t>I/O </a:t>
            </a:r>
            <a:r>
              <a:rPr lang="en" sz="1600" dirty="0" smtClean="0"/>
              <a:t>with </a:t>
            </a:r>
            <a:r>
              <a:rPr lang="en" sz="1600" dirty="0"/>
              <a:t>the host </a:t>
            </a:r>
            <a:r>
              <a:rPr lang="en-US" sz="1600" dirty="0" smtClean="0"/>
              <a:t>OS</a:t>
            </a:r>
            <a:r>
              <a:rPr lang="en" sz="1600" dirty="0" smtClean="0"/>
              <a:t>. </a:t>
            </a:r>
            <a:r>
              <a:rPr lang="en-US" sz="1600" dirty="0" smtClean="0"/>
              <a:t>We used it for functions like</a:t>
            </a:r>
            <a:r>
              <a:rPr lang="en" sz="1600" dirty="0" smtClean="0"/>
              <a:t> </a:t>
            </a:r>
            <a:r>
              <a:rPr lang="en" sz="1600" dirty="0"/>
              <a:t>window definition, window control</a:t>
            </a:r>
            <a:r>
              <a:rPr lang="en" sz="1600" dirty="0" smtClean="0"/>
              <a:t>,</a:t>
            </a:r>
            <a:r>
              <a:rPr lang="en-US" sz="1600" dirty="0" smtClean="0"/>
              <a:t>(rendering characters)</a:t>
            </a:r>
            <a:r>
              <a:rPr lang="en" sz="1600" dirty="0" smtClean="0"/>
              <a:t> </a:t>
            </a:r>
            <a:r>
              <a:rPr lang="en" sz="1600" dirty="0"/>
              <a:t>and monitoring of </a:t>
            </a:r>
            <a:r>
              <a:rPr lang="en-US" sz="1600" dirty="0" smtClean="0"/>
              <a:t>keyboard</a:t>
            </a:r>
            <a:r>
              <a:rPr lang="en" sz="1600" dirty="0" smtClean="0"/>
              <a:t> </a:t>
            </a:r>
            <a:r>
              <a:rPr lang="en" sz="1600" dirty="0"/>
              <a:t>and </a:t>
            </a:r>
            <a:r>
              <a:rPr lang="en-US" sz="1600" dirty="0" smtClean="0"/>
              <a:t>mouse</a:t>
            </a:r>
            <a:r>
              <a:rPr lang="en" sz="1600" dirty="0" smtClean="0"/>
              <a:t> input</a:t>
            </a:r>
            <a:r>
              <a:rPr lang="en-US" sz="1600" dirty="0" smtClean="0"/>
              <a:t>, which includes almost everything for the project.</a:t>
            </a:r>
            <a:endParaRPr sz="1600" dirty="0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we used the </a:t>
            </a:r>
            <a:r>
              <a:rPr lang="en-US" dirty="0" smtClean="0">
                <a:solidFill>
                  <a:srgbClr val="FFB600"/>
                </a:solidFill>
              </a:rPr>
              <a:t>graphics library?</a:t>
            </a:r>
            <a:endParaRPr dirty="0"/>
          </a:p>
        </p:txBody>
      </p:sp>
      <p:sp>
        <p:nvSpPr>
          <p:cNvPr id="138" name="Shape 13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055177" y="4844142"/>
            <a:ext cx="1339194" cy="90351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600</Words>
  <Application>Microsoft Macintosh PowerPoint</Application>
  <PresentationFormat>On-screen Show (16:9)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Raleway</vt:lpstr>
      <vt:lpstr>Raleway Light</vt:lpstr>
      <vt:lpstr>Wingdings</vt:lpstr>
      <vt:lpstr>Arial</vt:lpstr>
      <vt:lpstr>Raleway ExtraBold</vt:lpstr>
      <vt:lpstr>Olivia template</vt:lpstr>
      <vt:lpstr>GRAPHULATOR:  Between Dimensions</vt:lpstr>
      <vt:lpstr>Little History</vt:lpstr>
      <vt:lpstr>Basic Overview</vt:lpstr>
      <vt:lpstr>Let’s see a demo now</vt:lpstr>
      <vt:lpstr>PowerPoint Presentation</vt:lpstr>
      <vt:lpstr>The concept</vt:lpstr>
      <vt:lpstr>Library, Methods &amp; IDEs:</vt:lpstr>
      <vt:lpstr>The development phases</vt:lpstr>
      <vt:lpstr>How we used the graphics library?</vt:lpstr>
      <vt:lpstr>RPN &amp; Stack Method (Shunting Yard Algorithm)</vt:lpstr>
      <vt:lpstr>Algorithm</vt:lpstr>
      <vt:lpstr>Work Flow</vt:lpstr>
      <vt:lpstr>Features used to enhance program</vt:lpstr>
      <vt:lpstr>Limitations of the product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Graphulator presentation title</dc:title>
  <cp:lastModifiedBy>Microsoft Office User</cp:lastModifiedBy>
  <cp:revision>23</cp:revision>
  <dcterms:modified xsi:type="dcterms:W3CDTF">2018-02-26T18:34:39Z</dcterms:modified>
</cp:coreProperties>
</file>