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4" r:id="rId4"/>
    <p:sldId id="257" r:id="rId5"/>
    <p:sldId id="275" r:id="rId6"/>
    <p:sldId id="268" r:id="rId7"/>
    <p:sldId id="266" r:id="rId8"/>
    <p:sldId id="269" r:id="rId9"/>
    <p:sldId id="284" r:id="rId10"/>
    <p:sldId id="271" r:id="rId11"/>
    <p:sldId id="283" r:id="rId12"/>
    <p:sldId id="282" r:id="rId13"/>
    <p:sldId id="279" r:id="rId14"/>
    <p:sldId id="280" r:id="rId15"/>
    <p:sldId id="281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3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1193527"/>
            <a:ext cx="16633896" cy="14286"/>
            <a:chOff x="825909" y="119352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119352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8940399"/>
            <a:ext cx="16633896" cy="14286"/>
            <a:chOff x="825909" y="8940399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8940399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B498A40-42AF-AEE3-3F38-527513290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0857" y="308610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고객관리 달력 시스템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040442-A2D2-0AB4-D3D0-F222C0037A86}"/>
              </a:ext>
            </a:extLst>
          </p:cNvPr>
          <p:cNvSpPr txBox="1"/>
          <p:nvPr/>
        </p:nvSpPr>
        <p:spPr>
          <a:xfrm>
            <a:off x="14543622" y="7152889"/>
            <a:ext cx="29161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코딩해조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2022042047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김태민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2022042048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서준혁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1193527"/>
            <a:ext cx="16633896" cy="14286"/>
            <a:chOff x="825909" y="119352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119352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8940399"/>
            <a:ext cx="16633896" cy="14286"/>
            <a:chOff x="825909" y="8940399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8940399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B498A40-42AF-AEE3-3F38-527513290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0857" y="394970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구현 과정</a:t>
            </a:r>
          </a:p>
        </p:txBody>
      </p:sp>
    </p:spTree>
    <p:extLst>
      <p:ext uri="{BB962C8B-B14F-4D97-AF65-F5344CB8AC3E}">
        <p14:creationId xmlns:p14="http://schemas.microsoft.com/office/powerpoint/2010/main" val="192164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1336790"/>
            <a:ext cx="16633896" cy="14286"/>
            <a:chOff x="825909" y="1336790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1336790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B45C624-C201-F789-73A9-9C20FA872CC9}"/>
              </a:ext>
            </a:extLst>
          </p:cNvPr>
          <p:cNvSpPr txBox="1"/>
          <p:nvPr/>
        </p:nvSpPr>
        <p:spPr>
          <a:xfrm>
            <a:off x="825909" y="512936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변경사항</a:t>
            </a:r>
            <a:endParaRPr lang="en-US" altLang="ko-KR" sz="4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17601F6-CD74-C8DE-4C60-69C0A45A56ED}"/>
              </a:ext>
            </a:extLst>
          </p:cNvPr>
          <p:cNvSpPr/>
          <p:nvPr/>
        </p:nvSpPr>
        <p:spPr>
          <a:xfrm>
            <a:off x="1981200" y="2400300"/>
            <a:ext cx="13526054" cy="6143628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l">
              <a:buFontTx/>
              <a:buChar char="-"/>
            </a:pPr>
            <a:r>
              <a:rPr lang="ko-KR" altLang="en-US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엑셀 파일대신 </a:t>
            </a:r>
            <a:r>
              <a: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csv</a:t>
            </a:r>
            <a:r>
              <a:rPr lang="ko-KR" altLang="en-US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사용</a:t>
            </a:r>
            <a:endParaRPr lang="en-US" altLang="ko-KR" sz="3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7A6C7B7-CE98-1ECC-BD8A-EEE353E06F33}"/>
              </a:ext>
            </a:extLst>
          </p:cNvPr>
          <p:cNvSpPr/>
          <p:nvPr/>
        </p:nvSpPr>
        <p:spPr>
          <a:xfrm>
            <a:off x="2780746" y="2026443"/>
            <a:ext cx="3048000" cy="747714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4000" b="1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633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1336790"/>
            <a:ext cx="16633896" cy="14286"/>
            <a:chOff x="825909" y="1336790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1336790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B45C624-C201-F789-73A9-9C20FA872CC9}"/>
              </a:ext>
            </a:extLst>
          </p:cNvPr>
          <p:cNvSpPr txBox="1"/>
          <p:nvPr/>
        </p:nvSpPr>
        <p:spPr>
          <a:xfrm>
            <a:off x="825909" y="512936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분담</a:t>
            </a:r>
            <a:endParaRPr lang="en-US" altLang="ko-KR" sz="4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4EC521-3C23-F383-F6FA-8B399DC1A4E1}"/>
              </a:ext>
            </a:extLst>
          </p:cNvPr>
          <p:cNvSpPr/>
          <p:nvPr/>
        </p:nvSpPr>
        <p:spPr>
          <a:xfrm>
            <a:off x="1981200" y="2400300"/>
            <a:ext cx="5943600" cy="6143628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 관리 시스템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5B50AF7-0C6F-987D-EA06-C51663E98FC8}"/>
              </a:ext>
            </a:extLst>
          </p:cNvPr>
          <p:cNvSpPr/>
          <p:nvPr/>
        </p:nvSpPr>
        <p:spPr>
          <a:xfrm>
            <a:off x="2780746" y="2026443"/>
            <a:ext cx="3048000" cy="747714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40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서준혁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8051AF-589E-60FB-E8ED-6C909D53CA74}"/>
              </a:ext>
            </a:extLst>
          </p:cNvPr>
          <p:cNvSpPr/>
          <p:nvPr/>
        </p:nvSpPr>
        <p:spPr>
          <a:xfrm>
            <a:off x="10363200" y="2400300"/>
            <a:ext cx="5943600" cy="6143628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달력 시스템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D6C8608-5B8D-6DB7-C145-A822E68B4D09}"/>
              </a:ext>
            </a:extLst>
          </p:cNvPr>
          <p:cNvSpPr/>
          <p:nvPr/>
        </p:nvSpPr>
        <p:spPr>
          <a:xfrm>
            <a:off x="11162746" y="2026443"/>
            <a:ext cx="3048000" cy="747714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40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김태민</a:t>
            </a:r>
          </a:p>
        </p:txBody>
      </p:sp>
    </p:spTree>
    <p:extLst>
      <p:ext uri="{BB962C8B-B14F-4D97-AF65-F5344CB8AC3E}">
        <p14:creationId xmlns:p14="http://schemas.microsoft.com/office/powerpoint/2010/main" val="87205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1336790"/>
            <a:ext cx="16633896" cy="14286"/>
            <a:chOff x="825909" y="1336790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1336790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B45C624-C201-F789-73A9-9C20FA872CC9}"/>
              </a:ext>
            </a:extLst>
          </p:cNvPr>
          <p:cNvSpPr txBox="1"/>
          <p:nvPr/>
        </p:nvSpPr>
        <p:spPr>
          <a:xfrm>
            <a:off x="825909" y="512936"/>
            <a:ext cx="17860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3/4</a:t>
            </a:r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endParaRPr lang="en-US" altLang="ko-KR" sz="4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CA0723-A184-3E7E-8FE9-C1085D3A6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090863"/>
              </p:ext>
            </p:extLst>
          </p:nvPr>
        </p:nvGraphicFramePr>
        <p:xfrm>
          <a:off x="1041033" y="2588416"/>
          <a:ext cx="16203648" cy="5110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5456">
                  <a:extLst>
                    <a:ext uri="{9D8B030D-6E8A-4147-A177-3AD203B41FA5}">
                      <a16:colId xmlns:a16="http://schemas.microsoft.com/office/drawing/2014/main" val="2315821691"/>
                    </a:ext>
                  </a:extLst>
                </a:gridCol>
                <a:gridCol w="2025456">
                  <a:extLst>
                    <a:ext uri="{9D8B030D-6E8A-4147-A177-3AD203B41FA5}">
                      <a16:colId xmlns:a16="http://schemas.microsoft.com/office/drawing/2014/main" val="3177606255"/>
                    </a:ext>
                  </a:extLst>
                </a:gridCol>
                <a:gridCol w="2025456">
                  <a:extLst>
                    <a:ext uri="{9D8B030D-6E8A-4147-A177-3AD203B41FA5}">
                      <a16:colId xmlns:a16="http://schemas.microsoft.com/office/drawing/2014/main" val="107411453"/>
                    </a:ext>
                  </a:extLst>
                </a:gridCol>
                <a:gridCol w="2025456">
                  <a:extLst>
                    <a:ext uri="{9D8B030D-6E8A-4147-A177-3AD203B41FA5}">
                      <a16:colId xmlns:a16="http://schemas.microsoft.com/office/drawing/2014/main" val="2393434982"/>
                    </a:ext>
                  </a:extLst>
                </a:gridCol>
                <a:gridCol w="2025456">
                  <a:extLst>
                    <a:ext uri="{9D8B030D-6E8A-4147-A177-3AD203B41FA5}">
                      <a16:colId xmlns:a16="http://schemas.microsoft.com/office/drawing/2014/main" val="2187439971"/>
                    </a:ext>
                  </a:extLst>
                </a:gridCol>
                <a:gridCol w="2025456">
                  <a:extLst>
                    <a:ext uri="{9D8B030D-6E8A-4147-A177-3AD203B41FA5}">
                      <a16:colId xmlns:a16="http://schemas.microsoft.com/office/drawing/2014/main" val="3159229589"/>
                    </a:ext>
                  </a:extLst>
                </a:gridCol>
                <a:gridCol w="2025456">
                  <a:extLst>
                    <a:ext uri="{9D8B030D-6E8A-4147-A177-3AD203B41FA5}">
                      <a16:colId xmlns:a16="http://schemas.microsoft.com/office/drawing/2014/main" val="1673686029"/>
                    </a:ext>
                  </a:extLst>
                </a:gridCol>
                <a:gridCol w="2025456">
                  <a:extLst>
                    <a:ext uri="{9D8B030D-6E8A-4147-A177-3AD203B41FA5}">
                      <a16:colId xmlns:a16="http://schemas.microsoft.com/office/drawing/2014/main" val="1112120539"/>
                    </a:ext>
                  </a:extLst>
                </a:gridCol>
              </a:tblGrid>
              <a:tr h="730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3/17~3/23</a:t>
                      </a:r>
                      <a:endParaRPr lang="ko-KR" altLang="en-US" sz="2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기획 및 설계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089110"/>
                  </a:ext>
                </a:extLst>
              </a:tr>
              <a:tr h="730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3/24~3/20</a:t>
                      </a:r>
                      <a:endParaRPr lang="ko-KR" altLang="en-US" sz="2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791593"/>
                  </a:ext>
                </a:extLst>
              </a:tr>
              <a:tr h="730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3/31~4/6</a:t>
                      </a:r>
                      <a:endParaRPr lang="ko-KR" altLang="en-US" sz="2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PPT </a:t>
                      </a:r>
                      <a:r>
                        <a:rPr lang="ko-KR" alt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일정계획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415213"/>
                  </a:ext>
                </a:extLst>
              </a:tr>
              <a:tr h="730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4/7~4/13</a:t>
                      </a:r>
                      <a:endParaRPr lang="ko-KR" altLang="en-US" sz="2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프로그램 틀 구성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907406"/>
                  </a:ext>
                </a:extLst>
              </a:tr>
              <a:tr h="730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4/14~4/20</a:t>
                      </a:r>
                      <a:endParaRPr lang="ko-KR" altLang="en-US" sz="2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분담된 업무 프로그래밍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288332"/>
                  </a:ext>
                </a:extLst>
              </a:tr>
              <a:tr h="730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4/21~4/27</a:t>
                      </a:r>
                      <a:endParaRPr lang="ko-KR" altLang="en-US" sz="2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중간고사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082862"/>
                  </a:ext>
                </a:extLst>
              </a:tr>
              <a:tr h="730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4/28~5/4</a:t>
                      </a:r>
                      <a:endParaRPr lang="ko-KR" altLang="en-US" sz="2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보고서작성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분담된 업무 프로그래밍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275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894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1336790"/>
            <a:ext cx="16633896" cy="14286"/>
            <a:chOff x="825909" y="1336790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1336790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B45C624-C201-F789-73A9-9C20FA872CC9}"/>
              </a:ext>
            </a:extLst>
          </p:cNvPr>
          <p:cNvSpPr txBox="1"/>
          <p:nvPr/>
        </p:nvSpPr>
        <p:spPr>
          <a:xfrm>
            <a:off x="825909" y="512936"/>
            <a:ext cx="17860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5/6</a:t>
            </a:r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endParaRPr lang="en-US" altLang="ko-KR" sz="4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3115A71-A93B-6ACF-87D8-9F2BFEBA2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70843"/>
              </p:ext>
            </p:extLst>
          </p:nvPr>
        </p:nvGraphicFramePr>
        <p:xfrm>
          <a:off x="1041033" y="2588416"/>
          <a:ext cx="16203648" cy="5110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5456">
                  <a:extLst>
                    <a:ext uri="{9D8B030D-6E8A-4147-A177-3AD203B41FA5}">
                      <a16:colId xmlns:a16="http://schemas.microsoft.com/office/drawing/2014/main" val="2315821691"/>
                    </a:ext>
                  </a:extLst>
                </a:gridCol>
                <a:gridCol w="2025456">
                  <a:extLst>
                    <a:ext uri="{9D8B030D-6E8A-4147-A177-3AD203B41FA5}">
                      <a16:colId xmlns:a16="http://schemas.microsoft.com/office/drawing/2014/main" val="3177606255"/>
                    </a:ext>
                  </a:extLst>
                </a:gridCol>
                <a:gridCol w="2025456">
                  <a:extLst>
                    <a:ext uri="{9D8B030D-6E8A-4147-A177-3AD203B41FA5}">
                      <a16:colId xmlns:a16="http://schemas.microsoft.com/office/drawing/2014/main" val="107411453"/>
                    </a:ext>
                  </a:extLst>
                </a:gridCol>
                <a:gridCol w="2025456">
                  <a:extLst>
                    <a:ext uri="{9D8B030D-6E8A-4147-A177-3AD203B41FA5}">
                      <a16:colId xmlns:a16="http://schemas.microsoft.com/office/drawing/2014/main" val="2393434982"/>
                    </a:ext>
                  </a:extLst>
                </a:gridCol>
                <a:gridCol w="2025456">
                  <a:extLst>
                    <a:ext uri="{9D8B030D-6E8A-4147-A177-3AD203B41FA5}">
                      <a16:colId xmlns:a16="http://schemas.microsoft.com/office/drawing/2014/main" val="2187439971"/>
                    </a:ext>
                  </a:extLst>
                </a:gridCol>
                <a:gridCol w="2025456">
                  <a:extLst>
                    <a:ext uri="{9D8B030D-6E8A-4147-A177-3AD203B41FA5}">
                      <a16:colId xmlns:a16="http://schemas.microsoft.com/office/drawing/2014/main" val="3159229589"/>
                    </a:ext>
                  </a:extLst>
                </a:gridCol>
                <a:gridCol w="2025456">
                  <a:extLst>
                    <a:ext uri="{9D8B030D-6E8A-4147-A177-3AD203B41FA5}">
                      <a16:colId xmlns:a16="http://schemas.microsoft.com/office/drawing/2014/main" val="1673686029"/>
                    </a:ext>
                  </a:extLst>
                </a:gridCol>
                <a:gridCol w="2025456">
                  <a:extLst>
                    <a:ext uri="{9D8B030D-6E8A-4147-A177-3AD203B41FA5}">
                      <a16:colId xmlns:a16="http://schemas.microsoft.com/office/drawing/2014/main" val="1112120539"/>
                    </a:ext>
                  </a:extLst>
                </a:gridCol>
              </a:tblGrid>
              <a:tr h="730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5/5~5/11</a:t>
                      </a:r>
                      <a:endParaRPr lang="ko-KR" altLang="en-US" sz="2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파트 병합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수정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089110"/>
                  </a:ext>
                </a:extLst>
              </a:tr>
              <a:tr h="730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5/12~5/18</a:t>
                      </a:r>
                      <a:endParaRPr lang="ko-KR" altLang="en-US" sz="2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고객관리 시스템 구현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791593"/>
                  </a:ext>
                </a:extLst>
              </a:tr>
              <a:tr h="730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5/19~5/25</a:t>
                      </a:r>
                      <a:endParaRPr lang="ko-KR" altLang="en-US" sz="2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PPT </a:t>
                      </a:r>
                      <a:r>
                        <a:rPr lang="ko-KR" alt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</a:t>
                      </a:r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415213"/>
                  </a:ext>
                </a:extLst>
              </a:tr>
              <a:tr h="730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5/26~6/1</a:t>
                      </a:r>
                      <a:endParaRPr lang="ko-KR" altLang="en-US" sz="2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오류수정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구글</a:t>
                      </a:r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캘린더 연동 구현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907406"/>
                  </a:ext>
                </a:extLst>
              </a:tr>
              <a:tr h="730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6/2~6/8</a:t>
                      </a:r>
                      <a:endParaRPr lang="ko-KR" altLang="en-US" sz="2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288332"/>
                  </a:ext>
                </a:extLst>
              </a:tr>
              <a:tr h="730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6/9~6/15</a:t>
                      </a:r>
                      <a:endParaRPr lang="ko-KR" altLang="en-US" sz="2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기말고사 </a:t>
                      </a:r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요약 기능 구현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082862"/>
                  </a:ext>
                </a:extLst>
              </a:tr>
              <a:tr h="730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6/16~6/22</a:t>
                      </a:r>
                      <a:endParaRPr lang="ko-KR" altLang="en-US" sz="2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PPT </a:t>
                      </a:r>
                      <a:r>
                        <a:rPr lang="ko-KR" alt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275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03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1336790"/>
            <a:ext cx="16633896" cy="14286"/>
            <a:chOff x="825909" y="1336790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1336790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B45C624-C201-F789-73A9-9C20FA872CC9}"/>
              </a:ext>
            </a:extLst>
          </p:cNvPr>
          <p:cNvSpPr txBox="1"/>
          <p:nvPr/>
        </p:nvSpPr>
        <p:spPr>
          <a:xfrm>
            <a:off x="825909" y="512936"/>
            <a:ext cx="4310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추후 발전 계획</a:t>
            </a:r>
            <a:endParaRPr lang="en-US" altLang="ko-KR" sz="4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DCC0B96-371F-3C47-7796-7A90B29E03A2}"/>
              </a:ext>
            </a:extLst>
          </p:cNvPr>
          <p:cNvSpPr txBox="1">
            <a:spLocks/>
          </p:cNvSpPr>
          <p:nvPr/>
        </p:nvSpPr>
        <p:spPr>
          <a:xfrm>
            <a:off x="1560957" y="3086100"/>
            <a:ext cx="151638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어플리케이션화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달력 프로그램의 한글화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메일 혹은 문자 알림 시스템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60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1336790"/>
            <a:ext cx="16633896" cy="14286"/>
            <a:chOff x="825909" y="1336790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1336790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B45C624-C201-F789-73A9-9C20FA872CC9}"/>
              </a:ext>
            </a:extLst>
          </p:cNvPr>
          <p:cNvSpPr txBox="1"/>
          <p:nvPr/>
        </p:nvSpPr>
        <p:spPr>
          <a:xfrm>
            <a:off x="825909" y="512936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en-US" altLang="ko-KR" sz="4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620D913-B2F2-CA7C-F44B-1E36A7759A40}"/>
              </a:ext>
            </a:extLst>
          </p:cNvPr>
          <p:cNvSpPr/>
          <p:nvPr/>
        </p:nvSpPr>
        <p:spPr>
          <a:xfrm>
            <a:off x="1564275" y="3175907"/>
            <a:ext cx="4419600" cy="4162428"/>
          </a:xfrm>
          <a:prstGeom prst="ellips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841C86D-97E3-F2AE-C5F4-069BA1A9830C}"/>
              </a:ext>
            </a:extLst>
          </p:cNvPr>
          <p:cNvSpPr/>
          <p:nvPr/>
        </p:nvSpPr>
        <p:spPr>
          <a:xfrm>
            <a:off x="6934200" y="3175907"/>
            <a:ext cx="4419600" cy="4162428"/>
          </a:xfrm>
          <a:prstGeom prst="ellips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설계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9296C1E-CA21-0F4A-9E02-D03B11D6BDF8}"/>
              </a:ext>
            </a:extLst>
          </p:cNvPr>
          <p:cNvSpPr/>
          <p:nvPr/>
        </p:nvSpPr>
        <p:spPr>
          <a:xfrm>
            <a:off x="12304125" y="3110002"/>
            <a:ext cx="4419600" cy="4162428"/>
          </a:xfrm>
          <a:prstGeom prst="ellips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구현 계획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A06B05-35EA-EC53-63DD-8B2E73AC7C7D}"/>
              </a:ext>
            </a:extLst>
          </p:cNvPr>
          <p:cNvSpPr txBox="1"/>
          <p:nvPr/>
        </p:nvSpPr>
        <p:spPr>
          <a:xfrm>
            <a:off x="3551899" y="317590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1</a:t>
            </a:r>
            <a:endParaRPr lang="ko-KR" altLang="en-US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31039D-2430-A2D2-F29F-C0B51D05892B}"/>
              </a:ext>
            </a:extLst>
          </p:cNvPr>
          <p:cNvSpPr txBox="1"/>
          <p:nvPr/>
        </p:nvSpPr>
        <p:spPr>
          <a:xfrm>
            <a:off x="8921824" y="317590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2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3DBB29-26C4-3651-8B1A-578F3E15FAA3}"/>
              </a:ext>
            </a:extLst>
          </p:cNvPr>
          <p:cNvSpPr txBox="1"/>
          <p:nvPr/>
        </p:nvSpPr>
        <p:spPr>
          <a:xfrm>
            <a:off x="14285325" y="311000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3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8612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1193527"/>
            <a:ext cx="16633896" cy="14286"/>
            <a:chOff x="825909" y="119352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119352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8940399"/>
            <a:ext cx="16633896" cy="14286"/>
            <a:chOff x="825909" y="8940399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8940399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B498A40-42AF-AEE3-3F38-527513290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0857" y="394970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</a:p>
        </p:txBody>
      </p:sp>
    </p:spTree>
    <p:extLst>
      <p:ext uri="{BB962C8B-B14F-4D97-AF65-F5344CB8AC3E}">
        <p14:creationId xmlns:p14="http://schemas.microsoft.com/office/powerpoint/2010/main" val="30164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1336790"/>
            <a:ext cx="16633896" cy="14286"/>
            <a:chOff x="825909" y="1336790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1336790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B45C624-C201-F789-73A9-9C20FA872CC9}"/>
              </a:ext>
            </a:extLst>
          </p:cNvPr>
          <p:cNvSpPr txBox="1"/>
          <p:nvPr/>
        </p:nvSpPr>
        <p:spPr>
          <a:xfrm>
            <a:off x="825909" y="512936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목적</a:t>
            </a:r>
            <a:endParaRPr lang="en-US" altLang="ko-KR" sz="4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6A00EA0-3D3E-344F-8E02-D77CEA5C818C}"/>
              </a:ext>
            </a:extLst>
          </p:cNvPr>
          <p:cNvSpPr txBox="1">
            <a:spLocks/>
          </p:cNvSpPr>
          <p:nvPr/>
        </p:nvSpPr>
        <p:spPr>
          <a:xfrm>
            <a:off x="1560956" y="6760593"/>
            <a:ext cx="15163800" cy="158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개인사업자가 무료로 활용할 수 있는 관리 시스템 제공</a:t>
            </a:r>
            <a:endParaRPr lang="en-US" altLang="ko-K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34A75BB-6889-2DCC-5FB8-94EC646EAFC9}"/>
              </a:ext>
            </a:extLst>
          </p:cNvPr>
          <p:cNvSpPr/>
          <p:nvPr/>
        </p:nvSpPr>
        <p:spPr>
          <a:xfrm>
            <a:off x="1732977" y="2862027"/>
            <a:ext cx="14819757" cy="1880885"/>
          </a:xfrm>
          <a:prstGeom prst="roundRect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 정보 관리 효율성 증대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 관계 강화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기반 마케팅 전략 수집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079BCA27-6E07-97C8-EF49-99AD6BC675D6}"/>
              </a:ext>
            </a:extLst>
          </p:cNvPr>
          <p:cNvSpPr/>
          <p:nvPr/>
        </p:nvSpPr>
        <p:spPr>
          <a:xfrm>
            <a:off x="8876155" y="5432883"/>
            <a:ext cx="533400" cy="637739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1336790"/>
            <a:ext cx="16633896" cy="14286"/>
            <a:chOff x="825909" y="1336790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1336790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B45C624-C201-F789-73A9-9C20FA872CC9}"/>
              </a:ext>
            </a:extLst>
          </p:cNvPr>
          <p:cNvSpPr txBox="1"/>
          <p:nvPr/>
        </p:nvSpPr>
        <p:spPr>
          <a:xfrm>
            <a:off x="825909" y="512936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  <a:endParaRPr lang="en-US" altLang="ko-KR" sz="4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6A00EA0-3D3E-344F-8E02-D77CEA5C818C}"/>
              </a:ext>
            </a:extLst>
          </p:cNvPr>
          <p:cNvSpPr txBox="1">
            <a:spLocks/>
          </p:cNvSpPr>
          <p:nvPr/>
        </p:nvSpPr>
        <p:spPr>
          <a:xfrm>
            <a:off x="1143000" y="2476500"/>
            <a:ext cx="15163800" cy="61032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간소화 시켜 필수정보를 빠르게 인지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일정을 효율적으로 관리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 기능을 통한 업무 효율 향상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만족도 향상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유지 및 확보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효율 향상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기반 의사 결정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494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1193527"/>
            <a:ext cx="16633896" cy="14286"/>
            <a:chOff x="825909" y="119352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119352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8940399"/>
            <a:ext cx="16633896" cy="14286"/>
            <a:chOff x="825909" y="8940399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8940399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B498A40-42AF-AEE3-3F38-527513290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0857" y="394970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설계</a:t>
            </a:r>
          </a:p>
        </p:txBody>
      </p:sp>
    </p:spTree>
    <p:extLst>
      <p:ext uri="{BB962C8B-B14F-4D97-AF65-F5344CB8AC3E}">
        <p14:creationId xmlns:p14="http://schemas.microsoft.com/office/powerpoint/2010/main" val="63748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1336790"/>
            <a:ext cx="16633896" cy="14286"/>
            <a:chOff x="825909" y="1336790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1336790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B45C624-C201-F789-73A9-9C20FA872CC9}"/>
              </a:ext>
            </a:extLst>
          </p:cNvPr>
          <p:cNvSpPr txBox="1"/>
          <p:nvPr/>
        </p:nvSpPr>
        <p:spPr>
          <a:xfrm>
            <a:off x="825909" y="512936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기능</a:t>
            </a:r>
            <a:endParaRPr lang="en-US" altLang="ko-KR" sz="4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871B6589-C39A-1104-862A-E0EB78D0754D}"/>
              </a:ext>
            </a:extLst>
          </p:cNvPr>
          <p:cNvSpPr txBox="1">
            <a:spLocks/>
          </p:cNvSpPr>
          <p:nvPr/>
        </p:nvSpPr>
        <p:spPr>
          <a:xfrm>
            <a:off x="1562100" y="2810908"/>
            <a:ext cx="15163800" cy="51519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 고객 추가 후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Excel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리스트를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Excel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관리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검색 및 정보 확인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일정을 달력에 추가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2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달력의 일정 추가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방문일 알림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고객의 방문 횟수 및 등급 확인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마일리지 계산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226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1336790"/>
            <a:ext cx="16633896" cy="14286"/>
            <a:chOff x="825909" y="1336790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1336790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B45C624-C201-F789-73A9-9C20FA872CC9}"/>
              </a:ext>
            </a:extLst>
          </p:cNvPr>
          <p:cNvSpPr txBox="1"/>
          <p:nvPr/>
        </p:nvSpPr>
        <p:spPr>
          <a:xfrm>
            <a:off x="825909" y="512936"/>
            <a:ext cx="6373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기능 및 구조</a:t>
            </a:r>
            <a:endParaRPr lang="en-US" altLang="ko-KR" sz="4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D920A4-F52E-F0CB-4C91-0AF69B08343A}"/>
              </a:ext>
            </a:extLst>
          </p:cNvPr>
          <p:cNvSpPr/>
          <p:nvPr/>
        </p:nvSpPr>
        <p:spPr>
          <a:xfrm>
            <a:off x="2895744" y="3232335"/>
            <a:ext cx="2057400" cy="105251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고객관리 시스템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899EB4-29EE-1C79-E0B1-E7FC45FB36D0}"/>
              </a:ext>
            </a:extLst>
          </p:cNvPr>
          <p:cNvSpPr/>
          <p:nvPr/>
        </p:nvSpPr>
        <p:spPr>
          <a:xfrm>
            <a:off x="1639587" y="4768594"/>
            <a:ext cx="2057400" cy="105251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 추가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FD9BDE-62B7-8122-A61D-4AB9654AA1D8}"/>
              </a:ext>
            </a:extLst>
          </p:cNvPr>
          <p:cNvSpPr/>
          <p:nvPr/>
        </p:nvSpPr>
        <p:spPr>
          <a:xfrm>
            <a:off x="4154189" y="4768594"/>
            <a:ext cx="2057400" cy="105251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 검색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4D065B-1EE5-C194-0786-4D99E1784C0D}"/>
              </a:ext>
            </a:extLst>
          </p:cNvPr>
          <p:cNvSpPr/>
          <p:nvPr/>
        </p:nvSpPr>
        <p:spPr>
          <a:xfrm>
            <a:off x="4154189" y="6213312"/>
            <a:ext cx="2057400" cy="105251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마일리지 확인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B33BF9-CBD6-6501-D076-FDEF8ACD87EF}"/>
              </a:ext>
            </a:extLst>
          </p:cNvPr>
          <p:cNvSpPr/>
          <p:nvPr/>
        </p:nvSpPr>
        <p:spPr>
          <a:xfrm>
            <a:off x="6668787" y="6213312"/>
            <a:ext cx="2057400" cy="105251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방문 횟수 확인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1E4B8C-B48E-B583-7F37-094A7F632A9E}"/>
              </a:ext>
            </a:extLst>
          </p:cNvPr>
          <p:cNvSpPr/>
          <p:nvPr/>
        </p:nvSpPr>
        <p:spPr>
          <a:xfrm>
            <a:off x="1639586" y="6213312"/>
            <a:ext cx="2057400" cy="105251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통계정보 확인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7282BB1-CB56-AA69-FF1A-B677B7863A52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5182889" y="5821108"/>
            <a:ext cx="0" cy="39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3D1F33A-0253-6345-FFC1-067915F66CEF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rot="5400000">
            <a:off x="3054494" y="3898643"/>
            <a:ext cx="483745" cy="12561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8BAE942-44B4-4108-515B-4D6F28808E2B}"/>
              </a:ext>
            </a:extLst>
          </p:cNvPr>
          <p:cNvCxnSpPr>
            <a:stCxn id="21" idx="2"/>
            <a:endCxn id="24" idx="0"/>
          </p:cNvCxnSpPr>
          <p:nvPr/>
        </p:nvCxnSpPr>
        <p:spPr>
          <a:xfrm rot="16200000" flipH="1">
            <a:off x="4311794" y="3897498"/>
            <a:ext cx="483745" cy="1258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49CB42F-B9DA-EFEC-94BE-EDC08353A9AB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 rot="16200000" flipH="1">
            <a:off x="6244086" y="4759911"/>
            <a:ext cx="392204" cy="25145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A249C943-E97F-47B4-432E-55234EF6C028}"/>
              </a:ext>
            </a:extLst>
          </p:cNvPr>
          <p:cNvCxnSpPr>
            <a:stCxn id="24" idx="2"/>
            <a:endCxn id="27" idx="0"/>
          </p:cNvCxnSpPr>
          <p:nvPr/>
        </p:nvCxnSpPr>
        <p:spPr>
          <a:xfrm rot="5400000">
            <a:off x="3729486" y="4759909"/>
            <a:ext cx="392204" cy="25146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57BFEF-7BE1-F9EA-5D2E-809FD2392664}"/>
              </a:ext>
            </a:extLst>
          </p:cNvPr>
          <p:cNvSpPr/>
          <p:nvPr/>
        </p:nvSpPr>
        <p:spPr>
          <a:xfrm>
            <a:off x="12914759" y="3232334"/>
            <a:ext cx="2057400" cy="105251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달력 시스템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D9532F1-3225-8AAA-B4B7-D3E6DE405546}"/>
              </a:ext>
            </a:extLst>
          </p:cNvPr>
          <p:cNvSpPr/>
          <p:nvPr/>
        </p:nvSpPr>
        <p:spPr>
          <a:xfrm>
            <a:off x="11658602" y="4768593"/>
            <a:ext cx="2057400" cy="105251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일정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변경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삭제</a:t>
            </a: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0E02B48A-9A74-4C75-1C52-5BDDABC063FB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 rot="5400000">
            <a:off x="13073509" y="3898642"/>
            <a:ext cx="483745" cy="12561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0B82BAE6-D834-28DE-C777-25306FE93CC7}"/>
              </a:ext>
            </a:extLst>
          </p:cNvPr>
          <p:cNvCxnSpPr>
            <a:cxnSpLocks/>
            <a:stCxn id="35" idx="2"/>
          </p:cNvCxnSpPr>
          <p:nvPr/>
        </p:nvCxnSpPr>
        <p:spPr>
          <a:xfrm rot="16200000" flipH="1">
            <a:off x="14368909" y="3859398"/>
            <a:ext cx="483745" cy="13346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875B687A-57DA-BFF7-5901-91CACEB450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082618" y="6016591"/>
            <a:ext cx="392205" cy="1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CDE8A3-B7FF-F90C-073D-814CD7510502}"/>
              </a:ext>
            </a:extLst>
          </p:cNvPr>
          <p:cNvSpPr/>
          <p:nvPr/>
        </p:nvSpPr>
        <p:spPr>
          <a:xfrm>
            <a:off x="11657137" y="6213312"/>
            <a:ext cx="2057400" cy="1052514"/>
          </a:xfrm>
          <a:prstGeom prst="rect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구글 캘린더 연동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D9A6CC-BAAA-B91C-29CB-39CB3357AFFF}"/>
              </a:ext>
            </a:extLst>
          </p:cNvPr>
          <p:cNvSpPr/>
          <p:nvPr/>
        </p:nvSpPr>
        <p:spPr>
          <a:xfrm>
            <a:off x="9148197" y="6213311"/>
            <a:ext cx="2057400" cy="1052514"/>
          </a:xfrm>
          <a:prstGeom prst="rect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Gemini</a:t>
            </a:r>
          </a:p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요약 시스템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3114966-A18B-2D18-C203-03BD003997EF}"/>
              </a:ext>
            </a:extLst>
          </p:cNvPr>
          <p:cNvCxnSpPr>
            <a:cxnSpLocks/>
            <a:stCxn id="36" idx="2"/>
            <a:endCxn id="8" idx="0"/>
          </p:cNvCxnSpPr>
          <p:nvPr/>
        </p:nvCxnSpPr>
        <p:spPr>
          <a:xfrm rot="5400000">
            <a:off x="11235998" y="4762007"/>
            <a:ext cx="392204" cy="25104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97B1F0A-9454-B33B-E7A5-3087870D49D7}"/>
              </a:ext>
            </a:extLst>
          </p:cNvPr>
          <p:cNvCxnSpPr>
            <a:cxnSpLocks/>
            <a:stCxn id="21" idx="3"/>
            <a:endCxn id="35" idx="1"/>
          </p:cNvCxnSpPr>
          <p:nvPr/>
        </p:nvCxnSpPr>
        <p:spPr>
          <a:xfrm flipV="1">
            <a:off x="4953144" y="3758591"/>
            <a:ext cx="7961615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39F9138-06A0-66EE-D2B1-BE4DC9B4A7AE}"/>
              </a:ext>
            </a:extLst>
          </p:cNvPr>
          <p:cNvSpPr/>
          <p:nvPr/>
        </p:nvSpPr>
        <p:spPr>
          <a:xfrm>
            <a:off x="14173200" y="4768590"/>
            <a:ext cx="2209798" cy="105251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일정 확인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218614A-A837-1CA9-7B54-73103E104B42}"/>
              </a:ext>
            </a:extLst>
          </p:cNvPr>
          <p:cNvSpPr/>
          <p:nvPr/>
        </p:nvSpPr>
        <p:spPr>
          <a:xfrm>
            <a:off x="14173200" y="6213312"/>
            <a:ext cx="2209798" cy="105251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알림 기능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72FE5A30-DDDB-4F7F-3EB3-B1A48F86FB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490582" y="6016591"/>
            <a:ext cx="392205" cy="1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7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1193527"/>
            <a:ext cx="16633896" cy="14286"/>
            <a:chOff x="825909" y="119352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119352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8940399"/>
            <a:ext cx="16633896" cy="14286"/>
            <a:chOff x="825909" y="8940399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8940399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B498A40-42AF-AEE3-3F38-527513290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0857" y="394970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구현 결과</a:t>
            </a:r>
          </a:p>
        </p:txBody>
      </p:sp>
    </p:spTree>
    <p:extLst>
      <p:ext uri="{BB962C8B-B14F-4D97-AF65-F5344CB8AC3E}">
        <p14:creationId xmlns:p14="http://schemas.microsoft.com/office/powerpoint/2010/main" val="243343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250</Words>
  <Application>Microsoft Office PowerPoint</Application>
  <PresentationFormat>사용자 지정</PresentationFormat>
  <Paragraphs>112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Calibri</vt:lpstr>
      <vt:lpstr>Office Theme</vt:lpstr>
      <vt:lpstr>고객관리 달력 시스템</vt:lpstr>
      <vt:lpstr>PowerPoint 프레젠테이션</vt:lpstr>
      <vt:lpstr>프로젝트 목표</vt:lpstr>
      <vt:lpstr>PowerPoint 프레젠테이션</vt:lpstr>
      <vt:lpstr>PowerPoint 프레젠테이션</vt:lpstr>
      <vt:lpstr>프로그램 설계</vt:lpstr>
      <vt:lpstr>PowerPoint 프레젠테이션</vt:lpstr>
      <vt:lpstr>PowerPoint 프레젠테이션</vt:lpstr>
      <vt:lpstr>프로그램 구현 결과</vt:lpstr>
      <vt:lpstr>프로그램 구현 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영단어 암기 프로그램</dc:title>
  <dc:creator>officegen</dc:creator>
  <cp:lastModifiedBy>ktmthegreat@gmail.com</cp:lastModifiedBy>
  <cp:revision>17</cp:revision>
  <dcterms:created xsi:type="dcterms:W3CDTF">2024-03-08T16:04:39Z</dcterms:created>
  <dcterms:modified xsi:type="dcterms:W3CDTF">2024-06-16T13:14:57Z</dcterms:modified>
</cp:coreProperties>
</file>