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  <p:sldId id="258" r:id="rId4"/>
    <p:sldId id="263" r:id="rId5"/>
    <p:sldId id="262" r:id="rId6"/>
    <p:sldId id="265" r:id="rId7"/>
    <p:sldId id="264" r:id="rId8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37D"/>
    <a:srgbClr val="D828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25"/>
    <p:restoredTop sz="96197"/>
  </p:normalViewPr>
  <p:slideViewPr>
    <p:cSldViewPr snapToGrid="0" snapToObjects="1">
      <p:cViewPr varScale="1">
        <p:scale>
          <a:sx n="100" d="100"/>
          <a:sy n="100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02370-5C8F-4E00-CEA0-2D2902C69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49F7A-EB0E-BFB7-9DCD-C6C6567A5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51BEE-027F-39A0-6AFE-A6784B13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C7B3-FB35-CC49-995E-4491EDAB2BEA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51C92-8D45-07BB-12AF-FD126A6F6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D99B1-3C72-F70B-C0F7-E5240C0E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DBC4-F361-4E49-86BE-03B1D4767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82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180D-3366-C246-581F-4385B83D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86788-1348-4519-0FEF-A37AB7DD2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469FC-E3E4-E2CE-4F53-72E0F0AE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C7B3-FB35-CC49-995E-4491EDAB2BEA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A057A-DC04-6D14-4547-516953C6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3C888-7BF7-70C0-9C1C-F53CF27D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DBC4-F361-4E49-86BE-03B1D4767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06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478935-E780-A54B-5585-98B4C64AD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C63AC-BF2D-A52A-A544-2CC091F80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EF462-FF3A-4015-9878-0D19B7FC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C7B3-FB35-CC49-995E-4491EDAB2BEA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01EC5-2F36-70F8-DE7D-46B80543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5F4C8-4CF5-0D7B-4C9E-CD1ACD10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DBC4-F361-4E49-86BE-03B1D4767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06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C769-AF7B-9408-5A1F-24A84D8B8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5B7E5-ED7A-DD32-6F5E-7900FD954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BF856-D04F-7E16-5593-9872AC9B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C7B3-FB35-CC49-995E-4491EDAB2BEA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5033D-F9D4-2A60-A1C1-CC4F9F5A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E6849-2DB8-E605-440E-1EF39C70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DBC4-F361-4E49-86BE-03B1D4767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26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1B1E-6151-39BD-DF9A-49A260DB7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28D61-45D2-90BE-DCBD-94A3A3D10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A1FF8-B633-F7B7-0020-D6EF631B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C7B3-FB35-CC49-995E-4491EDAB2BEA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34CF8-61B0-D97F-7F58-CE4E2BBC7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22755-9CC4-E7CB-E710-24E3552A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DBC4-F361-4E49-86BE-03B1D4767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21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3C33-B717-DED2-F0B7-FBF4D36B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37887-E9E0-7BC7-A515-E1F72AA79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39FF6-E184-88BF-42FE-58D330DF9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F7A3B-304A-7420-19A2-EA34677C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C7B3-FB35-CC49-995E-4491EDAB2BEA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26A93-100A-DC62-2829-47CC86FED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0A450-64A3-C62A-66E2-CFEE74189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DBC4-F361-4E49-86BE-03B1D4767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96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BFF59-3A22-BF81-A54B-ED73D8738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81C4B-FF05-F6D9-AA23-590B9440C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D2B0B-AD4E-B29D-17D8-3373FDDE1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199E94-BDB8-8436-0C63-FAA491392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21B0B-4585-C688-997F-DE1ECF28F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CFA8A5-1EC2-14C8-15B1-5CB2A355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C7B3-FB35-CC49-995E-4491EDAB2BEA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B2723C-15E2-0C32-888C-CAA92F33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879FF7-32A4-37C1-C4BA-5ECA9F65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DBC4-F361-4E49-86BE-03B1D4767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73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967C-C857-B2BE-71A1-2D433722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1BA35E-8784-1C77-6BAF-06BE06C4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C7B3-FB35-CC49-995E-4491EDAB2BEA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45754E-234B-B855-297E-1718BE24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55D60-10CB-F943-0930-6902D978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DBC4-F361-4E49-86BE-03B1D4767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73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18D88-B009-79B7-0AF6-86C0320B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C7B3-FB35-CC49-995E-4491EDAB2BEA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D6E901-5349-27C2-DCC0-6AE2622B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5FCAC-B603-614F-B39E-C5751AA5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DBC4-F361-4E49-86BE-03B1D4767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19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483B1-9E48-875E-7DFE-B7612D9EE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23DF6-A5E0-FF2A-6C6E-5EF269CBF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E845D-D6F2-640F-CC85-FEE83C989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6A025-B415-3CF5-F26C-230FCFE3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C7B3-FB35-CC49-995E-4491EDAB2BEA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2122D-9BE0-BBBD-DE4D-6393D89D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45573-15A0-97B3-F558-E6ECB669C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DBC4-F361-4E49-86BE-03B1D4767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46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8DC3-F3E4-01B5-A34A-4F9070FA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F04812-F093-3F13-69FC-9534B0EEA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C28FA-C704-D53C-1EE2-60BA32568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030B4-27A7-EB13-EA3C-3CF139C6E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C7B3-FB35-CC49-995E-4491EDAB2BEA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E9089-108A-DDF6-6B4C-84B0C63EE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0B313-FD28-4C65-3201-71E1BF4F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DBC4-F361-4E49-86BE-03B1D4767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84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FE07C-546E-9D84-740F-161586151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EA879-E250-DB43-DDAD-749074B54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F1BD9-7EBA-98B7-6AC0-6DCF31968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AC7B3-FB35-CC49-995E-4491EDAB2BEA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68AAC-3CC7-EB5B-1397-7F13B60C4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C661B-7711-4346-DD47-0402CCA16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CDBC4-F361-4E49-86BE-03B1D4767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5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52E8-D8F0-7EAC-5C51-8A2A953BA9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Neural Networks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C906B-0D4B-FCE7-BC92-DDE7921206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K" dirty="0"/>
              <a:t>Anders Krogh</a:t>
            </a:r>
          </a:p>
          <a:p>
            <a:r>
              <a:rPr lang="en-DK" dirty="0"/>
              <a:t>Center for Health Data Science</a:t>
            </a:r>
          </a:p>
          <a:p>
            <a:r>
              <a:rPr lang="en-DK" dirty="0"/>
              <a:t>University of Copenhagen</a:t>
            </a:r>
          </a:p>
        </p:txBody>
      </p:sp>
    </p:spTree>
    <p:extLst>
      <p:ext uri="{BB962C8B-B14F-4D97-AF65-F5344CB8AC3E}">
        <p14:creationId xmlns:p14="http://schemas.microsoft.com/office/powerpoint/2010/main" val="116527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A4BD-73ED-1CFB-E9CF-D48868A9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Over-fitting and generalization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01CF55AB-3843-E72B-FB61-E0308BA6D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4538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Many parameters and few training data leads to over-fitting</a:t>
            </a:r>
          </a:p>
          <a:p>
            <a:endParaRPr lang="en-GB" dirty="0"/>
          </a:p>
          <a:p>
            <a:r>
              <a:rPr lang="en-GB" dirty="0"/>
              <a:t>If it over-fits, the network cannot </a:t>
            </a:r>
            <a:r>
              <a:rPr lang="en-GB" dirty="0">
                <a:solidFill>
                  <a:schemeClr val="accent1"/>
                </a:solidFill>
              </a:rPr>
              <a:t>generalize</a:t>
            </a:r>
          </a:p>
          <a:p>
            <a:endParaRPr lang="en-GB" dirty="0"/>
          </a:p>
          <a:p>
            <a:r>
              <a:rPr lang="en-GB" dirty="0"/>
              <a:t>To generalize means to be able to predict on unseen (test)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26731-7389-C7D7-2385-0AF652785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314" y="1502707"/>
            <a:ext cx="5931749" cy="44001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D65B2D-62F0-FAC4-4D65-0F1667771E25}"/>
              </a:ext>
            </a:extLst>
          </p:cNvPr>
          <p:cNvSpPr txBox="1"/>
          <p:nvPr/>
        </p:nvSpPr>
        <p:spPr>
          <a:xfrm>
            <a:off x="5830315" y="5767787"/>
            <a:ext cx="40048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1600" dirty="0"/>
              <a:t>From A Krogh</a:t>
            </a:r>
            <a:r>
              <a:rPr lang="en-GB" sz="1600" dirty="0"/>
              <a:t> (</a:t>
            </a:r>
            <a:r>
              <a:rPr lang="en-DK" sz="1600" dirty="0"/>
              <a:t>2008)</a:t>
            </a:r>
            <a:r>
              <a:rPr lang="en-GB" sz="1600" dirty="0"/>
              <a:t> </a:t>
            </a:r>
            <a:r>
              <a:rPr lang="en-DK" sz="1600" dirty="0"/>
              <a:t>Nat. Biotech. 26, p. 195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DD299F-517A-149C-514C-605AC3DF6FE8}"/>
              </a:ext>
            </a:extLst>
          </p:cNvPr>
          <p:cNvSpPr txBox="1"/>
          <p:nvPr/>
        </p:nvSpPr>
        <p:spPr>
          <a:xfrm>
            <a:off x="8420607" y="19110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+</a:t>
            </a:r>
            <a:endParaRPr lang="en-GB" sz="2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31AD66-9B4D-FDED-7F3D-D5A99E77CAD5}"/>
              </a:ext>
            </a:extLst>
          </p:cNvPr>
          <p:cNvCxnSpPr/>
          <p:nvPr/>
        </p:nvCxnSpPr>
        <p:spPr>
          <a:xfrm>
            <a:off x="8351177" y="2457416"/>
            <a:ext cx="46955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6FC45F-5020-DEF3-6467-E733CF7EC79F}"/>
              </a:ext>
            </a:extLst>
          </p:cNvPr>
          <p:cNvCxnSpPr/>
          <p:nvPr/>
        </p:nvCxnSpPr>
        <p:spPr>
          <a:xfrm>
            <a:off x="8351177" y="3071871"/>
            <a:ext cx="469557" cy="0"/>
          </a:xfrm>
          <a:prstGeom prst="line">
            <a:avLst/>
          </a:prstGeom>
          <a:ln w="38100">
            <a:solidFill>
              <a:srgbClr val="D828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F55486-33AD-806D-1FF1-EABBFE611649}"/>
              </a:ext>
            </a:extLst>
          </p:cNvPr>
          <p:cNvCxnSpPr/>
          <p:nvPr/>
        </p:nvCxnSpPr>
        <p:spPr>
          <a:xfrm>
            <a:off x="8351176" y="2763858"/>
            <a:ext cx="469557" cy="0"/>
          </a:xfrm>
          <a:prstGeom prst="line">
            <a:avLst/>
          </a:prstGeom>
          <a:ln w="38100">
            <a:solidFill>
              <a:srgbClr val="2C33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6E43F8-9E23-A45A-8094-A016BE12508A}"/>
              </a:ext>
            </a:extLst>
          </p:cNvPr>
          <p:cNvSpPr txBox="1"/>
          <p:nvPr/>
        </p:nvSpPr>
        <p:spPr>
          <a:xfrm>
            <a:off x="8820734" y="1960763"/>
            <a:ext cx="15712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training set</a:t>
            </a:r>
          </a:p>
          <a:p>
            <a:r>
              <a:rPr lang="en-GB" sz="2000" dirty="0"/>
              <a:t>1 hidden unit</a:t>
            </a:r>
          </a:p>
          <a:p>
            <a:r>
              <a:rPr lang="en-GB" sz="2000" dirty="0"/>
              <a:t>10 hidden</a:t>
            </a:r>
          </a:p>
          <a:p>
            <a:r>
              <a:rPr lang="en-GB" sz="2000" dirty="0"/>
              <a:t>20 hidden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03BFF1-454F-279B-D82B-4C2696563E2F}"/>
              </a:ext>
            </a:extLst>
          </p:cNvPr>
          <p:cNvSpPr txBox="1"/>
          <p:nvPr/>
        </p:nvSpPr>
        <p:spPr>
          <a:xfrm>
            <a:off x="9822349" y="4887189"/>
            <a:ext cx="1722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“under-fitting”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A58877-E466-6C9F-FFF1-9B5172A8355D}"/>
              </a:ext>
            </a:extLst>
          </p:cNvPr>
          <p:cNvCxnSpPr>
            <a:cxnSpLocks/>
          </p:cNvCxnSpPr>
          <p:nvPr/>
        </p:nvCxnSpPr>
        <p:spPr>
          <a:xfrm flipV="1">
            <a:off x="10584603" y="4485429"/>
            <a:ext cx="0" cy="52496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A2CDF69-912C-5DC3-AFE0-4A2BE58A259D}"/>
              </a:ext>
            </a:extLst>
          </p:cNvPr>
          <p:cNvSpPr txBox="1"/>
          <p:nvPr/>
        </p:nvSpPr>
        <p:spPr>
          <a:xfrm>
            <a:off x="6375557" y="4794902"/>
            <a:ext cx="1339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over-fitting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A0946F-DF1E-2B74-9C6A-33B5F023B2D9}"/>
              </a:ext>
            </a:extLst>
          </p:cNvPr>
          <p:cNvCxnSpPr>
            <a:cxnSpLocks/>
          </p:cNvCxnSpPr>
          <p:nvPr/>
        </p:nvCxnSpPr>
        <p:spPr>
          <a:xfrm flipH="1" flipV="1">
            <a:off x="6676514" y="4302218"/>
            <a:ext cx="175594" cy="52496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59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A042-E759-9A0C-CD21-332C1CB74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3732"/>
          </a:xfrm>
        </p:spPr>
        <p:txBody>
          <a:bodyPr>
            <a:normAutofit/>
          </a:bodyPr>
          <a:lstStyle/>
          <a:p>
            <a:r>
              <a:rPr lang="en-GB" sz="4000" dirty="0"/>
              <a:t>Over-fitting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950FA-0343-15C1-8C37-529A63466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9445"/>
            <a:ext cx="3587216" cy="2069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Sign of over-fitting:</a:t>
            </a:r>
          </a:p>
          <a:p>
            <a:pPr marL="0" indent="0">
              <a:buNone/>
            </a:pPr>
            <a:r>
              <a:rPr lang="en-GB" sz="2400" dirty="0"/>
              <a:t>Test error starts to grow while training error decreases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832C0E-BF54-EA47-D4A4-757B14B2F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417" y="1030759"/>
            <a:ext cx="7315647" cy="505852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251A1C-DB03-025A-6E23-006E785557A4}"/>
              </a:ext>
            </a:extLst>
          </p:cNvPr>
          <p:cNvCxnSpPr/>
          <p:nvPr/>
        </p:nvCxnSpPr>
        <p:spPr>
          <a:xfrm>
            <a:off x="7438005" y="2785506"/>
            <a:ext cx="0" cy="111162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C9D3FC-896F-73BD-0ABA-2B94CBA8EE05}"/>
              </a:ext>
            </a:extLst>
          </p:cNvPr>
          <p:cNvSpPr txBox="1">
            <a:spLocks/>
          </p:cNvSpPr>
          <p:nvPr/>
        </p:nvSpPr>
        <p:spPr>
          <a:xfrm>
            <a:off x="838200" y="3560020"/>
            <a:ext cx="3470753" cy="2486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The network size can be decreased if it over-fits (e.g. fewer hidden units)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Alternatively, a  </a:t>
            </a:r>
            <a:r>
              <a:rPr lang="en-GB" sz="2400" dirty="0">
                <a:solidFill>
                  <a:schemeClr val="accent1"/>
                </a:solidFill>
              </a:rPr>
              <a:t>weight decay</a:t>
            </a:r>
            <a:r>
              <a:rPr lang="en-GB" sz="2400" dirty="0"/>
              <a:t> can mitigate over-fitting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E1DF0F-486E-7F06-1A4D-C8D83E6D615A}"/>
                  </a:ext>
                </a:extLst>
              </p:cNvPr>
              <p:cNvSpPr txBox="1"/>
              <p:nvPr/>
            </p:nvSpPr>
            <p:spPr>
              <a:xfrm>
                <a:off x="838200" y="6377379"/>
                <a:ext cx="10028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Weight decay: a term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dirty="0"/>
                  <a:t> is subtracted from a weight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dirty="0"/>
                  <a:t> in each iteration.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GB" dirty="0"/>
                  <a:t> is normally small, 10</a:t>
                </a:r>
                <a:r>
                  <a:rPr lang="en-GB" baseline="30000" dirty="0"/>
                  <a:t>-2</a:t>
                </a:r>
                <a:r>
                  <a:rPr lang="en-GB" dirty="0"/>
                  <a:t> to 10</a:t>
                </a:r>
                <a:r>
                  <a:rPr lang="en-GB" baseline="30000" dirty="0"/>
                  <a:t>-6</a:t>
                </a:r>
                <a:r>
                  <a:rPr lang="en-GB" dirty="0"/>
                  <a:t> 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E1DF0F-486E-7F06-1A4D-C8D83E6D6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377379"/>
                <a:ext cx="10028771" cy="369332"/>
              </a:xfrm>
              <a:prstGeom prst="rect">
                <a:avLst/>
              </a:prstGeom>
              <a:blipFill>
                <a:blip r:embed="rId3"/>
                <a:stretch>
                  <a:fillRect l="-633" t="-6667" b="-2666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92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C064A1-6807-A786-1D3B-C8A68877A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485" y="3729354"/>
            <a:ext cx="4534423" cy="3128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B08FB4-9416-4DA9-A5EB-E620E928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743"/>
          </a:xfrm>
        </p:spPr>
        <p:txBody>
          <a:bodyPr>
            <a:normAutofit/>
          </a:bodyPr>
          <a:lstStyle/>
          <a:p>
            <a:r>
              <a:rPr lang="en-GB" sz="4000" dirty="0"/>
              <a:t>Activation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9F451D-EFE9-33DA-9348-F33647F12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455" y="1220024"/>
            <a:ext cx="4396635" cy="3016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AB45AA-8191-E08D-D7BE-9E9D2F911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" y="1177447"/>
            <a:ext cx="4534423" cy="31019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51A517-862C-EFA1-6D2A-D8B3559AF53A}"/>
                  </a:ext>
                </a:extLst>
              </p:cNvPr>
              <p:cNvSpPr txBox="1"/>
              <p:nvPr/>
            </p:nvSpPr>
            <p:spPr>
              <a:xfrm>
                <a:off x="3307103" y="2889464"/>
                <a:ext cx="992836" cy="7172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DK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51A517-862C-EFA1-6D2A-D8B3559AF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103" y="2889464"/>
                <a:ext cx="992836" cy="717248"/>
              </a:xfrm>
              <a:prstGeom prst="rect">
                <a:avLst/>
              </a:prstGeom>
              <a:blipFill>
                <a:blip r:embed="rId5"/>
                <a:stretch>
                  <a:fillRect l="-6329" r="-11392" b="-12069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25D69B3-2A61-6957-DE8C-3872B8A59D0D}"/>
              </a:ext>
            </a:extLst>
          </p:cNvPr>
          <p:cNvSpPr txBox="1"/>
          <p:nvPr/>
        </p:nvSpPr>
        <p:spPr>
          <a:xfrm>
            <a:off x="926927" y="1446787"/>
            <a:ext cx="2380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Sigmoid</a:t>
            </a:r>
            <a:r>
              <a:rPr lang="en-GB" sz="2400" dirty="0"/>
              <a:t> is mostly</a:t>
            </a:r>
          </a:p>
          <a:p>
            <a:r>
              <a:rPr lang="en-GB" sz="2400" dirty="0"/>
              <a:t>used to output probabilities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511267-DC03-61CF-278C-C35F3C754F67}"/>
              </a:ext>
            </a:extLst>
          </p:cNvPr>
          <p:cNvSpPr txBox="1"/>
          <p:nvPr/>
        </p:nvSpPr>
        <p:spPr>
          <a:xfrm>
            <a:off x="7766253" y="1433291"/>
            <a:ext cx="3587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/>
              <a:t>ReLU</a:t>
            </a:r>
            <a:r>
              <a:rPr lang="en-GB" sz="2400" b="1" dirty="0"/>
              <a:t>: Rectified Linear Unit</a:t>
            </a:r>
          </a:p>
          <a:p>
            <a:r>
              <a:rPr lang="en-GB" sz="2400" dirty="0"/>
              <a:t>Often used for hidden</a:t>
            </a:r>
          </a:p>
          <a:p>
            <a:r>
              <a:rPr lang="en-GB" sz="2400" dirty="0"/>
              <a:t>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BC22FB-9AEA-D18E-FB78-95D016816B7D}"/>
                  </a:ext>
                </a:extLst>
              </p:cNvPr>
              <p:cNvSpPr txBox="1"/>
              <p:nvPr/>
            </p:nvSpPr>
            <p:spPr>
              <a:xfrm>
                <a:off x="6654870" y="6009409"/>
                <a:ext cx="1963038" cy="483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box>
                            <m:box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da-DK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a-DK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a-DK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den>
                              </m:f>
                            </m:e>
                          </m:box>
                          <m:r>
                            <m:rPr>
                              <m:sty m:val="p"/>
                            </m:rPr>
                            <a:rPr lang="da-DK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sSup>
                            <m:sSup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DK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BC22FB-9AEA-D18E-FB78-95D016816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870" y="6009409"/>
                <a:ext cx="1963038" cy="483466"/>
              </a:xfrm>
              <a:prstGeom prst="rect">
                <a:avLst/>
              </a:prstGeom>
              <a:blipFill>
                <a:blip r:embed="rId6"/>
                <a:stretch>
                  <a:fillRect l="-3226" t="-2564" r="-5806" b="-17949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82DC7CB-37D4-A3D3-FC1A-78B74A6B5691}"/>
              </a:ext>
            </a:extLst>
          </p:cNvPr>
          <p:cNvSpPr txBox="1"/>
          <p:nvPr/>
        </p:nvSpPr>
        <p:spPr>
          <a:xfrm>
            <a:off x="4561133" y="4359593"/>
            <a:ext cx="23801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/>
              <a:t>Softplus</a:t>
            </a:r>
            <a:endParaRPr lang="en-GB" sz="2400" dirty="0"/>
          </a:p>
          <a:p>
            <a:r>
              <a:rPr lang="en-GB" sz="2400" dirty="0"/>
              <a:t>is a smooth replacement for </a:t>
            </a:r>
            <a:r>
              <a:rPr lang="en-GB" sz="2400" dirty="0" err="1"/>
              <a:t>ReLU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8280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5414A-6C58-63A5-CB73-BF2FDBF0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/>
          </a:bodyPr>
          <a:lstStyle/>
          <a:p>
            <a:r>
              <a:rPr lang="en-GB" sz="4000" dirty="0"/>
              <a:t>The optimizer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E54D5-7F11-E26A-9095-AD353CAA4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57300"/>
            <a:ext cx="4923269" cy="4919663"/>
          </a:xfrm>
        </p:spPr>
        <p:txBody>
          <a:bodyPr>
            <a:noAutofit/>
          </a:bodyPr>
          <a:lstStyle/>
          <a:p>
            <a:r>
              <a:rPr lang="en-GB" sz="2400" dirty="0"/>
              <a:t>In plain stochastic gradient descent (</a:t>
            </a:r>
            <a:r>
              <a:rPr lang="en-GB" sz="2400" dirty="0" err="1"/>
              <a:t>torch.optim.SGD</a:t>
            </a:r>
            <a:r>
              <a:rPr lang="en-GB" sz="2400" dirty="0"/>
              <a:t>) you need to set parameters (learning rate and momentum)</a:t>
            </a:r>
          </a:p>
          <a:p>
            <a:r>
              <a:rPr lang="en-GB" sz="2400" dirty="0"/>
              <a:t>The </a:t>
            </a:r>
            <a:r>
              <a:rPr lang="en-GB" sz="2400" dirty="0">
                <a:solidFill>
                  <a:schemeClr val="accent1"/>
                </a:solidFill>
              </a:rPr>
              <a:t>Adam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accent1"/>
                </a:solidFill>
              </a:rPr>
              <a:t>optimizer</a:t>
            </a:r>
            <a:r>
              <a:rPr lang="en-GB" sz="2400" dirty="0"/>
              <a:t> is usually a better choice</a:t>
            </a:r>
          </a:p>
          <a:p>
            <a:pPr lvl="1"/>
            <a:r>
              <a:rPr lang="en-GB" dirty="0"/>
              <a:t>It automatically adapts the learning rate and momentum in clever ways</a:t>
            </a:r>
          </a:p>
          <a:p>
            <a:pPr lvl="1"/>
            <a:r>
              <a:rPr lang="en-GB" dirty="0"/>
              <a:t>It is based on SGD and uses mini-batches</a:t>
            </a:r>
          </a:p>
          <a:p>
            <a:pPr lvl="1"/>
            <a:r>
              <a:rPr lang="en-GB" dirty="0"/>
              <a:t>you can set a weight decay</a:t>
            </a:r>
          </a:p>
          <a:p>
            <a:endParaRPr lang="en-GB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0F5F3-AA7C-6FD5-336D-0DD482F95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802063"/>
            <a:ext cx="5181600" cy="2374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You can set parameters in Adam, such as </a:t>
            </a:r>
          </a:p>
          <a:p>
            <a:r>
              <a:rPr lang="en-GB" sz="2400" dirty="0"/>
              <a:t>learning rate (e.g. “</a:t>
            </a:r>
            <a:r>
              <a:rPr lang="en-GB" sz="2400" dirty="0" err="1"/>
              <a:t>lr</a:t>
            </a:r>
            <a:r>
              <a:rPr lang="en-GB" sz="2400" dirty="0"/>
              <a:t>=1.e-4”)</a:t>
            </a:r>
          </a:p>
          <a:p>
            <a:r>
              <a:rPr lang="en-GB" sz="2400" dirty="0"/>
              <a:t>“</a:t>
            </a:r>
            <a:r>
              <a:rPr lang="en-GB" sz="2400" dirty="0" err="1"/>
              <a:t>weight_decay</a:t>
            </a:r>
            <a:r>
              <a:rPr lang="en-GB" sz="2400" dirty="0"/>
              <a:t>=1.e-5”</a:t>
            </a:r>
          </a:p>
          <a:p>
            <a:endParaRPr lang="en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877F88-04C2-CC9C-32D3-95C8302B1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342231"/>
            <a:ext cx="5615417" cy="2374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8F6FC3-7E84-6835-B27F-7CE1BD200B33}"/>
              </a:ext>
            </a:extLst>
          </p:cNvPr>
          <p:cNvSpPr txBox="1"/>
          <p:nvPr/>
        </p:nvSpPr>
        <p:spPr>
          <a:xfrm>
            <a:off x="6172200" y="990600"/>
            <a:ext cx="357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Example of code using an optimizer:</a:t>
            </a:r>
          </a:p>
        </p:txBody>
      </p:sp>
    </p:spTree>
    <p:extLst>
      <p:ext uri="{BB962C8B-B14F-4D97-AF65-F5344CB8AC3E}">
        <p14:creationId xmlns:p14="http://schemas.microsoft.com/office/powerpoint/2010/main" val="356029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84B26-A7DB-42E4-F868-A7796468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K" sz="4000" dirty="0"/>
              <a:t>All the choices you have to make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BC92-8B72-143C-4AC6-16984CF2A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There are </a:t>
            </a:r>
            <a:r>
              <a:rPr lang="en-GB" dirty="0">
                <a:solidFill>
                  <a:schemeClr val="accent1"/>
                </a:solidFill>
              </a:rPr>
              <a:t>many parameters you can vary in a Neural Network</a:t>
            </a:r>
            <a:r>
              <a:rPr lang="en-GB" dirty="0"/>
              <a:t>.</a:t>
            </a:r>
          </a:p>
          <a:p>
            <a:r>
              <a:rPr lang="en-GB" dirty="0"/>
              <a:t>It is a good idea to make an initial “</a:t>
            </a:r>
            <a:r>
              <a:rPr lang="en-GB" dirty="0">
                <a:solidFill>
                  <a:schemeClr val="accent1"/>
                </a:solidFill>
              </a:rPr>
              <a:t>grid search</a:t>
            </a:r>
            <a:r>
              <a:rPr lang="en-GB" dirty="0"/>
              <a:t>” where you systematically test performance by varying</a:t>
            </a:r>
          </a:p>
          <a:p>
            <a:pPr lvl="1"/>
            <a:r>
              <a:rPr lang="en-GB" dirty="0"/>
              <a:t>the number of hidden layers and their size</a:t>
            </a:r>
          </a:p>
          <a:p>
            <a:pPr lvl="1"/>
            <a:r>
              <a:rPr lang="en-GB" dirty="0"/>
              <a:t>other parameters one by one</a:t>
            </a:r>
          </a:p>
          <a:p>
            <a:r>
              <a:rPr lang="en-GB" dirty="0"/>
              <a:t>This is sometimes done on a reduced data </a:t>
            </a:r>
            <a:r>
              <a:rPr lang="en-GB"/>
              <a:t>set and or with </a:t>
            </a:r>
            <a:r>
              <a:rPr lang="en-GB" dirty="0"/>
              <a:t>quite few iterations</a:t>
            </a:r>
          </a:p>
          <a:p>
            <a:pPr marL="0" indent="0">
              <a:buNone/>
            </a:pPr>
            <a:endParaRPr lang="en-DK" sz="3200" dirty="0"/>
          </a:p>
        </p:txBody>
      </p:sp>
    </p:spTree>
    <p:extLst>
      <p:ext uri="{BB962C8B-B14F-4D97-AF65-F5344CB8AC3E}">
        <p14:creationId xmlns:p14="http://schemas.microsoft.com/office/powerpoint/2010/main" val="274046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C4DA-2A5C-65D6-A386-67B295A3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Exercise with gene expression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E1D73-68F8-A839-F165-A284BA323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Explain the data a bit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368431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4168</TotalTime>
  <Words>344</Words>
  <Application>Microsoft Macintosh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Neural Networks 2</vt:lpstr>
      <vt:lpstr>Over-fitting and generalization</vt:lpstr>
      <vt:lpstr>Over-fitting</vt:lpstr>
      <vt:lpstr>Activation functions</vt:lpstr>
      <vt:lpstr>The optimizer</vt:lpstr>
      <vt:lpstr>All the choices you have to make …</vt:lpstr>
      <vt:lpstr>Exercise with gene expression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Krogh</dc:creator>
  <cp:lastModifiedBy>Anders Krogh</cp:lastModifiedBy>
  <cp:revision>9</cp:revision>
  <dcterms:created xsi:type="dcterms:W3CDTF">2022-05-15T09:17:32Z</dcterms:created>
  <dcterms:modified xsi:type="dcterms:W3CDTF">2022-05-20T06:19:34Z</dcterms:modified>
</cp:coreProperties>
</file>