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9" r:id="rId9"/>
    <p:sldId id="271" r:id="rId10"/>
    <p:sldId id="265" r:id="rId11"/>
    <p:sldId id="268" r:id="rId12"/>
    <p:sldId id="263" r:id="rId13"/>
    <p:sldId id="273" r:id="rId14"/>
    <p:sldId id="276" r:id="rId15"/>
    <p:sldId id="275" r:id="rId16"/>
    <p:sldId id="277" r:id="rId17"/>
    <p:sldId id="272" r:id="rId18"/>
    <p:sldId id="267" r:id="rId19"/>
    <p:sldId id="266" r:id="rId20"/>
    <p:sldId id="278" r:id="rId21"/>
    <p:sldId id="264" r:id="rId22"/>
    <p:sldId id="281" r:id="rId23"/>
    <p:sldId id="280" r:id="rId24"/>
    <p:sldId id="270" r:id="rId25"/>
    <p:sldId id="279" r:id="rId26"/>
    <p:sldId id="285" r:id="rId27"/>
    <p:sldId id="284" r:id="rId28"/>
    <p:sldId id="297" r:id="rId29"/>
    <p:sldId id="283" r:id="rId30"/>
    <p:sldId id="293" r:id="rId31"/>
    <p:sldId id="296" r:id="rId32"/>
    <p:sldId id="291" r:id="rId33"/>
    <p:sldId id="292" r:id="rId34"/>
    <p:sldId id="289" r:id="rId35"/>
    <p:sldId id="294" r:id="rId36"/>
    <p:sldId id="295" r:id="rId37"/>
    <p:sldId id="287" r:id="rId38"/>
    <p:sldId id="28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6"/>
    <p:restoredTop sz="94618"/>
  </p:normalViewPr>
  <p:slideViewPr>
    <p:cSldViewPr snapToGrid="0" snapToObjects="1">
      <p:cViewPr varScale="1">
        <p:scale>
          <a:sx n="165" d="100"/>
          <a:sy n="165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978B2-1142-F34C-A814-8963E80310A7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42BCE-7CE9-374D-B974-7B3D36F3D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85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42BCE-7CE9-374D-B974-7B3D36F3D8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10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42BCE-7CE9-374D-B974-7B3D36F3D8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13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DDBA-B58B-8A4D-8B7F-99D1040C070E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B79-5124-B344-AE51-2B7288573889}" type="slidenum">
              <a:rPr lang="en-US" smtClean="0"/>
              <a:t>‹#›</a:t>
            </a:fld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594" y="168941"/>
            <a:ext cx="1159231" cy="678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DDBA-B58B-8A4D-8B7F-99D1040C070E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B79-5124-B344-AE51-2B7288573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DDBA-B58B-8A4D-8B7F-99D1040C070E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B79-5124-B344-AE51-2B728857388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DDBA-B58B-8A4D-8B7F-99D1040C070E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B79-5124-B344-AE51-2B7288573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DDBA-B58B-8A4D-8B7F-99D1040C070E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B79-5124-B344-AE51-2B728857388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DDBA-B58B-8A4D-8B7F-99D1040C070E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B79-5124-B344-AE51-2B7288573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DDBA-B58B-8A4D-8B7F-99D1040C070E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B79-5124-B344-AE51-2B7288573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DDBA-B58B-8A4D-8B7F-99D1040C070E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B79-5124-B344-AE51-2B7288573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DDBA-B58B-8A4D-8B7F-99D1040C070E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B79-5124-B344-AE51-2B7288573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DDBA-B58B-8A4D-8B7F-99D1040C070E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B79-5124-B344-AE51-2B7288573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DDBA-B58B-8A4D-8B7F-99D1040C070E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B79-5124-B344-AE51-2B7288573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DDBA-B58B-8A4D-8B7F-99D1040C070E}" type="datetimeFigureOut">
              <a:rPr lang="en-US" smtClean="0"/>
              <a:t>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B79-5124-B344-AE51-2B7288573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DDBA-B58B-8A4D-8B7F-99D1040C070E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B79-5124-B344-AE51-2B7288573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DDBA-B58B-8A4D-8B7F-99D1040C070E}" type="datetimeFigureOut">
              <a:rPr lang="en-US" smtClean="0"/>
              <a:t>2/10/17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B79-5124-B344-AE51-2B7288573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DDBA-B58B-8A4D-8B7F-99D1040C070E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B79-5124-B344-AE51-2B7288573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B79-5124-B344-AE51-2B728857388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DDBA-B58B-8A4D-8B7F-99D1040C070E}" type="datetimeFigureOut">
              <a:rPr lang="en-US" smtClean="0"/>
              <a:t>2/10/17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BDDBA-B58B-8A4D-8B7F-99D1040C070E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C6DB79-5124-B344-AE51-2B7288573889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594" y="168941"/>
            <a:ext cx="1159231" cy="67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5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.aldebaran.com/2-1/nao/basic_channel_conversation.html" TargetMode="External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.aldebaran.com/2-4/dev/community_software.html#retrieving-software" TargetMode="External"/><Relationship Id="rId3" Type="http://schemas.openxmlformats.org/officeDocument/2006/relationships/hyperlink" Target="http://doc.aldebaran.com/2-4/dev/python/examples.html#python-examples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ld.softbankrobotics.com/en" TargetMode="External"/><Relationship Id="rId3" Type="http://schemas.openxmlformats.org/officeDocument/2006/relationships/hyperlink" Target="http://doc.aldebaran.com/2-1/index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ld.softbankrobotics.com/en/resources/software/language/en-gb" TargetMode="External"/><Relationship Id="rId4" Type="http://schemas.openxmlformats.org/officeDocument/2006/relationships/hyperlink" Target="http://doc.aldebaran.com/2-4/software/choregraphe/installing.html#desktop-installation" TargetMode="External"/><Relationship Id="rId5" Type="http://schemas.openxmlformats.org/officeDocument/2006/relationships/hyperlink" Target="mailto:bahar.irfan@plymouth.ac.uk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e.aldebaran.com/default/customer/account/create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.aldebaran.com/2-1/naoqi-eventindex.html" TargetMode="External"/><Relationship Id="rId3" Type="http://schemas.openxmlformats.org/officeDocument/2006/relationships/hyperlink" Target="http://doc.aldebaran.com/2-1/naoqi/audio/dialog/aldialog-api.html#dialog-event-list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.aldebaran.com/2-1/naoqi/audio/dialog/dialog-syntax_full.html#dialog-rul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1821051"/>
            <a:ext cx="8258003" cy="2076332"/>
          </a:xfrm>
        </p:spPr>
        <p:txBody>
          <a:bodyPr/>
          <a:lstStyle/>
          <a:p>
            <a:pPr algn="l"/>
            <a:r>
              <a:rPr lang="en-US" sz="4500" dirty="0"/>
              <a:t>AINT512: </a:t>
            </a:r>
            <a:r>
              <a:rPr lang="en-US" sz="4500" dirty="0" smtClean="0"/>
              <a:t/>
            </a:r>
            <a:br>
              <a:rPr lang="en-US" sz="4500" dirty="0" smtClean="0"/>
            </a:br>
            <a:r>
              <a:rPr lang="en-US" sz="4500" dirty="0" smtClean="0"/>
              <a:t>Science </a:t>
            </a:r>
            <a:r>
              <a:rPr lang="en-US" sz="4500" dirty="0"/>
              <a:t>and Technology of Human-Robot Interaction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4027073"/>
            <a:ext cx="7766936" cy="1262129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14 February 2017</a:t>
            </a:r>
            <a:endParaRPr lang="en-US" b="1" dirty="0" smtClean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dirty="0" smtClean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dirty="0" err="1" smtClean="0"/>
              <a:t>Bahar</a:t>
            </a:r>
            <a:r>
              <a:rPr lang="en-US" dirty="0" smtClean="0"/>
              <a:t> İrfan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09" y="5929006"/>
            <a:ext cx="1406462" cy="496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42" y="5582606"/>
            <a:ext cx="869418" cy="843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786" y="5582606"/>
            <a:ext cx="785146" cy="24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3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1-b: Animated </a:t>
            </a:r>
            <a:r>
              <a:rPr lang="en-US" dirty="0"/>
              <a:t>Say </a:t>
            </a:r>
            <a:r>
              <a:rPr lang="en-US" dirty="0" smtClean="0"/>
              <a:t>(Robot Only)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natural interaction, movement is essential. </a:t>
            </a:r>
          </a:p>
          <a:p>
            <a:r>
              <a:rPr lang="en-US" dirty="0" smtClean="0"/>
              <a:t>Choose “</a:t>
            </a:r>
            <a:r>
              <a:rPr lang="en-US" b="1" dirty="0" smtClean="0"/>
              <a:t>Animated Say</a:t>
            </a:r>
            <a:r>
              <a:rPr lang="en-US" dirty="0" smtClean="0"/>
              <a:t>” box from Speech-&gt;Creation in </a:t>
            </a:r>
            <a:r>
              <a:rPr lang="en-US" i="1" dirty="0" smtClean="0"/>
              <a:t>Box Libraries </a:t>
            </a:r>
            <a:r>
              <a:rPr lang="en-US" dirty="0" smtClean="0"/>
              <a:t>(or search in the bar)</a:t>
            </a:r>
          </a:p>
          <a:p>
            <a:r>
              <a:rPr lang="en-US" dirty="0" smtClean="0"/>
              <a:t>Set parameters of the box:</a:t>
            </a:r>
          </a:p>
          <a:p>
            <a:pPr lvl="1"/>
            <a:r>
              <a:rPr lang="en-US" dirty="0" smtClean="0"/>
              <a:t>Speaking movement mode:</a:t>
            </a:r>
          </a:p>
          <a:p>
            <a:pPr lvl="2"/>
            <a:r>
              <a:rPr lang="en-US" dirty="0" smtClean="0"/>
              <a:t>Disabled: Same as “</a:t>
            </a:r>
            <a:r>
              <a:rPr lang="en-US" b="1" dirty="0" smtClean="0"/>
              <a:t>Say</a:t>
            </a:r>
            <a:r>
              <a:rPr lang="en-US" dirty="0" smtClean="0"/>
              <a:t>”, i.e. no movement</a:t>
            </a:r>
          </a:p>
          <a:p>
            <a:pPr lvl="2"/>
            <a:r>
              <a:rPr lang="en-US" dirty="0" smtClean="0"/>
              <a:t>Random: Randomly launched short </a:t>
            </a:r>
            <a:r>
              <a:rPr lang="en-US" dirty="0"/>
              <a:t>neutral </a:t>
            </a:r>
            <a:r>
              <a:rPr lang="en-US" dirty="0" smtClean="0"/>
              <a:t>animations</a:t>
            </a:r>
          </a:p>
          <a:p>
            <a:pPr lvl="2"/>
            <a:r>
              <a:rPr lang="en-US" dirty="0" smtClean="0"/>
              <a:t>Contextual: Specific </a:t>
            </a:r>
            <a:r>
              <a:rPr lang="en-US" dirty="0"/>
              <a:t>animations </a:t>
            </a:r>
            <a:r>
              <a:rPr lang="en-US" dirty="0" smtClean="0"/>
              <a:t>are launched when keywords such as ‘I</a:t>
            </a:r>
            <a:r>
              <a:rPr lang="en-US" dirty="0"/>
              <a:t>’, ‘you’ or ‘all’ </a:t>
            </a:r>
            <a:r>
              <a:rPr lang="en-US" dirty="0" smtClean="0"/>
              <a:t>are </a:t>
            </a:r>
            <a:r>
              <a:rPr lang="en-US" dirty="0"/>
              <a:t>detected in an appropriate grammatical context </a:t>
            </a:r>
            <a:r>
              <a:rPr lang="en-US" dirty="0" smtClean="0"/>
              <a:t>(e.g. pointing </a:t>
            </a:r>
            <a:r>
              <a:rPr lang="en-US" dirty="0"/>
              <a:t>at himself when he talks about himself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5194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2160588"/>
            <a:ext cx="5261350" cy="439752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Nao is a bipedal humanoid robot</a:t>
            </a:r>
          </a:p>
          <a:p>
            <a:r>
              <a:rPr lang="en-US" dirty="0" smtClean="0"/>
              <a:t>25 degrees of freedom (DOF)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 err="1" smtClean="0"/>
              <a:t>Choregraphe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Press “</a:t>
            </a:r>
            <a:r>
              <a:rPr lang="en-US" b="1" dirty="0" smtClean="0"/>
              <a:t>Wake up” </a:t>
            </a:r>
            <a:r>
              <a:rPr lang="en-US" dirty="0" smtClean="0"/>
              <a:t>to turn the stiffness on for the motors (“</a:t>
            </a:r>
            <a:r>
              <a:rPr lang="en-US" b="1" dirty="0" smtClean="0"/>
              <a:t>Rest</a:t>
            </a:r>
            <a:r>
              <a:rPr lang="en-US" dirty="0" smtClean="0"/>
              <a:t>” would release the stiffness)</a:t>
            </a:r>
          </a:p>
          <a:p>
            <a:pPr lvl="1"/>
            <a:r>
              <a:rPr lang="en-US" dirty="0" smtClean="0"/>
              <a:t>Double click on the right arm of the robot in </a:t>
            </a:r>
            <a:r>
              <a:rPr lang="en-US" i="1" dirty="0" smtClean="0"/>
              <a:t>Robot View</a:t>
            </a:r>
          </a:p>
          <a:p>
            <a:pPr lvl="1"/>
            <a:r>
              <a:rPr lang="en-US" dirty="0" smtClean="0"/>
              <a:t>Look at the </a:t>
            </a:r>
            <a:r>
              <a:rPr lang="en-US" i="1" dirty="0" smtClean="0"/>
              <a:t>Inspector</a:t>
            </a:r>
            <a:r>
              <a:rPr lang="en-US" dirty="0" smtClean="0"/>
              <a:t> window</a:t>
            </a:r>
          </a:p>
          <a:p>
            <a:pPr lvl="1"/>
            <a:r>
              <a:rPr lang="en-US" dirty="0" smtClean="0"/>
              <a:t>Change joint angles to see the robot move</a:t>
            </a:r>
          </a:p>
          <a:p>
            <a:pPr lvl="1"/>
            <a:r>
              <a:rPr lang="en-US" dirty="0"/>
              <a:t>Choose </a:t>
            </a:r>
            <a:r>
              <a:rPr lang="en-US" dirty="0" smtClean="0"/>
              <a:t>“</a:t>
            </a:r>
            <a:r>
              <a:rPr lang="en-US" b="1" dirty="0" smtClean="0"/>
              <a:t>Tai </a:t>
            </a:r>
            <a:r>
              <a:rPr lang="en-US" b="1" dirty="0"/>
              <a:t>Chi </a:t>
            </a:r>
            <a:r>
              <a:rPr lang="en-US" b="1" dirty="0" err="1" smtClean="0"/>
              <a:t>Chuan</a:t>
            </a:r>
            <a:r>
              <a:rPr lang="en-US" b="1" dirty="0" smtClean="0"/>
              <a:t>” </a:t>
            </a:r>
            <a:r>
              <a:rPr lang="en-US" dirty="0"/>
              <a:t>from </a:t>
            </a:r>
            <a:r>
              <a:rPr lang="en-US" i="1" dirty="0"/>
              <a:t>Box Libraries </a:t>
            </a:r>
            <a:r>
              <a:rPr lang="en-US" dirty="0"/>
              <a:t>under Entertainment-&gt;Dances-&gt;NAO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801" y="1930400"/>
            <a:ext cx="3258126" cy="43302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691" y="3579487"/>
            <a:ext cx="2712736" cy="43259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3067544" y="3352399"/>
            <a:ext cx="1" cy="31921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554343" y="3361345"/>
            <a:ext cx="245558" cy="29584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31608" y="3030496"/>
            <a:ext cx="59593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/>
              <a:t>Rest</a:t>
            </a:r>
            <a:endParaRPr lang="en-US" sz="1700" dirty="0"/>
          </a:p>
        </p:txBody>
      </p:sp>
      <p:sp>
        <p:nvSpPr>
          <p:cNvPr id="25" name="TextBox 24"/>
          <p:cNvSpPr txBox="1"/>
          <p:nvPr/>
        </p:nvSpPr>
        <p:spPr>
          <a:xfrm>
            <a:off x="3554342" y="3034387"/>
            <a:ext cx="100784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/>
              <a:t>Wake up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68710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80740"/>
            <a:ext cx="8596668" cy="3880773"/>
          </a:xfrm>
        </p:spPr>
        <p:txBody>
          <a:bodyPr/>
          <a:lstStyle/>
          <a:p>
            <a:pPr marL="342900" lvl="1" indent="-342900"/>
            <a:r>
              <a:rPr lang="en-US" b="1" dirty="0" smtClean="0">
                <a:solidFill>
                  <a:schemeClr val="tx1"/>
                </a:solidFill>
              </a:rPr>
              <a:t>“Timeline”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used for creating </a:t>
            </a:r>
            <a:r>
              <a:rPr lang="en-US" dirty="0" smtClean="0">
                <a:solidFill>
                  <a:schemeClr val="tx1"/>
                </a:solidFill>
              </a:rPr>
              <a:t>animations</a:t>
            </a:r>
            <a:endParaRPr lang="en-US" dirty="0">
              <a:solidFill>
                <a:schemeClr val="tx1"/>
              </a:solidFill>
            </a:endParaRPr>
          </a:p>
          <a:p>
            <a:pPr marL="342900" lvl="1" indent="-342900"/>
            <a:r>
              <a:rPr lang="en-US" dirty="0"/>
              <a:t>Drag and drop </a:t>
            </a:r>
            <a:r>
              <a:rPr lang="en-US" b="1" dirty="0"/>
              <a:t>“Timeline” </a:t>
            </a:r>
            <a:r>
              <a:rPr lang="en-US" dirty="0"/>
              <a:t>from </a:t>
            </a:r>
            <a:r>
              <a:rPr lang="en-US" i="1" dirty="0"/>
              <a:t>Box Libraries</a:t>
            </a:r>
            <a:r>
              <a:rPr lang="en-US" dirty="0"/>
              <a:t> under Animation-&gt;</a:t>
            </a:r>
            <a:r>
              <a:rPr lang="en-US" dirty="0" smtClean="0"/>
              <a:t>Creation</a:t>
            </a:r>
          </a:p>
          <a:p>
            <a:pPr marL="342900" lvl="1" indent="-342900"/>
            <a:r>
              <a:rPr lang="en-US" dirty="0" smtClean="0"/>
              <a:t>Double click to reveal </a:t>
            </a:r>
            <a:r>
              <a:rPr lang="en-US" i="1" dirty="0" smtClean="0"/>
              <a:t>Timeline </a:t>
            </a:r>
            <a:r>
              <a:rPr lang="en-US" dirty="0" smtClean="0"/>
              <a:t>panel</a:t>
            </a:r>
          </a:p>
          <a:p>
            <a:pPr marL="342900" lvl="1" indent="-342900"/>
            <a:r>
              <a:rPr lang="en-US" dirty="0" smtClean="0"/>
              <a:t>Click </a:t>
            </a:r>
            <a:r>
              <a:rPr lang="en-US" b="1" dirty="0" smtClean="0"/>
              <a:t>“Wake up” </a:t>
            </a:r>
            <a:r>
              <a:rPr lang="en-US" dirty="0" smtClean="0"/>
              <a:t>to turn on stiffness of all motors (</a:t>
            </a:r>
            <a:r>
              <a:rPr lang="en-US" b="1" dirty="0" smtClean="0">
                <a:solidFill>
                  <a:srgbClr val="FF0000"/>
                </a:solidFill>
              </a:rPr>
              <a:t>NECESSARY TO DO ANY KIND OF MOTION!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755" y="4604217"/>
            <a:ext cx="6424151" cy="11546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1640" y="4160272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Editor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953222" y="3955781"/>
            <a:ext cx="1373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Edit Properties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33621" y="5018812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Play motion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464495" y="4006383"/>
            <a:ext cx="113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Start Frame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071909" y="4016457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End Frame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362565" y="3999376"/>
            <a:ext cx="999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Key frame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204620" y="5905204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 </a:t>
            </a:r>
            <a:r>
              <a:rPr lang="en-US" sz="1400" dirty="0" err="1" smtClean="0"/>
              <a:t>behaviour</a:t>
            </a:r>
            <a:r>
              <a:rPr lang="en-US" sz="1400" dirty="0" smtClean="0"/>
              <a:t> layers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89291" y="5437611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Step forward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072439" y="4263558"/>
            <a:ext cx="218465" cy="4047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99047" y="4419309"/>
            <a:ext cx="1118205" cy="25323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580028" y="4285356"/>
            <a:ext cx="364888" cy="32586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</p:cNvCxnSpPr>
          <p:nvPr/>
        </p:nvCxnSpPr>
        <p:spPr>
          <a:xfrm flipH="1">
            <a:off x="5709659" y="4307153"/>
            <a:ext cx="152819" cy="71165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</p:cNvCxnSpPr>
          <p:nvPr/>
        </p:nvCxnSpPr>
        <p:spPr>
          <a:xfrm>
            <a:off x="7591443" y="4324234"/>
            <a:ext cx="344155" cy="28699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468867" y="5027020"/>
            <a:ext cx="1221257" cy="15454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582897" y="5058814"/>
            <a:ext cx="1393114" cy="5326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890684" y="5437613"/>
            <a:ext cx="436376" cy="50840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8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dirty="0" smtClean="0">
                <a:solidFill>
                  <a:schemeClr val="tx1"/>
                </a:solidFill>
              </a:rPr>
              <a:t>Edit Properties allows to set: </a:t>
            </a:r>
          </a:p>
          <a:p>
            <a:pPr marL="742950" lvl="2" indent="-342900"/>
            <a:r>
              <a:rPr lang="en-US" dirty="0" smtClean="0">
                <a:solidFill>
                  <a:schemeClr val="tx1"/>
                </a:solidFill>
              </a:rPr>
              <a:t>Frame per Second (FPS) rate (i.e. 25 FPS means 25 frames equal to 1 second)</a:t>
            </a:r>
          </a:p>
          <a:p>
            <a:pPr marL="742950" lvl="2" indent="-342900"/>
            <a:r>
              <a:rPr lang="en-US" dirty="0" smtClean="0">
                <a:solidFill>
                  <a:schemeClr val="tx1"/>
                </a:solidFill>
              </a:rPr>
              <a:t>Mode: Passive (motion will be done if it can be done), waiting (motion will be done as soon as joints are available), aggressive (motion will be don</a:t>
            </a:r>
            <a:r>
              <a:rPr lang="en-GB" dirty="0" smtClean="0">
                <a:solidFill>
                  <a:schemeClr val="tx1"/>
                </a:solidFill>
              </a:rPr>
              <a:t>e anyway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742950" lvl="2" indent="-342900"/>
            <a:r>
              <a:rPr lang="en-US" dirty="0" smtClean="0">
                <a:solidFill>
                  <a:schemeClr val="tx1"/>
                </a:solidFill>
              </a:rPr>
              <a:t>Resources</a:t>
            </a:r>
          </a:p>
          <a:p>
            <a:pPr marL="342900" lvl="1" indent="-342900"/>
            <a:r>
              <a:rPr lang="en-US" dirty="0" smtClean="0">
                <a:solidFill>
                  <a:schemeClr val="tx1"/>
                </a:solidFill>
              </a:rPr>
              <a:t>Right click on the timeline and choose </a:t>
            </a:r>
            <a:r>
              <a:rPr lang="en-US" b="1" dirty="0" smtClean="0">
                <a:solidFill>
                  <a:schemeClr val="tx1"/>
                </a:solidFill>
              </a:rPr>
              <a:t>Store joints in </a:t>
            </a:r>
            <a:r>
              <a:rPr lang="en-US" b="1" dirty="0" err="1" smtClean="0">
                <a:solidFill>
                  <a:schemeClr val="tx1"/>
                </a:solidFill>
              </a:rPr>
              <a:t>keyframe</a:t>
            </a:r>
            <a:r>
              <a:rPr lang="en-US" b="1" dirty="0" smtClean="0">
                <a:solidFill>
                  <a:schemeClr val="tx1"/>
                </a:solidFill>
              </a:rPr>
              <a:t> -&gt; Whole body </a:t>
            </a:r>
          </a:p>
          <a:p>
            <a:endParaRPr lang="en-US" dirty="0"/>
          </a:p>
          <a:p>
            <a:pPr marL="342900" lvl="1" indent="-34290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988" y="4181880"/>
            <a:ext cx="5303548" cy="244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1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Create an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waving gesture using right arm</a:t>
            </a:r>
          </a:p>
          <a:p>
            <a:pPr lvl="1"/>
            <a:r>
              <a:rPr lang="en-US" dirty="0" smtClean="0"/>
              <a:t>Hint: Use </a:t>
            </a:r>
            <a:r>
              <a:rPr lang="en-US" i="1" dirty="0" smtClean="0"/>
              <a:t>Inspector</a:t>
            </a:r>
            <a:r>
              <a:rPr lang="en-US" dirty="0" smtClean="0"/>
              <a:t> window to change arm angles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2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Create an Animation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083" y="2423241"/>
            <a:ext cx="1408033" cy="19918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56" y="2443315"/>
            <a:ext cx="1408033" cy="19918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60030" y="4524066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Right arm wave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81207" y="4524066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Flip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37956" y="452652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Mirror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144" y="2423241"/>
            <a:ext cx="1409854" cy="199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3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export an animation to C++ or Python code</a:t>
            </a:r>
            <a:r>
              <a:rPr lang="en-US" dirty="0" smtClean="0"/>
              <a:t>:</a:t>
            </a:r>
          </a:p>
          <a:p>
            <a:r>
              <a:rPr lang="en-US" dirty="0" smtClean="0"/>
              <a:t>Right click on the timeline, </a:t>
            </a:r>
            <a:r>
              <a:rPr lang="en-US" dirty="0"/>
              <a:t>and select </a:t>
            </a:r>
            <a:r>
              <a:rPr lang="en-US" b="1" dirty="0"/>
              <a:t>Export motion to </a:t>
            </a:r>
            <a:r>
              <a:rPr lang="en-US" b="1" dirty="0" smtClean="0"/>
              <a:t>clipboard</a:t>
            </a:r>
          </a:p>
          <a:p>
            <a:r>
              <a:rPr lang="en-US" dirty="0" smtClean="0"/>
              <a:t>Select </a:t>
            </a:r>
            <a:r>
              <a:rPr lang="en-US" dirty="0"/>
              <a:t>a language (</a:t>
            </a:r>
            <a:r>
              <a:rPr lang="en-US" b="1" dirty="0"/>
              <a:t>C++</a:t>
            </a:r>
            <a:r>
              <a:rPr lang="en-US" dirty="0"/>
              <a:t> or </a:t>
            </a:r>
            <a:r>
              <a:rPr lang="en-US" b="1" dirty="0"/>
              <a:t>Python</a:t>
            </a:r>
            <a:r>
              <a:rPr lang="en-US" dirty="0"/>
              <a:t>) and a mode (</a:t>
            </a:r>
            <a:r>
              <a:rPr lang="en-US" b="1" dirty="0"/>
              <a:t>Bezier</a:t>
            </a:r>
            <a:r>
              <a:rPr lang="en-US" dirty="0"/>
              <a:t> or </a:t>
            </a:r>
            <a:r>
              <a:rPr lang="en-US" b="1" dirty="0"/>
              <a:t>simplified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Paste it into your code or in a text editor</a:t>
            </a:r>
          </a:p>
        </p:txBody>
      </p:sp>
    </p:spTree>
    <p:extLst>
      <p:ext uri="{BB962C8B-B14F-4D97-AF65-F5344CB8AC3E}">
        <p14:creationId xmlns:p14="http://schemas.microsoft.com/office/powerpoint/2010/main" val="143188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Contact and Tactile sensors:</a:t>
            </a:r>
          </a:p>
          <a:p>
            <a:pPr lvl="1"/>
            <a:r>
              <a:rPr lang="en-US" dirty="0" smtClean="0"/>
              <a:t>Head: Front, middle, rear</a:t>
            </a:r>
          </a:p>
          <a:p>
            <a:pPr lvl="1"/>
            <a:r>
              <a:rPr lang="en-US" dirty="0" smtClean="0"/>
              <a:t>Hand: Left, back, right</a:t>
            </a:r>
          </a:p>
          <a:p>
            <a:pPr lvl="1"/>
            <a:r>
              <a:rPr lang="en-US" dirty="0" smtClean="0"/>
              <a:t>Foot bumper: </a:t>
            </a:r>
            <a:r>
              <a:rPr lang="en-US" dirty="0"/>
              <a:t>l</a:t>
            </a:r>
            <a:r>
              <a:rPr lang="en-US" dirty="0" smtClean="0"/>
              <a:t>eft of foot, right of foot</a:t>
            </a:r>
          </a:p>
          <a:p>
            <a:pPr lvl="1"/>
            <a:r>
              <a:rPr lang="en-US" dirty="0" smtClean="0"/>
              <a:t>Chest button</a:t>
            </a:r>
          </a:p>
          <a:p>
            <a:r>
              <a:rPr lang="en-US" dirty="0" smtClean="0"/>
              <a:t>Force Sensitive Resistors: under the feet</a:t>
            </a:r>
          </a:p>
          <a:p>
            <a:r>
              <a:rPr lang="en-US" dirty="0" smtClean="0"/>
              <a:t>Sonars: on the chest (transmitters at the top, receivers at the bottom)</a:t>
            </a:r>
          </a:p>
          <a:p>
            <a:r>
              <a:rPr lang="en-US" dirty="0" smtClean="0"/>
              <a:t>IMU (accelerometer and </a:t>
            </a:r>
            <a:r>
              <a:rPr lang="en-US" dirty="0" err="1" smtClean="0"/>
              <a:t>gyrometer</a:t>
            </a:r>
            <a:r>
              <a:rPr lang="en-US" dirty="0" smtClean="0"/>
              <a:t>) and joint position sensors</a:t>
            </a:r>
          </a:p>
          <a:p>
            <a:r>
              <a:rPr lang="en-US" dirty="0" smtClean="0"/>
              <a:t>Microphones: on top of the head</a:t>
            </a:r>
          </a:p>
          <a:p>
            <a:r>
              <a:rPr lang="en-US" dirty="0" smtClean="0"/>
              <a:t>Cameras: Top and bottom (not the eyes!)</a:t>
            </a:r>
          </a:p>
          <a:p>
            <a:r>
              <a:rPr lang="en-US" dirty="0" smtClean="0"/>
              <a:t>Speakers: on the ears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3: Subscribe to Event (Robot Only)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</a:t>
            </a:r>
            <a:r>
              <a:rPr lang="en-US" b="1" dirty="0" smtClean="0"/>
              <a:t>“Subscribe to Event” </a:t>
            </a:r>
            <a:r>
              <a:rPr lang="en-US" dirty="0" smtClean="0"/>
              <a:t>from Programming -&gt; Memory in </a:t>
            </a:r>
            <a:r>
              <a:rPr lang="en-US" i="1" dirty="0" smtClean="0"/>
              <a:t>Box libraries</a:t>
            </a:r>
          </a:p>
          <a:p>
            <a:r>
              <a:rPr lang="en-US" dirty="0" smtClean="0"/>
              <a:t>Find event to subscribe to:</a:t>
            </a:r>
          </a:p>
          <a:p>
            <a:pPr lvl="1"/>
            <a:r>
              <a:rPr lang="en-US" dirty="0" smtClean="0"/>
              <a:t>In </a:t>
            </a:r>
            <a:r>
              <a:rPr lang="en-US" b="1" dirty="0" smtClean="0"/>
              <a:t>Memory Watcher </a:t>
            </a:r>
            <a:r>
              <a:rPr lang="en-US" dirty="0" smtClean="0"/>
              <a:t>window, double click on </a:t>
            </a:r>
            <a:r>
              <a:rPr lang="en-US" i="1" dirty="0" smtClean="0"/>
              <a:t>Select memory keys to watch</a:t>
            </a:r>
          </a:p>
          <a:p>
            <a:pPr lvl="1"/>
            <a:r>
              <a:rPr lang="en-US" dirty="0" smtClean="0"/>
              <a:t>Choose “</a:t>
            </a:r>
            <a:r>
              <a:rPr lang="en-US" b="1" dirty="0" err="1" smtClean="0"/>
              <a:t>FrontTactilTouched</a:t>
            </a:r>
            <a:r>
              <a:rPr lang="en-US" dirty="0" smtClean="0"/>
              <a:t>” (Front of the head is touched)</a:t>
            </a:r>
          </a:p>
          <a:p>
            <a:r>
              <a:rPr lang="en-US" dirty="0" smtClean="0"/>
              <a:t>Click set parameters of the box and enter event: </a:t>
            </a:r>
            <a:r>
              <a:rPr lang="en-US" b="1" dirty="0" err="1" smtClean="0"/>
              <a:t>FrontTactilTouched</a:t>
            </a:r>
            <a:endParaRPr lang="en-US" b="1" dirty="0" smtClean="0"/>
          </a:p>
          <a:p>
            <a:r>
              <a:rPr lang="en-US" b="1" dirty="0" smtClean="0"/>
              <a:t>TASK:</a:t>
            </a:r>
            <a:r>
              <a:rPr lang="en-US" dirty="0" smtClean="0"/>
              <a:t> </a:t>
            </a:r>
            <a:r>
              <a:rPr lang="en-US" i="1" dirty="0" smtClean="0"/>
              <a:t>When the front of the head is touched, wave right arm</a:t>
            </a:r>
          </a:p>
        </p:txBody>
      </p:sp>
    </p:spTree>
    <p:extLst>
      <p:ext uri="{BB962C8B-B14F-4D97-AF65-F5344CB8AC3E}">
        <p14:creationId xmlns:p14="http://schemas.microsoft.com/office/powerpoint/2010/main" val="25099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4</a:t>
            </a:r>
            <a:r>
              <a:rPr lang="en-US" dirty="0"/>
              <a:t>: Basic Awareness </a:t>
            </a:r>
            <a:r>
              <a:rPr lang="en-US" dirty="0" smtClean="0"/>
              <a:t>(Robot Only)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057763" cy="388077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Choose </a:t>
            </a:r>
            <a:r>
              <a:rPr lang="en-US" b="1" dirty="0" smtClean="0"/>
              <a:t>“Basic Awareness” </a:t>
            </a:r>
            <a:r>
              <a:rPr lang="en-US" dirty="0" smtClean="0"/>
              <a:t>from Sensing -&gt; Vision -&gt; Surroundings</a:t>
            </a:r>
            <a:endParaRPr lang="en-US" b="1" dirty="0" smtClean="0"/>
          </a:p>
          <a:p>
            <a:r>
              <a:rPr lang="en-US" dirty="0" smtClean="0"/>
              <a:t>Engagement mode: when </a:t>
            </a:r>
            <a:r>
              <a:rPr lang="en-US" dirty="0"/>
              <a:t>engaged with a </a:t>
            </a:r>
            <a:r>
              <a:rPr lang="en-US" dirty="0" smtClean="0"/>
              <a:t>person, </a:t>
            </a:r>
          </a:p>
          <a:p>
            <a:pPr lvl="1"/>
            <a:r>
              <a:rPr lang="en-US" dirty="0" smtClean="0"/>
              <a:t>“Unengaged”: (Default mode) robot can be distracted by other stimulus and get engaged with another person 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FullyEngaged</a:t>
            </a:r>
            <a:r>
              <a:rPr lang="en-US" dirty="0" smtClean="0"/>
              <a:t>”: stops listening other stimuli 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SemiEngaged</a:t>
            </a:r>
            <a:r>
              <a:rPr lang="en-US" dirty="0" smtClean="0"/>
              <a:t>”: turn to the stimuli, but go back to the person engaged with</a:t>
            </a:r>
          </a:p>
          <a:p>
            <a:r>
              <a:rPr lang="en-US" dirty="0" smtClean="0"/>
              <a:t>Tracking Mode: tracks a person with</a:t>
            </a:r>
          </a:p>
          <a:p>
            <a:pPr lvl="1"/>
            <a:r>
              <a:rPr lang="en-US" dirty="0" smtClean="0"/>
              <a:t>“Head”: only the head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BodyRotation</a:t>
            </a:r>
            <a:r>
              <a:rPr lang="en-US" dirty="0" smtClean="0"/>
              <a:t>”: the </a:t>
            </a:r>
            <a:r>
              <a:rPr lang="en-US" dirty="0"/>
              <a:t>head and the rotation of the </a:t>
            </a:r>
            <a:r>
              <a:rPr lang="en-US" dirty="0" smtClean="0"/>
              <a:t>body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WholeBody</a:t>
            </a:r>
            <a:r>
              <a:rPr lang="en-US" dirty="0"/>
              <a:t>”: </a:t>
            </a:r>
            <a:r>
              <a:rPr lang="en-US" dirty="0" smtClean="0"/>
              <a:t>the </a:t>
            </a:r>
            <a:r>
              <a:rPr lang="en-US" dirty="0"/>
              <a:t>whole body, but doesn’t </a:t>
            </a:r>
            <a:r>
              <a:rPr lang="en-US" dirty="0" smtClean="0"/>
              <a:t>rotate the body</a:t>
            </a:r>
          </a:p>
          <a:p>
            <a:r>
              <a:rPr lang="en-US" dirty="0" smtClean="0"/>
              <a:t>Stimulus: “Sound”, “Movement”, “People”, “Touch”</a:t>
            </a: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368" y="2432563"/>
            <a:ext cx="2979899" cy="333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8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the end of this </a:t>
            </a:r>
            <a:r>
              <a:rPr lang="en-GB" dirty="0" smtClean="0"/>
              <a:t>session, you should </a:t>
            </a:r>
            <a:r>
              <a:rPr lang="en-GB" dirty="0"/>
              <a:t>be able to: </a:t>
            </a:r>
            <a:endParaRPr lang="en-GB" dirty="0" smtClean="0"/>
          </a:p>
          <a:p>
            <a:pPr lvl="1"/>
            <a:r>
              <a:rPr lang="en-GB" dirty="0" smtClean="0"/>
              <a:t>Create a program using </a:t>
            </a:r>
            <a:r>
              <a:rPr lang="en-GB" dirty="0" err="1" smtClean="0"/>
              <a:t>Choregraphe</a:t>
            </a:r>
            <a:r>
              <a:rPr lang="en-GB" dirty="0" smtClean="0"/>
              <a:t> software</a:t>
            </a:r>
          </a:p>
          <a:p>
            <a:pPr lvl="1"/>
            <a:r>
              <a:rPr lang="en-GB" dirty="0" smtClean="0"/>
              <a:t>Run the program in the virtual environment</a:t>
            </a:r>
          </a:p>
          <a:p>
            <a:pPr lvl="1"/>
            <a:r>
              <a:rPr lang="en-GB" dirty="0" smtClean="0"/>
              <a:t>Run the program on the Nao </a:t>
            </a:r>
            <a:r>
              <a:rPr lang="en-GB" dirty="0"/>
              <a:t>robot 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5: Autonomous Life (Robot Only)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80254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Autonomous Life mode = Basic Awareness + Breathing (the continuous movement of the body) + Speech Recognition (listening to speech) + Animated Say (replying to speech)</a:t>
            </a:r>
          </a:p>
          <a:p>
            <a:pPr lvl="1"/>
            <a:r>
              <a:rPr lang="en-US" dirty="0" smtClean="0"/>
              <a:t>Speech recognition and replies are limited to “</a:t>
            </a:r>
            <a:r>
              <a:rPr lang="en-US" dirty="0" smtClean="0">
                <a:hlinkClick r:id="rId2"/>
              </a:rPr>
              <a:t>dictionary</a:t>
            </a:r>
            <a:r>
              <a:rPr lang="en-US" dirty="0" smtClean="0"/>
              <a:t>” of the robot</a:t>
            </a:r>
          </a:p>
          <a:p>
            <a:r>
              <a:rPr lang="en-US" dirty="0" smtClean="0"/>
              <a:t>Turn on/off autonomous life:</a:t>
            </a:r>
          </a:p>
          <a:p>
            <a:endParaRPr lang="en-US" dirty="0"/>
          </a:p>
          <a:p>
            <a:r>
              <a:rPr lang="en-US" dirty="0" smtClean="0"/>
              <a:t>States (can be set through programming):</a:t>
            </a:r>
          </a:p>
          <a:p>
            <a:pPr lvl="1"/>
            <a:r>
              <a:rPr lang="en-US" dirty="0" smtClean="0"/>
              <a:t>“disabled”: turns off autonomous life</a:t>
            </a:r>
          </a:p>
          <a:p>
            <a:pPr lvl="1"/>
            <a:r>
              <a:rPr lang="en-US" dirty="0"/>
              <a:t>“safeguard”: </a:t>
            </a:r>
            <a:r>
              <a:rPr lang="en-US" dirty="0" smtClean="0"/>
              <a:t>(only for Softbank, i.e. don’t use it) turns off everything </a:t>
            </a:r>
            <a:r>
              <a:rPr lang="en-US" dirty="0"/>
              <a:t>to handle a reflex </a:t>
            </a:r>
            <a:r>
              <a:rPr lang="en-US" dirty="0" smtClean="0"/>
              <a:t>then restarts the autonomous life</a:t>
            </a:r>
          </a:p>
          <a:p>
            <a:pPr lvl="1"/>
            <a:r>
              <a:rPr lang="en-US" dirty="0" smtClean="0"/>
              <a:t>“interactive”: one-to-one interaction with the engaged person</a:t>
            </a:r>
          </a:p>
          <a:p>
            <a:pPr lvl="1"/>
            <a:r>
              <a:rPr lang="en-US" dirty="0" smtClean="0"/>
              <a:t>“solitary”: listening and responding to stimulus from the environment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89" y="3635478"/>
            <a:ext cx="2753754" cy="4391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74607" y="3635478"/>
            <a:ext cx="501446" cy="43913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5: Python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to do anything (within the capabilities of the robot)! </a:t>
            </a:r>
          </a:p>
          <a:p>
            <a:pPr lvl="1"/>
            <a:r>
              <a:rPr lang="en-US" dirty="0" smtClean="0"/>
              <a:t>Import python libraries, edit parameters, write your own code, etc.</a:t>
            </a:r>
          </a:p>
          <a:p>
            <a:r>
              <a:rPr lang="en-US" dirty="0" smtClean="0"/>
              <a:t>Choose “</a:t>
            </a:r>
            <a:r>
              <a:rPr lang="en-US" b="1" dirty="0" smtClean="0"/>
              <a:t>Python Script</a:t>
            </a:r>
            <a:r>
              <a:rPr lang="en-US" dirty="0" smtClean="0"/>
              <a:t>” under Programming -&gt; Templates in </a:t>
            </a:r>
            <a:r>
              <a:rPr lang="en-US" i="1" dirty="0" smtClean="0"/>
              <a:t>Box libraries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520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5: Python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“</a:t>
            </a:r>
            <a:r>
              <a:rPr lang="en-US" b="1" dirty="0" smtClean="0"/>
              <a:t>Python</a:t>
            </a:r>
            <a:r>
              <a:rPr lang="en-US" dirty="0" smtClean="0"/>
              <a:t> </a:t>
            </a:r>
            <a:r>
              <a:rPr lang="en-US" b="1" dirty="0" smtClean="0"/>
              <a:t>Script</a:t>
            </a:r>
            <a:r>
              <a:rPr lang="en-US" dirty="0" smtClean="0"/>
              <a:t>” box to add </a:t>
            </a:r>
            <a:r>
              <a:rPr lang="en-US" b="1" dirty="0" err="1" smtClean="0"/>
              <a:t>onDate</a:t>
            </a:r>
            <a:r>
              <a:rPr lang="en-US" b="1" dirty="0" smtClean="0"/>
              <a:t> </a:t>
            </a:r>
            <a:r>
              <a:rPr lang="en-US" dirty="0" smtClean="0"/>
              <a:t>output as </a:t>
            </a:r>
            <a:r>
              <a:rPr lang="en-US" i="1" dirty="0" smtClean="0"/>
              <a:t>String </a:t>
            </a:r>
            <a:r>
              <a:rPr lang="en-US" dirty="0" smtClean="0"/>
              <a:t>type and </a:t>
            </a:r>
            <a:r>
              <a:rPr lang="en-US" i="1" dirty="0" smtClean="0"/>
              <a:t>punctual</a:t>
            </a:r>
          </a:p>
          <a:p>
            <a:r>
              <a:rPr lang="en-US" dirty="0" smtClean="0"/>
              <a:t>Add “</a:t>
            </a:r>
            <a:r>
              <a:rPr lang="en-US" b="1" dirty="0" smtClean="0"/>
              <a:t>Say Text</a:t>
            </a:r>
            <a:r>
              <a:rPr lang="en-US" dirty="0" smtClean="0"/>
              <a:t>” box and connect </a:t>
            </a:r>
            <a:r>
              <a:rPr lang="en-US" b="1" dirty="0" err="1" smtClean="0"/>
              <a:t>onDate</a:t>
            </a:r>
            <a:r>
              <a:rPr lang="en-US" b="1" dirty="0" smtClean="0"/>
              <a:t> </a:t>
            </a:r>
            <a:r>
              <a:rPr lang="en-US" dirty="0" smtClean="0"/>
              <a:t>with </a:t>
            </a:r>
            <a:r>
              <a:rPr lang="en-US" b="1" dirty="0" err="1" smtClean="0"/>
              <a:t>onStart</a:t>
            </a:r>
            <a:r>
              <a:rPr lang="en-US" b="1" dirty="0" smtClean="0"/>
              <a:t> </a:t>
            </a:r>
            <a:r>
              <a:rPr lang="en-US" dirty="0" smtClean="0"/>
              <a:t>of “</a:t>
            </a:r>
            <a:r>
              <a:rPr lang="en-US" b="1" dirty="0" smtClean="0"/>
              <a:t>Say Text</a:t>
            </a:r>
            <a:r>
              <a:rPr lang="en-US" dirty="0" smtClean="0"/>
              <a:t>” box</a:t>
            </a:r>
            <a:endParaRPr lang="en-US" b="1" dirty="0" smtClean="0"/>
          </a:p>
          <a:p>
            <a:r>
              <a:rPr lang="en-US" dirty="0" smtClean="0"/>
              <a:t>Change the “</a:t>
            </a:r>
            <a:r>
              <a:rPr lang="en-US" b="1" dirty="0" smtClean="0"/>
              <a:t>Python Script” </a:t>
            </a:r>
            <a:r>
              <a:rPr lang="en-US" dirty="0" smtClean="0"/>
              <a:t>box code to the example code: </a:t>
            </a:r>
            <a:r>
              <a:rPr lang="en-US" i="1" dirty="0" err="1" smtClean="0"/>
              <a:t>PythonAndSayTextBox.py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07" y="3716680"/>
            <a:ext cx="7711378" cy="248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5: Python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another “</a:t>
            </a:r>
            <a:r>
              <a:rPr lang="en-US" b="1" dirty="0" smtClean="0"/>
              <a:t>Python Script”</a:t>
            </a:r>
            <a:r>
              <a:rPr lang="en-US" dirty="0" smtClean="0"/>
              <a:t> box</a:t>
            </a:r>
          </a:p>
          <a:p>
            <a:r>
              <a:rPr lang="en-US" dirty="0"/>
              <a:t>Change the code to the example </a:t>
            </a:r>
            <a:r>
              <a:rPr lang="en-US" dirty="0" smtClean="0"/>
              <a:t>code: </a:t>
            </a:r>
            <a:r>
              <a:rPr lang="en-US" i="1" dirty="0" err="1" smtClean="0"/>
              <a:t>PythonBox.py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05548" y="63614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36" y="3425126"/>
            <a:ext cx="7661622" cy="191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5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</a:t>
            </a:r>
            <a:r>
              <a:rPr lang="en-US" dirty="0" err="1" smtClean="0"/>
              <a:t>Choregraphe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use</a:t>
            </a:r>
            <a:r>
              <a:rPr lang="nb-NO" dirty="0" smtClean="0"/>
              <a:t> </a:t>
            </a:r>
            <a:r>
              <a:rPr lang="nb-NO" b="1" dirty="0" smtClean="0"/>
              <a:t>Python</a:t>
            </a:r>
            <a:r>
              <a:rPr lang="nb-NO" dirty="0" smtClean="0"/>
              <a:t> or </a:t>
            </a:r>
            <a:r>
              <a:rPr lang="nb-NO" b="1" dirty="0" smtClean="0"/>
              <a:t>C++ </a:t>
            </a:r>
            <a:r>
              <a:rPr lang="nb-NO" dirty="0" smtClean="0"/>
              <a:t>for </a:t>
            </a:r>
            <a:r>
              <a:rPr lang="nb-NO" dirty="0" err="1" smtClean="0"/>
              <a:t>programming</a:t>
            </a:r>
            <a:r>
              <a:rPr lang="nb-NO" dirty="0" smtClean="0"/>
              <a:t> </a:t>
            </a:r>
            <a:r>
              <a:rPr lang="nb-NO" dirty="0" err="1" smtClean="0"/>
              <a:t>using</a:t>
            </a:r>
            <a:r>
              <a:rPr lang="nb-NO" dirty="0" smtClean="0"/>
              <a:t> </a:t>
            </a:r>
            <a:r>
              <a:rPr lang="nb-NO" dirty="0" err="1" smtClean="0"/>
              <a:t>Naoqi</a:t>
            </a:r>
            <a:r>
              <a:rPr lang="nb-NO" dirty="0" smtClean="0"/>
              <a:t>:</a:t>
            </a:r>
          </a:p>
          <a:p>
            <a:pPr lvl="1"/>
            <a:r>
              <a:rPr lang="nb-NO" dirty="0" err="1" smtClean="0"/>
              <a:t>Download</a:t>
            </a:r>
            <a:r>
              <a:rPr lang="nb-NO" dirty="0" smtClean="0"/>
              <a:t> </a:t>
            </a:r>
            <a:r>
              <a:rPr lang="nb-NO" b="1" dirty="0" smtClean="0"/>
              <a:t>Python 2.7 </a:t>
            </a:r>
            <a:r>
              <a:rPr lang="nb-NO" b="1" dirty="0"/>
              <a:t>SDK 2.1.4 </a:t>
            </a:r>
            <a:r>
              <a:rPr lang="nb-NO" dirty="0"/>
              <a:t>and </a:t>
            </a:r>
            <a:r>
              <a:rPr lang="de-DE" b="1" dirty="0"/>
              <a:t>C++ SDK 2.1.4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 smtClean="0"/>
              <a:t>requirements</a:t>
            </a:r>
            <a:r>
              <a:rPr lang="de-DE" dirty="0" smtClean="0"/>
              <a:t>, </a:t>
            </a:r>
            <a:r>
              <a:rPr lang="de-DE" dirty="0" err="1" smtClean="0"/>
              <a:t>instructions</a:t>
            </a:r>
            <a:r>
              <a:rPr lang="de-DE" dirty="0" smtClean="0"/>
              <a:t>: </a:t>
            </a: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doc.aldebaran.com/2-4/dev/community_software.html#retrieving-software</a:t>
            </a:r>
            <a:endParaRPr lang="en-GB" dirty="0" smtClean="0"/>
          </a:p>
          <a:p>
            <a:pPr lvl="1"/>
            <a:r>
              <a:rPr lang="en-GB" dirty="0" smtClean="0">
                <a:hlinkClick r:id="rId3"/>
              </a:rPr>
              <a:t>Python tutorials </a:t>
            </a:r>
            <a:r>
              <a:rPr lang="en-GB" dirty="0" smtClean="0"/>
              <a:t>(use </a:t>
            </a:r>
            <a:r>
              <a:rPr lang="en-GB" b="1" dirty="0" smtClean="0"/>
              <a:t>2.4</a:t>
            </a:r>
            <a:r>
              <a:rPr lang="en-GB" dirty="0" smtClean="0"/>
              <a:t> instead of 2.1 documentation, as </a:t>
            </a:r>
            <a:r>
              <a:rPr lang="en-GB" i="1" dirty="0" smtClean="0"/>
              <a:t>services</a:t>
            </a:r>
            <a:r>
              <a:rPr lang="en-GB" dirty="0" smtClean="0"/>
              <a:t> are used instead of </a:t>
            </a:r>
            <a:r>
              <a:rPr lang="en-GB" i="1" dirty="0" smtClean="0"/>
              <a:t>proxy </a:t>
            </a:r>
            <a:r>
              <a:rPr lang="en-GB" dirty="0" smtClean="0"/>
              <a:t>for connecting to the </a:t>
            </a:r>
            <a:r>
              <a:rPr lang="en-GB" dirty="0" err="1" smtClean="0"/>
              <a:t>Naoqi</a:t>
            </a:r>
            <a:r>
              <a:rPr lang="en-GB" dirty="0" smtClean="0"/>
              <a:t> modules)</a:t>
            </a:r>
          </a:p>
          <a:p>
            <a:r>
              <a:rPr lang="en-GB" dirty="0" smtClean="0"/>
              <a:t>Example code for saying the current date: </a:t>
            </a:r>
            <a:r>
              <a:rPr lang="en-GB" i="1" dirty="0" err="1" smtClean="0"/>
              <a:t>PythonDate.py</a:t>
            </a:r>
            <a:endParaRPr lang="en-GB" i="1" dirty="0" smtClean="0"/>
          </a:p>
          <a:p>
            <a:r>
              <a:rPr lang="en-GB" dirty="0" smtClean="0"/>
              <a:t>Run the code (from a terminal): </a:t>
            </a:r>
          </a:p>
          <a:p>
            <a:pPr marL="457200" lvl="1" indent="0">
              <a:buNone/>
            </a:pPr>
            <a:r>
              <a:rPr lang="en-GB" dirty="0" smtClean="0"/>
              <a:t>$ python </a:t>
            </a:r>
            <a:r>
              <a:rPr lang="en-GB" dirty="0" err="1" smtClean="0"/>
              <a:t>PythonDate.py</a:t>
            </a:r>
            <a:r>
              <a:rPr lang="en-GB" dirty="0" smtClean="0"/>
              <a:t> --</a:t>
            </a:r>
            <a:r>
              <a:rPr lang="en-GB" dirty="0" err="1" smtClean="0"/>
              <a:t>ip</a:t>
            </a:r>
            <a:r>
              <a:rPr lang="en-GB" dirty="0" smtClean="0"/>
              <a:t> ROBOT_IP </a:t>
            </a:r>
          </a:p>
          <a:p>
            <a:pPr marL="457200" lvl="1" indent="0">
              <a:buNone/>
            </a:pPr>
            <a:r>
              <a:rPr lang="en-GB" dirty="0" smtClean="0"/>
              <a:t>(ROBOT_IP should be replaced with the IP of your robot if running code remotely, i.e. from your computer)</a:t>
            </a:r>
            <a:endParaRPr lang="en-GB" dirty="0"/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6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Nao, Pepper and Nao kinematics pictures are taken from: </a:t>
            </a:r>
            <a:r>
              <a:rPr lang="en-US" dirty="0" smtClean="0">
                <a:hlinkClick r:id="rId2"/>
              </a:rPr>
              <a:t>SoftBank </a:t>
            </a:r>
            <a:r>
              <a:rPr lang="en-US" dirty="0">
                <a:hlinkClick r:id="rId2"/>
              </a:rPr>
              <a:t>Robotics Europe (</a:t>
            </a:r>
            <a:r>
              <a:rPr lang="en-US" dirty="0" smtClean="0">
                <a:hlinkClick r:id="rId2"/>
              </a:rPr>
              <a:t>Aldebaran)</a:t>
            </a:r>
            <a:endParaRPr lang="en-US" dirty="0" smtClean="0"/>
          </a:p>
          <a:p>
            <a:r>
              <a:rPr lang="en-US" dirty="0" smtClean="0"/>
              <a:t>For more information on </a:t>
            </a:r>
            <a:r>
              <a:rPr lang="en-US" dirty="0" err="1" smtClean="0"/>
              <a:t>Choregraphe</a:t>
            </a:r>
            <a:r>
              <a:rPr lang="en-US" dirty="0" smtClean="0"/>
              <a:t> and Python Programming: </a:t>
            </a:r>
            <a:r>
              <a:rPr lang="en-US" dirty="0" smtClean="0">
                <a:hlinkClick r:id="rId3"/>
              </a:rPr>
              <a:t>tutorials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QiChat</a:t>
            </a:r>
            <a:r>
              <a:rPr lang="en-US" dirty="0" smtClean="0"/>
              <a:t> is the “programming language” for the dialog manager</a:t>
            </a:r>
          </a:p>
          <a:p>
            <a:r>
              <a:rPr lang="en-US" dirty="0" smtClean="0"/>
              <a:t>Search “</a:t>
            </a:r>
            <a:r>
              <a:rPr lang="en-US" b="1" dirty="0" smtClean="0"/>
              <a:t>Dialog</a:t>
            </a:r>
            <a:r>
              <a:rPr lang="en-US" dirty="0" smtClean="0"/>
              <a:t>” in </a:t>
            </a:r>
            <a:r>
              <a:rPr lang="en-US" i="1" dirty="0" smtClean="0"/>
              <a:t>Box libraries </a:t>
            </a:r>
            <a:r>
              <a:rPr lang="en-US" dirty="0" smtClean="0"/>
              <a:t>(under Speech -&gt; Creation)</a:t>
            </a:r>
          </a:p>
          <a:p>
            <a:r>
              <a:rPr lang="en-US" dirty="0" smtClean="0"/>
              <a:t>Under </a:t>
            </a:r>
            <a:r>
              <a:rPr lang="en-US" i="1" dirty="0" smtClean="0"/>
              <a:t>Project files </a:t>
            </a:r>
            <a:r>
              <a:rPr lang="en-US" dirty="0" smtClean="0"/>
              <a:t>click</a:t>
            </a:r>
            <a:r>
              <a:rPr lang="en-US" i="1" dirty="0" smtClean="0"/>
              <a:t> </a:t>
            </a:r>
            <a:r>
              <a:rPr lang="en-US" b="1" dirty="0" err="1" smtClean="0"/>
              <a:t>ExampleDialog</a:t>
            </a:r>
            <a:r>
              <a:rPr lang="en-US" b="1" dirty="0" smtClean="0"/>
              <a:t> -&gt; </a:t>
            </a:r>
            <a:r>
              <a:rPr lang="en-US" b="1" dirty="0" err="1" smtClean="0"/>
              <a:t>ExampleDialog_enu.top</a:t>
            </a:r>
            <a:endParaRPr lang="en-US" b="1" dirty="0" smtClean="0"/>
          </a:p>
          <a:p>
            <a:r>
              <a:rPr lang="en-US" i="1" dirty="0" smtClean="0"/>
              <a:t>Script editor </a:t>
            </a:r>
            <a:r>
              <a:rPr lang="en-US" dirty="0" smtClean="0"/>
              <a:t>will show the code for the dialog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err="1" smtClean="0"/>
              <a:t>ExampleDialog_enu.top</a:t>
            </a:r>
            <a:r>
              <a:rPr lang="en-US" b="1" dirty="0" smtClean="0"/>
              <a:t> </a:t>
            </a:r>
            <a:r>
              <a:rPr lang="en-US" dirty="0" smtClean="0"/>
              <a:t>file contains examples of most of the important concepts for </a:t>
            </a:r>
            <a:r>
              <a:rPr lang="en-US" dirty="0" err="1" smtClean="0"/>
              <a:t>QiChat</a:t>
            </a:r>
            <a:r>
              <a:rPr lang="en-US" dirty="0" smtClean="0"/>
              <a:t>, use it as a guide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33616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QiChat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1552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topic: </a:t>
            </a:r>
            <a:r>
              <a:rPr lang="en-US" dirty="0" smtClean="0"/>
              <a:t>defines a list of </a:t>
            </a:r>
            <a:r>
              <a:rPr lang="en-US" b="1" dirty="0" smtClean="0"/>
              <a:t>concept</a:t>
            </a:r>
            <a:r>
              <a:rPr lang="en-US" dirty="0" smtClean="0"/>
              <a:t>s</a:t>
            </a:r>
            <a:r>
              <a:rPr lang="en-US" b="1" dirty="0" smtClean="0"/>
              <a:t>, user rules</a:t>
            </a:r>
            <a:r>
              <a:rPr lang="en-US" dirty="0" smtClean="0"/>
              <a:t> and </a:t>
            </a:r>
            <a:r>
              <a:rPr lang="en-US" b="1" dirty="0" smtClean="0"/>
              <a:t>proposal</a:t>
            </a:r>
            <a:r>
              <a:rPr lang="en-US" dirty="0" smtClean="0"/>
              <a:t>s</a:t>
            </a:r>
          </a:p>
          <a:p>
            <a:pPr lvl="1"/>
            <a:r>
              <a:rPr lang="en-US" i="1" dirty="0" smtClean="0"/>
              <a:t>topic: ~introduction()</a:t>
            </a:r>
          </a:p>
          <a:p>
            <a:r>
              <a:rPr lang="en-US" b="1" dirty="0" smtClean="0"/>
              <a:t>language: </a:t>
            </a:r>
            <a:r>
              <a:rPr lang="en-US" dirty="0" smtClean="0"/>
              <a:t>language of the topic (</a:t>
            </a:r>
            <a:r>
              <a:rPr lang="en-US" i="1" dirty="0" err="1" smtClean="0"/>
              <a:t>enu</a:t>
            </a:r>
            <a:r>
              <a:rPr lang="en-US" i="1" dirty="0" smtClean="0"/>
              <a:t> </a:t>
            </a:r>
            <a:r>
              <a:rPr lang="en-US" dirty="0" smtClean="0"/>
              <a:t>for English)</a:t>
            </a:r>
          </a:p>
          <a:p>
            <a:pPr lvl="1"/>
            <a:r>
              <a:rPr lang="en-US" i="1" dirty="0" smtClean="0"/>
              <a:t>language: </a:t>
            </a:r>
            <a:r>
              <a:rPr lang="en-US" i="1" dirty="0" err="1" smtClean="0"/>
              <a:t>enu</a:t>
            </a:r>
            <a:endParaRPr lang="en-US" i="1" dirty="0" smtClean="0"/>
          </a:p>
          <a:p>
            <a:r>
              <a:rPr lang="en-US" b="1" dirty="0" smtClean="0"/>
              <a:t>concept:</a:t>
            </a:r>
            <a:r>
              <a:rPr lang="en-US" dirty="0" smtClean="0"/>
              <a:t> defines a list of items corresponding to a concept </a:t>
            </a:r>
          </a:p>
          <a:p>
            <a:pPr lvl="1"/>
            <a:r>
              <a:rPr lang="en-US" i="1" dirty="0" smtClean="0"/>
              <a:t>concept:(hello) </a:t>
            </a:r>
            <a:r>
              <a:rPr lang="en-US" i="1" dirty="0"/>
              <a:t>[hello hey ”good </a:t>
            </a:r>
            <a:r>
              <a:rPr lang="en-US" i="1" dirty="0" smtClean="0"/>
              <a:t>morning” greetings]</a:t>
            </a:r>
          </a:p>
          <a:p>
            <a:pPr lvl="1"/>
            <a:endParaRPr lang="en-US" i="1" dirty="0"/>
          </a:p>
          <a:p>
            <a:endParaRPr lang="en-US" b="1" dirty="0" smtClean="0"/>
          </a:p>
          <a:p>
            <a:r>
              <a:rPr lang="en-US" b="1" dirty="0" smtClean="0"/>
              <a:t>user rule: </a:t>
            </a:r>
            <a:r>
              <a:rPr lang="en-US" dirty="0" smtClean="0"/>
              <a:t>defined by a </a:t>
            </a:r>
            <a:r>
              <a:rPr lang="en-US" b="1" dirty="0" smtClean="0"/>
              <a:t>human input </a:t>
            </a:r>
            <a:r>
              <a:rPr lang="en-US" dirty="0" smtClean="0"/>
              <a:t>and a </a:t>
            </a:r>
            <a:r>
              <a:rPr lang="en-US" b="1" dirty="0" smtClean="0"/>
              <a:t>robot output</a:t>
            </a:r>
          </a:p>
          <a:p>
            <a:pPr lvl="1"/>
            <a:r>
              <a:rPr lang="en-US" i="1" dirty="0" smtClean="0"/>
              <a:t>u:(~hello) ~hello</a:t>
            </a:r>
          </a:p>
          <a:p>
            <a:pPr lvl="1"/>
            <a:r>
              <a:rPr lang="en-US" i="1" dirty="0" smtClean="0"/>
              <a:t>u:(how are you) I am good, and you?</a:t>
            </a:r>
          </a:p>
          <a:p>
            <a:pPr lvl="1"/>
            <a:endParaRPr lang="en-US" b="1" dirty="0" smtClean="0"/>
          </a:p>
          <a:p>
            <a:pPr marL="400050" lvl="1" indent="0">
              <a:buNone/>
            </a:pPr>
            <a:r>
              <a:rPr lang="en-US" i="1" dirty="0"/>
              <a:t>	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216551" y="4027737"/>
            <a:ext cx="258167" cy="30613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08005" y="4295899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</a:t>
            </a:r>
            <a:endParaRPr lang="en-US" sz="14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4646412" y="4027736"/>
            <a:ext cx="210128" cy="30613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83909" y="4295899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phrase (written in “”)</a:t>
            </a:r>
            <a:endParaRPr lang="en-US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2935698" y="4045678"/>
            <a:ext cx="210128" cy="30613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85320" y="4295900"/>
            <a:ext cx="1871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choice (written in [])</a:t>
            </a:r>
            <a:endParaRPr lang="en-US" sz="14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1948850" y="5630453"/>
            <a:ext cx="258167" cy="30613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52372" y="5896974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human input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3606715" y="5630453"/>
            <a:ext cx="210128" cy="30613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78533" y="5896974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robot output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  <p:bldP spid="32" grpId="0"/>
      <p:bldP spid="34" grpId="0"/>
      <p:bldP spid="38" grpId="0"/>
      <p:bldP spid="4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QiChat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3426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user </a:t>
            </a:r>
            <a:r>
              <a:rPr lang="en-US" b="1" dirty="0" err="1"/>
              <a:t>subrule</a:t>
            </a:r>
            <a:r>
              <a:rPr lang="en-US" b="1" dirty="0"/>
              <a:t>: </a:t>
            </a:r>
            <a:r>
              <a:rPr lang="en-US" dirty="0"/>
              <a:t>allows creating several conversational contexts. Rules are activated if a main </a:t>
            </a:r>
            <a:r>
              <a:rPr lang="en-US" b="1" dirty="0"/>
              <a:t>user rule </a:t>
            </a:r>
            <a:r>
              <a:rPr lang="en-US" dirty="0"/>
              <a:t>or </a:t>
            </a:r>
            <a:r>
              <a:rPr lang="en-US" b="1" dirty="0"/>
              <a:t>proposal</a:t>
            </a:r>
            <a:r>
              <a:rPr lang="en-US" dirty="0"/>
              <a:t> has previously matched</a:t>
            </a:r>
          </a:p>
          <a:p>
            <a:pPr lvl="1"/>
            <a:r>
              <a:rPr lang="en-US" i="1" dirty="0"/>
              <a:t>u:(talk about animals) do you have a cat or a dog? </a:t>
            </a:r>
          </a:p>
          <a:p>
            <a:pPr marL="914400" lvl="2" indent="0">
              <a:buNone/>
            </a:pPr>
            <a:r>
              <a:rPr lang="en-US" i="1" dirty="0"/>
              <a:t>u1:(dog) is it a big dog? ^</a:t>
            </a:r>
            <a:r>
              <a:rPr lang="en-US" i="1" dirty="0" err="1"/>
              <a:t>stayInScope</a:t>
            </a:r>
            <a:endParaRPr lang="en-US" i="1" dirty="0"/>
          </a:p>
          <a:p>
            <a:pPr marL="914400" lvl="2" indent="0">
              <a:buNone/>
            </a:pPr>
            <a:r>
              <a:rPr lang="en-US" i="1" dirty="0"/>
              <a:t>	u2:(yes) make sure he has enough space to run </a:t>
            </a:r>
          </a:p>
          <a:p>
            <a:pPr marL="914400" lvl="2" indent="0">
              <a:buNone/>
            </a:pPr>
            <a:r>
              <a:rPr lang="en-US" i="1" dirty="0"/>
              <a:t>	u2:(no) it is so cute</a:t>
            </a:r>
          </a:p>
          <a:p>
            <a:pPr marL="914400" lvl="2" indent="0">
              <a:buNone/>
            </a:pPr>
            <a:r>
              <a:rPr lang="en-US" i="1" dirty="0"/>
              <a:t>u1:(cat) I love cats! ^</a:t>
            </a:r>
            <a:r>
              <a:rPr lang="en-US" i="1" dirty="0" err="1"/>
              <a:t>stayInScope</a:t>
            </a:r>
            <a:endParaRPr lang="en-US" i="1" dirty="0"/>
          </a:p>
          <a:p>
            <a:pPr lvl="1"/>
            <a:r>
              <a:rPr lang="en-US" b="1" dirty="0"/>
              <a:t>^</a:t>
            </a:r>
            <a:r>
              <a:rPr lang="en-US" b="1" dirty="0" err="1"/>
              <a:t>stayInScope</a:t>
            </a:r>
            <a:r>
              <a:rPr lang="en-US" b="1" dirty="0"/>
              <a:t> </a:t>
            </a:r>
            <a:r>
              <a:rPr lang="en-US" dirty="0"/>
              <a:t>allows to have multiple answers to the same question (e.g. the person might have a cat and a dog) </a:t>
            </a:r>
            <a:endParaRPr lang="en-US" b="1" dirty="0"/>
          </a:p>
          <a:p>
            <a:r>
              <a:rPr lang="en-US" b="1" dirty="0"/>
              <a:t>proposal: </a:t>
            </a:r>
            <a:r>
              <a:rPr lang="en-US" dirty="0"/>
              <a:t>is a </a:t>
            </a:r>
            <a:r>
              <a:rPr lang="en-US" b="1" dirty="0"/>
              <a:t>robot output </a:t>
            </a:r>
            <a:r>
              <a:rPr lang="en-US" dirty="0"/>
              <a:t>(</a:t>
            </a:r>
            <a:r>
              <a:rPr lang="en-US" b="1" dirty="0"/>
              <a:t>NOT</a:t>
            </a:r>
            <a:r>
              <a:rPr lang="en-US" dirty="0"/>
              <a:t> triggered by a </a:t>
            </a:r>
            <a:r>
              <a:rPr lang="en-US" b="1" dirty="0"/>
              <a:t>human input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by default a proposal can be said only once</a:t>
            </a:r>
          </a:p>
          <a:p>
            <a:pPr lvl="1"/>
            <a:r>
              <a:rPr lang="en-US" dirty="0"/>
              <a:t>can be triggered with </a:t>
            </a:r>
            <a:r>
              <a:rPr lang="en-US" b="1" dirty="0"/>
              <a:t>^</a:t>
            </a:r>
            <a:r>
              <a:rPr lang="en-US" b="1" dirty="0" err="1"/>
              <a:t>nextProposal</a:t>
            </a:r>
            <a:r>
              <a:rPr lang="en-US" dirty="0"/>
              <a:t>, </a:t>
            </a:r>
            <a:r>
              <a:rPr lang="en-US" b="1" dirty="0"/>
              <a:t>^</a:t>
            </a:r>
            <a:r>
              <a:rPr lang="en-US" b="1" dirty="0" err="1"/>
              <a:t>previousProposal</a:t>
            </a:r>
            <a:r>
              <a:rPr lang="en-US" dirty="0"/>
              <a:t>, </a:t>
            </a:r>
            <a:r>
              <a:rPr lang="en-US" b="1" dirty="0"/>
              <a:t>^</a:t>
            </a:r>
            <a:r>
              <a:rPr lang="en-US" b="1" dirty="0" err="1"/>
              <a:t>sameProposal</a:t>
            </a:r>
            <a:r>
              <a:rPr lang="en-US" dirty="0"/>
              <a:t>, </a:t>
            </a:r>
            <a:r>
              <a:rPr lang="en-US" b="1" dirty="0"/>
              <a:t>^</a:t>
            </a: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US" b="1" i="1" dirty="0" err="1"/>
              <a:t>tagName</a:t>
            </a:r>
            <a:r>
              <a:rPr lang="en-US" b="1" dirty="0"/>
              <a:t>)</a:t>
            </a:r>
            <a:r>
              <a:rPr lang="en-US" dirty="0" smtClean="0"/>
              <a:t>, </a:t>
            </a:r>
            <a:r>
              <a:rPr lang="en-US" b="1" dirty="0"/>
              <a:t>^</a:t>
            </a:r>
            <a:r>
              <a:rPr lang="en-US" b="1" dirty="0" err="1" smtClean="0"/>
              <a:t>gotoRandom</a:t>
            </a:r>
            <a:r>
              <a:rPr lang="en-US" b="1" dirty="0" smtClean="0"/>
              <a:t>(</a:t>
            </a:r>
            <a:r>
              <a:rPr lang="en-US" b="1" i="1" dirty="0" err="1" smtClean="0"/>
              <a:t>tagName</a:t>
            </a:r>
            <a:r>
              <a:rPr lang="en-US" b="1" dirty="0" smtClean="0"/>
              <a:t>)</a:t>
            </a:r>
            <a:r>
              <a:rPr lang="en-US" dirty="0" smtClean="0"/>
              <a:t>, </a:t>
            </a:r>
            <a:r>
              <a:rPr lang="en-US" b="1" dirty="0"/>
              <a:t>^</a:t>
            </a:r>
            <a:r>
              <a:rPr lang="en-US" b="1" dirty="0" err="1" smtClean="0"/>
              <a:t>gotoReactivate</a:t>
            </a:r>
            <a:r>
              <a:rPr lang="en-US" b="1" dirty="0" smtClean="0"/>
              <a:t>(</a:t>
            </a:r>
            <a:r>
              <a:rPr lang="en-US" b="1" i="1" dirty="0" err="1"/>
              <a:t>tagName</a:t>
            </a:r>
            <a:r>
              <a:rPr lang="en-US" b="1" dirty="0" smtClean="0"/>
              <a:t>)</a:t>
            </a:r>
            <a:r>
              <a:rPr lang="en-US" dirty="0" smtClean="0"/>
              <a:t>, </a:t>
            </a:r>
            <a:r>
              <a:rPr lang="en-US" b="1" dirty="0"/>
              <a:t>^</a:t>
            </a:r>
            <a:r>
              <a:rPr lang="en-US" b="1" dirty="0" err="1" smtClean="0"/>
              <a:t>topicTag</a:t>
            </a:r>
            <a:r>
              <a:rPr lang="en-US" b="1" dirty="0" smtClean="0"/>
              <a:t>(</a:t>
            </a:r>
            <a:r>
              <a:rPr lang="en-US" b="1" i="1" dirty="0" err="1" smtClean="0"/>
              <a:t>topic,tagName</a:t>
            </a:r>
            <a:r>
              <a:rPr lang="en-US" b="1" dirty="0" smtClean="0"/>
              <a:t>)</a:t>
            </a:r>
          </a:p>
          <a:p>
            <a:pPr marL="457200" lvl="1" indent="0">
              <a:buNone/>
            </a:pPr>
            <a:r>
              <a:rPr lang="en-US" i="1" dirty="0" smtClean="0"/>
              <a:t>	proposal: Hello stranger</a:t>
            </a:r>
          </a:p>
          <a:p>
            <a:pPr marL="457200" lvl="1" indent="0">
              <a:buNone/>
            </a:pPr>
            <a:r>
              <a:rPr lang="en-US" i="1" dirty="0" smtClean="0"/>
              <a:t>	u</a:t>
            </a:r>
            <a:r>
              <a:rPr lang="en-US" i="1" dirty="0" smtClean="0">
                <a:sym typeface="Wingdings"/>
              </a:rPr>
              <a:t>:(hello) ^</a:t>
            </a:r>
            <a:r>
              <a:rPr lang="en-US" i="1" dirty="0" err="1" smtClean="0">
                <a:sym typeface="Wingdings"/>
              </a:rPr>
              <a:t>nextProposal</a:t>
            </a:r>
            <a:endParaRPr lang="en-US" i="1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12244" y="3220995"/>
            <a:ext cx="4031672" cy="510747"/>
          </a:xfrm>
          <a:prstGeom prst="rect">
            <a:avLst/>
          </a:prstGeom>
          <a:noFill/>
          <a:ln w="349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43916" y="3364825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scope of rule u1</a:t>
            </a:r>
            <a:endParaRPr lang="en-US" sz="1400" b="1" dirty="0"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46731" y="2916196"/>
            <a:ext cx="6037991" cy="1103870"/>
          </a:xfrm>
          <a:prstGeom prst="rect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84722" y="3102373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scope of rule u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0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4157084"/>
          </a:xfrm>
        </p:spPr>
        <p:txBody>
          <a:bodyPr>
            <a:normAutofit/>
          </a:bodyPr>
          <a:lstStyle/>
          <a:p>
            <a:r>
              <a:rPr lang="en-US" dirty="0" smtClean="0"/>
              <a:t>You can use </a:t>
            </a:r>
            <a:r>
              <a:rPr lang="en-US" dirty="0" err="1" smtClean="0"/>
              <a:t>behaviours</a:t>
            </a:r>
            <a:r>
              <a:rPr lang="en-US" dirty="0" smtClean="0"/>
              <a:t> or animations along side/during speech</a:t>
            </a:r>
          </a:p>
          <a:p>
            <a:pPr lvl="1"/>
            <a:r>
              <a:rPr lang="en-US" b="1" dirty="0" smtClean="0"/>
              <a:t>^start: </a:t>
            </a:r>
            <a:r>
              <a:rPr lang="en-US" dirty="0" smtClean="0"/>
              <a:t>starts </a:t>
            </a:r>
            <a:r>
              <a:rPr lang="en-US" dirty="0" err="1" smtClean="0"/>
              <a:t>behaviour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/>
              <a:t>animation</a:t>
            </a:r>
          </a:p>
          <a:p>
            <a:pPr lvl="1"/>
            <a:r>
              <a:rPr lang="en-US" b="1" dirty="0" smtClean="0"/>
              <a:t>^wait: </a:t>
            </a:r>
            <a:r>
              <a:rPr lang="en-US" dirty="0" smtClean="0"/>
              <a:t>waits </a:t>
            </a:r>
            <a:r>
              <a:rPr lang="en-US" dirty="0"/>
              <a:t>until a running </a:t>
            </a:r>
            <a:r>
              <a:rPr lang="en-US" dirty="0" err="1" smtClean="0"/>
              <a:t>behaviour</a:t>
            </a:r>
            <a:r>
              <a:rPr lang="en-US" dirty="0" smtClean="0"/>
              <a:t> </a:t>
            </a:r>
            <a:r>
              <a:rPr lang="en-US" dirty="0"/>
              <a:t>or an animation has </a:t>
            </a:r>
            <a:r>
              <a:rPr lang="en-US" dirty="0" smtClean="0"/>
              <a:t>finished</a:t>
            </a:r>
          </a:p>
          <a:p>
            <a:pPr lvl="1"/>
            <a:r>
              <a:rPr lang="en-US" b="1" dirty="0" smtClean="0"/>
              <a:t>^run: </a:t>
            </a:r>
            <a:r>
              <a:rPr lang="en-US" dirty="0" smtClean="0"/>
              <a:t>stops the </a:t>
            </a:r>
            <a:r>
              <a:rPr lang="en-US" dirty="0"/>
              <a:t>speech, runs an animation and resumes the </a:t>
            </a:r>
            <a:r>
              <a:rPr lang="en-US" dirty="0" smtClean="0"/>
              <a:t>speech</a:t>
            </a:r>
          </a:p>
          <a:p>
            <a:pPr marL="457200" lvl="1" indent="0">
              <a:buNone/>
            </a:pPr>
            <a:r>
              <a:rPr lang="en-US" i="1" dirty="0" smtClean="0"/>
              <a:t>	u</a:t>
            </a:r>
            <a:r>
              <a:rPr lang="en-US" i="1" dirty="0"/>
              <a:t>:(~hello) ^start(animations/Stand/Gestures/Hey_1) ~hello </a:t>
            </a:r>
            <a:r>
              <a:rPr lang="en-US" i="1" dirty="0" smtClean="0"/>
              <a:t>	^</a:t>
            </a:r>
            <a:r>
              <a:rPr lang="en-US" i="1" dirty="0"/>
              <a:t>wait(animations/Stand/Gestures/Hey_1</a:t>
            </a:r>
            <a:r>
              <a:rPr lang="en-US" i="1" dirty="0" smtClean="0"/>
              <a:t>)</a:t>
            </a:r>
            <a:endParaRPr lang="en-US" b="1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1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the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93799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Create a free </a:t>
            </a:r>
            <a:r>
              <a:rPr lang="en-US" dirty="0" err="1"/>
              <a:t>SoftBank</a:t>
            </a:r>
            <a:r>
              <a:rPr lang="en-US" dirty="0"/>
              <a:t> Robotics account </a:t>
            </a:r>
            <a:r>
              <a:rPr lang="en-US" dirty="0" smtClean="0"/>
              <a:t>here: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>
                <a:hlinkClick r:id="rId2"/>
              </a:rPr>
              <a:t>https://store.aldebaran.com/default/customer/account/create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Go to the Community -&gt; Resources -&gt; Software page or simply this link: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community.ald.softbankrobotics.com/en/resources/software/language/en-gb</a:t>
            </a:r>
            <a:endParaRPr lang="en-US" dirty="0" smtClean="0"/>
          </a:p>
          <a:p>
            <a:r>
              <a:rPr lang="en-US" dirty="0"/>
              <a:t>Under Pepper Software Suite 2.4.3, click </a:t>
            </a:r>
            <a:r>
              <a:rPr lang="en-US" b="1" dirty="0" err="1"/>
              <a:t>Choregraphe</a:t>
            </a:r>
            <a:r>
              <a:rPr lang="en-US" b="1" dirty="0"/>
              <a:t> License Key</a:t>
            </a:r>
            <a:r>
              <a:rPr lang="en-US" dirty="0"/>
              <a:t> to get your </a:t>
            </a:r>
            <a:r>
              <a:rPr lang="en-US" dirty="0" err="1"/>
              <a:t>Choregraphe</a:t>
            </a:r>
            <a:r>
              <a:rPr lang="en-US" dirty="0"/>
              <a:t> </a:t>
            </a:r>
            <a:r>
              <a:rPr lang="en-US" dirty="0" smtClean="0"/>
              <a:t>Key</a:t>
            </a:r>
            <a:endParaRPr lang="en-US" dirty="0" smtClean="0"/>
          </a:p>
          <a:p>
            <a:r>
              <a:rPr lang="en-US" dirty="0"/>
              <a:t>Download </a:t>
            </a:r>
            <a:r>
              <a:rPr lang="en-US" b="1" dirty="0" err="1"/>
              <a:t>Choregraphe</a:t>
            </a:r>
            <a:r>
              <a:rPr lang="en-US" b="1" dirty="0"/>
              <a:t> </a:t>
            </a:r>
            <a:r>
              <a:rPr lang="en-US" b="1" dirty="0" smtClean="0"/>
              <a:t>2.1.4 (</a:t>
            </a:r>
            <a:r>
              <a:rPr lang="en-US" b="1" dirty="0" smtClean="0">
                <a:solidFill>
                  <a:srgbClr val="FF0000"/>
                </a:solidFill>
              </a:rPr>
              <a:t>NOT the other version</a:t>
            </a:r>
            <a:r>
              <a:rPr lang="en-US" b="1" dirty="0" smtClean="0"/>
              <a:t>)</a:t>
            </a:r>
            <a:r>
              <a:rPr lang="en-US" dirty="0" smtClean="0"/>
              <a:t>, </a:t>
            </a:r>
            <a:r>
              <a:rPr lang="en-US" dirty="0" smtClean="0"/>
              <a:t>instructions</a:t>
            </a:r>
            <a:r>
              <a:rPr lang="en-GB" dirty="0" smtClean="0"/>
              <a:t>: </a:t>
            </a:r>
            <a:r>
              <a:rPr lang="en-GB" dirty="0">
                <a:hlinkClick r:id="rId4"/>
              </a:rPr>
              <a:t>http://</a:t>
            </a:r>
            <a:r>
              <a:rPr lang="en-GB" dirty="0" smtClean="0">
                <a:hlinkClick r:id="rId4"/>
              </a:rPr>
              <a:t>doc.aldebaran.com/2-4/software/choregraphe/installing.html#desktop-installation</a:t>
            </a:r>
            <a:endParaRPr lang="en-GB" dirty="0" smtClean="0"/>
          </a:p>
          <a:p>
            <a:pPr lvl="0"/>
            <a:r>
              <a:rPr lang="en-US" dirty="0"/>
              <a:t>Start </a:t>
            </a:r>
            <a:r>
              <a:rPr lang="en-US" dirty="0" err="1"/>
              <a:t>Choregraphe</a:t>
            </a:r>
            <a:r>
              <a:rPr lang="en-US" dirty="0"/>
              <a:t> and enter license </a:t>
            </a:r>
            <a:r>
              <a:rPr lang="en-US" dirty="0" smtClean="0"/>
              <a:t>key</a:t>
            </a:r>
            <a:endParaRPr lang="en-GB" dirty="0" smtClean="0"/>
          </a:p>
          <a:p>
            <a:r>
              <a:rPr lang="en-GB" dirty="0" smtClean="0"/>
              <a:t>Test </a:t>
            </a:r>
            <a:r>
              <a:rPr lang="en-GB" dirty="0"/>
              <a:t>the software at least once </a:t>
            </a:r>
            <a:r>
              <a:rPr lang="en-GB" dirty="0" smtClean="0"/>
              <a:t>before coming to the class!</a:t>
            </a:r>
          </a:p>
          <a:p>
            <a:r>
              <a:rPr lang="en-GB" dirty="0" smtClean="0"/>
              <a:t>Any problems? Send a mail to: </a:t>
            </a:r>
            <a:r>
              <a:rPr lang="en-GB" dirty="0" smtClean="0">
                <a:hlinkClick r:id="rId5"/>
              </a:rPr>
              <a:t>bahar.irfan@plymouth.ac.uk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4019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Input storing _</a:t>
            </a:r>
            <a:r>
              <a:rPr lang="en-US" dirty="0" smtClean="0"/>
              <a:t>: allows storing a word/phrase from </a:t>
            </a:r>
            <a:r>
              <a:rPr lang="en-US" b="1" dirty="0" smtClean="0"/>
              <a:t>human input</a:t>
            </a:r>
            <a:r>
              <a:rPr lang="en-US" dirty="0" smtClean="0"/>
              <a:t>. </a:t>
            </a:r>
          </a:p>
          <a:p>
            <a:pPr lvl="1"/>
            <a:r>
              <a:rPr lang="en-US" i="1" dirty="0" smtClean="0"/>
              <a:t>$1 </a:t>
            </a:r>
            <a:r>
              <a:rPr lang="en-US" dirty="0" smtClean="0"/>
              <a:t>is the first caught word, </a:t>
            </a:r>
            <a:r>
              <a:rPr lang="en-US" i="1" dirty="0" smtClean="0"/>
              <a:t>$2 is the second,...</a:t>
            </a:r>
            <a:endParaRPr lang="en-US" dirty="0" smtClean="0"/>
          </a:p>
          <a:p>
            <a:r>
              <a:rPr lang="en-US" b="1" dirty="0" smtClean="0"/>
              <a:t>Wildcard *: </a:t>
            </a:r>
            <a:r>
              <a:rPr lang="en-US" dirty="0" smtClean="0"/>
              <a:t>matches any word or phrase </a:t>
            </a:r>
          </a:p>
          <a:p>
            <a:r>
              <a:rPr lang="en-US" b="1" dirty="0" smtClean="0"/>
              <a:t>Optional part { }:</a:t>
            </a:r>
            <a:r>
              <a:rPr lang="en-US" dirty="0" smtClean="0"/>
              <a:t> optional word or phrase in </a:t>
            </a:r>
            <a:r>
              <a:rPr lang="en-US" b="1" dirty="0" smtClean="0"/>
              <a:t>human input</a:t>
            </a:r>
            <a:r>
              <a:rPr lang="en-US" dirty="0" smtClean="0"/>
              <a:t>.</a:t>
            </a:r>
          </a:p>
          <a:p>
            <a:pPr marL="57150" indent="0">
              <a:buNone/>
            </a:pPr>
            <a:r>
              <a:rPr lang="en-US" i="1" dirty="0" smtClean="0"/>
              <a:t>	u:(my {first} name is _*) </a:t>
            </a:r>
            <a:r>
              <a:rPr lang="en-US" dirty="0" smtClean="0"/>
              <a:t>nice to meet you </a:t>
            </a:r>
            <a:r>
              <a:rPr lang="en-US" i="1" dirty="0" smtClean="0"/>
              <a:t>$1</a:t>
            </a:r>
          </a:p>
          <a:p>
            <a:pPr marL="57150" indent="0">
              <a:buNone/>
            </a:pPr>
            <a:r>
              <a:rPr lang="en-US" i="1" dirty="0" smtClean="0"/>
              <a:t>	u:(I like _[chocolate cheese]) do you want to eat $1 now?</a:t>
            </a:r>
          </a:p>
          <a:p>
            <a:r>
              <a:rPr lang="en-US" b="1" dirty="0" smtClean="0"/>
              <a:t>Tag %: </a:t>
            </a:r>
            <a:r>
              <a:rPr lang="en-US" dirty="0" smtClean="0"/>
              <a:t>identify one or more proposal(s) or rule(s) by a tag. Tags can be activated or deactivated. If deactivated, then the sentence is false and will not be said.</a:t>
            </a:r>
            <a:endParaRPr lang="en-US" b="1" dirty="0" smtClean="0"/>
          </a:p>
          <a:p>
            <a:r>
              <a:rPr lang="en-US" b="1" dirty="0" smtClean="0"/>
              <a:t>Forbidden word !: </a:t>
            </a:r>
            <a:r>
              <a:rPr lang="en-US" dirty="0" smtClean="0"/>
              <a:t>allows to define a word that should not be in </a:t>
            </a:r>
            <a:r>
              <a:rPr lang="en-US" b="1" dirty="0" smtClean="0"/>
              <a:t>human input</a:t>
            </a:r>
          </a:p>
          <a:p>
            <a:pPr marL="57150" indent="0">
              <a:buNone/>
            </a:pPr>
            <a:r>
              <a:rPr lang="en-US" i="1" dirty="0" smtClean="0"/>
              <a:t>	u:(sing a song) %song OK, do you want a new one? </a:t>
            </a:r>
          </a:p>
          <a:p>
            <a:pPr marL="57150" indent="0">
              <a:buNone/>
            </a:pPr>
            <a:r>
              <a:rPr lang="en-US" i="1" dirty="0" smtClean="0"/>
              <a:t>	u:(I !don't want a new one) %song sure, I'll sing Everything is Awesome!</a:t>
            </a:r>
          </a:p>
          <a:p>
            <a:pPr marL="57150" indent="0">
              <a:buNone/>
            </a:pPr>
            <a:r>
              <a:rPr lang="en-US" i="1" dirty="0" smtClean="0"/>
              <a:t>	u:(I don't want a new one) %song As usual then, perfect, Here Comes the Sun!</a:t>
            </a:r>
          </a:p>
          <a:p>
            <a:pPr marL="457200" lvl="1" indent="0">
              <a:buNone/>
            </a:pP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1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24713"/>
          </a:xfrm>
        </p:spPr>
        <p:txBody>
          <a:bodyPr>
            <a:normAutofit fontScale="92500" lnSpcReduction="20000"/>
          </a:bodyPr>
          <a:lstStyle/>
          <a:p>
            <a:r>
              <a:rPr lang="en-US" sz="1700" b="1" dirty="0"/>
              <a:t>^first: </a:t>
            </a:r>
            <a:r>
              <a:rPr lang="en-US" sz="1700" dirty="0"/>
              <a:t>when used before a choice, the first “valid” output will be used instead of using each answer sequentially</a:t>
            </a:r>
          </a:p>
          <a:p>
            <a:pPr marL="514350" lvl="1" indent="0">
              <a:buNone/>
            </a:pPr>
            <a:r>
              <a:rPr lang="en-US" sz="1700" i="1" dirty="0"/>
              <a:t>u:(input) ^</a:t>
            </a:r>
            <a:r>
              <a:rPr lang="en-US" sz="1700" i="1" dirty="0" smtClean="0"/>
              <a:t>first[answer1 </a:t>
            </a:r>
            <a:r>
              <a:rPr lang="en-US" sz="1700" i="1" dirty="0"/>
              <a:t>answer2]</a:t>
            </a:r>
          </a:p>
          <a:p>
            <a:r>
              <a:rPr lang="en-US" sz="1700" b="1" dirty="0"/>
              <a:t>^rand: </a:t>
            </a:r>
            <a:r>
              <a:rPr lang="en-US" sz="1700" dirty="0"/>
              <a:t>when used before a choice, a random output will be used</a:t>
            </a:r>
          </a:p>
          <a:p>
            <a:pPr marL="514350" lvl="1" indent="0">
              <a:buNone/>
            </a:pPr>
            <a:r>
              <a:rPr lang="en-US" sz="1700" i="1" dirty="0"/>
              <a:t>u:(input) ^rand[answer1 answer2]</a:t>
            </a:r>
            <a:endParaRPr lang="en-US" sz="1700" b="1" i="1" dirty="0"/>
          </a:p>
          <a:p>
            <a:r>
              <a:rPr lang="en-US" sz="1700" b="1" dirty="0"/>
              <a:t>^repeat: </a:t>
            </a:r>
            <a:r>
              <a:rPr lang="en-US" sz="1700" dirty="0"/>
              <a:t>allows the recognition of </a:t>
            </a:r>
            <a:r>
              <a:rPr lang="en-US" sz="1700" b="1" dirty="0"/>
              <a:t>human input</a:t>
            </a:r>
            <a:r>
              <a:rPr lang="en-US" sz="1700" dirty="0"/>
              <a:t>,</a:t>
            </a:r>
            <a:r>
              <a:rPr lang="en-US" sz="1700" b="1" dirty="0"/>
              <a:t> </a:t>
            </a:r>
            <a:r>
              <a:rPr lang="en-US" sz="1700" dirty="0"/>
              <a:t>if one or several word(s) among the list are said, regardless of the order.</a:t>
            </a:r>
          </a:p>
          <a:p>
            <a:pPr marL="514350" lvl="1" indent="0">
              <a:buNone/>
            </a:pPr>
            <a:r>
              <a:rPr lang="en-US" sz="1700" i="1" dirty="0"/>
              <a:t>u:(^repeat[word1 word2 word3]) answer</a:t>
            </a:r>
          </a:p>
          <a:p>
            <a:pPr marL="342900" lvl="1" indent="-342900"/>
            <a:r>
              <a:rPr lang="en-US" sz="1700" b="1" dirty="0"/>
              <a:t>^private: </a:t>
            </a:r>
            <a:r>
              <a:rPr lang="en-US" sz="1700" dirty="0"/>
              <a:t>comes before a </a:t>
            </a:r>
            <a:r>
              <a:rPr lang="en-US" sz="1700" b="1" dirty="0"/>
              <a:t>human input. </a:t>
            </a:r>
            <a:r>
              <a:rPr lang="en-US" sz="1700" dirty="0" smtClean="0"/>
              <a:t>The </a:t>
            </a:r>
            <a:r>
              <a:rPr lang="en-US" sz="1700" b="1" dirty="0" smtClean="0"/>
              <a:t>private</a:t>
            </a:r>
            <a:r>
              <a:rPr lang="en-US" sz="1700" dirty="0"/>
              <a:t> </a:t>
            </a:r>
            <a:r>
              <a:rPr lang="en-US" sz="1700" b="1" dirty="0"/>
              <a:t>user rule</a:t>
            </a:r>
            <a:r>
              <a:rPr lang="en-US" sz="1700" dirty="0"/>
              <a:t> is only active when its corresponding topic has the </a:t>
            </a:r>
            <a:r>
              <a:rPr lang="en-US" sz="1700" dirty="0" smtClean="0"/>
              <a:t>focus </a:t>
            </a:r>
            <a:r>
              <a:rPr lang="en-US" sz="1800" dirty="0" smtClean="0"/>
              <a:t>(</a:t>
            </a:r>
            <a:r>
              <a:rPr lang="en-US" sz="1800" dirty="0"/>
              <a:t>containing the last triggered rule</a:t>
            </a:r>
            <a:r>
              <a:rPr lang="en-US" sz="1800" dirty="0" smtClean="0"/>
              <a:t>)</a:t>
            </a:r>
            <a:r>
              <a:rPr lang="en-US" sz="1700" dirty="0" smtClean="0"/>
              <a:t>.</a:t>
            </a:r>
            <a:endParaRPr lang="en-US" sz="1700" dirty="0"/>
          </a:p>
          <a:p>
            <a:pPr marL="400050" lvl="2" indent="0">
              <a:buNone/>
            </a:pPr>
            <a:r>
              <a:rPr lang="en-US" sz="1700" i="1" dirty="0"/>
              <a:t>	</a:t>
            </a:r>
            <a:r>
              <a:rPr lang="en-US" sz="1700" dirty="0" smtClean="0"/>
              <a:t>focus on </a:t>
            </a:r>
            <a:r>
              <a:rPr lang="en-US" sz="1700" i="1" dirty="0" smtClean="0"/>
              <a:t>topic: sport</a:t>
            </a:r>
            <a:endParaRPr lang="en-US" sz="1700" i="1" dirty="0"/>
          </a:p>
          <a:p>
            <a:pPr marL="400050" lvl="2" indent="0">
              <a:buNone/>
            </a:pPr>
            <a:r>
              <a:rPr lang="en-US" sz="1700" i="1" dirty="0"/>
              <a:t>	u:^private(what are we talking about) we are talking about </a:t>
            </a:r>
            <a:r>
              <a:rPr lang="en-US" sz="1700" i="1" dirty="0" smtClean="0"/>
              <a:t>sports</a:t>
            </a:r>
          </a:p>
          <a:p>
            <a:pPr marL="400050" lvl="2" indent="0">
              <a:buNone/>
            </a:pPr>
            <a:r>
              <a:rPr lang="en-US" sz="1700" i="1" dirty="0"/>
              <a:t>	</a:t>
            </a:r>
            <a:r>
              <a:rPr lang="en-US" sz="1700" dirty="0" smtClean="0"/>
              <a:t>focus </a:t>
            </a:r>
            <a:r>
              <a:rPr lang="en-US" sz="1700" dirty="0"/>
              <a:t>on </a:t>
            </a:r>
            <a:r>
              <a:rPr lang="en-US" sz="1700" i="1" dirty="0" smtClean="0"/>
              <a:t>topic</a:t>
            </a:r>
            <a:r>
              <a:rPr lang="en-US" sz="1700" i="1" dirty="0"/>
              <a:t>: </a:t>
            </a:r>
            <a:r>
              <a:rPr lang="en-US" sz="1700" i="1" dirty="0" smtClean="0"/>
              <a:t>food</a:t>
            </a:r>
            <a:endParaRPr lang="en-US" sz="1700" i="1" dirty="0"/>
          </a:p>
          <a:p>
            <a:pPr marL="400050" lvl="2" indent="0">
              <a:buNone/>
            </a:pPr>
            <a:r>
              <a:rPr lang="en-US" sz="1700" i="1" dirty="0"/>
              <a:t>	</a:t>
            </a:r>
            <a:r>
              <a:rPr lang="en-US" sz="1700" dirty="0" smtClean="0"/>
              <a:t>if you hear from the user: “what </a:t>
            </a:r>
            <a:r>
              <a:rPr lang="en-US" sz="1700" dirty="0"/>
              <a:t>are we talking </a:t>
            </a:r>
            <a:r>
              <a:rPr lang="en-US" sz="1700" dirty="0" smtClean="0"/>
              <a:t>about” robot will not give an answer.</a:t>
            </a:r>
            <a:endParaRPr lang="en-US" sz="1700" dirty="0"/>
          </a:p>
          <a:p>
            <a:pPr marL="400050" lvl="2" indent="0">
              <a:buNone/>
            </a:pPr>
            <a:endParaRPr lang="en-US" sz="1700" i="1" dirty="0"/>
          </a:p>
          <a:p>
            <a:pPr marL="514350" lvl="1" indent="0">
              <a:buNone/>
            </a:pPr>
            <a:endParaRPr lang="en-US" i="1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3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3692"/>
          </a:xfrm>
        </p:spPr>
        <p:txBody>
          <a:bodyPr>
            <a:normAutofit fontScale="92500" lnSpcReduction="20000"/>
          </a:bodyPr>
          <a:lstStyle/>
          <a:p>
            <a:pPr marL="285750" lvl="1"/>
            <a:r>
              <a:rPr lang="en-US" sz="1800" dirty="0"/>
              <a:t>A</a:t>
            </a:r>
            <a:r>
              <a:rPr lang="en-US" sz="1800" dirty="0" smtClean="0"/>
              <a:t> value can be stored in a </a:t>
            </a:r>
            <a:r>
              <a:rPr lang="en-US" sz="1800" b="1" dirty="0" smtClean="0"/>
              <a:t>variable</a:t>
            </a:r>
            <a:r>
              <a:rPr lang="en-US" sz="1800" dirty="0" smtClean="0"/>
              <a:t> (</a:t>
            </a:r>
            <a:r>
              <a:rPr lang="en-US" sz="1800" i="1" dirty="0" smtClean="0"/>
              <a:t>$</a:t>
            </a:r>
            <a:r>
              <a:rPr lang="en-US" sz="1800" i="1" dirty="0" err="1" smtClean="0"/>
              <a:t>variableName</a:t>
            </a:r>
            <a:r>
              <a:rPr lang="en-US" sz="1800" dirty="0" smtClean="0"/>
              <a:t>)</a:t>
            </a:r>
          </a:p>
          <a:p>
            <a:pPr marL="285750" lvl="1"/>
            <a:r>
              <a:rPr lang="en-US" sz="1800" dirty="0" smtClean="0"/>
              <a:t>Variables are global</a:t>
            </a:r>
          </a:p>
          <a:p>
            <a:pPr marL="285750" lvl="1"/>
            <a:r>
              <a:rPr lang="en-US" sz="1800" dirty="0" smtClean="0"/>
              <a:t>They can be used for both </a:t>
            </a:r>
            <a:r>
              <a:rPr lang="en-US" sz="1800" b="1" dirty="0" smtClean="0"/>
              <a:t>human input </a:t>
            </a:r>
            <a:r>
              <a:rPr lang="en-US" sz="1800" dirty="0" smtClean="0"/>
              <a:t>and </a:t>
            </a:r>
            <a:r>
              <a:rPr lang="en-US" sz="1800" b="1" dirty="0" smtClean="0"/>
              <a:t>robot output</a:t>
            </a:r>
          </a:p>
          <a:p>
            <a:pPr marL="285750" lvl="1"/>
            <a:r>
              <a:rPr lang="en-US" sz="1800" dirty="0" smtClean="0"/>
              <a:t>They </a:t>
            </a:r>
            <a:r>
              <a:rPr lang="en-US" sz="1800" dirty="0"/>
              <a:t>don’t have a type and don’t need to be </a:t>
            </a:r>
            <a:r>
              <a:rPr lang="en-US" sz="1800" dirty="0" smtClean="0"/>
              <a:t>declared</a:t>
            </a:r>
          </a:p>
          <a:p>
            <a:pPr marL="285750" lvl="1"/>
            <a:r>
              <a:rPr lang="en-US" sz="1800" dirty="0" smtClean="0"/>
              <a:t>For </a:t>
            </a:r>
            <a:r>
              <a:rPr lang="en-US" sz="1800" dirty="0"/>
              <a:t>each </a:t>
            </a:r>
            <a:r>
              <a:rPr lang="en-US" sz="1800" b="1" dirty="0" smtClean="0"/>
              <a:t>variable</a:t>
            </a:r>
            <a:r>
              <a:rPr lang="en-US" sz="1800" dirty="0"/>
              <a:t> </a:t>
            </a:r>
            <a:r>
              <a:rPr lang="en-US" sz="1800" i="1" dirty="0"/>
              <a:t>$</a:t>
            </a:r>
            <a:r>
              <a:rPr lang="en-US" sz="1800" i="1" dirty="0" err="1"/>
              <a:t>variableName</a:t>
            </a:r>
            <a:r>
              <a:rPr lang="en-US" sz="1800" dirty="0"/>
              <a:t>, an </a:t>
            </a:r>
            <a:r>
              <a:rPr lang="en-US" sz="1800" b="1" dirty="0" smtClean="0"/>
              <a:t>event</a:t>
            </a:r>
            <a:r>
              <a:rPr lang="en-US" sz="1800" dirty="0"/>
              <a:t> </a:t>
            </a:r>
            <a:r>
              <a:rPr lang="en-US" sz="1800" i="1" dirty="0" err="1"/>
              <a:t>e:variableName</a:t>
            </a:r>
            <a:r>
              <a:rPr lang="en-US" sz="1800" dirty="0"/>
              <a:t> is also </a:t>
            </a:r>
            <a:r>
              <a:rPr lang="en-US" sz="1800" dirty="0" smtClean="0"/>
              <a:t>available (and vice versa). </a:t>
            </a:r>
            <a:r>
              <a:rPr lang="en-US" sz="1800" dirty="0"/>
              <a:t>Variable are stored in </a:t>
            </a:r>
            <a:r>
              <a:rPr lang="en-US" sz="1800" b="1" dirty="0" err="1" smtClean="0"/>
              <a:t>ALMemory</a:t>
            </a:r>
            <a:endParaRPr lang="en-US" sz="1800" b="1" dirty="0" smtClean="0"/>
          </a:p>
          <a:p>
            <a:pPr marL="285750" lvl="1"/>
            <a:r>
              <a:rPr lang="en-US" sz="1800" b="1" dirty="0" smtClean="0"/>
              <a:t>NOTE: </a:t>
            </a:r>
            <a:r>
              <a:rPr lang="en-US" sz="1800" dirty="0" smtClean="0"/>
              <a:t>variables don’t get cleared in </a:t>
            </a:r>
            <a:r>
              <a:rPr lang="en-US" sz="1800" dirty="0" err="1" smtClean="0"/>
              <a:t>Choregraphe</a:t>
            </a:r>
            <a:r>
              <a:rPr lang="en-US" sz="1800" dirty="0" smtClean="0"/>
              <a:t> (i.e. retain their value) after stopping and rerunning the code. </a:t>
            </a:r>
          </a:p>
          <a:p>
            <a:pPr marL="685800" lvl="2"/>
            <a:r>
              <a:rPr lang="en-US" sz="1700" b="1" dirty="0" smtClean="0"/>
              <a:t>^clear</a:t>
            </a:r>
            <a:r>
              <a:rPr lang="en-US" sz="1700" dirty="0" smtClean="0"/>
              <a:t>(</a:t>
            </a:r>
            <a:r>
              <a:rPr lang="en-US" sz="1700" i="1" dirty="0" err="1" smtClean="0"/>
              <a:t>variableName</a:t>
            </a:r>
            <a:r>
              <a:rPr lang="en-US" sz="1700" dirty="0" smtClean="0"/>
              <a:t>): Cleared variables or a sentence with a cleared variable cannot </a:t>
            </a:r>
            <a:r>
              <a:rPr lang="en-US" sz="1700" dirty="0"/>
              <a:t>be said. </a:t>
            </a:r>
            <a:r>
              <a:rPr lang="en-US" sz="1700" dirty="0" smtClean="0"/>
              <a:t>A </a:t>
            </a:r>
            <a:r>
              <a:rPr lang="en-US" sz="1700" dirty="0"/>
              <a:t>condition with cleared variable is always false.</a:t>
            </a:r>
            <a:endParaRPr lang="en-US" sz="1700" dirty="0" smtClean="0"/>
          </a:p>
          <a:p>
            <a:pPr marL="57150" lvl="1" indent="0">
              <a:buNone/>
            </a:pPr>
            <a:r>
              <a:rPr lang="en-US" sz="1700" i="1" dirty="0" smtClean="0"/>
              <a:t>	u:(I am _*) Hello $1 . $name=$1</a:t>
            </a:r>
          </a:p>
          <a:p>
            <a:pPr marL="57150" lvl="1" indent="0">
              <a:buNone/>
            </a:pPr>
            <a:r>
              <a:rPr lang="en-US" sz="1700" i="1" dirty="0" smtClean="0"/>
              <a:t>	u</a:t>
            </a:r>
            <a:r>
              <a:rPr lang="en-US" sz="1700" i="1" dirty="0"/>
              <a:t>:(I want some _[chocolate cheese]) </a:t>
            </a:r>
            <a:r>
              <a:rPr lang="en-US" sz="1700" i="1" dirty="0" smtClean="0"/>
              <a:t>Sure, $name ! $</a:t>
            </a:r>
            <a:r>
              <a:rPr lang="en-US" sz="1700" i="1" dirty="0" err="1" smtClean="0"/>
              <a:t>askedFood</a:t>
            </a:r>
            <a:r>
              <a:rPr lang="en-US" sz="1700" i="1" dirty="0"/>
              <a:t>=$1 </a:t>
            </a:r>
            <a:endParaRPr lang="en-US" sz="1700" i="1" dirty="0" smtClean="0"/>
          </a:p>
          <a:p>
            <a:pPr marL="57150" lvl="1" indent="0">
              <a:buNone/>
            </a:pPr>
            <a:r>
              <a:rPr lang="en-US" sz="1700" i="1" dirty="0" smtClean="0"/>
              <a:t>	u</a:t>
            </a:r>
            <a:r>
              <a:rPr lang="en-US" sz="1700" i="1" dirty="0"/>
              <a:t>:(what did I ask) ^first["you asked $</a:t>
            </a:r>
            <a:r>
              <a:rPr lang="en-US" sz="1700" i="1" dirty="0" err="1"/>
              <a:t>askedFood</a:t>
            </a:r>
            <a:r>
              <a:rPr lang="en-US" sz="1700" i="1" dirty="0"/>
              <a:t>" "I don't know</a:t>
            </a:r>
            <a:r>
              <a:rPr lang="en-US" sz="1700" i="1" dirty="0" smtClean="0"/>
              <a:t>"]</a:t>
            </a:r>
          </a:p>
          <a:p>
            <a:pPr marL="457200" lvl="2" indent="0">
              <a:buNone/>
            </a:pPr>
            <a:endParaRPr lang="en-US" i="1" dirty="0" smtClean="0"/>
          </a:p>
          <a:p>
            <a:pPr marL="285750" lvl="1"/>
            <a:endParaRPr lang="en-US" dirty="0"/>
          </a:p>
          <a:p>
            <a:pPr marL="285750" lvl="1"/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98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99987"/>
          </a:xfrm>
        </p:spPr>
        <p:txBody>
          <a:bodyPr>
            <a:normAutofit fontScale="70000" lnSpcReduction="20000"/>
          </a:bodyPr>
          <a:lstStyle/>
          <a:p>
            <a:pPr marL="285750" lvl="1"/>
            <a:r>
              <a:rPr lang="en-US" sz="2000" dirty="0" smtClean="0"/>
              <a:t>Events</a:t>
            </a:r>
            <a:r>
              <a:rPr lang="en-US" sz="2000" i="1" dirty="0" smtClean="0"/>
              <a:t> (</a:t>
            </a:r>
            <a:r>
              <a:rPr lang="en-US" sz="2000" i="1" dirty="0" err="1" smtClean="0"/>
              <a:t>e:eventName</a:t>
            </a:r>
            <a:r>
              <a:rPr lang="en-US" sz="2000" i="1" dirty="0"/>
              <a:t>) </a:t>
            </a:r>
            <a:r>
              <a:rPr lang="en-US" sz="2000" dirty="0"/>
              <a:t>allows to catch: </a:t>
            </a:r>
            <a:endParaRPr lang="en-US" sz="2000" dirty="0" smtClean="0"/>
          </a:p>
          <a:p>
            <a:pPr marL="685800" lvl="2"/>
            <a:r>
              <a:rPr lang="en-US" sz="1800" dirty="0" err="1" smtClean="0">
                <a:hlinkClick r:id="rId2"/>
              </a:rPr>
              <a:t>Naoqi</a:t>
            </a:r>
            <a:r>
              <a:rPr lang="en-US" sz="1800" dirty="0" smtClean="0">
                <a:hlinkClick r:id="rId2"/>
              </a:rPr>
              <a:t> </a:t>
            </a:r>
            <a:r>
              <a:rPr lang="en-US" sz="1800" dirty="0">
                <a:hlinkClick r:id="rId2"/>
              </a:rPr>
              <a:t>events </a:t>
            </a:r>
            <a:r>
              <a:rPr lang="en-US" sz="1800" dirty="0"/>
              <a:t>related to the robot (movement, battery, face detected information, etc.)</a:t>
            </a:r>
          </a:p>
          <a:p>
            <a:pPr marL="685800" lvl="2"/>
            <a:r>
              <a:rPr lang="en-US" sz="1800" dirty="0" smtClean="0">
                <a:hlinkClick r:id="rId3"/>
              </a:rPr>
              <a:t>ALDialog events</a:t>
            </a:r>
            <a:endParaRPr lang="en-US" sz="1800" dirty="0" smtClean="0"/>
          </a:p>
          <a:p>
            <a:pPr marL="685800" lvl="2"/>
            <a:r>
              <a:rPr lang="en-US" sz="1800" dirty="0" smtClean="0"/>
              <a:t>The </a:t>
            </a:r>
            <a:r>
              <a:rPr lang="en-US" sz="1800" dirty="0"/>
              <a:t>events raised each time a value is assigned to a </a:t>
            </a:r>
            <a:r>
              <a:rPr lang="en-US" sz="1800" b="1" dirty="0"/>
              <a:t>variable</a:t>
            </a:r>
            <a:r>
              <a:rPr lang="en-US" sz="1800" b="1" dirty="0" smtClean="0"/>
              <a:t>.</a:t>
            </a:r>
          </a:p>
          <a:p>
            <a:pPr marL="457200" lvl="2" indent="0">
              <a:buNone/>
            </a:pPr>
            <a:r>
              <a:rPr lang="en-US" sz="1900" i="1" dirty="0"/>
              <a:t># will answer whenever the event "event" is raised </a:t>
            </a:r>
            <a:endParaRPr lang="en-US" sz="1900" b="1" dirty="0"/>
          </a:p>
          <a:p>
            <a:pPr marL="57150" indent="0">
              <a:buNone/>
            </a:pPr>
            <a:r>
              <a:rPr lang="en-US" i="1" dirty="0" smtClean="0"/>
              <a:t>		u</a:t>
            </a:r>
            <a:r>
              <a:rPr lang="en-US" i="1" dirty="0"/>
              <a:t>:(</a:t>
            </a:r>
            <a:r>
              <a:rPr lang="en-US" i="1" dirty="0" err="1" smtClean="0"/>
              <a:t>e:FrontTactilTouched</a:t>
            </a:r>
            <a:r>
              <a:rPr lang="en-US" i="1" dirty="0" smtClean="0"/>
              <a:t>) You touched my head! </a:t>
            </a:r>
          </a:p>
          <a:p>
            <a:pPr marL="57150" indent="0">
              <a:buNone/>
            </a:pPr>
            <a:r>
              <a:rPr lang="en-US" i="1" dirty="0" smtClean="0"/>
              <a:t>	# </a:t>
            </a:r>
            <a:r>
              <a:rPr lang="en-US" i="1" dirty="0"/>
              <a:t>will answer whenever the event "event" is raised or the sentence is said </a:t>
            </a:r>
          </a:p>
          <a:p>
            <a:pPr marL="57150" indent="0">
              <a:buNone/>
            </a:pPr>
            <a:r>
              <a:rPr lang="en-US" i="1" dirty="0" smtClean="0"/>
              <a:t>		u</a:t>
            </a:r>
            <a:r>
              <a:rPr lang="en-US" i="1" dirty="0"/>
              <a:t>:([</a:t>
            </a:r>
            <a:r>
              <a:rPr lang="en-US" i="1" dirty="0" err="1" smtClean="0"/>
              <a:t>e:Dialog</a:t>
            </a:r>
            <a:r>
              <a:rPr lang="en-US" i="1" dirty="0" smtClean="0"/>
              <a:t>/Answered next]) Continue with mixing the dough			</a:t>
            </a:r>
          </a:p>
          <a:p>
            <a:pPr marL="57150" indent="0">
              <a:buNone/>
            </a:pPr>
            <a:r>
              <a:rPr lang="en-US" i="1" dirty="0" smtClean="0"/>
              <a:t>	# </a:t>
            </a:r>
            <a:r>
              <a:rPr lang="en-US" i="1" dirty="0"/>
              <a:t>will answer whenever the event "event" is raised and then the sentence is said (the event must be raised before saying the sentence</a:t>
            </a:r>
            <a:r>
              <a:rPr lang="en-US" i="1" dirty="0" smtClean="0"/>
              <a:t>)</a:t>
            </a:r>
            <a:endParaRPr lang="en-US" i="1" dirty="0"/>
          </a:p>
          <a:p>
            <a:pPr marL="57150" indent="0">
              <a:buNone/>
            </a:pPr>
            <a:r>
              <a:rPr lang="en-US" i="1" dirty="0" smtClean="0"/>
              <a:t>		u:("</a:t>
            </a:r>
            <a:r>
              <a:rPr lang="en-US" i="1" dirty="0" err="1" smtClean="0"/>
              <a:t>e:askedFood</a:t>
            </a:r>
            <a:r>
              <a:rPr lang="en-US" i="1" dirty="0" smtClean="0"/>
              <a:t> more") Eating too many $</a:t>
            </a:r>
            <a:r>
              <a:rPr lang="en-US" i="1" dirty="0" err="1" smtClean="0"/>
              <a:t>askedFood</a:t>
            </a:r>
            <a:r>
              <a:rPr lang="en-US" i="1" dirty="0" smtClean="0"/>
              <a:t> is not good	</a:t>
            </a:r>
          </a:p>
          <a:p>
            <a:pPr marL="400050"/>
            <a:r>
              <a:rPr lang="en-US" sz="2000" dirty="0" smtClean="0"/>
              <a:t>Events </a:t>
            </a:r>
            <a:r>
              <a:rPr lang="en-US" sz="2000" dirty="0"/>
              <a:t>and input/output of a box can have the same name. If an event has the same name with a box input/output, the variable is only linked to the box and is not anymore usable with </a:t>
            </a:r>
            <a:r>
              <a:rPr lang="en-US" sz="2000" b="1" dirty="0" err="1"/>
              <a:t>ALMemory</a:t>
            </a:r>
            <a:r>
              <a:rPr lang="en-US" sz="2000" dirty="0" smtClean="0"/>
              <a:t>.</a:t>
            </a:r>
            <a:endParaRPr lang="en-US" sz="2000" i="1" dirty="0" smtClean="0"/>
          </a:p>
          <a:p>
            <a:pPr marL="5715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u:(bye) Bye $</a:t>
            </a:r>
            <a:r>
              <a:rPr lang="en-US" i="1" dirty="0" err="1" smtClean="0"/>
              <a:t>onStopped</a:t>
            </a:r>
            <a:r>
              <a:rPr lang="en-US" i="1" dirty="0" smtClean="0"/>
              <a:t>=1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7164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condition can be placed in a </a:t>
            </a:r>
            <a:r>
              <a:rPr lang="en-US" b="1" dirty="0" smtClean="0"/>
              <a:t>human input </a:t>
            </a:r>
            <a:r>
              <a:rPr lang="en-US" dirty="0" smtClean="0"/>
              <a:t>or </a:t>
            </a:r>
            <a:r>
              <a:rPr lang="en-US" b="1" dirty="0" smtClean="0"/>
              <a:t>robot output</a:t>
            </a:r>
            <a:r>
              <a:rPr lang="en-US" dirty="0" smtClean="0"/>
              <a:t>, and it would:</a:t>
            </a:r>
            <a:endParaRPr lang="en-US" dirty="0"/>
          </a:p>
          <a:p>
            <a:pPr lvl="1"/>
            <a:r>
              <a:rPr lang="en-US" dirty="0" smtClean="0"/>
              <a:t>trigger </a:t>
            </a:r>
            <a:r>
              <a:rPr lang="en-US" dirty="0"/>
              <a:t>the rule if true,</a:t>
            </a:r>
          </a:p>
          <a:p>
            <a:pPr lvl="1"/>
            <a:r>
              <a:rPr lang="en-US" dirty="0" smtClean="0"/>
              <a:t>block </a:t>
            </a:r>
            <a:r>
              <a:rPr lang="en-US" dirty="0"/>
              <a:t>the rule if false</a:t>
            </a:r>
            <a:r>
              <a:rPr lang="en-US" dirty="0" smtClean="0"/>
              <a:t>.</a:t>
            </a:r>
          </a:p>
          <a:p>
            <a:r>
              <a:rPr lang="en-US" dirty="0"/>
              <a:t>The condition ordering does not matter</a:t>
            </a:r>
            <a:r>
              <a:rPr lang="en-US" dirty="0" smtClean="0"/>
              <a:t>.</a:t>
            </a:r>
          </a:p>
          <a:p>
            <a:r>
              <a:rPr lang="en-US" dirty="0"/>
              <a:t>If condition is false anywhere in quote, then the sentence in quote will not be said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140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303575" cy="401548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	</a:t>
            </a:r>
            <a:r>
              <a:rPr lang="en-US" i="1" dirty="0"/>
              <a:t> </a:t>
            </a:r>
            <a:r>
              <a:rPr lang="en-US" i="1" dirty="0" smtClean="0"/>
              <a:t>u</a:t>
            </a:r>
            <a:r>
              <a:rPr lang="en-US" i="1" dirty="0"/>
              <a:t>:(</a:t>
            </a:r>
            <a:r>
              <a:rPr lang="en-US" i="1" dirty="0" err="1"/>
              <a:t>i</a:t>
            </a:r>
            <a:r>
              <a:rPr lang="en-US" i="1" dirty="0"/>
              <a:t> want _[chocolate cheese]) Sure! </a:t>
            </a:r>
            <a:r>
              <a:rPr lang="en-US" dirty="0"/>
              <a:t>Do you like it</a:t>
            </a:r>
            <a:r>
              <a:rPr lang="en-US" dirty="0" smtClean="0"/>
              <a:t>? </a:t>
            </a:r>
            <a:r>
              <a:rPr lang="en-US" i="1" dirty="0" smtClean="0"/>
              <a:t>$</a:t>
            </a:r>
            <a:r>
              <a:rPr lang="en-US" i="1" dirty="0" err="1"/>
              <a:t>askedFood</a:t>
            </a:r>
            <a:r>
              <a:rPr lang="en-US" i="1" dirty="0"/>
              <a:t>=$1 $</a:t>
            </a:r>
            <a:r>
              <a:rPr lang="en-US" i="1" dirty="0" err="1"/>
              <a:t>askedChocolateNum</a:t>
            </a:r>
            <a:r>
              <a:rPr lang="en-US" i="1" dirty="0"/>
              <a:t>=1</a:t>
            </a:r>
            <a:endParaRPr lang="en-US" dirty="0" smtClean="0"/>
          </a:p>
          <a:p>
            <a:r>
              <a:rPr lang="en-US" dirty="0" smtClean="0"/>
              <a:t>condition on variable (</a:t>
            </a:r>
            <a:r>
              <a:rPr lang="en-US" dirty="0"/>
              <a:t>in </a:t>
            </a:r>
            <a:r>
              <a:rPr lang="en-US" b="1" dirty="0" smtClean="0"/>
              <a:t>human input </a:t>
            </a:r>
            <a:r>
              <a:rPr lang="en-US" dirty="0" smtClean="0"/>
              <a:t>and/or </a:t>
            </a:r>
            <a:r>
              <a:rPr lang="en-US" b="1" dirty="0" smtClean="0"/>
              <a:t>robot output</a:t>
            </a:r>
            <a:r>
              <a:rPr lang="en-US" dirty="0" smtClean="0"/>
              <a:t>):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	</a:t>
            </a:r>
            <a:r>
              <a:rPr lang="en-US" i="1" dirty="0"/>
              <a:t> u</a:t>
            </a:r>
            <a:r>
              <a:rPr lang="en-US" i="1" dirty="0" smtClean="0"/>
              <a:t>:(</a:t>
            </a:r>
            <a:r>
              <a:rPr lang="en-US" i="1" dirty="0"/>
              <a:t>"</a:t>
            </a:r>
            <a:r>
              <a:rPr lang="en-US" i="1" dirty="0" smtClean="0"/>
              <a:t>I love it $</a:t>
            </a:r>
            <a:r>
              <a:rPr lang="en-US" i="1" dirty="0" err="1" smtClean="0"/>
              <a:t>askedFood</a:t>
            </a:r>
            <a:r>
              <a:rPr lang="en-US" i="1" dirty="0"/>
              <a:t>==</a:t>
            </a:r>
            <a:r>
              <a:rPr lang="en-US" i="1" dirty="0" smtClean="0"/>
              <a:t>chocolate</a:t>
            </a:r>
            <a:r>
              <a:rPr lang="en-US" i="1" dirty="0"/>
              <a:t>"</a:t>
            </a:r>
            <a:r>
              <a:rPr lang="en-US" i="1" dirty="0" smtClean="0"/>
              <a:t>) </a:t>
            </a:r>
            <a:r>
              <a:rPr lang="en-US" i="1" dirty="0"/>
              <a:t>I love </a:t>
            </a:r>
            <a:r>
              <a:rPr lang="en-US" i="1" dirty="0" smtClean="0"/>
              <a:t>chocolate as </a:t>
            </a:r>
            <a:r>
              <a:rPr lang="en-US" i="1" dirty="0"/>
              <a:t>well!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>
                <a:solidFill>
                  <a:srgbClr val="FF0000"/>
                </a:solidFill>
              </a:rPr>
              <a:t>(  Try:    u:($</a:t>
            </a:r>
            <a:r>
              <a:rPr lang="en-US" i="1" dirty="0" err="1" smtClean="0">
                <a:solidFill>
                  <a:srgbClr val="FF0000"/>
                </a:solidFill>
              </a:rPr>
              <a:t>askedFood</a:t>
            </a:r>
            <a:r>
              <a:rPr lang="en-US" i="1" dirty="0">
                <a:solidFill>
                  <a:srgbClr val="FF0000"/>
                </a:solidFill>
              </a:rPr>
              <a:t>==</a:t>
            </a:r>
            <a:r>
              <a:rPr lang="en-US" i="1" dirty="0" smtClean="0">
                <a:solidFill>
                  <a:srgbClr val="FF0000"/>
                </a:solidFill>
              </a:rPr>
              <a:t>chocolate) That is a good choice!  )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dirty="0" smtClean="0"/>
              <a:t>answer if variable </a:t>
            </a:r>
            <a:r>
              <a:rPr lang="en-US" dirty="0"/>
              <a:t>&lt;</a:t>
            </a:r>
            <a:r>
              <a:rPr lang="en-US" dirty="0" smtClean="0"/>
              <a:t> value:</a:t>
            </a:r>
          </a:p>
          <a:p>
            <a:pPr marL="0" indent="0">
              <a:buNone/>
            </a:pPr>
            <a:r>
              <a:rPr lang="en-US" i="1" dirty="0" smtClean="0"/>
              <a:t>	u</a:t>
            </a:r>
            <a:r>
              <a:rPr lang="en-US" i="1" dirty="0"/>
              <a:t>:(</a:t>
            </a:r>
            <a:r>
              <a:rPr lang="en-US" i="1" dirty="0" smtClean="0"/>
              <a:t>more) $</a:t>
            </a:r>
            <a:r>
              <a:rPr lang="en-US" i="1" dirty="0" err="1"/>
              <a:t>askedChocolateNum</a:t>
            </a:r>
            <a:r>
              <a:rPr lang="en-US" i="1" dirty="0"/>
              <a:t>&lt;2 Sure, have more! $</a:t>
            </a:r>
            <a:r>
              <a:rPr lang="en-US" i="1" dirty="0" err="1" smtClean="0"/>
              <a:t>askedChocolateNum</a:t>
            </a:r>
            <a:r>
              <a:rPr lang="en-US" i="1" dirty="0" smtClean="0"/>
              <a:t>=2</a:t>
            </a:r>
            <a:endParaRPr lang="en-US" dirty="0"/>
          </a:p>
          <a:p>
            <a:r>
              <a:rPr lang="en-US" dirty="0" smtClean="0"/>
              <a:t>answer </a:t>
            </a:r>
            <a:r>
              <a:rPr lang="en-US" dirty="0"/>
              <a:t>if </a:t>
            </a:r>
            <a:r>
              <a:rPr lang="en-US" dirty="0" smtClean="0"/>
              <a:t>variable &gt; value :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	</a:t>
            </a:r>
            <a:r>
              <a:rPr lang="en-US" i="1" dirty="0"/>
              <a:t>u:(</a:t>
            </a:r>
            <a:r>
              <a:rPr lang="en-US" i="1" dirty="0" smtClean="0"/>
              <a:t>more) </a:t>
            </a:r>
            <a:r>
              <a:rPr lang="en-US" i="1" dirty="0"/>
              <a:t>Too much $</a:t>
            </a:r>
            <a:r>
              <a:rPr lang="en-US" i="1" dirty="0" err="1"/>
              <a:t>askedFood</a:t>
            </a:r>
            <a:r>
              <a:rPr lang="en-US" i="1" dirty="0"/>
              <a:t> is not </a:t>
            </a:r>
            <a:r>
              <a:rPr lang="en-US" i="1" dirty="0" smtClean="0"/>
              <a:t>good! </a:t>
            </a:r>
            <a:r>
              <a:rPr lang="en-US" i="1" dirty="0"/>
              <a:t>$</a:t>
            </a:r>
            <a:r>
              <a:rPr lang="en-US" i="1" dirty="0" err="1" smtClean="0"/>
              <a:t>askedChocolateNum</a:t>
            </a:r>
            <a:r>
              <a:rPr lang="en-US" i="1" dirty="0" smtClean="0"/>
              <a:t>&gt;2</a:t>
            </a:r>
          </a:p>
          <a:p>
            <a:r>
              <a:rPr lang="en-US" dirty="0" smtClean="0"/>
              <a:t>answer </a:t>
            </a:r>
            <a:r>
              <a:rPr lang="en-US" dirty="0"/>
              <a:t>if variable different from value 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	u</a:t>
            </a:r>
            <a:r>
              <a:rPr lang="en-US" i="1" dirty="0"/>
              <a:t>:(can I have _*) Sorry, I don’t have $1 . </a:t>
            </a:r>
            <a:r>
              <a:rPr lang="en-US" i="1" dirty="0" smtClean="0"/>
              <a:t>$1&lt;&gt;</a:t>
            </a:r>
            <a:r>
              <a:rPr lang="en-US" i="1" dirty="0"/>
              <a:t>chocolate</a:t>
            </a:r>
          </a:p>
          <a:p>
            <a:r>
              <a:rPr lang="en-US" dirty="0" smtClean="0"/>
              <a:t>combining them:</a:t>
            </a:r>
          </a:p>
          <a:p>
            <a:pPr marL="0" indent="0">
              <a:buNone/>
            </a:pPr>
            <a:r>
              <a:rPr lang="en-US" i="1" dirty="0" smtClean="0"/>
              <a:t>	u:("more $</a:t>
            </a:r>
            <a:r>
              <a:rPr lang="en-US" i="1" dirty="0" err="1" smtClean="0"/>
              <a:t>askedFood</a:t>
            </a:r>
            <a:r>
              <a:rPr lang="en-US" i="1" dirty="0" smtClean="0"/>
              <a:t>==chocolate") ^first["$</a:t>
            </a:r>
            <a:r>
              <a:rPr lang="en-US" i="1" dirty="0" err="1" smtClean="0"/>
              <a:t>askedChocolateNum</a:t>
            </a:r>
            <a:r>
              <a:rPr lang="en-US" i="1" dirty="0" smtClean="0"/>
              <a:t>&lt;2 Sure, have more! $</a:t>
            </a:r>
            <a:r>
              <a:rPr lang="en-US" i="1" dirty="0" err="1" smtClean="0"/>
              <a:t>askedChocolateNum</a:t>
            </a:r>
            <a:r>
              <a:rPr lang="en-US" i="1" dirty="0" smtClean="0"/>
              <a:t>=2" "$</a:t>
            </a:r>
            <a:r>
              <a:rPr lang="en-US" i="1" dirty="0" err="1" smtClean="0"/>
              <a:t>askedChocolateNum</a:t>
            </a:r>
            <a:r>
              <a:rPr lang="en-US" i="1" dirty="0" smtClean="0"/>
              <a:t>&gt;1 Too much $</a:t>
            </a:r>
            <a:r>
              <a:rPr lang="en-US" i="1" dirty="0" err="1" smtClean="0"/>
              <a:t>askedFood</a:t>
            </a:r>
            <a:r>
              <a:rPr lang="en-US" i="1" dirty="0" smtClean="0"/>
              <a:t> is not good"]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2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Skin </a:t>
            </a:r>
            <a:r>
              <a:rPr lang="en-US" dirty="0"/>
              <a:t>(</a:t>
            </a:r>
            <a:r>
              <a:rPr lang="en-US" i="1" dirty="0"/>
              <a:t>s:(Answer) Modifications</a:t>
            </a:r>
            <a:r>
              <a:rPr lang="en-US" dirty="0" smtClean="0"/>
              <a:t>) allows to apply modifications to a rule</a:t>
            </a:r>
          </a:p>
          <a:p>
            <a:r>
              <a:rPr lang="en-US" b="1" dirty="0" smtClean="0"/>
              <a:t>^</a:t>
            </a:r>
            <a:r>
              <a:rPr lang="en-US" b="1" dirty="0" err="1" smtClean="0"/>
              <a:t>addword</a:t>
            </a:r>
            <a:r>
              <a:rPr lang="en-US" b="1" dirty="0" smtClean="0"/>
              <a:t> </a:t>
            </a:r>
            <a:r>
              <a:rPr lang="en-US" dirty="0" smtClean="0"/>
              <a:t>: adds a word/phrase in </a:t>
            </a:r>
            <a:r>
              <a:rPr lang="en-US" dirty="0"/>
              <a:t>one or more previous </a:t>
            </a:r>
            <a:r>
              <a:rPr lang="en-US" b="1" dirty="0"/>
              <a:t>robot output(s) </a:t>
            </a:r>
            <a:r>
              <a:rPr lang="en-US" dirty="0" smtClean="0"/>
              <a:t>at a specified position</a:t>
            </a:r>
          </a:p>
          <a:p>
            <a:pPr lvl="1"/>
            <a:r>
              <a:rPr lang="en-US" dirty="0" smtClean="0"/>
              <a:t>if you want </a:t>
            </a:r>
            <a:r>
              <a:rPr lang="en-US" dirty="0"/>
              <a:t>to modify all </a:t>
            </a:r>
            <a:r>
              <a:rPr lang="en-US" dirty="0" smtClean="0"/>
              <a:t>rules, </a:t>
            </a:r>
            <a:r>
              <a:rPr lang="en-US" dirty="0"/>
              <a:t>then </a:t>
            </a:r>
            <a:r>
              <a:rPr lang="en-US" b="1" dirty="0"/>
              <a:t>*</a:t>
            </a:r>
            <a:r>
              <a:rPr lang="en-US" dirty="0"/>
              <a:t> can be used instead of a </a:t>
            </a:r>
            <a:r>
              <a:rPr lang="en-US" b="1" dirty="0"/>
              <a:t>robot </a:t>
            </a:r>
            <a:r>
              <a:rPr lang="en-US" b="1" dirty="0" smtClean="0"/>
              <a:t>output</a:t>
            </a:r>
          </a:p>
          <a:p>
            <a:pPr lvl="1"/>
            <a:r>
              <a:rPr lang="en-US" dirty="0" smtClean="0"/>
              <a:t>Syntax: </a:t>
            </a:r>
            <a:r>
              <a:rPr lang="en-US" i="1" dirty="0" smtClean="0"/>
              <a:t>s:(</a:t>
            </a:r>
            <a:r>
              <a:rPr lang="en-US" b="1" i="1" dirty="0" smtClean="0"/>
              <a:t>robot output</a:t>
            </a:r>
            <a:r>
              <a:rPr lang="en-US" i="1" dirty="0" smtClean="0"/>
              <a:t>) </a:t>
            </a:r>
            <a:r>
              <a:rPr lang="en-US" i="1" dirty="0"/>
              <a:t>^</a:t>
            </a:r>
            <a:r>
              <a:rPr lang="en-US" i="1" dirty="0" err="1"/>
              <a:t>addword</a:t>
            </a:r>
            <a:r>
              <a:rPr lang="en-US" i="1" dirty="0"/>
              <a:t>(Expression, Position, Frequency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Frequency represents </a:t>
            </a:r>
            <a:r>
              <a:rPr lang="en-US" dirty="0"/>
              <a:t>the probability of the skin to be applied (1:always apply, 0:never apply)</a:t>
            </a:r>
            <a:endParaRPr lang="en-US" dirty="0" smtClean="0"/>
          </a:p>
          <a:p>
            <a:pPr marL="457200" lvl="1" indent="0">
              <a:buNone/>
            </a:pPr>
            <a:r>
              <a:rPr lang="en-US" i="1" dirty="0" smtClean="0"/>
              <a:t>	u</a:t>
            </a:r>
            <a:r>
              <a:rPr lang="en-US" i="1" dirty="0"/>
              <a:t>:(hello) hello human 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i="1" dirty="0" smtClean="0"/>
              <a:t>	s</a:t>
            </a:r>
            <a:r>
              <a:rPr lang="en-US" i="1" dirty="0"/>
              <a:t>:(hello human) ^</a:t>
            </a:r>
            <a:r>
              <a:rPr lang="en-US" i="1" dirty="0" err="1"/>
              <a:t>addword</a:t>
            </a:r>
            <a:r>
              <a:rPr lang="en-US" i="1" dirty="0"/>
              <a:t>(I am your father, end, 1</a:t>
            </a:r>
            <a:r>
              <a:rPr lang="en-US" i="1" dirty="0" smtClean="0"/>
              <a:t>)</a:t>
            </a:r>
          </a:p>
          <a:p>
            <a:pPr indent="-285750"/>
            <a:r>
              <a:rPr lang="en-US" b="1" dirty="0"/>
              <a:t>^</a:t>
            </a:r>
            <a:r>
              <a:rPr lang="en-US" b="1" dirty="0" smtClean="0"/>
              <a:t>replace : </a:t>
            </a:r>
            <a:r>
              <a:rPr lang="en-US" dirty="0" smtClean="0"/>
              <a:t>replaces a word/phrase in one or more previous </a:t>
            </a:r>
            <a:r>
              <a:rPr lang="en-US" b="1" dirty="0" smtClean="0"/>
              <a:t>robot output(s)</a:t>
            </a:r>
          </a:p>
          <a:p>
            <a:pPr lvl="1"/>
            <a:r>
              <a:rPr lang="en-US" dirty="0"/>
              <a:t>Syntax: </a:t>
            </a:r>
            <a:r>
              <a:rPr lang="en-US" i="1" dirty="0"/>
              <a:t>s</a:t>
            </a:r>
            <a:r>
              <a:rPr lang="en-US" i="1" dirty="0" smtClean="0"/>
              <a:t>:(</a:t>
            </a:r>
            <a:r>
              <a:rPr lang="en-US" b="1" i="1" dirty="0" smtClean="0"/>
              <a:t>robot </a:t>
            </a:r>
            <a:r>
              <a:rPr lang="en-US" b="1" i="1" dirty="0"/>
              <a:t>output</a:t>
            </a:r>
            <a:r>
              <a:rPr lang="en-US" i="1" dirty="0"/>
              <a:t>) </a:t>
            </a:r>
            <a:r>
              <a:rPr lang="en-US" i="1" dirty="0" smtClean="0"/>
              <a:t>^replace(Expression</a:t>
            </a:r>
            <a:r>
              <a:rPr lang="en-US" i="1" dirty="0"/>
              <a:t>, Position, Frequency</a:t>
            </a:r>
            <a:r>
              <a:rPr lang="en-US" i="1" dirty="0" smtClean="0"/>
              <a:t>)</a:t>
            </a:r>
          </a:p>
          <a:p>
            <a:pPr marL="457200" lvl="1" indent="0">
              <a:buNone/>
            </a:pPr>
            <a:r>
              <a:rPr lang="en-US" i="1" dirty="0"/>
              <a:t>u:(what do you like to do) I like to speak with you </a:t>
            </a:r>
            <a:r>
              <a:rPr lang="en-US" i="1" dirty="0" smtClean="0"/>
              <a:t>human</a:t>
            </a:r>
          </a:p>
          <a:p>
            <a:pPr marL="457200" lvl="1" indent="0">
              <a:buNone/>
            </a:pPr>
            <a:r>
              <a:rPr lang="en-US" i="1" dirty="0"/>
              <a:t>s:({*} human {*}) ^replace(human, Michael, 1)</a:t>
            </a:r>
          </a:p>
          <a:p>
            <a:pPr lvl="1"/>
            <a:endParaRPr lang="en-US" b="1" dirty="0" smtClean="0"/>
          </a:p>
          <a:p>
            <a:pPr indent="-285750"/>
            <a:endParaRPr lang="en-US" b="1" dirty="0"/>
          </a:p>
          <a:p>
            <a:pPr marL="57150" indent="0">
              <a:buNone/>
            </a:pPr>
            <a:endParaRPr lang="en-US" i="1" dirty="0" smtClean="0"/>
          </a:p>
          <a:p>
            <a:pPr marL="457200" lvl="1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582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Activation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/>
              <a:t>All the </a:t>
            </a:r>
            <a:r>
              <a:rPr lang="en-US" sz="1700" b="1" dirty="0" smtClean="0"/>
              <a:t>rules</a:t>
            </a:r>
            <a:r>
              <a:rPr lang="en-US" sz="1700" dirty="0"/>
              <a:t> of a deactivated </a:t>
            </a:r>
            <a:r>
              <a:rPr lang="en-US" sz="1700" b="1" dirty="0" smtClean="0"/>
              <a:t>topic</a:t>
            </a:r>
            <a:r>
              <a:rPr lang="en-US" sz="1700" dirty="0"/>
              <a:t> are also </a:t>
            </a:r>
            <a:r>
              <a:rPr lang="en-US" sz="1700" dirty="0" smtClean="0"/>
              <a:t>deactivated</a:t>
            </a:r>
            <a:endParaRPr lang="en-US" sz="1700" dirty="0"/>
          </a:p>
          <a:p>
            <a:r>
              <a:rPr lang="en-US" sz="1700" dirty="0"/>
              <a:t>All the </a:t>
            </a:r>
            <a:r>
              <a:rPr lang="en-US" sz="1700" b="1" dirty="0" smtClean="0"/>
              <a:t>rules</a:t>
            </a:r>
            <a:r>
              <a:rPr lang="en-US" sz="1700" dirty="0"/>
              <a:t> of an activated </a:t>
            </a:r>
            <a:r>
              <a:rPr lang="en-US" sz="1700" b="1" dirty="0" smtClean="0"/>
              <a:t>topic</a:t>
            </a:r>
            <a:r>
              <a:rPr lang="en-US" sz="1700" dirty="0"/>
              <a:t> are activated, </a:t>
            </a:r>
            <a:r>
              <a:rPr lang="en-US" sz="1700" b="1" dirty="0" smtClean="0">
                <a:solidFill>
                  <a:srgbClr val="FF0000"/>
                </a:solidFill>
              </a:rPr>
              <a:t>UNLESS</a:t>
            </a:r>
            <a:r>
              <a:rPr lang="en-US" sz="1700" dirty="0" smtClean="0">
                <a:solidFill>
                  <a:srgbClr val="FF0000"/>
                </a:solidFill>
              </a:rPr>
              <a:t> </a:t>
            </a:r>
            <a:r>
              <a:rPr lang="en-US" sz="1700" dirty="0" smtClean="0"/>
              <a:t>the rule</a:t>
            </a:r>
            <a:endParaRPr lang="en-US" sz="1700" dirty="0"/>
          </a:p>
          <a:p>
            <a:pPr lvl="1"/>
            <a:r>
              <a:rPr lang="en-US" dirty="0"/>
              <a:t>is a </a:t>
            </a:r>
            <a:r>
              <a:rPr lang="en-US" b="1" dirty="0" smtClean="0"/>
              <a:t>user </a:t>
            </a:r>
            <a:r>
              <a:rPr lang="en-US" b="1" dirty="0" err="1" smtClean="0"/>
              <a:t>subrule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is not </a:t>
            </a:r>
            <a:r>
              <a:rPr lang="en-US" dirty="0" smtClean="0"/>
              <a:t>connected to </a:t>
            </a:r>
            <a:r>
              <a:rPr lang="en-US" dirty="0"/>
              <a:t>the last triggered </a:t>
            </a:r>
            <a:r>
              <a:rPr lang="en-US" b="1" dirty="0" smtClean="0"/>
              <a:t>rule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is an already executed </a:t>
            </a:r>
            <a:r>
              <a:rPr lang="en-US" b="1" dirty="0" smtClean="0"/>
              <a:t>proposal</a:t>
            </a:r>
            <a:r>
              <a:rPr lang="en-US" dirty="0" smtClean="0"/>
              <a:t>,</a:t>
            </a:r>
            <a:endParaRPr lang="en-US" dirty="0"/>
          </a:p>
          <a:p>
            <a:pPr lvl="1"/>
            <a:r>
              <a:rPr lang="en-US" dirty="0" smtClean="0"/>
              <a:t>has a </a:t>
            </a:r>
            <a:r>
              <a:rPr lang="en-US" dirty="0"/>
              <a:t>deactivated </a:t>
            </a:r>
            <a:r>
              <a:rPr lang="en-US" b="1" dirty="0" smtClean="0"/>
              <a:t>tag</a:t>
            </a:r>
            <a:r>
              <a:rPr lang="en-US" dirty="0" smtClean="0"/>
              <a:t>,</a:t>
            </a:r>
            <a:endParaRPr lang="en-US" dirty="0"/>
          </a:p>
          <a:p>
            <a:pPr lvl="1"/>
            <a:r>
              <a:rPr lang="en-US" dirty="0" smtClean="0"/>
              <a:t>has the</a:t>
            </a:r>
            <a:r>
              <a:rPr lang="en-US" dirty="0"/>
              <a:t> </a:t>
            </a:r>
            <a:r>
              <a:rPr lang="en-US" b="1" dirty="0" smtClean="0"/>
              <a:t>^private</a:t>
            </a:r>
            <a:r>
              <a:rPr lang="en-US" dirty="0"/>
              <a:t> function, while its </a:t>
            </a:r>
            <a:r>
              <a:rPr lang="en-US" b="1" dirty="0" smtClean="0"/>
              <a:t>topic</a:t>
            </a:r>
            <a:r>
              <a:rPr lang="en-US" dirty="0"/>
              <a:t> </a:t>
            </a:r>
            <a:r>
              <a:rPr lang="en-US" dirty="0" smtClean="0"/>
              <a:t>does not have the</a:t>
            </a:r>
            <a:r>
              <a:rPr lang="en-US" dirty="0"/>
              <a:t> </a:t>
            </a:r>
            <a:r>
              <a:rPr lang="en-US" dirty="0" smtClean="0"/>
              <a:t>focus (containing </a:t>
            </a:r>
            <a:r>
              <a:rPr lang="en-US" dirty="0"/>
              <a:t>the last triggered rule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3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QiChat</a:t>
            </a:r>
            <a:r>
              <a:rPr lang="en-US" dirty="0" smtClean="0"/>
              <a:t> has an extensive </a:t>
            </a:r>
            <a:r>
              <a:rPr lang="en-US" dirty="0" smtClean="0">
                <a:hlinkClick r:id="rId2"/>
              </a:rPr>
              <a:t>documentation</a:t>
            </a:r>
            <a:r>
              <a:rPr lang="en-US" dirty="0" smtClean="0"/>
              <a:t> with more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1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201" y="2474375"/>
            <a:ext cx="1614124" cy="303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</a:t>
            </a:r>
            <a:r>
              <a:rPr lang="en-US" dirty="0" err="1" smtClean="0"/>
              <a:t>horegraphe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96" y="3308863"/>
            <a:ext cx="1303246" cy="244880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65" y="1908530"/>
            <a:ext cx="6266853" cy="36016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09600"/>
            <a:ext cx="614138" cy="6141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685" y="5644458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Nao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488841" y="5649512"/>
            <a:ext cx="90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Pepper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1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Customise</a:t>
            </a:r>
            <a:r>
              <a:rPr lang="en-US" dirty="0" smtClean="0"/>
              <a:t> Your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the toolbar -&gt; View</a:t>
            </a:r>
          </a:p>
          <a:p>
            <a:r>
              <a:rPr lang="en-US" dirty="0" smtClean="0"/>
              <a:t>Tick (choose): </a:t>
            </a:r>
          </a:p>
          <a:p>
            <a:pPr lvl="1"/>
            <a:r>
              <a:rPr lang="en-US" dirty="0" smtClean="0"/>
              <a:t>Box libraries</a:t>
            </a:r>
          </a:p>
          <a:p>
            <a:pPr lvl="1"/>
            <a:r>
              <a:rPr lang="en-US" dirty="0" smtClean="0"/>
              <a:t>Project files</a:t>
            </a:r>
          </a:p>
          <a:p>
            <a:pPr lvl="1"/>
            <a:r>
              <a:rPr lang="en-US" dirty="0" smtClean="0"/>
              <a:t>Inspector</a:t>
            </a:r>
          </a:p>
          <a:p>
            <a:pPr lvl="1"/>
            <a:r>
              <a:rPr lang="en-US" dirty="0" smtClean="0"/>
              <a:t>Project objects</a:t>
            </a:r>
          </a:p>
          <a:p>
            <a:pPr lvl="1"/>
            <a:r>
              <a:rPr lang="en-US" dirty="0" smtClean="0"/>
              <a:t>Dialog</a:t>
            </a:r>
          </a:p>
          <a:p>
            <a:pPr lvl="1"/>
            <a:r>
              <a:rPr lang="en-US" dirty="0" smtClean="0"/>
              <a:t>Memory watcher</a:t>
            </a:r>
          </a:p>
          <a:p>
            <a:pPr lvl="1"/>
            <a:r>
              <a:rPr lang="en-US" dirty="0"/>
              <a:t>Robot </a:t>
            </a:r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(Optional) For the actual robot: Robot applications and Video monitor</a:t>
            </a:r>
          </a:p>
        </p:txBody>
      </p:sp>
    </p:spTree>
    <p:extLst>
      <p:ext uri="{BB962C8B-B14F-4D97-AF65-F5344CB8AC3E}">
        <p14:creationId xmlns:p14="http://schemas.microsoft.com/office/powerpoint/2010/main" val="57892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the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virtual robot: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Connect to the robot: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41" y="2567781"/>
            <a:ext cx="3378200" cy="2324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39114" y="4321280"/>
            <a:ext cx="2182155" cy="27336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41" y="5400570"/>
            <a:ext cx="7632700" cy="4953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070714" y="5421581"/>
            <a:ext cx="645973" cy="44915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1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84" y="1539150"/>
            <a:ext cx="2327676" cy="30059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34258"/>
            <a:ext cx="8596668" cy="1320800"/>
          </a:xfrm>
        </p:spPr>
        <p:txBody>
          <a:bodyPr/>
          <a:lstStyle/>
          <a:p>
            <a:r>
              <a:rPr lang="en-US" dirty="0" smtClean="0"/>
              <a:t>Task 1: Hello World!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465" y="2346472"/>
            <a:ext cx="5374964" cy="22506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95" y="5496972"/>
            <a:ext cx="7632700" cy="4953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21179" y="5496972"/>
            <a:ext cx="538035" cy="4953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587421" y="1755228"/>
            <a:ext cx="210206" cy="57245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499906" y="1791371"/>
            <a:ext cx="214085" cy="53631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81498" y="1348774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onStart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88926" y="1348774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onStopped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126690" y="1755228"/>
            <a:ext cx="44153" cy="53631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54704" y="1348774"/>
            <a:ext cx="223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Flow Diagram Panel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018646" y="3307642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Drag and drop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188814" y="3713117"/>
            <a:ext cx="1296650" cy="1051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677334" y="4682387"/>
            <a:ext cx="8482968" cy="834080"/>
          </a:xfrm>
        </p:spPr>
        <p:txBody>
          <a:bodyPr>
            <a:normAutofit/>
          </a:bodyPr>
          <a:lstStyle/>
          <a:p>
            <a:r>
              <a:rPr lang="en-US" dirty="0" smtClean="0"/>
              <a:t>Double click “</a:t>
            </a:r>
            <a:r>
              <a:rPr lang="en-US" b="1" dirty="0" smtClean="0"/>
              <a:t>Say</a:t>
            </a:r>
            <a:r>
              <a:rPr lang="en-US" dirty="0" smtClean="0"/>
              <a:t>” to edit the text to be said</a:t>
            </a:r>
          </a:p>
          <a:p>
            <a:r>
              <a:rPr lang="en-US" dirty="0" smtClean="0"/>
              <a:t>Upload </a:t>
            </a:r>
            <a:r>
              <a:rPr lang="en-US" dirty="0"/>
              <a:t>to the robot and </a:t>
            </a:r>
            <a:r>
              <a:rPr lang="en-US" dirty="0" smtClean="0"/>
              <a:t>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0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165918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Double click on the box:</a:t>
            </a:r>
          </a:p>
          <a:p>
            <a:pPr lvl="1"/>
            <a:r>
              <a:rPr lang="en-US" dirty="0" smtClean="0"/>
              <a:t>If Python code: Script Editor will show the code</a:t>
            </a:r>
          </a:p>
          <a:p>
            <a:pPr lvl="1"/>
            <a:r>
              <a:rPr lang="en-US" dirty="0" smtClean="0"/>
              <a:t>If Diagram or complex </a:t>
            </a:r>
            <a:r>
              <a:rPr lang="en-US" dirty="0" err="1" smtClean="0"/>
              <a:t>behaviour</a:t>
            </a:r>
            <a:r>
              <a:rPr lang="en-US" dirty="0" smtClean="0"/>
              <a:t> (e.g. “</a:t>
            </a:r>
            <a:r>
              <a:rPr lang="en-US" b="1" dirty="0" smtClean="0"/>
              <a:t>Say”</a:t>
            </a:r>
            <a:r>
              <a:rPr lang="en-US" dirty="0" smtClean="0"/>
              <a:t>): Flow diagram will show intern flow diagrams</a:t>
            </a:r>
          </a:p>
          <a:p>
            <a:pPr lvl="1"/>
            <a:r>
              <a:rPr lang="en-US" dirty="0" smtClean="0"/>
              <a:t>If Timeline: Timeline panel will be visible</a:t>
            </a:r>
          </a:p>
          <a:p>
            <a:r>
              <a:rPr lang="en-US" dirty="0" smtClean="0"/>
              <a:t>Right </a:t>
            </a:r>
            <a:r>
              <a:rPr lang="en-US" dirty="0"/>
              <a:t>click on “</a:t>
            </a:r>
            <a:r>
              <a:rPr lang="en-US" b="1" dirty="0"/>
              <a:t>Say</a:t>
            </a:r>
            <a:r>
              <a:rPr lang="en-US" dirty="0"/>
              <a:t>” box -&gt; Edit </a:t>
            </a:r>
            <a:r>
              <a:rPr lang="en-US" dirty="0" smtClean="0"/>
              <a:t>box</a:t>
            </a:r>
          </a:p>
          <a:p>
            <a:pPr lvl="1"/>
            <a:r>
              <a:rPr lang="en-US" dirty="0" smtClean="0"/>
              <a:t>Edit </a:t>
            </a:r>
            <a:r>
              <a:rPr lang="en-US" dirty="0"/>
              <a:t>the properties of the box (name, description, image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Add/delete/edit  </a:t>
            </a:r>
            <a:r>
              <a:rPr lang="en-US" dirty="0" smtClean="0"/>
              <a:t>inputs/outputs/parameters</a:t>
            </a:r>
          </a:p>
          <a:p>
            <a:pPr lvl="1"/>
            <a:r>
              <a:rPr lang="en-US" dirty="0" smtClean="0"/>
              <a:t>Load a library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706" y="1396301"/>
            <a:ext cx="2680138" cy="487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7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wrench symbol at the corner of the box (e.g. “</a:t>
            </a:r>
            <a:r>
              <a:rPr lang="en-US" b="1" dirty="0" smtClean="0"/>
              <a:t>Say”</a:t>
            </a:r>
            <a:r>
              <a:rPr lang="en-US" dirty="0" smtClean="0"/>
              <a:t>) or right click on the box and choose “Set Parameters”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99" y="3119383"/>
            <a:ext cx="3386937" cy="280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2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2687</TotalTime>
  <Words>1894</Words>
  <Application>Microsoft Macintosh PowerPoint</Application>
  <PresentationFormat>Widescreen</PresentationFormat>
  <Paragraphs>318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Calibri</vt:lpstr>
      <vt:lpstr>Trebuchet MS</vt:lpstr>
      <vt:lpstr>Wingdings</vt:lpstr>
      <vt:lpstr>Wingdings 3</vt:lpstr>
      <vt:lpstr>Arial</vt:lpstr>
      <vt:lpstr>Facet</vt:lpstr>
      <vt:lpstr>AINT512:  Science and Technology of Human-Robot Interaction </vt:lpstr>
      <vt:lpstr>Learning Outcomes</vt:lpstr>
      <vt:lpstr>Installing the Software</vt:lpstr>
      <vt:lpstr>    horegraphe</vt:lpstr>
      <vt:lpstr>Customise Your View</vt:lpstr>
      <vt:lpstr>Connect to the Robot</vt:lpstr>
      <vt:lpstr>Task 1: Hello World!</vt:lpstr>
      <vt:lpstr>Boxes</vt:lpstr>
      <vt:lpstr>Boxes</vt:lpstr>
      <vt:lpstr>Task 1-b: Animated Say (Robot Only)</vt:lpstr>
      <vt:lpstr>Kinematics</vt:lpstr>
      <vt:lpstr>Timeline</vt:lpstr>
      <vt:lpstr>Timeline</vt:lpstr>
      <vt:lpstr>Task 2: Create an Animation</vt:lpstr>
      <vt:lpstr>Task 2: Create an Animation</vt:lpstr>
      <vt:lpstr>Export Animation</vt:lpstr>
      <vt:lpstr>Sensors</vt:lpstr>
      <vt:lpstr>Task 3: Subscribe to Event (Robot Only)</vt:lpstr>
      <vt:lpstr>Task 4: Basic Awareness (Robot Only)</vt:lpstr>
      <vt:lpstr>Task 5: Autonomous Life (Robot Only)</vt:lpstr>
      <vt:lpstr>Task 5: Python Programming</vt:lpstr>
      <vt:lpstr>Task 5: Python Programming</vt:lpstr>
      <vt:lpstr>Task 5: Python Programming</vt:lpstr>
      <vt:lpstr>Beyond Choregraphe</vt:lpstr>
      <vt:lpstr>Further Information</vt:lpstr>
      <vt:lpstr>Dialog Manager</vt:lpstr>
      <vt:lpstr>QiChat</vt:lpstr>
      <vt:lpstr>QiChat</vt:lpstr>
      <vt:lpstr>Animations</vt:lpstr>
      <vt:lpstr>Special Characters</vt:lpstr>
      <vt:lpstr>Rule Functions</vt:lpstr>
      <vt:lpstr>Variables</vt:lpstr>
      <vt:lpstr>Events</vt:lpstr>
      <vt:lpstr>Conditions</vt:lpstr>
      <vt:lpstr>Conditions</vt:lpstr>
      <vt:lpstr>Transformation Rules</vt:lpstr>
      <vt:lpstr>Rule Activation</vt:lpstr>
      <vt:lpstr>Further Information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MECH533  ROBOTICS AND CONTROL</dc:title>
  <dc:creator>Bahar Irfan</dc:creator>
  <cp:lastModifiedBy>Bahar Irfan</cp:lastModifiedBy>
  <cp:revision>161</cp:revision>
  <dcterms:created xsi:type="dcterms:W3CDTF">2016-12-11T21:42:35Z</dcterms:created>
  <dcterms:modified xsi:type="dcterms:W3CDTF">2017-02-10T16:35:22Z</dcterms:modified>
</cp:coreProperties>
</file>