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5"/>
  </p:normalViewPr>
  <p:slideViewPr>
    <p:cSldViewPr snapToGrid="0" snapToObjects="1">
      <p:cViewPr varScale="1">
        <p:scale>
          <a:sx n="78" d="100"/>
          <a:sy n="78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6F1D-E06D-5042-B722-0C3614974A4F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09878-5908-E54D-A4BC-83AC1C4A84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68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29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4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45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63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23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08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86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80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8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94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223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16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42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841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37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05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09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14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8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06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6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5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9878-5908-E54D-A4BC-83AC1C4A847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9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D9C0F-D81E-F64E-B465-AA587D29E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7BD359-0F56-0D43-B769-2D24D806C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54688D-2C3D-E841-84E6-744B6B9A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EC2192-5C8E-3C4D-AAD6-8E4EA57C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2CAFEB-8C63-3D45-B6C6-F678AC10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7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BBA6D-F928-A840-8024-261C6D2C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D938B7-D419-9341-ACC5-99BB7BD9A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7A6EF-785D-F442-AE9E-D063168D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E0F93-E65A-CD49-AC83-978550DB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5F44B8-88AE-6243-8405-58FBBCDC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5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395C70-24C8-284F-834D-AF3E40576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AF3E89-C9AA-1A47-A7E8-8F9A808EC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68D3F-8340-CE4D-B36F-148059DD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14181E-12B4-9745-B3CD-F2AD0376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6C882-C1E8-3B46-BAC2-53E71A9C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60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2E56E-7A9B-6742-A203-4689D236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083E1-068E-EF44-BC64-4FF70E61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D7865-9CF0-6449-986B-C574AE7E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2C6F8-F203-DF40-B99C-42896894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B0156-BF9B-5D44-92C8-37B7E7F1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07FC0-3721-6D47-B510-74E6C2B3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E6AACA-373F-0346-B208-05A11B295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B4DC4-6C36-964C-8BDB-9A5BBEBC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91DFF-5E06-1B44-9B9C-06A152BD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B6E1B-CF74-634C-8296-749D9F03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50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9C3F2-9221-604C-A741-9EECFFC2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92D6B-2AD9-FC46-B15B-528DEA223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89EB73-B68C-D940-9CA7-3A8ABBF67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746B17-F1A6-5B41-B191-CD507BDD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0EEB6A-A1EB-DA4A-8D49-79DEA6E4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D15B5C-5DDF-4E4F-95E9-210D7F74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4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BCDDC-33CC-274A-8F3A-084356E2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1D0E47-BDF3-B948-B241-DEF9803F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5E0B17-F8D5-1B41-89ED-93B5A380B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5927C0-9C18-3449-B2A8-8026895C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DBD67F-5784-A045-B945-378DC2C4F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0A55AA-1036-724C-AC9A-5CF94892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C171BA-EC5E-D54D-BFBB-9E3AF2A0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6A81A4-73E9-EA49-B0BC-82C57B37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3C03F-7E84-494A-AD7B-60F5AD0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732045-4BE0-3B4C-94B5-49E2846E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671229-E77B-264D-8B43-6ED06AC7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AADC2B-BB31-4943-A12F-C33A7295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67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5BF9CC-19FF-3B4A-9445-8FE9BD0A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97A283-6B01-CE4C-BEE5-1314D523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B468FD-BB2E-A846-9160-1E732F06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16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5BE36-7A83-2646-ABEA-391ACE29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861CD-0DCC-1B44-85C4-72257FF6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79C95C-3807-D342-8142-047AB966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A03509-B76F-954C-AB70-AC19C4D1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626C97-8843-7D42-AC6C-902A3689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D7054F-107F-784B-8078-4CA67BED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9C9F7-2FE9-8045-8BAB-6C8C8116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E65B37-1FAE-E74C-8E7C-B0CDA591E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96CFF2-0518-1143-A945-942A05966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57077F-1073-1247-8A16-F5DCF6EC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989CF5-9C2B-0941-8F17-36CCF0CF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7BD0B3-BBF0-4F4B-9A70-A8007C96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61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7EFEB-DEF6-5E45-8E1F-1775969C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68D026-EACA-1947-B515-CF16243D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D6D1D6-C0FC-9544-98EA-311F5D573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1DA0-C497-5740-A59E-6ED44D836F6B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18BDF-472F-1D49-BB3C-EB824F707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7B9E2-BEC9-8B4E-B9CA-610BE09E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7F08-BD14-2946-84DA-734CD23F1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3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2E3C8-5072-C242-850A-5CFC19830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sz="5400" dirty="0" err="1">
                <a:latin typeface="Helvetica" pitchFamily="2" charset="0"/>
              </a:rPr>
              <a:t>DateTime</a:t>
            </a:r>
            <a:r>
              <a:rPr lang="en" sz="5400" dirty="0">
                <a:latin typeface="Helvetica" pitchFamily="2" charset="0"/>
              </a:rPr>
              <a:t> API,</a:t>
            </a:r>
            <a:br>
              <a:rPr lang="en" sz="5400" dirty="0">
                <a:latin typeface="Helvetica" pitchFamily="2" charset="0"/>
              </a:rPr>
            </a:br>
            <a:r>
              <a:rPr lang="el-GR" dirty="0"/>
              <a:t>λ</a:t>
            </a:r>
            <a:r>
              <a:rPr lang="en-US" sz="5400" dirty="0">
                <a:latin typeface="Helvetica" pitchFamily="2" charset="0"/>
              </a:rPr>
              <a:t>-</a:t>
            </a:r>
            <a:r>
              <a:rPr lang="ru-RU" sz="5400" dirty="0">
                <a:latin typeface="Helvetica" pitchFamily="2" charset="0"/>
              </a:rPr>
              <a:t>выражения</a:t>
            </a:r>
            <a:r>
              <a:rPr lang="en-US" sz="5400" dirty="0">
                <a:latin typeface="Helvetica" pitchFamily="2" charset="0"/>
              </a:rPr>
              <a:t>,</a:t>
            </a:r>
            <a:r>
              <a:rPr lang="en" sz="5400" dirty="0">
                <a:latin typeface="Helvetica" pitchFamily="2" charset="0"/>
              </a:rPr>
              <a:t> Stream API</a:t>
            </a:r>
            <a:r>
              <a:rPr lang="ru-RU" sz="5400" dirty="0">
                <a:latin typeface="Helvetica" pitchFamily="2" charset="0"/>
              </a:rPr>
              <a:t>, </a:t>
            </a:r>
            <a:r>
              <a:rPr lang="en-US" sz="5400" dirty="0" err="1">
                <a:latin typeface="Helvetica" pitchFamily="2" charset="0"/>
              </a:rPr>
              <a:t>Optionals</a:t>
            </a:r>
            <a:endParaRPr lang="ru-RU" sz="5400" dirty="0">
              <a:latin typeface="Helvetica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24D0A2-1620-6B44-A01A-F9A79BB1E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CROC Java School 2020</a:t>
            </a:r>
            <a:endParaRPr lang="ru-RU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0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Лямбда-выражения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код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-&gt; {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j)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j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-&gt;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27335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Функциональные интерфейсы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latin typeface="Helvetica" pitchFamily="2" charset="0"/>
              </a:rPr>
              <a:t>Функциональный интерфейс — интерфейс, у которого ровно один абстрактный метод (понятно, реализацией какого метода является лямбда)</a:t>
            </a:r>
          </a:p>
          <a:p>
            <a:r>
              <a:rPr lang="ru-RU" dirty="0">
                <a:latin typeface="Helvetica" pitchFamily="2" charset="0"/>
              </a:rPr>
              <a:t>Может быть помечен аннотацией 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en" dirty="0">
                <a:latin typeface="Helvetica" pitchFamily="2" charset="0"/>
              </a:rPr>
              <a:t>, </a:t>
            </a:r>
            <a:r>
              <a:rPr lang="ru-RU" dirty="0">
                <a:latin typeface="Helvetica" pitchFamily="2" charset="0"/>
              </a:rPr>
              <a:t>хотя это не обязательно</a:t>
            </a: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Если метод интерфейса подходит по параметрам и возвращаемому значению лямбды, то лямбду можно присвоить в переменную с типом этого интерфейса:</a:t>
            </a:r>
          </a:p>
          <a:p>
            <a:endParaRPr lang="ru-RU" dirty="0">
              <a:effectLst/>
              <a:latin typeface="Helvetica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//можно не указывать типы переменных лямбды, компилятор их вычислит</a:t>
            </a:r>
          </a:p>
          <a:p>
            <a:pPr marL="0" indent="0">
              <a:buNone/>
            </a:pPr>
            <a:r>
              <a:rPr lang="en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c = (s1, s2) -&gt; s1.length() - s2.length();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код с применением лямбд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5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Замыкания (</a:t>
            </a:r>
            <a:r>
              <a:rPr lang="en-US" dirty="0">
                <a:latin typeface="Helvetica" pitchFamily="2" charset="0"/>
              </a:rPr>
              <a:t>closures)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Замыкания – лямбды, в теле которых используются переменные, объявленные за ее пределами, и не являющиеся ее параметрами</a:t>
            </a: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Таким образом, лямбды включают в себя:</a:t>
            </a:r>
          </a:p>
          <a:p>
            <a:pPr lvl="1"/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код</a:t>
            </a:r>
          </a:p>
          <a:p>
            <a:pPr lvl="1"/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параметры</a:t>
            </a:r>
          </a:p>
          <a:p>
            <a:pPr lvl="1"/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внешние переменные лямбды</a:t>
            </a:r>
          </a:p>
          <a:p>
            <a:pPr lvl="1"/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Внешние переменные лямбда-выражений должны быть «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effectively final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9217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Method references (</a:t>
            </a:r>
            <a:r>
              <a:rPr lang="ru-RU" dirty="0">
                <a:latin typeface="Helvetica" pitchFamily="2" charset="0"/>
              </a:rPr>
              <a:t>ссылки на методы)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Если тело лямбды сводится к вызову одного метода, то его можно заменить ссылкой на этот метод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в теле метода вызывается один метод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можно заменить на: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также вызывается только один 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можно заменить на: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Math::pow</a:t>
            </a:r>
          </a:p>
        </p:txBody>
      </p:sp>
    </p:spTree>
    <p:extLst>
      <p:ext uri="{BB962C8B-B14F-4D97-AF65-F5344CB8AC3E}">
        <p14:creationId xmlns:p14="http://schemas.microsoft.com/office/powerpoint/2010/main" val="58337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Способы определения </a:t>
            </a:r>
            <a:r>
              <a:rPr lang="en-US" sz="4000" dirty="0">
                <a:latin typeface="Helvetica" pitchFamily="2" charset="0"/>
              </a:rPr>
              <a:t>method reference</a:t>
            </a:r>
            <a:endParaRPr lang="ru-RU" sz="4000" dirty="0">
              <a:latin typeface="Helvetica" pitchFamily="2" charset="0"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68BCCB9D-2174-B949-9666-6BC0E2226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90304"/>
              </p:ext>
            </p:extLst>
          </p:nvPr>
        </p:nvGraphicFramePr>
        <p:xfrm>
          <a:off x="838200" y="1825625"/>
          <a:ext cx="105156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229">
                  <a:extLst>
                    <a:ext uri="{9D8B030D-6E8A-4147-A177-3AD203B41FA5}">
                      <a16:colId xmlns:a16="http://schemas.microsoft.com/office/drawing/2014/main" val="3148761216"/>
                    </a:ext>
                  </a:extLst>
                </a:gridCol>
                <a:gridCol w="7108371">
                  <a:extLst>
                    <a:ext uri="{9D8B030D-6E8A-4147-A177-3AD203B41FA5}">
                      <a16:colId xmlns:a16="http://schemas.microsoft.com/office/drawing/2014/main" val="1821865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object::method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(x, y, z…​) -&gt; </a:t>
                      </a:r>
                      <a:r>
                        <a:rPr lang="en" sz="20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object.method</a:t>
                      </a:r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(x, y, z…​)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7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Class::</a:t>
                      </a:r>
                      <a:r>
                        <a:rPr lang="en" sz="20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instanceMethod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(x, y, z…​) -&gt; </a:t>
                      </a:r>
                      <a:r>
                        <a:rPr lang="en" sz="20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x.instanceMethod</a:t>
                      </a:r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(y, z…​)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4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Class::</a:t>
                      </a:r>
                      <a:r>
                        <a:rPr lang="en" sz="20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staticMethod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(x, y, z…​) -&gt; </a:t>
                      </a:r>
                      <a:r>
                        <a:rPr lang="en" sz="20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Class.staticMethod</a:t>
                      </a:r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(x, y, z…​)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4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0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Class::new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z…​) -&gt; new Class(x, y, z…​)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6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Class[]::new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</a:t>
                      </a:r>
                      <a:r>
                        <a:rPr lang="en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-&gt; new Class[</a:t>
                      </a:r>
                      <a:r>
                        <a:rPr lang="en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4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19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Готовые функциональные типы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1D793EF-8DBE-7745-B0C3-17BA593E3C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28746160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63570971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3620450255"/>
                    </a:ext>
                  </a:extLst>
                </a:gridCol>
                <a:gridCol w="1826623">
                  <a:extLst>
                    <a:ext uri="{9D8B030D-6E8A-4147-A177-3AD203B41FA5}">
                      <a16:colId xmlns:a16="http://schemas.microsoft.com/office/drawing/2014/main" val="22310080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371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Функциональный 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Типы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Возвращаемый 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Название абстрактного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Дефолтные методы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Runnable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Supplier&lt;T&gt;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Consumer&lt;T&gt;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accept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andThen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BiConsumer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&lt;T, U&gt;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T, U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accept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andThen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38065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70A08D-0EDA-B94C-B558-8FF298D30ACB}"/>
              </a:ext>
            </a:extLst>
          </p:cNvPr>
          <p:cNvSpPr/>
          <p:nvPr/>
        </p:nvSpPr>
        <p:spPr>
          <a:xfrm>
            <a:off x="838200" y="4430772"/>
            <a:ext cx="1051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Helvetica" pitchFamily="2" charset="0"/>
              </a:rPr>
              <a:t>Комбинирование </a:t>
            </a:r>
            <a:r>
              <a:rPr lang="ru-RU" sz="2000" dirty="0" err="1">
                <a:latin typeface="Helvetica" pitchFamily="2" charset="0"/>
              </a:rPr>
              <a:t>консьюмеров</a:t>
            </a:r>
            <a:r>
              <a:rPr lang="ru-RU" sz="2000" dirty="0">
                <a:latin typeface="Helvetica" pitchFamily="2" charset="0"/>
              </a:rPr>
              <a:t>:</a:t>
            </a: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Consumer&lt;</a:t>
            </a:r>
            <a:r>
              <a:rPr lang="en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&gt; foo = ...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&gt; list = ...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Составной </a:t>
            </a:r>
            <a:r>
              <a:rPr lang="ru-RU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консьюмер</a:t>
            </a:r>
            <a:r>
              <a:rPr 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отправляющий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//объект сначала в первый, потом во второй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Consumer&lt;</a:t>
            </a:r>
            <a:r>
              <a:rPr lang="en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&gt; bar = 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foo.andThen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(list::add);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8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Функции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1D793EF-8DBE-7745-B0C3-17BA593E3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52480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28746160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63570971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3620450255"/>
                    </a:ext>
                  </a:extLst>
                </a:gridCol>
                <a:gridCol w="1826623">
                  <a:extLst>
                    <a:ext uri="{9D8B030D-6E8A-4147-A177-3AD203B41FA5}">
                      <a16:colId xmlns:a16="http://schemas.microsoft.com/office/drawing/2014/main" val="22310080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371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Функциональный 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Типы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Возвращаемый 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Название абстрактного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Дефолтные методы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Function&lt;T, R&gt;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compose</a:t>
                      </a:r>
                    </a:p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andThen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BiFunction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&lt;T, U, R&gt;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T, U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andThen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8914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614ADAC0-B18B-8F40-8177-C65499CD5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161027"/>
              </p:ext>
            </p:extLst>
          </p:nvPr>
        </p:nvGraphicFramePr>
        <p:xfrm>
          <a:off x="838200" y="4896302"/>
          <a:ext cx="105156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229">
                  <a:extLst>
                    <a:ext uri="{9D8B030D-6E8A-4147-A177-3AD203B41FA5}">
                      <a16:colId xmlns:a16="http://schemas.microsoft.com/office/drawing/2014/main" val="3148761216"/>
                    </a:ext>
                  </a:extLst>
                </a:gridCol>
                <a:gridCol w="7108371">
                  <a:extLst>
                    <a:ext uri="{9D8B030D-6E8A-4147-A177-3AD203B41FA5}">
                      <a16:colId xmlns:a16="http://schemas.microsoft.com/office/drawing/2014/main" val="1821865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f.andThen</a:t>
                      </a:r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(g)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g(f(x))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7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f.compose</a:t>
                      </a:r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(g)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f(g(x))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4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Function.identity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-&gt; x</a:t>
                      </a: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48022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4F519F-2D67-714A-9C9F-753A47336E24}"/>
              </a:ext>
            </a:extLst>
          </p:cNvPr>
          <p:cNvSpPr/>
          <p:nvPr/>
        </p:nvSpPr>
        <p:spPr>
          <a:xfrm>
            <a:off x="838200" y="4496192"/>
            <a:ext cx="1051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Helvetica" pitchFamily="2" charset="0"/>
              </a:rPr>
              <a:t>Композиция функций и </a:t>
            </a:r>
            <a:r>
              <a:rPr lang="en-US" sz="2000" dirty="0">
                <a:latin typeface="Helvetica" pitchFamily="2" charset="0"/>
              </a:rPr>
              <a:t>identity</a:t>
            </a:r>
            <a:r>
              <a:rPr lang="ru-RU" sz="2000" dirty="0">
                <a:latin typeface="Helvetica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25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Операторы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1D793EF-8DBE-7745-B0C3-17BA593E3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404694"/>
              </p:ext>
            </p:extLst>
          </p:nvPr>
        </p:nvGraphicFramePr>
        <p:xfrm>
          <a:off x="838200" y="1825625"/>
          <a:ext cx="105156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28746160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63570971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3620450255"/>
                    </a:ext>
                  </a:extLst>
                </a:gridCol>
                <a:gridCol w="1826623">
                  <a:extLst>
                    <a:ext uri="{9D8B030D-6E8A-4147-A177-3AD203B41FA5}">
                      <a16:colId xmlns:a16="http://schemas.microsoft.com/office/drawing/2014/main" val="22310080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371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Функциональный 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Типы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Возвращаемый 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Название абстрактного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Helvetica" pitchFamily="2" charset="0"/>
                        </a:rPr>
                        <a:t>Дефолтные методы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UnaryOperator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compose,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andThen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identity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BinaryOperator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T, T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andThen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maxBy,minBy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8914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D5B9D7-F0E7-0641-8C25-CBCEF9F87F66}"/>
              </a:ext>
            </a:extLst>
          </p:cNvPr>
          <p:cNvSpPr/>
          <p:nvPr/>
        </p:nvSpPr>
        <p:spPr>
          <a:xfrm>
            <a:off x="838200" y="449619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и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identity 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работают так же</a:t>
            </a:r>
          </a:p>
          <a:p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maxBy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принимают в качестве параметра компаратор и возвращают бинарный оператор, возвращающий минимальное или максимальное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59962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Предикаты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1D793EF-8DBE-7745-B0C3-17BA593E3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807858"/>
              </p:ext>
            </p:extLst>
          </p:nvPr>
        </p:nvGraphicFramePr>
        <p:xfrm>
          <a:off x="838200" y="1607911"/>
          <a:ext cx="1051560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28746160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63570971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3620450255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231008090"/>
                    </a:ext>
                  </a:extLst>
                </a:gridCol>
                <a:gridCol w="2166257">
                  <a:extLst>
                    <a:ext uri="{9D8B030D-6E8A-4147-A177-3AD203B41FA5}">
                      <a16:colId xmlns:a16="http://schemas.microsoft.com/office/drawing/2014/main" val="136371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Helvetica" pitchFamily="2" charset="0"/>
                        </a:rPr>
                        <a:t>Функциональный 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Helvetica" pitchFamily="2" charset="0"/>
                        </a:rPr>
                        <a:t>Типы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Helvetica" pitchFamily="2" charset="0"/>
                        </a:rPr>
                        <a:t>Возвращаемый 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Helvetica" pitchFamily="2" charset="0"/>
                        </a:rPr>
                        <a:t>Название абстрактного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Helvetica" pitchFamily="2" charset="0"/>
                        </a:rPr>
                        <a:t>Дефолтные методы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Predicate&lt;T&gt;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and, or, negate,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isEqual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BiPredicate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&lt;T, U&gt;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T, U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and, or, negate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8914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D5B9D7-F0E7-0641-8C25-CBCEF9F87F66}"/>
              </a:ext>
            </a:extLst>
          </p:cNvPr>
          <p:cNvSpPr/>
          <p:nvPr/>
        </p:nvSpPr>
        <p:spPr>
          <a:xfrm>
            <a:off x="838200" y="3516471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a = ... </a:t>
            </a: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Predicate&lt;T&gt; b = ... </a:t>
            </a:r>
          </a:p>
          <a:p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a.and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(b).negate(); </a:t>
            </a:r>
          </a:p>
          <a:p>
            <a:r>
              <a:rPr lang="en" i="1" dirty="0">
                <a:latin typeface="Courier New" panose="02070309020205020404" pitchFamily="49" charset="0"/>
                <a:cs typeface="Courier New" panose="02070309020205020404" pitchFamily="49" charset="0"/>
              </a:rPr>
              <a:t>// ! (a(x) &amp; b(x)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Двуместный предикат 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" i="1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lang="en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Objects.equals</a:t>
            </a:r>
            <a:r>
              <a:rPr lang="en" i="1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Objects::equals </a:t>
            </a:r>
          </a:p>
          <a:p>
            <a:r>
              <a:rPr lang="en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Одноместный предикат 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i="1" dirty="0">
                <a:latin typeface="Courier New" panose="02070309020205020404" pitchFamily="49" charset="0"/>
                <a:cs typeface="Courier New" panose="02070309020205020404" pitchFamily="49" charset="0"/>
              </a:rPr>
              <a:t>y -&gt; </a:t>
            </a:r>
            <a:r>
              <a:rPr lang="en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Objects.equals</a:t>
            </a:r>
            <a:r>
              <a:rPr lang="en" i="1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.isEqual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7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Функциональные интерфейсы для примитивных типов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97FB051-DD41-154D-B917-25FA3F319EB4}"/>
              </a:ext>
            </a:extLst>
          </p:cNvPr>
          <p:cNvSpPr/>
          <p:nvPr/>
        </p:nvSpPr>
        <p:spPr>
          <a:xfrm>
            <a:off x="6237512" y="1321356"/>
            <a:ext cx="5104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0" i="0" dirty="0">
                <a:solidFill>
                  <a:srgbClr val="222222"/>
                </a:solidFill>
                <a:effectLst/>
                <a:latin typeface="Helvetica" pitchFamily="2" charset="0"/>
              </a:rPr>
              <a:t>p, q is </a:t>
            </a:r>
            <a:r>
              <a:rPr lang="en" dirty="0">
                <a:latin typeface="Helvetica" pitchFamily="2" charset="0"/>
              </a:rPr>
              <a:t>int</a:t>
            </a:r>
            <a:r>
              <a:rPr lang="en" b="0" i="0" dirty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" dirty="0">
                <a:latin typeface="Helvetica" pitchFamily="2" charset="0"/>
              </a:rPr>
              <a:t>long</a:t>
            </a:r>
            <a:r>
              <a:rPr lang="en" b="0" i="0" dirty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" dirty="0">
                <a:latin typeface="Helvetica" pitchFamily="2" charset="0"/>
              </a:rPr>
              <a:t>double</a:t>
            </a:r>
            <a:r>
              <a:rPr lang="en" b="0" i="0" dirty="0">
                <a:solidFill>
                  <a:srgbClr val="222222"/>
                </a:solidFill>
                <a:effectLst/>
                <a:latin typeface="Helvetica" pitchFamily="2" charset="0"/>
              </a:rPr>
              <a:t>; P, Q is </a:t>
            </a:r>
            <a:r>
              <a:rPr lang="en" dirty="0">
                <a:latin typeface="Helvetica" pitchFamily="2" charset="0"/>
              </a:rPr>
              <a:t>Int</a:t>
            </a:r>
            <a:r>
              <a:rPr lang="en" b="0" i="0" dirty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" dirty="0">
                <a:latin typeface="Helvetica" pitchFamily="2" charset="0"/>
              </a:rPr>
              <a:t>Long</a:t>
            </a:r>
            <a:r>
              <a:rPr lang="en" b="0" i="0" dirty="0">
                <a:solidFill>
                  <a:srgbClr val="222222"/>
                </a:solidFill>
                <a:effectLst/>
                <a:latin typeface="Helvetica" pitchFamily="2" charset="0"/>
              </a:rPr>
              <a:t>, </a:t>
            </a:r>
            <a:r>
              <a:rPr lang="en" dirty="0">
                <a:latin typeface="Helvetica" pitchFamily="2" charset="0"/>
              </a:rPr>
              <a:t>Double</a:t>
            </a:r>
            <a:endParaRPr lang="ru-RU" dirty="0">
              <a:latin typeface="Helvetica" pitchFamily="2" charset="0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E38E997-C389-3045-94C0-2F074831C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591726"/>
              </p:ext>
            </p:extLst>
          </p:nvPr>
        </p:nvGraphicFramePr>
        <p:xfrm>
          <a:off x="838200" y="1690688"/>
          <a:ext cx="10515600" cy="48477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76825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24573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32075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7632190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Helvetica" pitchFamily="2" charset="0"/>
                        </a:rPr>
                        <a:t>Функциональный 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Helvetica" pitchFamily="2" charset="0"/>
                        </a:rPr>
                        <a:t>Типы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Helvetica" pitchFamily="2" charset="0"/>
                        </a:rPr>
                        <a:t>Возвращаемый 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Helvetica" pitchFamily="2" charset="0"/>
                        </a:rPr>
                        <a:t>Название абстрактного метода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4450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BooleanSupplier</a:t>
                      </a:r>
                      <a:endParaRPr lang="en" sz="16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getAsBoolean</a:t>
                      </a:r>
                    </a:p>
                  </a:txBody>
                  <a:tcPr marL="63094" marR="63094" marT="31547" marB="31547"/>
                </a:tc>
                <a:extLst>
                  <a:ext uri="{0D108BD9-81ED-4DB2-BD59-A6C34878D82A}">
                    <a16:rowId xmlns:a16="http://schemas.microsoft.com/office/drawing/2014/main" val="3981260970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PSupplier</a:t>
                      </a:r>
                      <a:endParaRPr lang="en" sz="16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getAsP</a:t>
                      </a:r>
                    </a:p>
                  </a:txBody>
                  <a:tcPr marL="63094" marR="63094" marT="31547" marB="31547"/>
                </a:tc>
                <a:extLst>
                  <a:ext uri="{0D108BD9-81ED-4DB2-BD59-A6C34878D82A}">
                    <a16:rowId xmlns:a16="http://schemas.microsoft.com/office/drawing/2014/main" val="400172282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PConsumer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accept</a:t>
                      </a:r>
                    </a:p>
                  </a:txBody>
                  <a:tcPr marL="63094" marR="63094" marT="31547" marB="31547"/>
                </a:tc>
                <a:extLst>
                  <a:ext uri="{0D108BD9-81ED-4DB2-BD59-A6C34878D82A}">
                    <a16:rowId xmlns:a16="http://schemas.microsoft.com/office/drawing/2014/main" val="3539905439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ObjPConsumer&lt;T&gt;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T, p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accept</a:t>
                      </a:r>
                    </a:p>
                  </a:txBody>
                  <a:tcPr marL="63094" marR="63094" marT="31547" marB="31547"/>
                </a:tc>
                <a:extLst>
                  <a:ext uri="{0D108BD9-81ED-4DB2-BD59-A6C34878D82A}">
                    <a16:rowId xmlns:a16="http://schemas.microsoft.com/office/drawing/2014/main" val="1497665122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PFunction&lt;T&gt;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apply</a:t>
                      </a:r>
                    </a:p>
                  </a:txBody>
                  <a:tcPr marL="63094" marR="63094" marT="31547" marB="31547"/>
                </a:tc>
                <a:extLst>
                  <a:ext uri="{0D108BD9-81ED-4DB2-BD59-A6C34878D82A}">
                    <a16:rowId xmlns:a16="http://schemas.microsoft.com/office/drawing/2014/main" val="181959468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PToQFunction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applyAsQ</a:t>
                      </a:r>
                    </a:p>
                  </a:txBody>
                  <a:tcPr marL="63094" marR="63094" marT="31547" marB="31547"/>
                </a:tc>
                <a:extLst>
                  <a:ext uri="{0D108BD9-81ED-4DB2-BD59-A6C34878D82A}">
                    <a16:rowId xmlns:a16="http://schemas.microsoft.com/office/drawing/2014/main" val="3052329061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ToPFunction&lt;T&gt;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applyAsP</a:t>
                      </a:r>
                    </a:p>
                  </a:txBody>
                  <a:tcPr marL="63094" marR="63094" marT="31547" marB="31547"/>
                </a:tc>
                <a:extLst>
                  <a:ext uri="{0D108BD9-81ED-4DB2-BD59-A6C34878D82A}">
                    <a16:rowId xmlns:a16="http://schemas.microsoft.com/office/drawing/2014/main" val="42263637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ToPBiFunction&lt;T, U&gt;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T, U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63094" marR="63094" marT="31547" marB="31547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6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applyAsP</a:t>
                      </a:r>
                      <a:endParaRPr lang="en" sz="16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3094" marR="63094" marT="31547" marB="31547"/>
                </a:tc>
                <a:extLst>
                  <a:ext uri="{0D108BD9-81ED-4DB2-BD59-A6C34878D82A}">
                    <a16:rowId xmlns:a16="http://schemas.microsoft.com/office/drawing/2014/main" val="401713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Часы и </a:t>
            </a:r>
            <a:r>
              <a:rPr lang="en-US" dirty="0">
                <a:latin typeface="Helvetica" pitchFamily="2" charset="0"/>
              </a:rPr>
              <a:t>API </a:t>
            </a:r>
            <a:r>
              <a:rPr lang="ru-RU" dirty="0">
                <a:latin typeface="Helvetica" pitchFamily="2" charset="0"/>
              </a:rPr>
              <a:t>для работы со временем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Helvetica" pitchFamily="2" charset="0"/>
              </a:rPr>
              <a:t> — </a:t>
            </a:r>
            <a:r>
              <a:rPr lang="ru-RU" dirty="0">
                <a:latin typeface="Helvetica" pitchFamily="2" charset="0"/>
              </a:rPr>
              <a:t>количество миллисекунд, прошедшее с наступления полуночи 1 января 1970 года на Гринвичском меридиане минус число високосных секунд, с точки зрения системных часов</a:t>
            </a:r>
          </a:p>
          <a:p>
            <a:pPr lvl="1"/>
            <a:r>
              <a:rPr lang="ru-RU" dirty="0">
                <a:latin typeface="Helvetica" pitchFamily="2" charset="0"/>
              </a:rPr>
              <a:t>Гранулярность может быть больше миллисекунды.</a:t>
            </a:r>
          </a:p>
          <a:p>
            <a:pPr lvl="1"/>
            <a:r>
              <a:rPr lang="ru-RU" dirty="0">
                <a:latin typeface="Helvetica" pitchFamily="2" charset="0"/>
              </a:rPr>
              <a:t>«Замирают» при вставке високосной секунды.</a:t>
            </a:r>
          </a:p>
          <a:p>
            <a:pPr lvl="1"/>
            <a:r>
              <a:rPr lang="ru-RU" dirty="0">
                <a:latin typeface="Helvetica" pitchFamily="2" charset="0"/>
              </a:rPr>
              <a:t>Значения могут «скакать» в обе стороны при синхронизации через </a:t>
            </a:r>
            <a:r>
              <a:rPr lang="en-US" dirty="0">
                <a:latin typeface="Helvetica" pitchFamily="2" charset="0"/>
              </a:rPr>
              <a:t>NTP</a:t>
            </a:r>
            <a:endParaRPr lang="ru-RU" dirty="0">
              <a:latin typeface="Helvetica" pitchFamily="2" charset="0"/>
            </a:endParaRPr>
          </a:p>
          <a:p>
            <a:pPr lvl="1"/>
            <a:r>
              <a:rPr lang="ru-RU" dirty="0">
                <a:latin typeface="Helvetica" pitchFamily="2" charset="0"/>
              </a:rPr>
              <a:t>используется для генерации штампов времени</a:t>
            </a:r>
          </a:p>
          <a:p>
            <a:pPr lvl="1"/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System.nanoTime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Helvetica" pitchFamily="2" charset="0"/>
              </a:rPr>
              <a:t> — </a:t>
            </a:r>
            <a:r>
              <a:rPr lang="ru-RU" dirty="0">
                <a:latin typeface="Helvetica" pitchFamily="2" charset="0"/>
              </a:rPr>
              <a:t>монотонные часы</a:t>
            </a:r>
          </a:p>
          <a:p>
            <a:pPr lvl="1"/>
            <a:r>
              <a:rPr lang="ru-RU" dirty="0">
                <a:latin typeface="Helvetica" pitchFamily="2" charset="0"/>
              </a:rPr>
              <a:t>Наносекундная точность</a:t>
            </a:r>
          </a:p>
          <a:p>
            <a:pPr lvl="1"/>
            <a:r>
              <a:rPr lang="ru-RU" dirty="0">
                <a:latin typeface="Helvetica" pitchFamily="2" charset="0"/>
              </a:rPr>
              <a:t>Нет привязки к «календарному» времени</a:t>
            </a:r>
          </a:p>
          <a:p>
            <a:pPr lvl="1"/>
            <a:r>
              <a:rPr lang="ru-RU" dirty="0">
                <a:latin typeface="Helvetica" pitchFamily="2" charset="0"/>
              </a:rPr>
              <a:t>На больших периодах может быть заметна неточность хода часов</a:t>
            </a:r>
          </a:p>
          <a:p>
            <a:pPr lvl="1"/>
            <a:r>
              <a:rPr lang="ru-RU" dirty="0">
                <a:latin typeface="Helvetica" pitchFamily="2" charset="0"/>
              </a:rPr>
              <a:t>используется при замерах периодов времени в переделах одной машины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4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Stream API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Появился в 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Java 8</a:t>
            </a:r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Предназначен для обработки конечных и потенциально бесконечных наборов данных</a:t>
            </a: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Декларативный подход</a:t>
            </a:r>
          </a:p>
          <a:p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31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Типичный сценарий </a:t>
            </a:r>
            <a:r>
              <a:rPr lang="en-US" dirty="0">
                <a:latin typeface="Helvetica" pitchFamily="2" charset="0"/>
              </a:rPr>
              <a:t>Stream API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фильтрация данных</a:t>
            </a: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преобразование данных</a:t>
            </a: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агрегирование / сбор / совершение действий над данными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9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Типичный сценарий </a:t>
            </a:r>
            <a:r>
              <a:rPr lang="en-US" dirty="0">
                <a:latin typeface="Helvetica" pitchFamily="2" charset="0"/>
              </a:rPr>
              <a:t>Stream API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фильтрация данных</a:t>
            </a: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преобразование данных</a:t>
            </a: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агрегирование / сбор / совершение действий над данными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5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Категории методов </a:t>
            </a:r>
            <a:r>
              <a:rPr lang="en-US" dirty="0">
                <a:latin typeface="Helvetica" pitchFamily="2" charset="0"/>
              </a:rPr>
              <a:t>Stream API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стрима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Data.People.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промежуточные операции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(person -&gt;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person.getGender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Gender.FEMALE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(person -&gt;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person.getDateOfBirth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isAfter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LocalDate.of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(2000, 12, 31)))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(Person::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//терминальные операции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450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Создание </a:t>
            </a:r>
            <a:r>
              <a:rPr lang="ru-RU" dirty="0" err="1">
                <a:latin typeface="Helvetica" pitchFamily="2" charset="0"/>
              </a:rPr>
              <a:t>стрима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//Пустого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Stream&lt;Foo&gt; stream0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Перечислением элементов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stream1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("a", "b", "c", "d");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массива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stream2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 b 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d".split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"));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коллекции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strings = ...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stream3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ru-RU" sz="18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Path path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(...);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Stream&lt;Path&gt; stream4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(path);</a:t>
            </a:r>
          </a:p>
        </p:txBody>
      </p:sp>
    </p:spTree>
    <p:extLst>
      <p:ext uri="{BB962C8B-B14F-4D97-AF65-F5344CB8AC3E}">
        <p14:creationId xmlns:p14="http://schemas.microsoft.com/office/powerpoint/2010/main" val="1937085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Конкатенация, генерация </a:t>
            </a:r>
            <a:r>
              <a:rPr lang="ru-RU" dirty="0" err="1">
                <a:latin typeface="Helvetica" pitchFamily="2" charset="0"/>
              </a:rPr>
              <a:t>стримов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//конкатенация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Stream&lt;Foo&gt; s1 = ...;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Stream&lt;Foo&gt; s2 = ...;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Stream&lt;Foo&gt; s =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Stream.concat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(s1, s2);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//генерация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Stream&lt;Double&gt;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Stream.generate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(Math::random);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//Итеративно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Stream&lt;Integer&gt; integers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 x -&gt; x + 1);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Предпочтительнее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range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IntStream.range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 1000);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Helvetica" pitchFamily="2" charset="0"/>
                <a:cs typeface="Courier New" panose="02070309020205020404" pitchFamily="49" charset="0"/>
              </a:rPr>
              <a:t>Также см.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0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Summary </a:t>
            </a:r>
            <a:r>
              <a:rPr lang="ru-RU" dirty="0">
                <a:latin typeface="Helvetica" pitchFamily="2" charset="0"/>
              </a:rPr>
              <a:t>по созданию </a:t>
            </a:r>
            <a:r>
              <a:rPr lang="ru-RU" dirty="0" err="1">
                <a:latin typeface="Helvetica" pitchFamily="2" charset="0"/>
              </a:rPr>
              <a:t>стримов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Чаще всего 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стримы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 создаются стандартными путями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 –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 либо путем вызова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stream()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у коллекций, либо с помощью генератора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Чаще всего, свой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Spliterator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реализовывать не нужно</a:t>
            </a:r>
          </a:p>
          <a:p>
            <a:pPr fontAlgn="base"/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Существуют</a:t>
            </a:r>
            <a:r>
              <a:rPr lang="ru-RU" dirty="0">
                <a:latin typeface="Helvetica" pitchFamily="2" charset="0"/>
              </a:rPr>
              <a:t> "примитивные </a:t>
            </a:r>
            <a:r>
              <a:rPr lang="ru-RU" dirty="0" err="1">
                <a:latin typeface="Helvetica" pitchFamily="2" charset="0"/>
              </a:rPr>
              <a:t>стримы</a:t>
            </a:r>
            <a:r>
              <a:rPr lang="ru-RU" dirty="0">
                <a:latin typeface="Helvetica" pitchFamily="2" charset="0"/>
              </a:rPr>
              <a:t>" (три типа):</a:t>
            </a:r>
          </a:p>
          <a:p>
            <a:pPr lvl="1" fontAlgn="base"/>
            <a:r>
              <a:rPr lang="e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" dirty="0">
                <a:latin typeface="Helvetica" pitchFamily="2" charset="0"/>
                <a:cs typeface="Courier New" panose="02070309020205020404" pitchFamily="49" charset="0"/>
              </a:rPr>
              <a:t> (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эффективнее, чем </a:t>
            </a:r>
            <a:r>
              <a:rPr lang="e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Stream&lt;Integer&gt;</a:t>
            </a:r>
            <a:r>
              <a:rPr lang="en" dirty="0">
                <a:latin typeface="Helvetica" pitchFamily="2" charset="0"/>
                <a:cs typeface="Courier New" panose="02070309020205020404" pitchFamily="49" charset="0"/>
              </a:rPr>
              <a:t>)</a:t>
            </a:r>
          </a:p>
          <a:p>
            <a:pPr lvl="1" fontAlgn="base"/>
            <a:r>
              <a:rPr lang="e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" dirty="0">
                <a:latin typeface="Helvetica" pitchFamily="2" charset="0"/>
                <a:cs typeface="Courier New" panose="02070309020205020404" pitchFamily="49" charset="0"/>
              </a:rPr>
              <a:t> (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эффективнее, чем </a:t>
            </a:r>
            <a:r>
              <a:rPr lang="e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Stream&lt;Long&gt;</a:t>
            </a:r>
            <a:r>
              <a:rPr lang="en" dirty="0">
                <a:latin typeface="Helvetica" pitchFamily="2" charset="0"/>
                <a:cs typeface="Courier New" panose="02070309020205020404" pitchFamily="49" charset="0"/>
              </a:rPr>
              <a:t>)</a:t>
            </a:r>
          </a:p>
          <a:p>
            <a:pPr lvl="1" fontAlgn="base"/>
            <a:r>
              <a:rPr lang="e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r>
              <a:rPr lang="en" dirty="0">
                <a:latin typeface="Helvetica" pitchFamily="2" charset="0"/>
                <a:cs typeface="Courier New" panose="02070309020205020404" pitchFamily="49" charset="0"/>
              </a:rPr>
              <a:t> </a:t>
            </a:r>
            <a:r>
              <a:rPr lang="en" dirty="0">
                <a:latin typeface="Helvetica" pitchFamily="2" charset="0"/>
              </a:rPr>
              <a:t>(</a:t>
            </a:r>
            <a:r>
              <a:rPr lang="ru-RU" dirty="0">
                <a:latin typeface="Helvetica" pitchFamily="2" charset="0"/>
              </a:rPr>
              <a:t>эффективнее, чем </a:t>
            </a:r>
            <a:r>
              <a:rPr lang="e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Stream&lt;Double&gt;</a:t>
            </a:r>
            <a:r>
              <a:rPr lang="en" dirty="0">
                <a:latin typeface="Helvetica" pitchFamily="2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52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Преобразования </a:t>
            </a:r>
            <a:r>
              <a:rPr lang="ru-RU" dirty="0" err="1">
                <a:latin typeface="Helvetica" pitchFamily="2" charset="0"/>
              </a:rPr>
              <a:t>стримов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Получение «головы» 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стрима</a:t>
            </a:r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 </a:t>
            </a:r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Получение «хвоста» 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стрима</a:t>
            </a:r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Фильтрация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632884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Отладочный метод </a:t>
            </a:r>
            <a:r>
              <a:rPr lang="en-US" dirty="0">
                <a:latin typeface="Helvetica" pitchFamily="2" charset="0"/>
              </a:rPr>
              <a:t>peek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Не меняет исходный </a:t>
            </a:r>
            <a:r>
              <a:rPr lang="ru-RU" dirty="0" err="1">
                <a:latin typeface="Helvetica" pitchFamily="2" charset="0"/>
              </a:rPr>
              <a:t>стрим</a:t>
            </a:r>
            <a:endParaRPr lang="ru-RU" dirty="0">
              <a:latin typeface="Helvetica" pitchFamily="2" charset="0"/>
            </a:endParaRPr>
          </a:p>
          <a:p>
            <a:pPr fontAlgn="base"/>
            <a:r>
              <a:rPr lang="ru-RU" dirty="0">
                <a:latin typeface="Helvetica" pitchFamily="2" charset="0"/>
              </a:rPr>
              <a:t>Предназначен для «подглядывания» за промежуточным состоянием элементов</a:t>
            </a:r>
          </a:p>
          <a:p>
            <a:pPr fontAlgn="base"/>
            <a:r>
              <a:rPr lang="ru-RU" dirty="0">
                <a:latin typeface="Helvetica" pitchFamily="2" charset="0"/>
              </a:rPr>
              <a:t>В качестве аргумента часто используется </a:t>
            </a:r>
            <a:r>
              <a:rPr lang="en" dirty="0" err="1">
                <a:latin typeface="Helvetica" pitchFamily="2" charset="0"/>
              </a:rPr>
              <a:t>System.out</a:t>
            </a:r>
            <a:r>
              <a:rPr lang="en" dirty="0">
                <a:latin typeface="Helvetica" pitchFamily="2" charset="0"/>
              </a:rPr>
              <a:t>::</a:t>
            </a:r>
            <a:r>
              <a:rPr lang="en" dirty="0" err="1">
                <a:latin typeface="Helvetica" pitchFamily="2" charset="0"/>
              </a:rPr>
              <a:t>println</a:t>
            </a:r>
            <a:endParaRPr lang="en" dirty="0">
              <a:latin typeface="Helvetica" pitchFamily="2" charset="0"/>
            </a:endParaRPr>
          </a:p>
          <a:p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Stream&lt;T&gt; peek(Consumer&lt;? super T&gt; action);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5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Терминальные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//получить первый элемент</a:t>
            </a:r>
          </a:p>
          <a:p>
            <a:pPr marL="0" indent="0" fontAlgn="base">
              <a:buNone/>
            </a:pP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 </a:t>
            </a: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получить любой элемент </a:t>
            </a:r>
          </a:p>
          <a:p>
            <a:pPr marL="0" indent="0" fontAlgn="base">
              <a:buNone/>
            </a:pP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 </a:t>
            </a: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findAny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проверить, удовлетворяет ли условию... </a:t>
            </a:r>
          </a:p>
          <a:p>
            <a:pPr marL="0" indent="0" fontAlgn="base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//...любой элемент</a:t>
            </a:r>
          </a:p>
          <a:p>
            <a:pPr marL="0" indent="0" fontAlgn="base">
              <a:buNone/>
            </a:pP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T&gt; predicate);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все элементы</a:t>
            </a:r>
          </a:p>
          <a:p>
            <a:pPr marL="0" indent="0" fontAlgn="base">
              <a:buNone/>
            </a:pP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T&gt; predicate);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ни один из элементов</a:t>
            </a:r>
          </a:p>
          <a:p>
            <a:pPr marL="0" indent="0" fontAlgn="base">
              <a:buNone/>
            </a:pP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noneMatch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T&gt; predicate);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6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DateTime</a:t>
            </a:r>
            <a:r>
              <a:rPr lang="en-US" dirty="0">
                <a:latin typeface="Helvetica" pitchFamily="2" charset="0"/>
              </a:rPr>
              <a:t> API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Java 1.0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Java 1.1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Для их форматирования используется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Java 8+: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Instant, Duration, Period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ZonedDateTime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DateTimeFormatter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для их форматирования и 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парсинга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0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(Consumer&lt;? super T&gt; action);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92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114" y="1825625"/>
            <a:ext cx="7173685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reduce(T identity,</a:t>
            </a:r>
          </a:p>
          <a:p>
            <a:pPr marL="0" indent="0" fontAlgn="base">
              <a:buNone/>
            </a:pP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accumulator);</a:t>
            </a:r>
          </a:p>
          <a:p>
            <a:pPr marL="0" indent="0" fontAlgn="base">
              <a:buNone/>
            </a:pPr>
            <a:endParaRPr lang="en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Optional&lt;T&gt; reduce(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accumulator);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3A279D0-2842-7E43-93EE-6DCDEADD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2884795" cy="452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062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Готовые 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редьюсы</a:t>
            </a:r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fontAlgn="base"/>
            <a:r>
              <a:rPr lang="ru-RU" sz="2400" dirty="0">
                <a:latin typeface="Helvetica" pitchFamily="2" charset="0"/>
                <a:cs typeface="Courier New" panose="02070309020205020404" pitchFamily="49" charset="0"/>
              </a:rPr>
              <a:t>Доступные во всех </a:t>
            </a:r>
            <a:r>
              <a:rPr lang="ru-RU" sz="2400" dirty="0" err="1">
                <a:latin typeface="Helvetica" pitchFamily="2" charset="0"/>
                <a:cs typeface="Courier New" panose="02070309020205020404" pitchFamily="49" charset="0"/>
              </a:rPr>
              <a:t>стримах</a:t>
            </a:r>
            <a:r>
              <a:rPr lang="ru-RU" sz="2400" dirty="0">
                <a:latin typeface="Helvetica" pitchFamily="2" charset="0"/>
                <a:cs typeface="Courier New" panose="02070309020205020404" pitchFamily="49" charset="0"/>
              </a:rPr>
              <a:t>:</a:t>
            </a:r>
          </a:p>
          <a:p>
            <a:pPr lvl="1" fontAlgn="base"/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 — 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 общем случае требует пересчёта всех элементов</a:t>
            </a:r>
          </a:p>
          <a:p>
            <a:pPr lvl="1" fontAlgn="base"/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max(Comparator), min(Comparator)</a:t>
            </a:r>
          </a:p>
          <a:p>
            <a:pPr fontAlgn="base"/>
            <a:r>
              <a:rPr lang="ru-RU" sz="2400" dirty="0">
                <a:latin typeface="Helvetica" pitchFamily="2" charset="0"/>
                <a:cs typeface="Courier New" panose="02070309020205020404" pitchFamily="49" charset="0"/>
              </a:rPr>
              <a:t>Доступные в </a:t>
            </a:r>
            <a:r>
              <a:rPr lang="ru-RU" sz="2400" dirty="0" err="1">
                <a:latin typeface="Helvetica" pitchFamily="2" charset="0"/>
                <a:cs typeface="Courier New" panose="02070309020205020404" pitchFamily="49" charset="0"/>
              </a:rPr>
              <a:t>стримах</a:t>
            </a:r>
            <a:r>
              <a:rPr lang="ru-RU" sz="2400" dirty="0">
                <a:latin typeface="Helvetica" pitchFamily="2" charset="0"/>
                <a:cs typeface="Courier New" panose="02070309020205020404" pitchFamily="49" charset="0"/>
              </a:rPr>
              <a:t> примитивов:</a:t>
            </a:r>
          </a:p>
          <a:p>
            <a:pPr lvl="1" fontAlgn="base"/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pPr lvl="1" fontAlgn="base"/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</a:p>
          <a:p>
            <a:pPr lvl="1" fontAlgn="base"/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summaryStatistics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 — count, sum, min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max «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 одном флаконе»</a:t>
            </a:r>
          </a:p>
        </p:txBody>
      </p:sp>
    </p:spTree>
    <p:extLst>
      <p:ext uri="{BB962C8B-B14F-4D97-AF65-F5344CB8AC3E}">
        <p14:creationId xmlns:p14="http://schemas.microsoft.com/office/powerpoint/2010/main" val="1760297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Метод сборки результатов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Типовые параметры:</a:t>
            </a:r>
          </a:p>
          <a:p>
            <a:pPr lvl="1" fontAlgn="base"/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dirty="0">
                <a:latin typeface="Helvetica" pitchFamily="2" charset="0"/>
              </a:rPr>
              <a:t> — </a:t>
            </a:r>
            <a:r>
              <a:rPr lang="ru-RU" dirty="0">
                <a:latin typeface="Helvetica" pitchFamily="2" charset="0"/>
              </a:rPr>
              <a:t>тип элементов </a:t>
            </a:r>
            <a:r>
              <a:rPr lang="ru-RU" dirty="0" err="1">
                <a:latin typeface="Helvetica" pitchFamily="2" charset="0"/>
              </a:rPr>
              <a:t>стрима</a:t>
            </a:r>
            <a:endParaRPr lang="ru-RU" dirty="0">
              <a:latin typeface="Helvetica" pitchFamily="2" charset="0"/>
            </a:endParaRPr>
          </a:p>
          <a:p>
            <a:pPr lvl="1" fontAlgn="base"/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dirty="0">
                <a:latin typeface="Helvetica" pitchFamily="2" charset="0"/>
              </a:rPr>
              <a:t> — </a:t>
            </a:r>
            <a:r>
              <a:rPr lang="ru-RU" dirty="0">
                <a:latin typeface="Helvetica" pitchFamily="2" charset="0"/>
              </a:rPr>
              <a:t>тип аккумулятора, промежуточной структуры данных, в которой всё собирается</a:t>
            </a:r>
          </a:p>
          <a:p>
            <a:pPr lvl="1" fontAlgn="base"/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dirty="0">
                <a:latin typeface="Helvetica" pitchFamily="2" charset="0"/>
              </a:rPr>
              <a:t> — </a:t>
            </a:r>
            <a:r>
              <a:rPr lang="ru-RU" dirty="0">
                <a:latin typeface="Helvetica" pitchFamily="2" charset="0"/>
              </a:rPr>
              <a:t>тип результата</a:t>
            </a:r>
          </a:p>
          <a:p>
            <a:pPr fontAlgn="base"/>
            <a:r>
              <a:rPr lang="ru-RU" dirty="0">
                <a:latin typeface="Helvetica" pitchFamily="2" charset="0"/>
              </a:rPr>
              <a:t>В отличие от </a:t>
            </a:r>
            <a:r>
              <a:rPr lang="en" dirty="0">
                <a:latin typeface="Helvetica" pitchFamily="2" charset="0"/>
              </a:rPr>
              <a:t>reduce, </a:t>
            </a:r>
            <a:r>
              <a:rPr lang="ru-RU" dirty="0">
                <a:latin typeface="Helvetica" pitchFamily="2" charset="0"/>
              </a:rPr>
              <a:t>работающего с </a:t>
            </a:r>
            <a:r>
              <a:rPr lang="ru-RU" dirty="0" err="1">
                <a:latin typeface="Helvetica" pitchFamily="2" charset="0"/>
              </a:rPr>
              <a:t>иммутабельными</a:t>
            </a:r>
            <a:r>
              <a:rPr lang="ru-RU" dirty="0">
                <a:latin typeface="Helvetica" pitchFamily="2" charset="0"/>
              </a:rPr>
              <a:t> объектами, мутирует аккумулятор.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R, A&gt; R collect(Collector&lt;?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T, A, R&gt; collector);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69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Интерфейс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Collector&lt;T, A, R&gt;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fontAlgn="base"/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" sz="1800" dirty="0"/>
              <a:t> — </a:t>
            </a:r>
            <a:r>
              <a:rPr lang="ru-RU" sz="1800" dirty="0">
                <a:latin typeface="Helvetica" pitchFamily="2" charset="0"/>
              </a:rPr>
              <a:t>тип элементов </a:t>
            </a:r>
            <a:r>
              <a:rPr lang="ru-RU" sz="1800" dirty="0" err="1">
                <a:latin typeface="Helvetica" pitchFamily="2" charset="0"/>
              </a:rPr>
              <a:t>стрима</a:t>
            </a:r>
            <a:endParaRPr lang="ru-RU" sz="1800" dirty="0">
              <a:latin typeface="Helvetica" pitchFamily="2" charset="0"/>
            </a:endParaRPr>
          </a:p>
          <a:p>
            <a:pPr fontAlgn="base"/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sz="1800" dirty="0"/>
              <a:t> — </a:t>
            </a:r>
            <a:r>
              <a:rPr lang="ru-RU" sz="1800" dirty="0">
                <a:latin typeface="Helvetica" pitchFamily="2" charset="0"/>
              </a:rPr>
              <a:t>тип аккумулятора, промежуточной структуры данных, в которой всё собирается</a:t>
            </a:r>
          </a:p>
          <a:p>
            <a:pPr fontAlgn="base"/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sz="1800" dirty="0"/>
              <a:t> — </a:t>
            </a:r>
            <a:r>
              <a:rPr lang="ru-RU" sz="1800" dirty="0">
                <a:latin typeface="Helvetica" pitchFamily="2" charset="0"/>
              </a:rPr>
              <a:t>тип результата</a:t>
            </a:r>
          </a:p>
          <a:p>
            <a:pPr marL="0" indent="0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Collector&lt;T, A, R&gt; { </a:t>
            </a:r>
          </a:p>
          <a:p>
            <a:pPr marL="0" indent="0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Supplier&lt;A&gt; supplier();</a:t>
            </a:r>
          </a:p>
          <a:p>
            <a:pPr marL="0" indent="0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&lt;A, T&gt; accumulator(); </a:t>
            </a:r>
          </a:p>
          <a:p>
            <a:pPr marL="0" indent="0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Function&lt;A, R&gt; finisher(); </a:t>
            </a:r>
          </a:p>
          <a:p>
            <a:pPr marL="0" indent="0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 combiner(); </a:t>
            </a:r>
          </a:p>
          <a:p>
            <a:pPr marL="0" indent="0">
              <a:buNone/>
            </a:pPr>
            <a:r>
              <a:rPr lang="en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Set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&lt;Characteristics&gt; characteristics(); </a:t>
            </a:r>
          </a:p>
          <a:p>
            <a:pPr marL="0" indent="0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например: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ToListCollector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Collector&lt;T, </a:t>
            </a:r>
            <a:r>
              <a:rPr lang="en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&lt;T&gt;, </a:t>
            </a:r>
            <a:r>
              <a:rPr lang="en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&lt;T&gt;&gt;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55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Готовые коллекторы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fontAlgn="base"/>
            <a:r>
              <a:rPr lang="ru-RU" sz="1800" dirty="0">
                <a:latin typeface="Helvetica" pitchFamily="2" charset="0"/>
                <a:cs typeface="Courier New" panose="02070309020205020404" pitchFamily="49" charset="0"/>
              </a:rPr>
              <a:t>Существует много готовых реализаций, которые можно комбинировать</a:t>
            </a:r>
          </a:p>
          <a:p>
            <a:pPr fontAlgn="base"/>
            <a:endParaRPr lang="ru-RU" sz="1800" dirty="0">
              <a:latin typeface="Helvetica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java.util.stream.Collectors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Collector&lt;T, ?, List&lt;T&gt;&gt;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Collector&lt;T, ?, Set&lt;T&gt;&gt;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toSet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Collector&lt;T, ?, C extends Collection&lt;T&gt;&gt;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toCollection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(Supplier&lt;C&gt;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collectionFactory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применения </a:t>
            </a:r>
          </a:p>
          <a:p>
            <a:pPr marL="0" indent="0" fontAlgn="base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Stream&lt;Foo&gt;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myStream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...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List&lt;Foo&gt; list =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myStream.collect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4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Сборка 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стрима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 в 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мапу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Collector&lt;T, ?, </a:t>
            </a:r>
            <a:r>
              <a:rPr lang="en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&lt;K,U&gt;&gt;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toMap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Function&lt;? super T, ? extends K&gt;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keyMapper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Function&lt;? super T, ? extends U&gt;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valueMapper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ru-RU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применения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fontAlgn="base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Stream&lt;Person&gt; people = ...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Person&gt;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idToPerson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people.collect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Collectors.toMap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(Person::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p-&gt;p)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//Также можно указать 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mergeFunction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и 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mapSupplier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23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Соединение элементов 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стрима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 в строку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Collector&lt;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?, String&gt; joining()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использования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menuStream.map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(Dish::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).collect(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Collectors.joining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(", ");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то же самое можно сделать и без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стримов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join(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delimiter,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elements)</a:t>
            </a:r>
          </a:p>
        </p:txBody>
      </p:sp>
    </p:spTree>
    <p:extLst>
      <p:ext uri="{BB962C8B-B14F-4D97-AF65-F5344CB8AC3E}">
        <p14:creationId xmlns:p14="http://schemas.microsoft.com/office/powerpoint/2010/main" val="275943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Соединение элементов 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стрима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 в строку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Collector&lt;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?, String&gt; joining()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использования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menuStream.map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(Dish::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).collect(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Collectors.joining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(", ");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то же самое можно сделать и без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стримов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String join(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delimiter,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 extends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elements)</a:t>
            </a:r>
          </a:p>
        </p:txBody>
      </p:sp>
    </p:spTree>
    <p:extLst>
      <p:ext uri="{BB962C8B-B14F-4D97-AF65-F5344CB8AC3E}">
        <p14:creationId xmlns:p14="http://schemas.microsoft.com/office/powerpoint/2010/main" val="3105955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Группировка элементов 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стрима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0629"/>
            <a:ext cx="10515600" cy="223633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Dish.Type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List&lt;Dish&gt;&gt;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dishesByType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menu.stream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().collect(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Collectors.groupingBy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(Dish::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161C250-F356-BC40-9C82-F8CDEA02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77" y="1690688"/>
            <a:ext cx="3378045" cy="204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54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Instant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Представляет конкретный момент, точку во времени</a:t>
            </a:r>
          </a:p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UNIX time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 под капотом</a:t>
            </a:r>
          </a:p>
          <a:p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985734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Вложенная группировка (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Downstream Collectors)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0629"/>
            <a:ext cx="10515600" cy="223633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Dish.Type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Map&lt;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Dish.CaloricLevel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List&lt;Dish&gt;&gt;&gt;</a:t>
            </a:r>
          </a:p>
          <a:p>
            <a:pPr marL="0" indent="0" fontAlgn="base">
              <a:buNone/>
            </a:pP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dishesByTypeAndCaloricLevel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menu.stream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().collect(Collectors 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groupingBy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(Dish::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Collectors.groupingBy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(Dish::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getCaloricLevel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8BDF1AB-6729-4942-BEA9-5BA97818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15" y="1690688"/>
            <a:ext cx="6560370" cy="22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Вложенные коллекторы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0629"/>
            <a:ext cx="10515600" cy="223633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sz="2000" dirty="0">
                <a:latin typeface="Helvetica" pitchFamily="2" charset="0"/>
                <a:cs typeface="Courier New" panose="02070309020205020404" pitchFamily="49" charset="0"/>
              </a:rPr>
              <a:t>Вложенными коллекторами можно не только сортировать:</a:t>
            </a:r>
            <a:endParaRPr lang="en-US" sz="2000" dirty="0">
              <a:latin typeface="Helvetica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p&lt;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Dish.Type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typesCount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 fontAlgn="base">
              <a:buNone/>
            </a:pP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menu.stream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().collect(Collectors 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groupingBy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(Dish::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Collectors.counting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99F2B3C-7E2A-3744-951C-C685C2C2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690688"/>
            <a:ext cx="276225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2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Готовые 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downstream collectors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терминальные</a:t>
            </a:r>
            <a:endParaRPr lang="e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counting() </a:t>
            </a:r>
          </a:p>
          <a:p>
            <a:pPr marL="0" indent="0" fontAlgn="base">
              <a:buNone/>
            </a:pP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summingInt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ToIntFunction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T&gt; mapper) </a:t>
            </a:r>
          </a:p>
          <a:p>
            <a:pPr marL="0" indent="0" fontAlgn="base">
              <a:buNone/>
            </a:pP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summingLong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ToLongFunction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T&gt; mapper) </a:t>
            </a:r>
          </a:p>
          <a:p>
            <a:pPr marL="0" indent="0" fontAlgn="base">
              <a:buNone/>
            </a:pP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summingDouble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ToDoubleFunction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T&gt; mapper) </a:t>
            </a:r>
          </a:p>
          <a:p>
            <a:pPr marL="0" indent="0" fontAlgn="base">
              <a:buNone/>
            </a:pP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maxBy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(Comparator&lt;? super T&gt; comparator) </a:t>
            </a:r>
          </a:p>
          <a:p>
            <a:pPr marL="0" indent="0" fontAlgn="base">
              <a:buNone/>
            </a:pP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minBy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(Comparator&lt;? super T&gt; comparator)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с возможностью продолжить цепочку 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downstream</a:t>
            </a:r>
          </a:p>
          <a:p>
            <a:pPr marL="0" indent="0" fontAlgn="base">
              <a:buNone/>
            </a:pP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filtering(Predicate&lt;? super T&gt; predicate, downstream) </a:t>
            </a:r>
          </a:p>
          <a:p>
            <a:pPr marL="0" indent="0" fontAlgn="base">
              <a:buNone/>
            </a:pP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mapping(Function&lt;? super T, ? extends U&gt; mapper, downstream) </a:t>
            </a:r>
          </a:p>
          <a:p>
            <a:pPr marL="0" indent="0" fontAlgn="base">
              <a:buNone/>
            </a:pPr>
            <a:r>
              <a:rPr lang="e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flatMapping</a:t>
            </a:r>
            <a:r>
              <a:rPr lang="e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(Function&lt;? super T, ? extends Stream&lt;? extends U&gt;&gt; mapper, downstream) </a:t>
            </a:r>
          </a:p>
        </p:txBody>
      </p:sp>
    </p:spTree>
    <p:extLst>
      <p:ext uri="{BB962C8B-B14F-4D97-AF65-F5344CB8AC3E}">
        <p14:creationId xmlns:p14="http://schemas.microsoft.com/office/powerpoint/2010/main" val="281708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Параллельные 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стримы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Метод 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parallel()</a:t>
            </a:r>
            <a:r>
              <a:rPr lang="en" dirty="0">
                <a:latin typeface="Helvetica" pitchFamily="2" charset="0"/>
              </a:rPr>
              <a:t> </a:t>
            </a:r>
            <a:r>
              <a:rPr lang="ru-RU" dirty="0">
                <a:latin typeface="Helvetica" pitchFamily="2" charset="0"/>
              </a:rPr>
              <a:t>включает </a:t>
            </a:r>
            <a:r>
              <a:rPr lang="ru-RU" dirty="0" err="1">
                <a:latin typeface="Helvetica" pitchFamily="2" charset="0"/>
              </a:rPr>
              <a:t>параллелизацию</a:t>
            </a:r>
            <a:r>
              <a:rPr lang="ru-RU" dirty="0">
                <a:latin typeface="Helvetica" pitchFamily="2" charset="0"/>
              </a:rPr>
              <a:t> обработки.</a:t>
            </a:r>
          </a:p>
          <a:p>
            <a:pPr fontAlgn="base"/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" dirty="0">
                <a:latin typeface="Helvetica" pitchFamily="2" charset="0"/>
              </a:rPr>
              <a:t> </a:t>
            </a:r>
            <a:r>
              <a:rPr lang="ru-RU" dirty="0">
                <a:latin typeface="Helvetica" pitchFamily="2" charset="0"/>
              </a:rPr>
              <a:t>можно вызвать в любом месте цепочки вызовов</a:t>
            </a:r>
          </a:p>
          <a:p>
            <a:pPr fontAlgn="base"/>
            <a:r>
              <a:rPr lang="ru-RU" dirty="0">
                <a:latin typeface="Helvetica" pitchFamily="2" charset="0"/>
              </a:rPr>
              <a:t>Пользоваться надо с осторожностью, понимая ограничения и применимость</a:t>
            </a:r>
          </a:p>
          <a:p>
            <a:pPr fontAlgn="base"/>
            <a:r>
              <a:rPr lang="ru-RU" dirty="0">
                <a:latin typeface="Helvetica" pitchFamily="2" charset="0"/>
              </a:rPr>
              <a:t>метод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переключает </a:t>
            </a:r>
            <a:r>
              <a:rPr lang="ru-RU" dirty="0" err="1">
                <a:latin typeface="Helvetica" pitchFamily="2" charset="0"/>
              </a:rPr>
              <a:t>стрим</a:t>
            </a:r>
            <a:r>
              <a:rPr lang="ru-RU" dirty="0">
                <a:latin typeface="Helvetica" pitchFamily="2" charset="0"/>
              </a:rPr>
              <a:t> обратно в последовательный способ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3941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Optional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//Создание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Optional.empty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пустой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Optional.of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(x); //NPE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== null </a:t>
            </a:r>
          </a:p>
          <a:p>
            <a:pPr marL="0" indent="0" fontAlgn="base">
              <a:buNone/>
            </a:pP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Optional.ofNullable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(x); //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пустой или с 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x-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ом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//Получение значения</a:t>
            </a:r>
          </a:p>
          <a:p>
            <a:pPr marL="0" indent="0" fontAlgn="base">
              <a:buNone/>
            </a:pP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o.get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o.orElse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(other);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o.orElseGet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(()-&gt;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calcOther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o.orElseThrow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(()-&gt;new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0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  <a:cs typeface="Courier New" panose="02070309020205020404" pitchFamily="49" charset="0"/>
              </a:rPr>
              <a:t>Optional.map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Helvetica" pitchFamily="2" charset="0"/>
                <a:cs typeface="Courier New" panose="02070309020205020404" pitchFamily="49" charset="0"/>
              </a:rPr>
              <a:t>Optional.flatMap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Optional&lt;Insurance&gt;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optInsurance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Optional.ofNullable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(insurance);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Optional&lt;String&gt; name =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optInsurance.map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(Insurance::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fontAlgn="base">
              <a:buNone/>
            </a:pPr>
            <a:endParaRPr lang="e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Optional&lt;Person&gt; person = ... </a:t>
            </a:r>
          </a:p>
          <a:p>
            <a:pPr marL="0" indent="0" fontAlgn="base">
              <a:buNone/>
            </a:pPr>
            <a:endParaRPr lang="e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person.map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getCar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вернёт 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Optional&lt;Optional&lt;Car&gt;&gt;!! </a:t>
            </a:r>
          </a:p>
          <a:p>
            <a:pPr marL="0" indent="0" fontAlgn="base">
              <a:buNone/>
            </a:pPr>
            <a:endParaRPr lang="e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insuranceName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person.flatMap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getCar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.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(Car::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getInsurance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.map(Insurance::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 .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("Unknown");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34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  <a:cs typeface="Courier New" panose="02070309020205020404" pitchFamily="49" charset="0"/>
              </a:rPr>
              <a:t>Optional.filter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insuranceName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person.filter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&gt;= 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minAge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getCar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(Car::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getInsurance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.map(Insurance::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fontAlgn="base"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("Unknown");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67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Правила использования 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Optional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fontAlgn="base"/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«Лобовое» использование 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" dirty="0">
                <a:latin typeface="Helvetica" pitchFamily="2" charset="0"/>
                <a:cs typeface="Courier New" panose="02070309020205020404" pitchFamily="49" charset="0"/>
              </a:rPr>
              <a:t> — 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хуже, чем 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fontAlgn="base"/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Переменная с типом 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" dirty="0">
                <a:latin typeface="Helvetica" pitchFamily="2" charset="0"/>
                <a:cs typeface="Courier New" panose="02070309020205020404" pitchFamily="49" charset="0"/>
              </a:rPr>
              <a:t> 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никогда не должна быть 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dirty="0">
                <a:latin typeface="Helvetica" pitchFamily="2" charset="0"/>
                <a:cs typeface="Courier New" panose="02070309020205020404" pitchFamily="49" charset="0"/>
              </a:rPr>
              <a:t>.</a:t>
            </a:r>
          </a:p>
          <a:p>
            <a:pPr fontAlgn="base"/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Поля с типом 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" dirty="0">
                <a:latin typeface="Helvetica" pitchFamily="2" charset="0"/>
                <a:cs typeface="Courier New" panose="02070309020205020404" pitchFamily="49" charset="0"/>
              </a:rPr>
              <a:t> 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бесполезны: проверка на «</a:t>
            </a:r>
            <a:r>
              <a:rPr lang="ru-RU" dirty="0" err="1">
                <a:latin typeface="Helvetica" pitchFamily="2" charset="0"/>
                <a:cs typeface="Courier New" panose="02070309020205020404" pitchFamily="49" charset="0"/>
              </a:rPr>
              <a:t>непустоту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» этого поля не лучше проверки на 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dirty="0">
                <a:latin typeface="Helvetica" pitchFamily="2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цена — дополнительный объект.</a:t>
            </a:r>
          </a:p>
          <a:p>
            <a:pPr fontAlgn="base"/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Не кладите 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Optional-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ы в коллекции.</a:t>
            </a:r>
          </a:p>
          <a:p>
            <a:pPr fontAlgn="base"/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В целом, 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" dirty="0">
                <a:latin typeface="Helvetica" pitchFamily="2" charset="0"/>
                <a:cs typeface="Courier New" panose="02070309020205020404" pitchFamily="49" charset="0"/>
              </a:rPr>
              <a:t> — 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для возвращаемых значений, а не для аргументов методов.</a:t>
            </a:r>
          </a:p>
          <a:p>
            <a:pPr fontAlgn="base"/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LocalDate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LocalTime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LocalDateTime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Дата и время в обыденном понимании, без привязки к часовым поясам, т.е., без привязки 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417087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Duration, Period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Duration – 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промежуток (количество) времени между двумя временными точками</a:t>
            </a:r>
          </a:p>
          <a:p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Period – </a:t>
            </a:r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разница во времени между датами в днях</a:t>
            </a: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799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Форматирование и </a:t>
            </a:r>
            <a:r>
              <a:rPr lang="ru-RU" dirty="0" err="1">
                <a:latin typeface="Helvetica" pitchFamily="2" charset="0"/>
              </a:rPr>
              <a:t>парсинг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Класс </a:t>
            </a:r>
            <a:r>
              <a:rPr lang="en-US" dirty="0" err="1">
                <a:latin typeface="Helvetica" pitchFamily="2" charset="0"/>
                <a:cs typeface="Courier New" panose="02070309020205020404" pitchFamily="49" charset="0"/>
              </a:rPr>
              <a:t>DateTimeFormatter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Класс </a:t>
            </a:r>
            <a:r>
              <a:rPr lang="en-US" dirty="0" err="1">
                <a:latin typeface="Helvetica" pitchFamily="2" charset="0"/>
                <a:cs typeface="Courier New" panose="02070309020205020404" pitchFamily="49" charset="0"/>
              </a:rPr>
              <a:t>DateTimeFormatterBuilder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код</a:t>
            </a:r>
          </a:p>
          <a:p>
            <a:endParaRPr lang="ru-RU" dirty="0">
              <a:latin typeface="Helvetica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9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Часовые пояса, </a:t>
            </a:r>
            <a:r>
              <a:rPr lang="en-US" dirty="0" err="1">
                <a:latin typeface="Helvetica" pitchFamily="2" charset="0"/>
              </a:rPr>
              <a:t>ZonedDateTime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016E0-7565-9849-BFF5-2A73F780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Класс </a:t>
            </a:r>
            <a:r>
              <a:rPr lang="en-US" dirty="0" err="1">
                <a:latin typeface="Helvetica" pitchFamily="2" charset="0"/>
                <a:cs typeface="Courier New" panose="02070309020205020404" pitchFamily="49" charset="0"/>
              </a:rPr>
              <a:t>ZoneId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Класс </a:t>
            </a:r>
            <a:r>
              <a:rPr lang="en-US" dirty="0" err="1">
                <a:latin typeface="Helvetica" pitchFamily="2" charset="0"/>
                <a:cs typeface="Courier New" panose="02070309020205020404" pitchFamily="49" charset="0"/>
              </a:rPr>
              <a:t>LocalDateTime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ru-RU" dirty="0">
                <a:latin typeface="Helvetica" pitchFamily="2" charset="0"/>
                <a:cs typeface="Courier New" panose="020703090202050204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4064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A10-35AD-9242-BF5F-E1CA3D6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Перевод времени</a:t>
            </a:r>
            <a:r>
              <a:rPr lang="en-US" dirty="0">
                <a:latin typeface="Helvetica" pitchFamily="2" charset="0"/>
              </a:rPr>
              <a:t> (DST, Daylight </a:t>
            </a:r>
            <a:r>
              <a:rPr lang="en-US" dirty="0" err="1">
                <a:latin typeface="Helvetica" pitchFamily="2" charset="0"/>
              </a:rPr>
              <a:t>Savigns</a:t>
            </a:r>
            <a:r>
              <a:rPr lang="en-US" dirty="0">
                <a:latin typeface="Helvetica" pitchFamily="2" charset="0"/>
              </a:rPr>
              <a:t> Time)</a:t>
            </a:r>
            <a:endParaRPr lang="ru-RU" dirty="0">
              <a:latin typeface="Helvetica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996757-E4BB-D643-9F2C-B2C909031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309" y="1825625"/>
            <a:ext cx="6821382" cy="4351338"/>
          </a:xfrm>
        </p:spPr>
      </p:pic>
    </p:spTree>
    <p:extLst>
      <p:ext uri="{BB962C8B-B14F-4D97-AF65-F5344CB8AC3E}">
        <p14:creationId xmlns:p14="http://schemas.microsoft.com/office/powerpoint/2010/main" val="3323846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2668</Words>
  <Application>Microsoft Macintosh PowerPoint</Application>
  <PresentationFormat>Широкоэкранный</PresentationFormat>
  <Paragraphs>493</Paragraphs>
  <Slides>47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Helvetica</vt:lpstr>
      <vt:lpstr>Тема Office</vt:lpstr>
      <vt:lpstr>DateTime API, λ-выражения, Stream API, Optionals</vt:lpstr>
      <vt:lpstr>Часы и API для работы со временем</vt:lpstr>
      <vt:lpstr>DateTime API</vt:lpstr>
      <vt:lpstr>Instant</vt:lpstr>
      <vt:lpstr>LocalDate, LocalTime, LocalDateTime</vt:lpstr>
      <vt:lpstr>Duration, Period</vt:lpstr>
      <vt:lpstr>Форматирование и парсинг</vt:lpstr>
      <vt:lpstr>Часовые пояса, ZonedDateTime</vt:lpstr>
      <vt:lpstr>Перевод времени (DST, Daylight Savigns Time)</vt:lpstr>
      <vt:lpstr>Лямбда-выражения</vt:lpstr>
      <vt:lpstr>Функциональные интерфейсы</vt:lpstr>
      <vt:lpstr>Замыкания (closures)</vt:lpstr>
      <vt:lpstr>Method references (ссылки на методы)</vt:lpstr>
      <vt:lpstr>Способы определения method reference</vt:lpstr>
      <vt:lpstr>Готовые функциональные типы</vt:lpstr>
      <vt:lpstr>Функции</vt:lpstr>
      <vt:lpstr>Операторы</vt:lpstr>
      <vt:lpstr>Предикаты</vt:lpstr>
      <vt:lpstr>Функциональные интерфейсы для примитивных типов</vt:lpstr>
      <vt:lpstr>Stream API</vt:lpstr>
      <vt:lpstr>Типичный сценарий Stream API</vt:lpstr>
      <vt:lpstr>Типичный сценарий Stream API</vt:lpstr>
      <vt:lpstr>Категории методов Stream API</vt:lpstr>
      <vt:lpstr>Создание стрима</vt:lpstr>
      <vt:lpstr>Конкатенация, генерация стримов</vt:lpstr>
      <vt:lpstr>Summary по созданию стримов</vt:lpstr>
      <vt:lpstr>Преобразования стримов</vt:lpstr>
      <vt:lpstr>Отладочный метод peek</vt:lpstr>
      <vt:lpstr>Терминальные операции</vt:lpstr>
      <vt:lpstr>forEach</vt:lpstr>
      <vt:lpstr>reduce</vt:lpstr>
      <vt:lpstr>Готовые редьюсы</vt:lpstr>
      <vt:lpstr>Метод сборки результатов collect</vt:lpstr>
      <vt:lpstr>Интерфейс Collector&lt;T, A, R&gt;</vt:lpstr>
      <vt:lpstr>Готовые коллекторы</vt:lpstr>
      <vt:lpstr>Сборка стрима в мапу</vt:lpstr>
      <vt:lpstr>Соединение элементов стрима в строку</vt:lpstr>
      <vt:lpstr>Соединение элементов стрима в строку</vt:lpstr>
      <vt:lpstr>Группировка элементов стрима</vt:lpstr>
      <vt:lpstr>Вложенная группировка (Downstream Collectors)</vt:lpstr>
      <vt:lpstr>Вложенные коллекторы</vt:lpstr>
      <vt:lpstr>Готовые downstream collectors</vt:lpstr>
      <vt:lpstr>Параллельные стримы</vt:lpstr>
      <vt:lpstr>Optional</vt:lpstr>
      <vt:lpstr>Optional.map, Optional.flatMap</vt:lpstr>
      <vt:lpstr>Optional.filter</vt:lpstr>
      <vt:lpstr>Правила использования 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DateTime API, Stream API, лямбда-выражения</dc:title>
  <dc:creator>Altaev Andrey</dc:creator>
  <cp:lastModifiedBy>Altaev Andrey</cp:lastModifiedBy>
  <cp:revision>33</cp:revision>
  <dcterms:created xsi:type="dcterms:W3CDTF">2020-11-17T03:00:00Z</dcterms:created>
  <dcterms:modified xsi:type="dcterms:W3CDTF">2020-11-20T03:00:34Z</dcterms:modified>
</cp:coreProperties>
</file>