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66" r:id="rId3"/>
    <p:sldId id="257" r:id="rId4"/>
    <p:sldId id="290" r:id="rId5"/>
    <p:sldId id="291" r:id="rId6"/>
    <p:sldId id="292" r:id="rId7"/>
    <p:sldId id="265" r:id="rId8"/>
    <p:sldId id="295" r:id="rId9"/>
    <p:sldId id="293" r:id="rId10"/>
    <p:sldId id="289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94" r:id="rId19"/>
    <p:sldId id="29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98" r:id="rId28"/>
    <p:sldId id="299" r:id="rId29"/>
    <p:sldId id="297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300" r:id="rId38"/>
    <p:sldId id="281" r:id="rId39"/>
    <p:sldId id="282" r:id="rId40"/>
    <p:sldId id="283" r:id="rId41"/>
    <p:sldId id="284" r:id="rId42"/>
    <p:sldId id="285" r:id="rId43"/>
    <p:sldId id="286" r:id="rId44"/>
    <p:sldId id="307" r:id="rId45"/>
    <p:sldId id="308" r:id="rId46"/>
    <p:sldId id="309" r:id="rId47"/>
    <p:sldId id="310" r:id="rId48"/>
    <p:sldId id="311" r:id="rId49"/>
    <p:sldId id="287" r:id="rId50"/>
    <p:sldId id="288" r:id="rId51"/>
    <p:sldId id="312" r:id="rId52"/>
  </p:sldIdLst>
  <p:sldSz cx="9144000" cy="5143500" type="screen16x9"/>
  <p:notesSz cx="6858000" cy="9144000"/>
  <p:embeddedFontLst>
    <p:embeddedFont>
      <p:font typeface="Raleway" panose="020B0604020202020204" charset="-52"/>
      <p:regular r:id="rId54"/>
      <p:bold r:id="rId55"/>
      <p:italic r:id="rId56"/>
      <p:boldItalic r:id="rId57"/>
    </p:embeddedFont>
    <p:embeddedFont>
      <p:font typeface="Helvetica" panose="020B0604020202020204" pitchFamily="34" charset="0"/>
      <p:regular r:id="rId58"/>
      <p:bold r:id="rId59"/>
      <p:italic r:id="rId60"/>
      <p:boldItalic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Lato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04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a652ba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a652ba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a652bab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a652bab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652bab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652bab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a652bab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a652bab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a652bab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a652bab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a652bab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a652bab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a652ba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a652ba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a652bab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a652bab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010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a652b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a652b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85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a652b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a652b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a652bab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a652bab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a652bab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a652bab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a652ba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a652ba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a652bab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a652bab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a652ba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a652bab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a652bab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a652bab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a652bab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a652bab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a652bab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a652bab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03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a652bab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a652bab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397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a652bab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a652bab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7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a652bab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a652bab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a652bab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a652bab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a652bab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a652bab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a652bab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a652bab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a652bab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a652bab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a652bab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a652bab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a652bab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a652bab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a652bab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a652bab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092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a652bab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a652bab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a652bab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a652bab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580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a652bab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a652bab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a652bab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6a652bab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a652ba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a652ba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219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4470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4053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3170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6890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6a652bab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6a652bab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08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6a652ba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6a652bab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6a652ba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6a652bab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0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38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a652bab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a652bab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83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a652b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a652b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80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DateTime. </a:t>
            </a:r>
            <a:r>
              <a:rPr lang="el-GR" dirty="0" smtClean="0"/>
              <a:t>λ</a:t>
            </a:r>
            <a:r>
              <a:rPr lang="en" dirty="0" smtClean="0"/>
              <a:t>-выражения</a:t>
            </a:r>
            <a:r>
              <a:rPr lang="en" dirty="0"/>
              <a:t>. Java Stream API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Лямбда-выражение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Синтаксис для </a:t>
            </a:r>
            <a:r>
              <a:rPr lang="en" dirty="0">
                <a:highlight>
                  <a:srgbClr val="FFF2CC"/>
                </a:highlight>
              </a:rPr>
              <a:t>объявления функционального-объекта</a:t>
            </a:r>
            <a:r>
              <a:rPr lang="en" dirty="0"/>
              <a:t> (функции) по месту использования, допускающий </a:t>
            </a:r>
            <a:r>
              <a:rPr lang="en" dirty="0">
                <a:highlight>
                  <a:srgbClr val="FFF2CC"/>
                </a:highlight>
              </a:rPr>
              <a:t>замыкание</a:t>
            </a:r>
            <a:r>
              <a:rPr lang="en" dirty="0"/>
              <a:t> на лексический контекст.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Лямбда-оператор: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dirty="0"/>
              <a:t> (переход).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Левая часть оператора определяет параметры, правая — само лямбда-выражение, определяющее анонимный метод.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Простейший лямбда-оператор: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 -&gt; x % 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84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 лямбда-выражений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общем случае состоит из блока инструкций, заключенных в фигурные скобки и содержащий оператор возврата значения (return).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-&gt; { return x % 2;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Фигурные скобки могут быть опущены в случае, если выражение в блоке единственное. Оператор return в таком случае тоже опускается.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-&gt; x %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Параметры лямбда-оператора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Лямбда-оператор допускает использование нескольких параметров. В таком случае они должны быть заключены в скобки.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(x, y) -&gt; Integer.compare(x,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Если параметры лямбда-оператора совпадают с сигнатурой функции лямбда-выражения, он может быть заменен </a:t>
            </a:r>
            <a:r>
              <a:rPr lang="en">
                <a:highlight>
                  <a:srgbClr val="FFF2CC"/>
                </a:highlight>
              </a:rPr>
              <a:t>ссылкой на метод</a:t>
            </a:r>
            <a:r>
              <a:rPr lang="en"/>
              <a:t> (method reference).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Integer::compare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Замыкание (closure)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Функция, которая ссылается на переменные, определенные </a:t>
            </a:r>
            <a:r>
              <a:rPr lang="en">
                <a:highlight>
                  <a:srgbClr val="FFF2CC"/>
                </a:highlight>
              </a:rPr>
              <a:t>вне тела</a:t>
            </a:r>
            <a:r>
              <a:rPr lang="en"/>
              <a:t> этой функции и не являющиеся ее параметрами.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Ссылки на “внешние” переменные действительны внутри замыкания, даже если переменная </a:t>
            </a:r>
            <a:r>
              <a:rPr lang="en">
                <a:highlight>
                  <a:srgbClr val="FFF2CC"/>
                </a:highlight>
              </a:rPr>
              <a:t>вышла из области видимости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Замыкание связывает тело функции с ее </a:t>
            </a:r>
            <a:r>
              <a:rPr lang="en">
                <a:highlight>
                  <a:srgbClr val="FFF2CC"/>
                </a:highlight>
              </a:rPr>
              <a:t>лексическим окружением</a:t>
            </a:r>
            <a:r>
              <a:rPr lang="en"/>
              <a:t> (лексическим контекстом) — местом, где функция определена.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mod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-&gt; x % mod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Зачем?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лямбд в язык упрощает многие интерфейсы.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Примеры: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Collection.removeIf(Predicate&lt;E&gt;);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Iterable.forEach(Consumer&lt;T&gt;);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Map.computeIfAbsent(K, Function&lt;K, V&gt;);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Удаление четных чисел из списка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new ArrayList&lt;&gt;(Arrays.asList(1, 2, 7, 6,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Iterator&lt;Integer&gt; it = numbers.iterator();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n = it.next();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(n % 2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it.remove();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С лямбдами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new ArrayList&lt;&gt;(Arrays.asList(1, 2, 7, 6,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numbers.removeIf(n -&gt; n % 2 == 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И с замыканиями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new ArrayList&lt;&gt;(Arrays.asList(1, 2, 7, 6,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mod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numbers.removeIf(n -&gt; n % mod == 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8: Как вывести функции на уровень first-class citizen, но не сломать обратную совместимость?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441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@FunctionalInterface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78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DateTime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Функциональный интерфейс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Функциональный интерфейс — это интерфейс, определяющий один единственный абстрактный метод.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Например, стандартный интерфейс Runnable является функциональным, так как определяет только метод run().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abstract void run();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Экземпляры функциональных интерфейсов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Экземпляры функциональных интерфейсов могут быть созданы с помощью: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лямбда-выражений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ссылок на методы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ссылок на конструкторы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Экземпляр Runnable как лямбда-выражение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Thread(() -&gt;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// some background routine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Что на самом деле происходит: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Runnable r = new Runnable()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// some background routine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Thread(r).start();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Функциональные интерфейсы как функции первого порядка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Runnable r = () -&gt;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some background routine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Какое-то читерство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/>
              <a:t>Да, формально, это не функции первого порядка, а все еще классы. Но в применении большой разницы нет, а обратная совместимость сохранена. Все довольны.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 references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 references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Если тело лямбды сводится к вызову одного метода, то его можно заменить ссылкой на этот метод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в теле метода вызывается один метод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можно заменить на: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также вызывается только один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можно заменить на: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Math::pow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01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 references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5" y="1598650"/>
            <a:ext cx="7188952" cy="17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21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Стандартные функциональные интерфейсы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399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DateTime</a:t>
            </a:r>
            <a:r>
              <a:rPr lang="en-US" dirty="0"/>
              <a:t> API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Lato" panose="020B0604020202020204" charset="0"/>
                <a:cs typeface="Lato" panose="020B0604020202020204" charset="0"/>
              </a:rPr>
              <a:t>Java 1.0 – Date</a:t>
            </a:r>
          </a:p>
          <a:p>
            <a:r>
              <a:rPr lang="en-US" dirty="0">
                <a:latin typeface="Lato" panose="020B0604020202020204" charset="0"/>
                <a:cs typeface="Lato" panose="020B0604020202020204" charset="0"/>
              </a:rPr>
              <a:t>Java 1.1 – Calendar</a:t>
            </a:r>
          </a:p>
          <a:p>
            <a:r>
              <a:rPr lang="ru-RU" dirty="0">
                <a:latin typeface="Lato" panose="020B0604020202020204" charset="0"/>
                <a:cs typeface="Lato" panose="020B0604020202020204" charset="0"/>
              </a:rPr>
              <a:t>Для их форматирования используется </a:t>
            </a:r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DateFormat</a:t>
            </a:r>
            <a:endParaRPr lang="en-US" dirty="0">
              <a:latin typeface="Lato" panose="020B0604020202020204" charset="0"/>
              <a:cs typeface="Lato" panose="020B0604020202020204" charset="0"/>
            </a:endParaRPr>
          </a:p>
          <a:p>
            <a:endParaRPr lang="en-US" dirty="0">
              <a:latin typeface="Lato" panose="020B0604020202020204" charset="0"/>
              <a:cs typeface="Lato" panose="020B0604020202020204" charset="0"/>
            </a:endParaRPr>
          </a:p>
          <a:p>
            <a:r>
              <a:rPr lang="en-US" dirty="0">
                <a:latin typeface="Lato" panose="020B0604020202020204" charset="0"/>
                <a:cs typeface="Lato" panose="020B0604020202020204" charset="0"/>
              </a:rPr>
              <a:t>Java 8+:</a:t>
            </a:r>
          </a:p>
          <a:p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LocalDate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LocalTime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LocalDateTime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, Instant, Duration, Period</a:t>
            </a:r>
          </a:p>
          <a:p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ZoneId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ZonedDateTime</a:t>
            </a:r>
            <a:endParaRPr lang="en-US" dirty="0">
              <a:latin typeface="Lato" panose="020B0604020202020204" charset="0"/>
              <a:cs typeface="Lato" panose="020B0604020202020204" charset="0"/>
            </a:endParaRPr>
          </a:p>
          <a:p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DateTimeFormatter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 </a:t>
            </a:r>
            <a:r>
              <a:rPr lang="ru-RU" dirty="0">
                <a:latin typeface="Lato" panose="020B0604020202020204" charset="0"/>
                <a:cs typeface="Lato" panose="020B0604020202020204" charset="0"/>
              </a:rPr>
              <a:t>для их форматирования и </a:t>
            </a:r>
            <a:r>
              <a:rPr lang="ru-RU" dirty="0" err="1">
                <a:latin typeface="Lato" panose="020B0604020202020204" charset="0"/>
                <a:cs typeface="Lato" panose="020B0604020202020204" charset="0"/>
              </a:rPr>
              <a:t>парсинга</a:t>
            </a:r>
            <a:endParaRPr lang="ru-RU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java.util.function.Function&lt;T, R&gt;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Function&lt;T, R&gt;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 apply(T 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java.util.function.Predicate&lt;T&gt;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Predicate&lt;T&gt;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test(T 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java.util.function.Supplier&lt;T&gt;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Supplier&lt;T&gt;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 get();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java.util.function.Consumer&lt;T&gt;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Consumer&lt;T&gt;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accept(T 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API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API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коллекциями в функциональном стиле.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Основной класс — Stream.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Создание стрима из коллекции: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Collection&lt;E&gt; extends Iterable&lt;E&gt;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default Stream&lt;E&gt;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StreamSupport.stream(spliterator(), false);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default Stream&lt;E&gt;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parallelStream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StreamSupport.stream(spliterator(), true);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стримов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Стрим можно создать 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на основе данных: коллекции, массива, строк файла, символов строки;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синтетический: определить условие его генерации.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Stream&lt;Integer&gt; arrayStream = Arrays.stream(new Integer[]{1, 3, 4, 5, 7});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Stream&lt;Integer&gt; generatedStream = Stream.iterate(1, n -&gt; n + 1); </a:t>
            </a:r>
            <a:endParaRPr lang="ru-RU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Stream&lt;Integer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 generatedStream =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&lt;Integer&gt;().stream();</a:t>
            </a: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ru-RU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Создание стримов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//Пустого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Stream&lt;Foo&gt; stream0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Stream.empty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(); </a:t>
            </a:r>
          </a:p>
          <a:p>
            <a:pPr marL="0" lvl="0" indent="0">
              <a:buNone/>
            </a:pPr>
            <a:endParaRPr lang="en-US" sz="1200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//</a:t>
            </a: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Перечислением элементов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Stream&lt;String&gt; stream1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Stream.of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("a", "b", "c", "d"); </a:t>
            </a:r>
          </a:p>
          <a:p>
            <a:pPr marL="0" lvl="0" indent="0">
              <a:buNone/>
            </a:pPr>
            <a:endParaRPr lang="en-US" sz="1200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//</a:t>
            </a: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Из массива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Stream&lt;String&gt; stream2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Arrays.stream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("a b c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d".split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(" ")); </a:t>
            </a:r>
          </a:p>
          <a:p>
            <a:pPr marL="0" lvl="0" indent="0">
              <a:buNone/>
            </a:pPr>
            <a:endParaRPr lang="en-US" sz="1200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//</a:t>
            </a: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Из коллекции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List&lt;String&gt; strings = ...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Stream&lt;String&gt; stream3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strings.stream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(); </a:t>
            </a:r>
          </a:p>
          <a:p>
            <a:pPr marL="0" lvl="0" indent="0">
              <a:buNone/>
            </a:pPr>
            <a:endParaRPr lang="en-US" sz="1200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//</a:t>
            </a: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Из 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API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Path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path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Paths.get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(...);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Stream&lt;Path&gt; stream4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Files.list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(path);</a:t>
            </a:r>
            <a:endParaRPr lang="ru-RU" sz="1200" dirty="0" smtClean="0">
              <a:latin typeface="Lato" panose="020B0604020202020204" charset="0"/>
              <a:ea typeface="Consolas"/>
              <a:cs typeface="Lato" panose="020B0604020202020204" charset="0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334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Конвейерные и терминальные методы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FF2CC"/>
                </a:highlight>
              </a:rPr>
              <a:t>Конвейерные</a:t>
            </a:r>
            <a:r>
              <a:rPr lang="en"/>
              <a:t> методы возвращают модифицированный стрим, </a:t>
            </a:r>
            <a:r>
              <a:rPr lang="en">
                <a:highlight>
                  <a:srgbClr val="FFF2CC"/>
                </a:highlight>
              </a:rPr>
              <a:t>терминальные</a:t>
            </a:r>
            <a:r>
              <a:rPr lang="en"/>
              <a:t> — завершают обработку и возвращают итоговый результат.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терминальные методы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forEach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min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Instant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dirty="0" smtClean="0"/>
              <a:t>Точка времени на временной шкале. Использует </a:t>
            </a:r>
            <a:r>
              <a:rPr lang="en-US" dirty="0" smtClean="0"/>
              <a:t>Unix-time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09" y="2066405"/>
            <a:ext cx="6756981" cy="17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8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Максимальный элемент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Arrays.asList(2, 3, 4, 5, 6,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Optional&lt;Integer&gt; max = numbers.stream()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(Integer::compareTo);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конвейерные методы</a:t>
            </a:r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distinct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sorted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Сумма четных элементов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Arrays.asList(2, 3, 4, 5, 6,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Optional&lt;Integer&gt; sum = numbers.stream()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 -&gt; n % 2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((n1, n2) -&gt; n1 + n2);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System.out.println(sum);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Преобразование к коллекции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Arrays.asList(2, 3, 4, 5, 6,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List&lt;Character&gt; filtered = numbers.stream()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.filter(n -&gt; n % 2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.map(n -&gt; (char)('a' + n))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.collect(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Collectors.toList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System.out.println(filtered);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[c, e, g]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Терминальные операции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//получить первый элемент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Optional&lt;T&gt;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findFirst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();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получить любой элемент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Optional&lt;T&gt;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findAny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(); 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проверить, удовлетворяет ли условию... </a:t>
            </a:r>
          </a:p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//...любой элемент</a:t>
            </a:r>
          </a:p>
          <a:p>
            <a:pPr marL="0" lv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anyMatch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(Predicate&lt;? super T&gt; predicate);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//...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все элементы</a:t>
            </a:r>
          </a:p>
          <a:p>
            <a:pPr marL="0" lv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allMatch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(Predicate&lt;? super T&gt; predicate);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//...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ни один из элементов</a:t>
            </a:r>
          </a:p>
          <a:p>
            <a:pPr marL="0" lv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noneMatch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(Predicate&lt;? super T&gt; predicate);</a:t>
            </a:r>
          </a:p>
        </p:txBody>
      </p:sp>
    </p:spTree>
    <p:extLst>
      <p:ext uri="{BB962C8B-B14F-4D97-AF65-F5344CB8AC3E}">
        <p14:creationId xmlns:p14="http://schemas.microsoft.com/office/powerpoint/2010/main" val="3511363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forEach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(Consumer&lt;? super T&gt; action);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9391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reduce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2944646" y="1097272"/>
            <a:ext cx="5473503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T reduce(T identity,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BinaryOperator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&lt;T&gt; accumulator);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Optional&lt;T&gt; reduce(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BinaryOperator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&lt;T&gt; accumulator);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A279D0-2842-7E43-93EE-6DCDEADD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1" y="1097272"/>
            <a:ext cx="2163596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02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Готовые </a:t>
            </a:r>
            <a:r>
              <a:rPr lang="ru-RU" dirty="0" err="1"/>
              <a:t>редьюсы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699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Доступные во всех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стримах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285750" indent="-28575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count — 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в общем случае требует пересчёта всех элементов</a:t>
            </a:r>
          </a:p>
          <a:p>
            <a:pPr marL="285750" indent="-28575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max(Comparator), min(Comparator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285750" indent="-285750"/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Доступные в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стримах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примитивов:</a:t>
            </a:r>
          </a:p>
          <a:p>
            <a:pPr marL="285750" indent="-28575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sum</a:t>
            </a:r>
          </a:p>
          <a:p>
            <a:pPr marL="285750" indent="-28575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average</a:t>
            </a:r>
          </a:p>
          <a:p>
            <a:pPr marL="285750" indent="-285750"/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summaryStatistics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 — count, sum, min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и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max «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в одном флаконе»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7485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Готовые коллекторы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699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Существует много готовых реализаций, которые можно комбинировать</a:t>
            </a:r>
          </a:p>
          <a:p>
            <a:pPr marL="0" lvl="0" indent="0"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java.util.stream.Collectors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Collector&lt;T, ?, List&lt;T&gt;&gt;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toList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Collector&lt;T, ?, Set&lt;T&gt;&gt;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toSet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Collector&lt;T, ?, C extends Collection&lt;T&gt;&gt;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toCollection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(Supplier&lt;C&gt;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collectionFactory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Пример применения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Stream&lt;Foo&gt;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myStream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...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List&lt;Foo&gt; list =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myStream.collect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Collectors.toList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38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Optional&lt;T&gt;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LocalDate</a:t>
            </a:r>
            <a:r>
              <a:rPr lang="en-US" dirty="0"/>
              <a:t>, </a:t>
            </a:r>
            <a:r>
              <a:rPr lang="en-US" dirty="0" err="1"/>
              <a:t>LocalTime</a:t>
            </a:r>
            <a:r>
              <a:rPr lang="en-US" dirty="0"/>
              <a:t>, </a:t>
            </a:r>
            <a:r>
              <a:rPr lang="en-US" dirty="0" err="1"/>
              <a:t>LocalDateTime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dirty="0" smtClean="0"/>
              <a:t>Локальное время, без привязки к временным зонам.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608" y="1780468"/>
            <a:ext cx="2691949" cy="26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7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Optional&lt;T&gt;</a:t>
            </a:r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Безопасная замена для null.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Arrays.asList(2, 3, 4, 5, 6,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Optional&lt;Integer&gt;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first = numbers.stream()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.filter(n -&gt; n &gt; 100)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.findFirst();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(!first.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isPresent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System.out.println("Not found");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System.out.println(first.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Optional&lt;T&gt;</a:t>
            </a:r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1"/>
          </p:nvPr>
        </p:nvSpPr>
        <p:spPr>
          <a:xfrm>
            <a:off x="729450" y="1696278"/>
            <a:ext cx="7688700" cy="215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«Лобовое» использование </a:t>
            </a:r>
            <a:r>
              <a:rPr lang="ru-RU" dirty="0" err="1"/>
              <a:t>Optional</a:t>
            </a:r>
            <a:r>
              <a:rPr lang="ru-RU" dirty="0"/>
              <a:t> — хуже, чем </a:t>
            </a:r>
            <a:r>
              <a:rPr lang="ru-RU" dirty="0" err="1"/>
              <a:t>null</a:t>
            </a:r>
            <a:endParaRPr lang="ru-RU" dirty="0"/>
          </a:p>
          <a:p>
            <a:pPr marL="285750" indent="-285750"/>
            <a:r>
              <a:rPr lang="ru-RU" dirty="0"/>
              <a:t>Переменная с типом </a:t>
            </a:r>
            <a:r>
              <a:rPr lang="ru-RU" dirty="0" err="1"/>
              <a:t>Optional</a:t>
            </a:r>
            <a:r>
              <a:rPr lang="ru-RU" dirty="0"/>
              <a:t> никогда не должна быть </a:t>
            </a:r>
            <a:r>
              <a:rPr lang="ru-RU" dirty="0" err="1"/>
              <a:t>null</a:t>
            </a:r>
            <a:r>
              <a:rPr lang="ru-RU" dirty="0"/>
              <a:t>.</a:t>
            </a:r>
          </a:p>
          <a:p>
            <a:pPr marL="285750" indent="-285750"/>
            <a:r>
              <a:rPr lang="ru-RU" dirty="0"/>
              <a:t>Поля с типом </a:t>
            </a:r>
            <a:r>
              <a:rPr lang="ru-RU" dirty="0" err="1"/>
              <a:t>Optional</a:t>
            </a:r>
            <a:r>
              <a:rPr lang="ru-RU" dirty="0"/>
              <a:t> бесполезны: проверка на «</a:t>
            </a:r>
            <a:r>
              <a:rPr lang="ru-RU" dirty="0" err="1"/>
              <a:t>непустоту</a:t>
            </a:r>
            <a:r>
              <a:rPr lang="ru-RU" dirty="0"/>
              <a:t>» этого поля не лучше проверки на </a:t>
            </a:r>
            <a:r>
              <a:rPr lang="ru-RU" dirty="0" err="1"/>
              <a:t>null</a:t>
            </a:r>
            <a:r>
              <a:rPr lang="ru-RU" dirty="0"/>
              <a:t>, цена — дополнительный объект.</a:t>
            </a:r>
          </a:p>
          <a:p>
            <a:pPr marL="285750" indent="-285750"/>
            <a:r>
              <a:rPr lang="ru-RU" dirty="0"/>
              <a:t>Не кладите </a:t>
            </a:r>
            <a:r>
              <a:rPr lang="ru-RU" dirty="0" err="1"/>
              <a:t>Optional</a:t>
            </a:r>
            <a:r>
              <a:rPr lang="ru-RU" dirty="0"/>
              <a:t>-ы в коллекции.</a:t>
            </a:r>
          </a:p>
          <a:p>
            <a:pPr marL="285750" indent="-285750"/>
            <a:r>
              <a:rPr lang="ru-RU" dirty="0"/>
              <a:t>В целом, </a:t>
            </a:r>
            <a:r>
              <a:rPr lang="ru-RU" dirty="0" err="1"/>
              <a:t>Optional</a:t>
            </a:r>
            <a:r>
              <a:rPr lang="ru-RU" dirty="0"/>
              <a:t> — для возвращаемых значений, а не для аргументов методов.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6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Часовые пояса, </a:t>
            </a:r>
            <a:r>
              <a:rPr lang="en-US" dirty="0" err="1"/>
              <a:t>ZonedDateTime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Класс </a:t>
            </a:r>
            <a:r>
              <a:rPr lang="en-US" dirty="0" err="1" smtClean="0">
                <a:latin typeface="Helvetica" pitchFamily="2" charset="0"/>
                <a:cs typeface="Courier New" panose="02070309020205020404" pitchFamily="49" charset="0"/>
              </a:rPr>
              <a:t>ZoneId</a:t>
            </a:r>
            <a:r>
              <a:rPr lang="ru-RU" dirty="0" smtClean="0">
                <a:latin typeface="Helvetica" pitchFamily="2" charset="0"/>
                <a:cs typeface="Courier New" panose="02070309020205020404" pitchFamily="49" charset="0"/>
              </a:rPr>
              <a:t> – временная зона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Класс </a:t>
            </a:r>
            <a:r>
              <a:rPr lang="en-US" dirty="0" err="1" smtClean="0">
                <a:latin typeface="Helvetica" pitchFamily="2" charset="0"/>
                <a:cs typeface="Courier New" panose="02070309020205020404" pitchFamily="49" charset="0"/>
              </a:rPr>
              <a:t>ZonedDateTime</a:t>
            </a:r>
            <a:r>
              <a:rPr lang="en-US" dirty="0" smtClean="0">
                <a:latin typeface="Helvetica" pitchFamily="2" charset="0"/>
                <a:cs typeface="Courier New" panose="02070309020205020404" pitchFamily="49" charset="0"/>
              </a:rPr>
              <a:t> – </a:t>
            </a:r>
            <a:r>
              <a:rPr lang="ru-RU" dirty="0" smtClean="0">
                <a:latin typeface="Helvetica" pitchFamily="2" charset="0"/>
                <a:cs typeface="Courier New" panose="02070309020205020404" pitchFamily="49" charset="0"/>
              </a:rPr>
              <a:t>дата и время в конкретной временной зоне</a:t>
            </a: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14" y="1836380"/>
            <a:ext cx="4634229" cy="26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Когда использовать временные зоны</a:t>
            </a:r>
            <a:r>
              <a:rPr lang="en" dirty="0" smtClean="0"/>
              <a:t>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Временные зоны, как и когда использовать?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1"/>
            <a:ext cx="7688700" cy="3872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Helvetica" pitchFamily="2" charset="0"/>
                <a:cs typeface="Courier New" panose="02070309020205020404" pitchFamily="49" charset="0"/>
              </a:rPr>
              <a:t>Момент во времени – нужна временная зона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 smtClean="0">
                <a:latin typeface="Helvetica" pitchFamily="2" charset="0"/>
                <a:cs typeface="Courier New" panose="02070309020205020404" pitchFamily="49" charset="0"/>
              </a:rPr>
              <a:t>Расписание, значение в формате времени</a:t>
            </a:r>
            <a:r>
              <a:rPr lang="en-US" dirty="0" smtClean="0">
                <a:latin typeface="Helvetica" pitchFamily="2" charset="0"/>
                <a:cs typeface="Courier New" panose="02070309020205020404" pitchFamily="49" charset="0"/>
              </a:rPr>
              <a:t> – </a:t>
            </a:r>
            <a:r>
              <a:rPr lang="ru-RU" dirty="0" smtClean="0">
                <a:latin typeface="Helvetica" pitchFamily="2" charset="0"/>
                <a:cs typeface="Courier New" panose="02070309020205020404" pitchFamily="49" charset="0"/>
              </a:rPr>
              <a:t>без временной зоны</a:t>
            </a: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 smtClean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 smtClean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 smtClean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 smtClean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 smtClean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pPr marL="139700" indent="0" algn="ctr">
              <a:buNone/>
            </a:pPr>
            <a:r>
              <a:rPr lang="ru-RU" b="1" dirty="0" smtClean="0">
                <a:latin typeface="Helvetica" pitchFamily="2" charset="0"/>
                <a:cs typeface="Courier New" panose="02070309020205020404" pitchFamily="49" charset="0"/>
              </a:rPr>
              <a:t>Важна ли точка на карте для понимания времени?</a:t>
            </a:r>
            <a:endParaRPr lang="en-US" b="1" dirty="0">
              <a:latin typeface="Helvetica" pitchFamily="2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48" y="1918643"/>
            <a:ext cx="4563303" cy="26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dirty="0"/>
              <a:t>λ-</a:t>
            </a:r>
            <a:r>
              <a:rPr lang="ru-RU" dirty="0"/>
              <a:t>выражения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65731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1520</Words>
  <Application>Microsoft Office PowerPoint</Application>
  <PresentationFormat>Экран (16:9)</PresentationFormat>
  <Paragraphs>282</Paragraphs>
  <Slides>51</Slides>
  <Notes>51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Raleway</vt:lpstr>
      <vt:lpstr>Arial</vt:lpstr>
      <vt:lpstr>Courier New</vt:lpstr>
      <vt:lpstr>Helvetica</vt:lpstr>
      <vt:lpstr>Consolas</vt:lpstr>
      <vt:lpstr>Lato</vt:lpstr>
      <vt:lpstr>Streamline Modified</vt:lpstr>
      <vt:lpstr>DateTime. λ-выражения. Java Stream API</vt:lpstr>
      <vt:lpstr>DateTime</vt:lpstr>
      <vt:lpstr>DateTime API</vt:lpstr>
      <vt:lpstr>Instant</vt:lpstr>
      <vt:lpstr>LocalDate, LocalTime, LocalDateTime</vt:lpstr>
      <vt:lpstr>Часовые пояса, ZonedDateTime</vt:lpstr>
      <vt:lpstr>Когда использовать временные зоны?</vt:lpstr>
      <vt:lpstr>Временные зоны, как и когда использовать?</vt:lpstr>
      <vt:lpstr>λ-выражения</vt:lpstr>
      <vt:lpstr>Лямбда-выражение</vt:lpstr>
      <vt:lpstr>Форма лямбда-выражений</vt:lpstr>
      <vt:lpstr>Параметры лямбда-оператора</vt:lpstr>
      <vt:lpstr>Замыкание (closure)</vt:lpstr>
      <vt:lpstr>Зачем?</vt:lpstr>
      <vt:lpstr>Пример. Удаление четных чисел из списка</vt:lpstr>
      <vt:lpstr>Пример. С лямбдами</vt:lpstr>
      <vt:lpstr>Пример. И с замыканиями</vt:lpstr>
      <vt:lpstr>Java 8: Как вывести функции на уровень first-class citizen, но не сломать обратную совместимость?</vt:lpstr>
      <vt:lpstr>@FunctionalInterface</vt:lpstr>
      <vt:lpstr>Функциональный интерфейс</vt:lpstr>
      <vt:lpstr>Экземпляры функциональных интерфейсов</vt:lpstr>
      <vt:lpstr>Экземпляр Runnable как лямбда-выражение</vt:lpstr>
      <vt:lpstr>Функциональные интерфейсы как функции первого порядка</vt:lpstr>
      <vt:lpstr>Какое-то читерство</vt:lpstr>
      <vt:lpstr>Презентация PowerPoint</vt:lpstr>
      <vt:lpstr>Method references</vt:lpstr>
      <vt:lpstr>Method references</vt:lpstr>
      <vt:lpstr>Method references</vt:lpstr>
      <vt:lpstr>Стандартные функциональные интерфейсы</vt:lpstr>
      <vt:lpstr>java.util.function.Function&lt;T, R&gt;</vt:lpstr>
      <vt:lpstr>java.util.function.Predicate&lt;T&gt;</vt:lpstr>
      <vt:lpstr>java.util.function.Supplier&lt;T&gt;</vt:lpstr>
      <vt:lpstr>java.util.function.Consumer&lt;T&gt;</vt:lpstr>
      <vt:lpstr>Stream API</vt:lpstr>
      <vt:lpstr>Stream API</vt:lpstr>
      <vt:lpstr>Создание стримов</vt:lpstr>
      <vt:lpstr>Создание стримов</vt:lpstr>
      <vt:lpstr>Конвейерные и терминальные методы</vt:lpstr>
      <vt:lpstr>Основные терминальные методы</vt:lpstr>
      <vt:lpstr>Пример. Максимальный элемент</vt:lpstr>
      <vt:lpstr>Основные конвейерные методы</vt:lpstr>
      <vt:lpstr>Сумма четных элементов</vt:lpstr>
      <vt:lpstr>Преобразование к коллекции</vt:lpstr>
      <vt:lpstr>Терминальные операции</vt:lpstr>
      <vt:lpstr>forEach</vt:lpstr>
      <vt:lpstr>reduce</vt:lpstr>
      <vt:lpstr>Готовые редьюсы</vt:lpstr>
      <vt:lpstr>Готовые коллекторы</vt:lpstr>
      <vt:lpstr>Optional&lt;T&gt;</vt:lpstr>
      <vt:lpstr>Optional&lt;T&gt;</vt:lpstr>
      <vt:lpstr>Optional&lt;T&gt;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DateTime. 𝝠-выражения. Java Stream API</dc:title>
  <cp:lastModifiedBy>Verkhushin Sergey</cp:lastModifiedBy>
  <cp:revision>13</cp:revision>
  <dcterms:modified xsi:type="dcterms:W3CDTF">2021-04-07T08:31:52Z</dcterms:modified>
</cp:coreProperties>
</file>