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Raleway"/>
      <p:regular r:id="rId43"/>
      <p:bold r:id="rId44"/>
      <p:italic r:id="rId45"/>
      <p:boldItalic r:id="rId46"/>
    </p:embeddedFont>
    <p:embeddedFont>
      <p:font typeface="La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aleway-bold.fntdata"/><Relationship Id="rId43" Type="http://schemas.openxmlformats.org/officeDocument/2006/relationships/font" Target="fonts/Raleway-regular.fntdata"/><Relationship Id="rId46" Type="http://schemas.openxmlformats.org/officeDocument/2006/relationships/font" Target="fonts/Raleway-boldItalic.fntdata"/><Relationship Id="rId45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4dafc7d8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4dafc7d8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4dafc7d8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4dafc7d8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4dafc7d8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4dafc7d8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4dafc7d8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4dafc7d8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4dafc7d8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4dafc7d8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4dafc7d8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4dafc7d8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4dafc7d8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4dafc7d8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4dafc7d8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4dafc7d8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4dafc7d8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4dafc7d8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4dafc7d8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4dafc7d8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4dafc7d8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4dafc7d8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4dafc7d8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4dafc7d8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4dafc7d8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4dafc7d8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4dafc7d8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4dafc7d8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4dafc7d8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4dafc7d8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4dafc7d8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4dafc7d8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4dafc7d8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4dafc7d8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4dafc7d8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4dafc7d8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4dafc7d8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4dafc7d8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4dafc7d8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4dafc7d8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4dafcfc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4dafcfc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dafc7d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dafc7d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4dafcfcf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4dafcfc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4dafcfcf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4dafcfcf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4dafc7d8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4dafc7d8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4dafc7d8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4dafc7d8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4dafc7d8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4dafc7d8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4dafc7d8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4dafc7d8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4dafc7d8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4dafc7d8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4dafc7d8e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4dafc7d8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4dafc7d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4dafc7d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4dafc7d8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4dafc7d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4dafc7d8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4dafc7d8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4dafc7d8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4dafc7d8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4dafc7d8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4dafc7d8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4dafc7d8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4dafc7d8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1" name="Google Shape;71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6" name="Google Shape;26;p4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32" name="Google Shape;3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5"/>
          <p:cNvSpPr txBox="1"/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729325" y="1097280"/>
            <a:ext cx="37743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3604" y="1097280"/>
            <a:ext cx="37743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40" name="Google Shape;4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" name="Google Shape;42;p6"/>
          <p:cNvSpPr txBox="1"/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46" name="Google Shape;46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7"/>
          <p:cNvSpPr txBox="1"/>
          <p:nvPr>
            <p:ph type="title"/>
          </p:nvPr>
        </p:nvSpPr>
        <p:spPr>
          <a:xfrm>
            <a:off x="730000" y="487800"/>
            <a:ext cx="3300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721225" y="1408176"/>
            <a:ext cx="3300900" cy="3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3" name="Google Shape;53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b="1" sz="1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IO</a:t>
            </a:r>
            <a:endParaRPr/>
          </a:p>
        </p:txBody>
      </p:sp>
      <p:sp>
        <p:nvSpPr>
          <p:cNvPr id="83" name="Google Shape;83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Croc Java School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Потоки и ресурсы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Т.к. потоки часто связаны с ресурсами, их необходимо освобождать (закрывать) после использования.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InputStream in = null;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 = new FileInputStream("input.txt");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b;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 ((b = in.read()) != -1)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System.out.println("Next byte: " + b);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 finally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(in != null)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in.close();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Потоки и ресурсы (try-with-resources)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Т.к. потоки часто связаны с ресурсами, их необходимо освобождать (закрывать) после использования.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try (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InputStream in = new FileInputStream("input.txt")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b;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 ((b = in.read()) != -1)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System.out.println("Next byte: " + b);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Закрытый поток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После закрытия поток, как правило, больше нельзя использовать.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available()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Не путать с длиной.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Метод возвращает доступное</a:t>
            </a:r>
            <a:r>
              <a:rPr lang="en"/>
              <a:t> </a:t>
            </a:r>
            <a:r>
              <a:rPr i="1" lang="en"/>
              <a:t>на текущий момент</a:t>
            </a:r>
            <a:r>
              <a:rPr lang="en"/>
              <a:t> для чтения количество байтов.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“На текущий момент” означает, что данных в потоке может быть больше, но для их получения может потребоваться дополнительное ожидание.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java.io.OutputStream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Базовый класс для всех потоков вывода данных (на запись).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void write(int b) throws IOException;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write(byte b[]) throws IOException;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void write(byte b[], int off, int len) throws IOException;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void flush() throws IOException;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flush()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Принудительная запись накопленных в буфере данных.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Данные из временной памяти (поля класса) переносятся в постоянную (физический источника данных: файл, сеть, проч.)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Запись файла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(OutputStream out =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new FileOutputStream("output.txt")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str = "TODO";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out.write(str.getBytes(Charset.forName("UTF-8")))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Как правило, нет необходимости использовать flush, если поток корректно закрывается.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Запись в конец файла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Параметр конструктора append (по умолчанию false).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message =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(OutputStream out =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FileOutputStream(“log.txt”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, true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out.write(message.getBytes());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Фильтрующие потоки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Не связаны с ресурсами.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Трансформируют логику чтения или записи.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Chaining.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Базовые классы: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FilterInputStream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FilterOutputStream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Буферизация потоков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InputStream in =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new BufferedInputStream(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new FileInputStream(“input.txt”));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Чтение файла по одному байту медленное.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Буферизированный фильтр читает порцию данных во временную память (буфер) и работает  с ней даже при чтении по одному байту.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Существенно ускоряет работу с файлами и другими медленными источниками данных.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Потоки ввода-вывода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Конкатенация потоков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InputStream in =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new SequenceInputStream(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new FileInputStream(“input.txt.0”),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new FileInputStream(“input.txt.1”));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Chaining</a:t>
            </a:r>
            <a:endParaRPr/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InputStream in = new FileInputStream(“source.txt”);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 = new SequenceInputStream(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new FileInputStream(“source-ext.txt”)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 = new BufferedInputStream(in);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Chaining</a:t>
            </a:r>
            <a:endParaRPr/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InputStream in = new BufferedInputStream(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new SequenceInputStream(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new FileInputStream(“source.txt”),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new FileInputStream(“source-ext.txt”)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Стандартные потоки ввода-вывода</a:t>
            </a:r>
            <a:endParaRPr/>
          </a:p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System.in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System.out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System.err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Символьные потоки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java.io.Reader</a:t>
            </a:r>
            <a:endParaRPr/>
          </a:p>
        </p:txBody>
      </p:sp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Трансформирует байты в символы в зависимости от указанной кодировки.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Кодировка — способ представления символов в виде последовательности байтов (не всегда фиксированной длины).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(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Reader r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= new InputStreamReader(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new FileInputStream("input.txt"), "Windows-1251")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int c;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while ((c = r.read()) != -1)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System.out.print(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(char)c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Реализации</a:t>
            </a:r>
            <a:endParaRPr/>
          </a:p>
        </p:txBody>
      </p:sp>
      <p:sp>
        <p:nvSpPr>
          <p:cNvPr id="230" name="Google Shape;230;p38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InputStreamReader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FileReader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CharArrayReader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BufferedReader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Построчное чтение файла</a:t>
            </a:r>
            <a:endParaRPr/>
          </a:p>
        </p:txBody>
      </p:sp>
      <p:sp>
        <p:nvSpPr>
          <p:cNvPr id="236" name="Google Shape;236;p39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(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BufferedReader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r =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new BufferedReader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(new FileReader("log.txt")))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line;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 ((line =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r.readLine()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!= null)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System.out.println("Log line: " + line);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java.io.Writer</a:t>
            </a:r>
            <a:endParaRPr/>
          </a:p>
        </p:txBody>
      </p:sp>
      <p:sp>
        <p:nvSpPr>
          <p:cNvPr id="242" name="Google Shape;242;p40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По аналогии с Reader.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Форматирование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Поток ввода-вывода</a:t>
            </a:r>
            <a:endParaRPr/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Последовательность данных одного типа, которые можно либо писать, либо читать.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С потоком, как правило, ассоциирован источник данных: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файл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сетевое соединение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буфер в памяти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системный поток процесса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2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java.util.Scanner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java.io.DataInputStream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java.io.DataOutputStream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Построчное чтение файла (Scanner)</a:t>
            </a:r>
            <a:endParaRPr/>
          </a:p>
        </p:txBody>
      </p:sp>
      <p:sp>
        <p:nvSpPr>
          <p:cNvPr id="259" name="Google Shape;259;p43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(Scanner s = new Scanner(new FileReader("log.txt")))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 (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s.hasNextLine()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System.out.println("Log line: " +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s.nextLine()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Работа с файлами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java.io.RandomAccessFile</a:t>
            </a:r>
            <a:endParaRPr/>
          </a:p>
        </p:txBody>
      </p:sp>
      <p:sp>
        <p:nvSpPr>
          <p:cNvPr id="270" name="Google Shape;270;p45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отличие от потокового представления файла обеспечивает доступ по произвольному смещению.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(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RandomAccessFile 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new RandomAccessFile("data.txt",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"rw"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f.seek(100);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f.write("100 bytes before".getBytes());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java.io.File</a:t>
            </a:r>
            <a:endParaRPr/>
          </a:p>
        </p:txBody>
      </p:sp>
      <p:sp>
        <p:nvSpPr>
          <p:cNvPr id="276" name="Google Shape;276;p46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Доступ к функциям файловой системы, таким как: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Проверка существования файла.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Смена названия и удаление файлов.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Создание директорий.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Создание временных файлов.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Удаление файла (old way)</a:t>
            </a:r>
            <a:endParaRPr/>
          </a:p>
        </p:txBody>
      </p:sp>
      <p:sp>
        <p:nvSpPr>
          <p:cNvPr id="282" name="Google Shape;282;p47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File file = new File(“secret.txt”);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(file.exists())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file.delete();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8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Удаление файла (new way)</a:t>
            </a:r>
            <a:endParaRPr/>
          </a:p>
        </p:txBody>
      </p:sp>
      <p:sp>
        <p:nvSpPr>
          <p:cNvPr id="288" name="Google Shape;288;p48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Path path = Paths.get("secret.txt");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Files.deleteIfExists(path);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9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java.nio.file</a:t>
            </a:r>
            <a:endParaRPr/>
          </a:p>
        </p:txBody>
      </p:sp>
      <p:sp>
        <p:nvSpPr>
          <p:cNvPr id="294" name="Google Shape;294;p49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Содержит набор классов и функций для работы с файловой системой.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Основные интерфейсы/классы: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Path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Paths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Поток vs массив</a:t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отличие от массивов в потоках нет понятия индексов.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Нет возможности адресовать элемент с произвольным положением внутри потока.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Поток можно обработать только последовательно.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Поток vs связный список</a:t>
            </a:r>
            <a:endParaRPr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отличие от связанных списков в потоках нет понятия длины.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Узнать, закончился ли поток, можно только при чтении очередного элемента.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Потоки в Java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Байтовые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InputStream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OutputStream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Символьные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Reader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Writer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Байтовые потоки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java.io.InputStream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Базовый класс для всех потоков ввода данных (на чтение).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read() throws IOException;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read(byte[] b)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throws IOException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read(byte[] b, int off, int len)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throws IOException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result == -1 </a:t>
            </a:r>
            <a:r>
              <a:rPr lang="en"/>
              <a:t>=&gt; end of stream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Чтение файла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InputStream in =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new FileInputStream("input.txt")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b;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 ((b =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in.read()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!= -1)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System.out.println("Next byte: " + (byte)b);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 Modified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