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8" r:id="rId21"/>
    <p:sldId id="276" r:id="rId22"/>
    <p:sldId id="277" r:id="rId23"/>
    <p:sldId id="279"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75172"/>
  </p:normalViewPr>
  <p:slideViewPr>
    <p:cSldViewPr snapToGrid="0" snapToObjects="1">
      <p:cViewPr varScale="1">
        <p:scale>
          <a:sx n="73" d="100"/>
          <a:sy n="73" d="100"/>
        </p:scale>
        <p:origin x="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3DA39-85F7-1B45-9B92-5A2CFEB651D1}" type="datetimeFigureOut">
              <a:rPr lang="ru-RU" smtClean="0"/>
              <a:t>25.11.2020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1BEE9-41FA-0F4C-BE08-8419949DEC2C}" type="slidenum">
              <a:rPr lang="ru-RU" smtClean="0"/>
              <a:t>‹#›</a:t>
            </a:fld>
            <a:endParaRPr lang="ru-RU"/>
          </a:p>
        </p:txBody>
      </p:sp>
    </p:spTree>
    <p:extLst>
      <p:ext uri="{BB962C8B-B14F-4D97-AF65-F5344CB8AC3E}">
        <p14:creationId xmlns:p14="http://schemas.microsoft.com/office/powerpoint/2010/main" val="358002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DTDs are an important mechanism to ensure the correctness of a document, but they are not required. We will discuss them later in this chapter. </a:t>
            </a:r>
            <a:endParaRPr lang="en" dirty="0"/>
          </a:p>
          <a:p>
            <a:endParaRPr lang="ru-RU" dirty="0"/>
          </a:p>
        </p:txBody>
      </p:sp>
      <p:sp>
        <p:nvSpPr>
          <p:cNvPr id="4" name="Номер слайда 3"/>
          <p:cNvSpPr>
            <a:spLocks noGrp="1"/>
          </p:cNvSpPr>
          <p:nvPr>
            <p:ph type="sldNum" sz="quarter" idx="5"/>
          </p:nvPr>
        </p:nvSpPr>
        <p:spPr/>
        <p:txBody>
          <a:bodyPr/>
          <a:lstStyle/>
          <a:p>
            <a:fld id="{5451BEE9-41FA-0F4C-BE08-8419949DEC2C}" type="slidenum">
              <a:rPr lang="ru-RU" smtClean="0"/>
              <a:t>2</a:t>
            </a:fld>
            <a:endParaRPr lang="ru-RU"/>
          </a:p>
        </p:txBody>
      </p:sp>
    </p:spTree>
    <p:extLst>
      <p:ext uri="{BB962C8B-B14F-4D97-AF65-F5344CB8AC3E}">
        <p14:creationId xmlns:p14="http://schemas.microsoft.com/office/powerpoint/2010/main" val="3078621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kern="1200" dirty="0">
                <a:solidFill>
                  <a:schemeClr val="tx1"/>
                </a:solidFill>
                <a:effectLst/>
                <a:latin typeface="+mn-lt"/>
                <a:ea typeface="+mn-ea"/>
                <a:cs typeface="+mn-cs"/>
              </a:rPr>
              <a:t>To specify the document structure, you can supply a DTD or an XML Schema definition. A DTD or schema contains rules that explain how a document should be formed, by specifying the legal child elements and attributes for each element. For example, a DTD might contain a rule as on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This rule expresses that a font element must always have two children, which are name and size elements.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The XML Schema language expresses the same constraint as also presented on the slide</a:t>
            </a:r>
            <a:endParaRPr lang="en" dirty="0"/>
          </a:p>
          <a:p>
            <a:endParaRPr lang="en" dirty="0"/>
          </a:p>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11</a:t>
            </a:fld>
            <a:endParaRPr lang="ru-RU"/>
          </a:p>
        </p:txBody>
      </p:sp>
    </p:spTree>
    <p:extLst>
      <p:ext uri="{BB962C8B-B14F-4D97-AF65-F5344CB8AC3E}">
        <p14:creationId xmlns:p14="http://schemas.microsoft.com/office/powerpoint/2010/main" val="359879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12</a:t>
            </a:fld>
            <a:endParaRPr lang="ru-RU"/>
          </a:p>
        </p:txBody>
      </p:sp>
    </p:spTree>
    <p:extLst>
      <p:ext uri="{BB962C8B-B14F-4D97-AF65-F5344CB8AC3E}">
        <p14:creationId xmlns:p14="http://schemas.microsoft.com/office/powerpoint/2010/main" val="525499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kern="1200" dirty="0">
                <a:solidFill>
                  <a:schemeClr val="tx1"/>
                </a:solidFill>
                <a:effectLst/>
                <a:latin typeface="+mn-lt"/>
                <a:ea typeface="+mn-ea"/>
                <a:cs typeface="+mn-cs"/>
              </a:rPr>
              <a:t>If you want to locate a specific piece of information in an XML document, it can be a bit of a hassle to navigate the nodes of the DOM tree. The XPath language makes it simple to access tree nodes. For example, suppose you have HTML document</a:t>
            </a:r>
            <a:r>
              <a:rPr lang="ru-RU"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as on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You can get the title text by evaluating the XPath expression below on the slide</a:t>
            </a:r>
            <a:endParaRPr lang="en" dirty="0"/>
          </a:p>
          <a:p>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To evaluate XPath expressions, first create an XPath object from an </a:t>
            </a:r>
            <a:r>
              <a:rPr lang="en" sz="1200" kern="1200" dirty="0" err="1">
                <a:solidFill>
                  <a:schemeClr val="tx1"/>
                </a:solidFill>
                <a:effectLst/>
                <a:latin typeface="+mn-lt"/>
                <a:ea typeface="+mn-ea"/>
                <a:cs typeface="+mn-cs"/>
              </a:rPr>
              <a:t>XPathFactory</a:t>
            </a:r>
            <a:r>
              <a:rPr lang="en" sz="1200" kern="1200" dirty="0">
                <a:solidFill>
                  <a:schemeClr val="tx1"/>
                </a:solidFill>
                <a:effectLst/>
                <a:latin typeface="+mn-lt"/>
                <a:ea typeface="+mn-ea"/>
                <a:cs typeface="+mn-cs"/>
              </a:rPr>
              <a:t> </a:t>
            </a: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Then, call the evaluate method to evaluate XPath expressions </a:t>
            </a:r>
            <a:endParaRPr lang="en" dirty="0"/>
          </a:p>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13</a:t>
            </a:fld>
            <a:endParaRPr lang="ru-RU"/>
          </a:p>
        </p:txBody>
      </p:sp>
    </p:spTree>
    <p:extLst>
      <p:ext uri="{BB962C8B-B14F-4D97-AF65-F5344CB8AC3E}">
        <p14:creationId xmlns:p14="http://schemas.microsoft.com/office/powerpoint/2010/main" val="4267839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kern="1200" dirty="0">
                <a:solidFill>
                  <a:schemeClr val="tx1"/>
                </a:solidFill>
                <a:effectLst/>
                <a:latin typeface="+mn-lt"/>
                <a:ea typeface="+mn-ea"/>
                <a:cs typeface="+mn-cs"/>
              </a:rPr>
              <a:t>To specify the document structure, you can supply a DTD or an XML Schema definition. A DTD or schema contains rules that explain how a document should be formed, by specifying the legal child elements and attributes for each element. For example, a DTD might contain a rule as on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This rule expresses that a font element must always have two children, which are name and size elements.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The XML Schema language expresses the same constraint as also presented on the slide</a:t>
            </a:r>
            <a:endParaRPr lang="en" dirty="0"/>
          </a:p>
          <a:p>
            <a:endParaRPr lang="en" dirty="0"/>
          </a:p>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14</a:t>
            </a:fld>
            <a:endParaRPr lang="ru-RU"/>
          </a:p>
        </p:txBody>
      </p:sp>
    </p:spTree>
    <p:extLst>
      <p:ext uri="{BB962C8B-B14F-4D97-AF65-F5344CB8AC3E}">
        <p14:creationId xmlns:p14="http://schemas.microsoft.com/office/powerpoint/2010/main" val="1556379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kern="1200" dirty="0">
                <a:solidFill>
                  <a:schemeClr val="tx1"/>
                </a:solidFill>
                <a:effectLst/>
                <a:latin typeface="+mn-lt"/>
                <a:ea typeface="+mn-ea"/>
                <a:cs typeface="+mn-cs"/>
              </a:rPr>
              <a:t>The SAX parser reports events as it parses the components of the XML input, but it does not store the document in any way—it is up to the event handlers to build a data structure. In fact, the DOM parser is built on top of the SAX parser. It builds the DOM tree as it receives the parser events. </a:t>
            </a:r>
          </a:p>
          <a:p>
            <a:endParaRPr lang="en" dirty="0"/>
          </a:p>
          <a:p>
            <a:r>
              <a:rPr lang="en" sz="1200" kern="1200" dirty="0">
                <a:solidFill>
                  <a:schemeClr val="tx1"/>
                </a:solidFill>
                <a:effectLst/>
                <a:latin typeface="+mn-lt"/>
                <a:ea typeface="+mn-ea"/>
                <a:cs typeface="+mn-cs"/>
              </a:rPr>
              <a:t>Whenever you use a SAX parser, you need a handler that defines the event actions for the various parse events. The </a:t>
            </a:r>
            <a:r>
              <a:rPr lang="en" sz="1200" kern="1200" dirty="0" err="1">
                <a:solidFill>
                  <a:schemeClr val="tx1"/>
                </a:solidFill>
                <a:effectLst/>
                <a:latin typeface="+mn-lt"/>
                <a:ea typeface="+mn-ea"/>
                <a:cs typeface="+mn-cs"/>
              </a:rPr>
              <a:t>ContentHandler</a:t>
            </a:r>
            <a:r>
              <a:rPr lang="en" sz="1200" kern="1200" dirty="0">
                <a:solidFill>
                  <a:schemeClr val="tx1"/>
                </a:solidFill>
                <a:effectLst/>
                <a:latin typeface="+mn-lt"/>
                <a:ea typeface="+mn-ea"/>
                <a:cs typeface="+mn-cs"/>
              </a:rPr>
              <a:t> interface defines several callback methods that the parser executes as it parses the document. </a:t>
            </a:r>
          </a:p>
          <a:p>
            <a:endParaRPr lang="en" sz="1200" kern="1200" dirty="0">
              <a:solidFill>
                <a:schemeClr val="tx1"/>
              </a:solidFill>
              <a:effectLst/>
              <a:latin typeface="+mn-lt"/>
              <a:ea typeface="+mn-ea"/>
              <a:cs typeface="+mn-cs"/>
            </a:endParaRPr>
          </a:p>
          <a:p>
            <a:r>
              <a:rPr lang="en" sz="1200" kern="1200" dirty="0">
                <a:solidFill>
                  <a:schemeClr val="tx1"/>
                </a:solidFill>
                <a:effectLst/>
                <a:latin typeface="+mn-lt"/>
                <a:ea typeface="+mn-ea"/>
                <a:cs typeface="+mn-cs"/>
              </a:rPr>
              <a:t>Here are the most important ones: </a:t>
            </a:r>
            <a:endParaRPr lang="en" dirty="0"/>
          </a:p>
          <a:p>
            <a:r>
              <a:rPr lang="en" sz="1200" kern="1200" dirty="0" err="1">
                <a:solidFill>
                  <a:schemeClr val="tx1"/>
                </a:solidFill>
                <a:effectLst/>
                <a:latin typeface="+mn-lt"/>
                <a:ea typeface="+mn-ea"/>
                <a:cs typeface="+mn-cs"/>
              </a:rPr>
              <a:t>startElement</a:t>
            </a:r>
            <a:r>
              <a:rPr lang="en" sz="1200" kern="1200" dirty="0">
                <a:solidFill>
                  <a:schemeClr val="tx1"/>
                </a:solidFill>
                <a:effectLst/>
                <a:latin typeface="+mn-lt"/>
                <a:ea typeface="+mn-ea"/>
                <a:cs typeface="+mn-cs"/>
              </a:rPr>
              <a:t> and </a:t>
            </a:r>
            <a:r>
              <a:rPr lang="en" sz="1200" kern="1200" dirty="0" err="1">
                <a:solidFill>
                  <a:schemeClr val="tx1"/>
                </a:solidFill>
                <a:effectLst/>
                <a:latin typeface="+mn-lt"/>
                <a:ea typeface="+mn-ea"/>
                <a:cs typeface="+mn-cs"/>
              </a:rPr>
              <a:t>endElement</a:t>
            </a:r>
            <a:r>
              <a:rPr lang="en" sz="1200" kern="1200" dirty="0">
                <a:solidFill>
                  <a:schemeClr val="tx1"/>
                </a:solidFill>
                <a:effectLst/>
                <a:latin typeface="+mn-lt"/>
                <a:ea typeface="+mn-ea"/>
                <a:cs typeface="+mn-cs"/>
              </a:rPr>
              <a:t> are called each time a start tag or end tag is encountered.</a:t>
            </a:r>
          </a:p>
          <a:p>
            <a:r>
              <a:rPr lang="en" sz="1200" kern="1200" dirty="0">
                <a:solidFill>
                  <a:schemeClr val="tx1"/>
                </a:solidFill>
                <a:effectLst/>
                <a:latin typeface="+mn-lt"/>
                <a:ea typeface="+mn-ea"/>
                <a:cs typeface="+mn-cs"/>
              </a:rPr>
              <a:t>characters is called whenever character data are encountered. </a:t>
            </a:r>
            <a:endParaRPr lang="en" dirty="0"/>
          </a:p>
          <a:p>
            <a:r>
              <a:rPr lang="en" sz="1200" kern="1200" dirty="0" err="1">
                <a:solidFill>
                  <a:schemeClr val="tx1"/>
                </a:solidFill>
                <a:effectLst/>
                <a:latin typeface="+mn-lt"/>
                <a:ea typeface="+mn-ea"/>
                <a:cs typeface="+mn-cs"/>
              </a:rPr>
              <a:t>startDocument</a:t>
            </a:r>
            <a:r>
              <a:rPr lang="en" sz="1200" kern="1200" dirty="0">
                <a:solidFill>
                  <a:schemeClr val="tx1"/>
                </a:solidFill>
                <a:effectLst/>
                <a:latin typeface="+mn-lt"/>
                <a:ea typeface="+mn-ea"/>
                <a:cs typeface="+mn-cs"/>
              </a:rPr>
              <a:t> and </a:t>
            </a:r>
            <a:r>
              <a:rPr lang="en" sz="1200" kern="1200" dirty="0" err="1">
                <a:solidFill>
                  <a:schemeClr val="tx1"/>
                </a:solidFill>
                <a:effectLst/>
                <a:latin typeface="+mn-lt"/>
                <a:ea typeface="+mn-ea"/>
                <a:cs typeface="+mn-cs"/>
              </a:rPr>
              <a:t>endDocument</a:t>
            </a:r>
            <a:r>
              <a:rPr lang="en" sz="1200" kern="1200" dirty="0">
                <a:solidFill>
                  <a:schemeClr val="tx1"/>
                </a:solidFill>
                <a:effectLst/>
                <a:latin typeface="+mn-lt"/>
                <a:ea typeface="+mn-ea"/>
                <a:cs typeface="+mn-cs"/>
              </a:rPr>
              <a:t> are called once each, at the start and the end of the document. </a:t>
            </a: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15</a:t>
            </a:fld>
            <a:endParaRPr lang="ru-RU"/>
          </a:p>
        </p:txBody>
      </p:sp>
    </p:spTree>
    <p:extLst>
      <p:ext uri="{BB962C8B-B14F-4D97-AF65-F5344CB8AC3E}">
        <p14:creationId xmlns:p14="http://schemas.microsoft.com/office/powerpoint/2010/main" val="242013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kern="1200" dirty="0">
                <a:solidFill>
                  <a:schemeClr val="tx1"/>
                </a:solidFill>
                <a:effectLst/>
                <a:latin typeface="+mn-lt"/>
                <a:ea typeface="+mn-ea"/>
                <a:cs typeface="+mn-cs"/>
              </a:rPr>
              <a:t>The </a:t>
            </a:r>
            <a:r>
              <a:rPr lang="en" sz="1200" kern="1200" dirty="0" err="1">
                <a:solidFill>
                  <a:schemeClr val="tx1"/>
                </a:solidFill>
                <a:effectLst/>
                <a:latin typeface="+mn-lt"/>
                <a:ea typeface="+mn-ea"/>
                <a:cs typeface="+mn-cs"/>
              </a:rPr>
              <a:t>StAX</a:t>
            </a:r>
            <a:r>
              <a:rPr lang="en" sz="1200" kern="1200" dirty="0">
                <a:solidFill>
                  <a:schemeClr val="tx1"/>
                </a:solidFill>
                <a:effectLst/>
                <a:latin typeface="+mn-lt"/>
                <a:ea typeface="+mn-ea"/>
                <a:cs typeface="+mn-cs"/>
              </a:rPr>
              <a:t> parser is a “pull parser.” Instead of installing an event handler, you simply iterate through the events, using basic loop such as on the slide</a:t>
            </a: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16</a:t>
            </a:fld>
            <a:endParaRPr lang="ru-RU"/>
          </a:p>
        </p:txBody>
      </p:sp>
    </p:spTree>
    <p:extLst>
      <p:ext uri="{BB962C8B-B14F-4D97-AF65-F5344CB8AC3E}">
        <p14:creationId xmlns:p14="http://schemas.microsoft.com/office/powerpoint/2010/main" val="1488756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17</a:t>
            </a:fld>
            <a:endParaRPr lang="ru-RU"/>
          </a:p>
        </p:txBody>
      </p:sp>
    </p:spTree>
    <p:extLst>
      <p:ext uri="{BB962C8B-B14F-4D97-AF65-F5344CB8AC3E}">
        <p14:creationId xmlns:p14="http://schemas.microsoft.com/office/powerpoint/2010/main" val="124826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Somewhat curiously, it is not so easy to write a DOM tree to an output stream.</a:t>
            </a:r>
            <a:endParaRPr lang="ru-R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The easiest approach is to use the Extensible Stylesheet Language Transformations (XSLT) API </a:t>
            </a:r>
            <a:endParaRPr lang="ru-R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Another approach is to use the </a:t>
            </a:r>
            <a:r>
              <a:rPr lang="en" sz="1200" kern="1200" dirty="0" err="1">
                <a:solidFill>
                  <a:schemeClr val="tx1"/>
                </a:solidFill>
                <a:effectLst/>
                <a:latin typeface="+mn-lt"/>
                <a:ea typeface="+mn-ea"/>
                <a:cs typeface="+mn-cs"/>
              </a:rPr>
              <a:t>LSSerializer</a:t>
            </a:r>
            <a:r>
              <a:rPr lang="en" sz="1200" kern="1200" dirty="0">
                <a:solidFill>
                  <a:schemeClr val="tx1"/>
                </a:solidFill>
                <a:effectLst/>
                <a:latin typeface="+mn-lt"/>
                <a:ea typeface="+mn-ea"/>
                <a:cs typeface="+mn-cs"/>
              </a:rPr>
              <a:t> interface.</a:t>
            </a:r>
            <a:endParaRPr lang="en" dirty="0"/>
          </a:p>
          <a:p>
            <a:endParaRPr lang="ru-RU" dirty="0"/>
          </a:p>
          <a:p>
            <a:r>
              <a:rPr lang="en" sz="1200" kern="1200" dirty="0">
                <a:solidFill>
                  <a:schemeClr val="tx1"/>
                </a:solidFill>
                <a:effectLst/>
                <a:latin typeface="+mn-lt"/>
                <a:ea typeface="+mn-ea"/>
                <a:cs typeface="+mn-cs"/>
              </a:rPr>
              <a:t>In the preceding section, you saw how to produce an XML document by writing a DOM tree. If you have no other use for the DOM tree, that approach is not very efficient. </a:t>
            </a:r>
            <a:endParaRPr lang="en" dirty="0"/>
          </a:p>
          <a:p>
            <a:r>
              <a:rPr lang="en" sz="1200" kern="1200" dirty="0">
                <a:solidFill>
                  <a:schemeClr val="tx1"/>
                </a:solidFill>
                <a:effectLst/>
                <a:latin typeface="+mn-lt"/>
                <a:ea typeface="+mn-ea"/>
                <a:cs typeface="+mn-cs"/>
              </a:rPr>
              <a:t>The </a:t>
            </a:r>
            <a:r>
              <a:rPr lang="en" sz="1200" kern="1200" dirty="0" err="1">
                <a:solidFill>
                  <a:schemeClr val="tx1"/>
                </a:solidFill>
                <a:effectLst/>
                <a:latin typeface="+mn-lt"/>
                <a:ea typeface="+mn-ea"/>
                <a:cs typeface="+mn-cs"/>
              </a:rPr>
              <a:t>StAX</a:t>
            </a:r>
            <a:r>
              <a:rPr lang="en" sz="1200" kern="1200" dirty="0">
                <a:solidFill>
                  <a:schemeClr val="tx1"/>
                </a:solidFill>
                <a:effectLst/>
                <a:latin typeface="+mn-lt"/>
                <a:ea typeface="+mn-ea"/>
                <a:cs typeface="+mn-cs"/>
              </a:rPr>
              <a:t> API lets you write an XML tree directly. </a:t>
            </a:r>
            <a:endParaRPr lang="en" dirty="0"/>
          </a:p>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18</a:t>
            </a:fld>
            <a:endParaRPr lang="ru-RU"/>
          </a:p>
        </p:txBody>
      </p:sp>
    </p:spTree>
    <p:extLst>
      <p:ext uri="{BB962C8B-B14F-4D97-AF65-F5344CB8AC3E}">
        <p14:creationId xmlns:p14="http://schemas.microsoft.com/office/powerpoint/2010/main" val="218654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b="0" i="0" kern="1200" dirty="0">
                <a:solidFill>
                  <a:schemeClr val="tx1"/>
                </a:solidFill>
                <a:effectLst/>
                <a:latin typeface="+mn-lt"/>
                <a:ea typeface="+mn-ea"/>
                <a:cs typeface="+mn-cs"/>
              </a:rPr>
              <a:t>Java Architecture for XML Binding (JAXB) is a software framework that allows Java developers to map Java classes to XML representations. </a:t>
            </a:r>
          </a:p>
          <a:p>
            <a:endParaRPr lang="en" sz="1200" b="0" i="0" kern="1200" dirty="0">
              <a:solidFill>
                <a:schemeClr val="tx1"/>
              </a:solidFill>
              <a:effectLst/>
              <a:latin typeface="+mn-lt"/>
              <a:ea typeface="+mn-ea"/>
              <a:cs typeface="+mn-cs"/>
            </a:endParaRPr>
          </a:p>
          <a:p>
            <a:r>
              <a:rPr lang="en" sz="1200" b="0" i="0" kern="1200" dirty="0">
                <a:solidFill>
                  <a:schemeClr val="tx1"/>
                </a:solidFill>
                <a:effectLst/>
                <a:latin typeface="+mn-lt"/>
                <a:ea typeface="+mn-ea"/>
                <a:cs typeface="+mn-cs"/>
              </a:rPr>
              <a:t>JAXB provides two main features: the ability to </a:t>
            </a:r>
            <a:r>
              <a:rPr lang="en" sz="1200" b="1" i="0" kern="1200" dirty="0">
                <a:solidFill>
                  <a:schemeClr val="tx1"/>
                </a:solidFill>
                <a:effectLst/>
                <a:latin typeface="+mn-lt"/>
                <a:ea typeface="+mn-ea"/>
                <a:cs typeface="+mn-cs"/>
              </a:rPr>
              <a:t>marshal</a:t>
            </a:r>
            <a:r>
              <a:rPr lang="en" sz="1200" b="0" i="0" kern="1200" dirty="0">
                <a:solidFill>
                  <a:schemeClr val="tx1"/>
                </a:solidFill>
                <a:effectLst/>
                <a:latin typeface="+mn-lt"/>
                <a:ea typeface="+mn-ea"/>
                <a:cs typeface="+mn-cs"/>
              </a:rPr>
              <a:t> Java objects into XML and the inverse, i.e. to </a:t>
            </a:r>
            <a:r>
              <a:rPr lang="en" sz="1200" b="1" i="0" kern="1200" dirty="0" err="1">
                <a:solidFill>
                  <a:schemeClr val="tx1"/>
                </a:solidFill>
                <a:effectLst/>
                <a:latin typeface="+mn-lt"/>
                <a:ea typeface="+mn-ea"/>
                <a:cs typeface="+mn-cs"/>
              </a:rPr>
              <a:t>unmarshal</a:t>
            </a:r>
            <a:r>
              <a:rPr lang="en" sz="1200" b="0" i="0" kern="1200" dirty="0">
                <a:solidFill>
                  <a:schemeClr val="tx1"/>
                </a:solidFill>
                <a:effectLst/>
                <a:latin typeface="+mn-lt"/>
                <a:ea typeface="+mn-ea"/>
                <a:cs typeface="+mn-cs"/>
              </a:rPr>
              <a:t> XML back into Java objects. In other words, JAXB allows storing and retrieving data in memory in any XML format, without the need to implement a specific set of XML loading and saving routines for the program's class structure.</a:t>
            </a:r>
          </a:p>
          <a:p>
            <a:endParaRPr lang="en" dirty="0"/>
          </a:p>
          <a:p>
            <a:br>
              <a:rPr lang="en" dirty="0"/>
            </a:b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19</a:t>
            </a:fld>
            <a:endParaRPr lang="ru-RU"/>
          </a:p>
        </p:txBody>
      </p:sp>
    </p:spTree>
    <p:extLst>
      <p:ext uri="{BB962C8B-B14F-4D97-AF65-F5344CB8AC3E}">
        <p14:creationId xmlns:p14="http://schemas.microsoft.com/office/powerpoint/2010/main" val="3358034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20</a:t>
            </a:fld>
            <a:endParaRPr lang="ru-RU"/>
          </a:p>
        </p:txBody>
      </p:sp>
    </p:spTree>
    <p:extLst>
      <p:ext uri="{BB962C8B-B14F-4D97-AF65-F5344CB8AC3E}">
        <p14:creationId xmlns:p14="http://schemas.microsoft.com/office/powerpoint/2010/main" val="384635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Finally, the body of the XML document contains the </a:t>
            </a:r>
            <a:r>
              <a:rPr lang="en" sz="1200" i="1" kern="1200" dirty="0">
                <a:solidFill>
                  <a:schemeClr val="tx1"/>
                </a:solidFill>
                <a:effectLst/>
                <a:latin typeface="+mn-lt"/>
                <a:ea typeface="+mn-ea"/>
                <a:cs typeface="+mn-cs"/>
              </a:rPr>
              <a:t>root element</a:t>
            </a:r>
            <a:r>
              <a:rPr lang="en" sz="1200" kern="1200" dirty="0">
                <a:solidFill>
                  <a:schemeClr val="tx1"/>
                </a:solidFill>
                <a:effectLst/>
                <a:latin typeface="+mn-lt"/>
                <a:ea typeface="+mn-ea"/>
                <a:cs typeface="+mn-cs"/>
              </a:rPr>
              <a:t>, which can contain other elements.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An element can contain </a:t>
            </a:r>
            <a:r>
              <a:rPr lang="en" sz="1200" i="1" kern="1200" dirty="0">
                <a:solidFill>
                  <a:schemeClr val="tx1"/>
                </a:solidFill>
                <a:effectLst/>
                <a:latin typeface="+mn-lt"/>
                <a:ea typeface="+mn-ea"/>
                <a:cs typeface="+mn-cs"/>
              </a:rPr>
              <a:t>child elements</a:t>
            </a:r>
            <a:r>
              <a:rPr lang="en" sz="1200" kern="1200" dirty="0">
                <a:solidFill>
                  <a:schemeClr val="tx1"/>
                </a:solidFill>
                <a:effectLst/>
                <a:latin typeface="+mn-lt"/>
                <a:ea typeface="+mn-ea"/>
                <a:cs typeface="+mn-cs"/>
              </a:rPr>
              <a:t>, text, or both. In the preceding example, the font element has two child elements, name and size. The name element contains the text "Helvetica". </a:t>
            </a: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dirty="0"/>
          </a:p>
          <a:p>
            <a:endParaRPr lang="ru-RU" dirty="0"/>
          </a:p>
        </p:txBody>
      </p:sp>
      <p:sp>
        <p:nvSpPr>
          <p:cNvPr id="4" name="Номер слайда 3"/>
          <p:cNvSpPr>
            <a:spLocks noGrp="1"/>
          </p:cNvSpPr>
          <p:nvPr>
            <p:ph type="sldNum" sz="quarter" idx="5"/>
          </p:nvPr>
        </p:nvSpPr>
        <p:spPr/>
        <p:txBody>
          <a:bodyPr/>
          <a:lstStyle/>
          <a:p>
            <a:fld id="{5451BEE9-41FA-0F4C-BE08-8419949DEC2C}" type="slidenum">
              <a:rPr lang="ru-RU" smtClean="0"/>
              <a:t>3</a:t>
            </a:fld>
            <a:endParaRPr lang="ru-RU"/>
          </a:p>
        </p:txBody>
      </p:sp>
    </p:spTree>
    <p:extLst>
      <p:ext uri="{BB962C8B-B14F-4D97-AF65-F5344CB8AC3E}">
        <p14:creationId xmlns:p14="http://schemas.microsoft.com/office/powerpoint/2010/main" val="35717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b="0" i="0" kern="1200" dirty="0">
                <a:solidFill>
                  <a:schemeClr val="tx1"/>
                </a:solidFill>
                <a:effectLst/>
                <a:latin typeface="+mn-lt"/>
                <a:ea typeface="+mn-ea"/>
                <a:cs typeface="+mn-cs"/>
              </a:rPr>
              <a:t>JSON Processing (JSON-P) is a Java API to process (for e.g. parse, generate, transform and query) JSON messages. It produces and consumes JSON text in a streaming fashion (similar to </a:t>
            </a:r>
            <a:r>
              <a:rPr lang="en" sz="1200" b="0" i="0" kern="1200" dirty="0" err="1">
                <a:solidFill>
                  <a:schemeClr val="tx1"/>
                </a:solidFill>
                <a:effectLst/>
                <a:latin typeface="+mn-lt"/>
                <a:ea typeface="+mn-ea"/>
                <a:cs typeface="+mn-cs"/>
              </a:rPr>
              <a:t>StAX</a:t>
            </a:r>
            <a:r>
              <a:rPr lang="en" sz="1200" b="0" i="0" kern="1200" dirty="0">
                <a:solidFill>
                  <a:schemeClr val="tx1"/>
                </a:solidFill>
                <a:effectLst/>
                <a:latin typeface="+mn-lt"/>
                <a:ea typeface="+mn-ea"/>
                <a:cs typeface="+mn-cs"/>
              </a:rPr>
              <a:t> API for XML) and allows to build a Java object model for JSON text using API classes (similar to DOM API for XML).</a:t>
            </a:r>
          </a:p>
          <a:p>
            <a:br>
              <a:rPr lang="en" dirty="0"/>
            </a:b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21</a:t>
            </a:fld>
            <a:endParaRPr lang="ru-RU"/>
          </a:p>
        </p:txBody>
      </p:sp>
    </p:spTree>
    <p:extLst>
      <p:ext uri="{BB962C8B-B14F-4D97-AF65-F5344CB8AC3E}">
        <p14:creationId xmlns:p14="http://schemas.microsoft.com/office/powerpoint/2010/main" val="2194240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b="0" i="0" kern="1200" dirty="0">
                <a:solidFill>
                  <a:schemeClr val="tx1"/>
                </a:solidFill>
                <a:effectLst/>
                <a:latin typeface="+mn-lt"/>
                <a:ea typeface="+mn-ea"/>
                <a:cs typeface="+mn-cs"/>
              </a:rPr>
              <a:t>The main JSON-P entry point is the </a:t>
            </a:r>
            <a:r>
              <a:rPr lang="en" dirty="0"/>
              <a:t>Json</a:t>
            </a:r>
            <a:r>
              <a:rPr lang="en" sz="1200" b="0" i="0" kern="1200" dirty="0">
                <a:solidFill>
                  <a:schemeClr val="tx1"/>
                </a:solidFill>
                <a:effectLst/>
                <a:latin typeface="+mn-lt"/>
                <a:ea typeface="+mn-ea"/>
                <a:cs typeface="+mn-cs"/>
              </a:rPr>
              <a:t> class</a:t>
            </a:r>
          </a:p>
          <a:p>
            <a:r>
              <a:rPr lang="en" sz="1200" b="0" i="0" kern="1200" dirty="0">
                <a:solidFill>
                  <a:schemeClr val="tx1"/>
                </a:solidFill>
                <a:effectLst/>
                <a:latin typeface="+mn-lt"/>
                <a:ea typeface="+mn-ea"/>
                <a:cs typeface="+mn-cs"/>
              </a:rPr>
              <a:t>It provides all necessary methods to parse and build JSON strings from Java. </a:t>
            </a:r>
            <a:r>
              <a:rPr lang="en" dirty="0"/>
              <a:t>Json</a:t>
            </a:r>
            <a:r>
              <a:rPr lang="en" sz="1200" b="0" i="0" kern="1200" dirty="0">
                <a:solidFill>
                  <a:schemeClr val="tx1"/>
                </a:solidFill>
                <a:effectLst/>
                <a:latin typeface="+mn-lt"/>
                <a:ea typeface="+mn-ea"/>
                <a:cs typeface="+mn-cs"/>
              </a:rPr>
              <a:t> is a </a:t>
            </a:r>
            <a:r>
              <a:rPr lang="en" sz="1200" b="1" i="0" kern="1200" dirty="0">
                <a:solidFill>
                  <a:schemeClr val="tx1"/>
                </a:solidFill>
                <a:effectLst/>
                <a:latin typeface="+mn-lt"/>
                <a:ea typeface="+mn-ea"/>
                <a:cs typeface="+mn-cs"/>
              </a:rPr>
              <a:t>singleton</a:t>
            </a:r>
            <a:r>
              <a:rPr lang="en" sz="1200" b="0" i="0" kern="1200" dirty="0">
                <a:solidFill>
                  <a:schemeClr val="tx1"/>
                </a:solidFill>
                <a:effectLst/>
                <a:latin typeface="+mn-lt"/>
                <a:ea typeface="+mn-ea"/>
                <a:cs typeface="+mn-cs"/>
              </a:rPr>
              <a:t> containing static factory methods for all relevant elements of the JSON-P API</a:t>
            </a:r>
          </a:p>
          <a:p>
            <a:endParaRPr lang="en" sz="1200" b="0" i="0" kern="1200" dirty="0">
              <a:solidFill>
                <a:schemeClr val="tx1"/>
              </a:solidFill>
              <a:effectLst/>
              <a:latin typeface="+mn-lt"/>
              <a:ea typeface="+mn-ea"/>
              <a:cs typeface="+mn-cs"/>
            </a:endParaRPr>
          </a:p>
          <a:p>
            <a:r>
              <a:rPr lang="en" sz="1200" b="0" i="0" kern="1200" dirty="0">
                <a:solidFill>
                  <a:schemeClr val="tx1"/>
                </a:solidFill>
                <a:effectLst/>
                <a:latin typeface="+mn-lt"/>
                <a:ea typeface="+mn-ea"/>
                <a:cs typeface="+mn-cs"/>
              </a:rPr>
              <a:t>The Streaming API of JSON-P supports parsing a JSON string. Unlike the Object model this offers more generic access to JSON strings that may change more often with attributes added or similar structural changes. Streaming API is also the preferred method for very large JSON strings that could take more memory reading them altogether through the Object model API.</a:t>
            </a: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22</a:t>
            </a:fld>
            <a:endParaRPr lang="ru-RU"/>
          </a:p>
        </p:txBody>
      </p:sp>
    </p:spTree>
    <p:extLst>
      <p:ext uri="{BB962C8B-B14F-4D97-AF65-F5344CB8AC3E}">
        <p14:creationId xmlns:p14="http://schemas.microsoft.com/office/powerpoint/2010/main" val="549924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b="0" i="0" kern="1200" dirty="0">
                <a:solidFill>
                  <a:schemeClr val="tx1"/>
                </a:solidFill>
                <a:effectLst/>
                <a:latin typeface="+mn-lt"/>
                <a:ea typeface="+mn-ea"/>
                <a:cs typeface="+mn-cs"/>
              </a:rPr>
              <a:t>The main JSON-P entry point is the </a:t>
            </a:r>
            <a:r>
              <a:rPr lang="en" dirty="0"/>
              <a:t>Json</a:t>
            </a:r>
            <a:r>
              <a:rPr lang="en" sz="1200" b="0" i="0" kern="1200" dirty="0">
                <a:solidFill>
                  <a:schemeClr val="tx1"/>
                </a:solidFill>
                <a:effectLst/>
                <a:latin typeface="+mn-lt"/>
                <a:ea typeface="+mn-ea"/>
                <a:cs typeface="+mn-cs"/>
              </a:rPr>
              <a:t> class</a:t>
            </a:r>
          </a:p>
          <a:p>
            <a:r>
              <a:rPr lang="en" sz="1200" b="0" i="0" kern="1200" dirty="0">
                <a:solidFill>
                  <a:schemeClr val="tx1"/>
                </a:solidFill>
                <a:effectLst/>
                <a:latin typeface="+mn-lt"/>
                <a:ea typeface="+mn-ea"/>
                <a:cs typeface="+mn-cs"/>
              </a:rPr>
              <a:t>It provides all necessary methods to parse and build JSON strings from Java. </a:t>
            </a:r>
            <a:r>
              <a:rPr lang="en" dirty="0"/>
              <a:t>Json</a:t>
            </a:r>
            <a:r>
              <a:rPr lang="en" sz="1200" b="0" i="0" kern="1200" dirty="0">
                <a:solidFill>
                  <a:schemeClr val="tx1"/>
                </a:solidFill>
                <a:effectLst/>
                <a:latin typeface="+mn-lt"/>
                <a:ea typeface="+mn-ea"/>
                <a:cs typeface="+mn-cs"/>
              </a:rPr>
              <a:t> is a </a:t>
            </a:r>
            <a:r>
              <a:rPr lang="en" sz="1200" b="1" i="0" kern="1200" dirty="0">
                <a:solidFill>
                  <a:schemeClr val="tx1"/>
                </a:solidFill>
                <a:effectLst/>
                <a:latin typeface="+mn-lt"/>
                <a:ea typeface="+mn-ea"/>
                <a:cs typeface="+mn-cs"/>
              </a:rPr>
              <a:t>singleton</a:t>
            </a:r>
            <a:r>
              <a:rPr lang="en" sz="1200" b="0" i="0" kern="1200" dirty="0">
                <a:solidFill>
                  <a:schemeClr val="tx1"/>
                </a:solidFill>
                <a:effectLst/>
                <a:latin typeface="+mn-lt"/>
                <a:ea typeface="+mn-ea"/>
                <a:cs typeface="+mn-cs"/>
              </a:rPr>
              <a:t> containing static factory methods for all relevant elements of the JSON-P API</a:t>
            </a:r>
          </a:p>
          <a:p>
            <a:endParaRPr lang="en" sz="1200" b="0" i="0" kern="1200" dirty="0">
              <a:solidFill>
                <a:schemeClr val="tx1"/>
              </a:solidFill>
              <a:effectLst/>
              <a:latin typeface="+mn-lt"/>
              <a:ea typeface="+mn-ea"/>
              <a:cs typeface="+mn-cs"/>
            </a:endParaRPr>
          </a:p>
          <a:p>
            <a:r>
              <a:rPr lang="en" sz="1200" b="0" i="0" kern="1200" dirty="0">
                <a:solidFill>
                  <a:schemeClr val="tx1"/>
                </a:solidFill>
                <a:effectLst/>
                <a:latin typeface="+mn-lt"/>
                <a:ea typeface="+mn-ea"/>
                <a:cs typeface="+mn-cs"/>
              </a:rPr>
              <a:t>The Streaming API of JSON-P supports parsing a JSON string. Unlike the Object model this offers more generic access to JSON strings that may change more often with attributes added or similar structural changes. Streaming API is also the preferred method for very large JSON strings that could take more memory reading them altogether through the Object model API.</a:t>
            </a: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23</a:t>
            </a:fld>
            <a:endParaRPr lang="ru-RU"/>
          </a:p>
        </p:txBody>
      </p:sp>
    </p:spTree>
    <p:extLst>
      <p:ext uri="{BB962C8B-B14F-4D97-AF65-F5344CB8AC3E}">
        <p14:creationId xmlns:p14="http://schemas.microsoft.com/office/powerpoint/2010/main" val="359643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kern="1200" dirty="0">
                <a:solidFill>
                  <a:schemeClr val="tx1"/>
                </a:solidFill>
                <a:effectLst/>
                <a:latin typeface="+mn-lt"/>
                <a:ea typeface="+mn-ea"/>
                <a:cs typeface="+mn-cs"/>
              </a:rPr>
              <a:t>It is best to structure your XML documents so that an element contains </a:t>
            </a:r>
            <a:r>
              <a:rPr lang="en" sz="1200" i="1" kern="1200" dirty="0">
                <a:solidFill>
                  <a:schemeClr val="tx1"/>
                </a:solidFill>
                <a:effectLst/>
                <a:latin typeface="+mn-lt"/>
                <a:ea typeface="+mn-ea"/>
                <a:cs typeface="+mn-cs"/>
              </a:rPr>
              <a:t>either </a:t>
            </a:r>
            <a:r>
              <a:rPr lang="en" sz="1200" kern="1200" dirty="0">
                <a:solidFill>
                  <a:schemeClr val="tx1"/>
                </a:solidFill>
                <a:effectLst/>
                <a:latin typeface="+mn-lt"/>
                <a:ea typeface="+mn-ea"/>
                <a:cs typeface="+mn-cs"/>
              </a:rPr>
              <a:t>child elements </a:t>
            </a:r>
            <a:r>
              <a:rPr lang="en" sz="1200" i="1" kern="1200" dirty="0">
                <a:solidFill>
                  <a:schemeClr val="tx1"/>
                </a:solidFill>
                <a:effectLst/>
                <a:latin typeface="+mn-lt"/>
                <a:ea typeface="+mn-ea"/>
                <a:cs typeface="+mn-cs"/>
              </a:rPr>
              <a:t>or </a:t>
            </a:r>
            <a:r>
              <a:rPr lang="en" sz="1200" kern="1200" dirty="0">
                <a:solidFill>
                  <a:schemeClr val="tx1"/>
                </a:solidFill>
                <a:effectLst/>
                <a:latin typeface="+mn-lt"/>
                <a:ea typeface="+mn-ea"/>
                <a:cs typeface="+mn-cs"/>
              </a:rPr>
              <a:t>text. Here’s an example of what you should avoid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This is called </a:t>
            </a:r>
            <a:r>
              <a:rPr lang="en" sz="1200" i="1" kern="1200" dirty="0">
                <a:solidFill>
                  <a:schemeClr val="tx1"/>
                </a:solidFill>
                <a:effectLst/>
                <a:latin typeface="+mn-lt"/>
                <a:ea typeface="+mn-ea"/>
                <a:cs typeface="+mn-cs"/>
              </a:rPr>
              <a:t>mixed content </a:t>
            </a:r>
            <a:r>
              <a:rPr lang="en" sz="1200" kern="1200" dirty="0">
                <a:solidFill>
                  <a:schemeClr val="tx1"/>
                </a:solidFill>
                <a:effectLst/>
                <a:latin typeface="+mn-lt"/>
                <a:ea typeface="+mn-ea"/>
                <a:cs typeface="+mn-cs"/>
              </a:rPr>
              <a:t>in the XML specification. As you will see later in this chapter, you can simplify parsing if you avoid mixed content. </a:t>
            </a:r>
            <a:endParaRPr lang="en" dirty="0">
              <a:effectLst/>
            </a:endParaRPr>
          </a:p>
          <a:p>
            <a:endParaRPr lang="e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XML elements can contain attributes, such as </a:t>
            </a: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There is some disagreement among XML designers about when to use elements and when to use attributes. For example, it would seem easier to describe a font as </a:t>
            </a:r>
            <a:endParaRPr lang="en" dirty="0"/>
          </a:p>
          <a:p>
            <a:r>
              <a:rPr lang="en" dirty="0">
                <a:effectLst/>
              </a:rPr>
              <a:t>it done on the second example.</a:t>
            </a:r>
          </a:p>
          <a:p>
            <a:endParaRPr lang="e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However, attributes are much less flexible. Suppose you want to add units to the size value. If you use attributes, you will have to add the unit to the attribute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A commonly used rule of thumb is that attributes should be used only to modify the interpretation of a value, not to specify values. If you find yourself engaged in a metaphysical discussion about whether a particular setting is a modification of the interpretation of a value or not, just say “no” to attributes and use elements throughout. Many useful XML documents don’t use attributes at all. </a:t>
            </a: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4</a:t>
            </a:fld>
            <a:endParaRPr lang="ru-RU"/>
          </a:p>
        </p:txBody>
      </p:sp>
    </p:spTree>
    <p:extLst>
      <p:ext uri="{BB962C8B-B14F-4D97-AF65-F5344CB8AC3E}">
        <p14:creationId xmlns:p14="http://schemas.microsoft.com/office/powerpoint/2010/main" val="316597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kern="1200" dirty="0">
                <a:solidFill>
                  <a:schemeClr val="tx1"/>
                </a:solidFill>
                <a:effectLst/>
                <a:latin typeface="+mn-lt"/>
                <a:ea typeface="+mn-ea"/>
                <a:cs typeface="+mn-cs"/>
              </a:rPr>
              <a:t>To process an XML document, you need to </a:t>
            </a:r>
            <a:r>
              <a:rPr lang="en" sz="1200" i="1" kern="1200" dirty="0">
                <a:solidFill>
                  <a:schemeClr val="tx1"/>
                </a:solidFill>
                <a:effectLst/>
                <a:latin typeface="+mn-lt"/>
                <a:ea typeface="+mn-ea"/>
                <a:cs typeface="+mn-cs"/>
              </a:rPr>
              <a:t>parse </a:t>
            </a:r>
            <a:r>
              <a:rPr lang="en" sz="1200" kern="1200" dirty="0">
                <a:solidFill>
                  <a:schemeClr val="tx1"/>
                </a:solidFill>
                <a:effectLst/>
                <a:latin typeface="+mn-lt"/>
                <a:ea typeface="+mn-ea"/>
                <a:cs typeface="+mn-cs"/>
              </a:rPr>
              <a:t>it. A parser is a program that reads a file, confirms that the file has the correct format, breaks it up into the constituent elements, and lets a programmer access those elements. The Java library supplies two kinds of XML parsers </a:t>
            </a:r>
          </a:p>
          <a:p>
            <a:endParaRPr lang="e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Tree parsers, such as a Document Object Model (DOM) parser, that read an XML document into a tree structure. </a:t>
            </a: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Streaming parsers, such as a Simple API for XML (SAX) parser, that generate events as they read an XML document. </a:t>
            </a:r>
            <a:endParaRPr lang="en" dirty="0"/>
          </a:p>
          <a:p>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DOM parsers are easier to use for most purposes, so we explain them first. You may consider a streaming parser if you process very long documents whose tree structures would use up a lot of memory, or if you are only interested in a few elements and don’t care about their context. </a:t>
            </a:r>
            <a:endParaRPr lang="en" dirty="0"/>
          </a:p>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5</a:t>
            </a:fld>
            <a:endParaRPr lang="ru-RU"/>
          </a:p>
        </p:txBody>
      </p:sp>
    </p:spTree>
    <p:extLst>
      <p:ext uri="{BB962C8B-B14F-4D97-AF65-F5344CB8AC3E}">
        <p14:creationId xmlns:p14="http://schemas.microsoft.com/office/powerpoint/2010/main" val="1275128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kern="1200" dirty="0">
                <a:solidFill>
                  <a:schemeClr val="tx1"/>
                </a:solidFill>
                <a:effectLst/>
                <a:latin typeface="+mn-lt"/>
                <a:ea typeface="+mn-ea"/>
                <a:cs typeface="+mn-cs"/>
              </a:rPr>
              <a:t>To read an XML document, you need a </a:t>
            </a:r>
            <a:r>
              <a:rPr lang="en" sz="1200" kern="1200" dirty="0" err="1">
                <a:solidFill>
                  <a:schemeClr val="tx1"/>
                </a:solidFill>
                <a:effectLst/>
                <a:latin typeface="+mn-lt"/>
                <a:ea typeface="+mn-ea"/>
                <a:cs typeface="+mn-cs"/>
              </a:rPr>
              <a:t>DocumentBuilder</a:t>
            </a:r>
            <a:r>
              <a:rPr lang="en" sz="1200" kern="1200" dirty="0">
                <a:solidFill>
                  <a:schemeClr val="tx1"/>
                </a:solidFill>
                <a:effectLst/>
                <a:latin typeface="+mn-lt"/>
                <a:ea typeface="+mn-ea"/>
                <a:cs typeface="+mn-cs"/>
              </a:rPr>
              <a:t> object that you get from a </a:t>
            </a:r>
            <a:r>
              <a:rPr lang="en" sz="1200" kern="1200" dirty="0" err="1">
                <a:solidFill>
                  <a:schemeClr val="tx1"/>
                </a:solidFill>
                <a:effectLst/>
                <a:latin typeface="+mn-lt"/>
                <a:ea typeface="+mn-ea"/>
                <a:cs typeface="+mn-cs"/>
              </a:rPr>
              <a:t>DocumentBuilderFactory</a:t>
            </a:r>
            <a:r>
              <a:rPr lang="en" sz="1200" kern="1200" dirty="0">
                <a:solidFill>
                  <a:schemeClr val="tx1"/>
                </a:solidFill>
                <a:effectLst/>
                <a:latin typeface="+mn-lt"/>
                <a:ea typeface="+mn-ea"/>
                <a:cs typeface="+mn-cs"/>
              </a:rPr>
              <a:t> like this: </a:t>
            </a: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6</a:t>
            </a:fld>
            <a:endParaRPr lang="ru-RU"/>
          </a:p>
        </p:txBody>
      </p:sp>
    </p:spTree>
    <p:extLst>
      <p:ext uri="{BB962C8B-B14F-4D97-AF65-F5344CB8AC3E}">
        <p14:creationId xmlns:p14="http://schemas.microsoft.com/office/powerpoint/2010/main" val="202250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kern="1200" dirty="0">
                <a:solidFill>
                  <a:schemeClr val="tx1"/>
                </a:solidFill>
                <a:effectLst/>
                <a:latin typeface="+mn-lt"/>
                <a:ea typeface="+mn-ea"/>
                <a:cs typeface="+mn-cs"/>
              </a:rPr>
              <a:t>A Document object is an in-memory representation of the tree structure of an XML document. It is composed of objects whose classes implement the Node interface and its various </a:t>
            </a:r>
            <a:r>
              <a:rPr lang="en" sz="1200" kern="1200" dirty="0" err="1">
                <a:solidFill>
                  <a:schemeClr val="tx1"/>
                </a:solidFill>
                <a:effectLst/>
                <a:latin typeface="+mn-lt"/>
                <a:ea typeface="+mn-ea"/>
                <a:cs typeface="+mn-cs"/>
              </a:rPr>
              <a:t>subinterfaces</a:t>
            </a:r>
            <a:r>
              <a:rPr lang="en" sz="1200" kern="1200" dirty="0">
                <a:solidFill>
                  <a:schemeClr val="tx1"/>
                </a:solidFill>
                <a:effectLst/>
                <a:latin typeface="+mn-lt"/>
                <a:ea typeface="+mn-ea"/>
                <a:cs typeface="+mn-cs"/>
              </a:rPr>
              <a:t>. Figure shows the inheritance hierarchy of the </a:t>
            </a:r>
            <a:r>
              <a:rPr lang="en" sz="1200" kern="1200" dirty="0" err="1">
                <a:solidFill>
                  <a:schemeClr val="tx1"/>
                </a:solidFill>
                <a:effectLst/>
                <a:latin typeface="+mn-lt"/>
                <a:ea typeface="+mn-ea"/>
                <a:cs typeface="+mn-cs"/>
              </a:rPr>
              <a:t>subinterfaces</a:t>
            </a:r>
            <a:r>
              <a:rPr lang="en" sz="1200" kern="1200" dirty="0">
                <a:solidFill>
                  <a:schemeClr val="tx1"/>
                </a:solidFill>
                <a:effectLst/>
                <a:latin typeface="+mn-lt"/>
                <a:ea typeface="+mn-ea"/>
                <a:cs typeface="+mn-cs"/>
              </a:rPr>
              <a:t>. </a:t>
            </a: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7</a:t>
            </a:fld>
            <a:endParaRPr lang="ru-RU"/>
          </a:p>
        </p:txBody>
      </p:sp>
    </p:spTree>
    <p:extLst>
      <p:ext uri="{BB962C8B-B14F-4D97-AF65-F5344CB8AC3E}">
        <p14:creationId xmlns:p14="http://schemas.microsoft.com/office/powerpoint/2010/main" val="1038867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 sz="1200" kern="1200" dirty="0">
                <a:solidFill>
                  <a:schemeClr val="tx1"/>
                </a:solidFill>
                <a:effectLst/>
                <a:latin typeface="+mn-lt"/>
                <a:ea typeface="+mn-ea"/>
                <a:cs typeface="+mn-cs"/>
              </a:rPr>
              <a:t>Start analyzing the contents of a document by calling the </a:t>
            </a:r>
            <a:r>
              <a:rPr lang="en" sz="1200" kern="1200" dirty="0" err="1">
                <a:solidFill>
                  <a:schemeClr val="tx1"/>
                </a:solidFill>
                <a:effectLst/>
                <a:latin typeface="+mn-lt"/>
                <a:ea typeface="+mn-ea"/>
                <a:cs typeface="+mn-cs"/>
              </a:rPr>
              <a:t>getDocumentElement</a:t>
            </a:r>
            <a:r>
              <a:rPr lang="en" sz="1200" kern="1200" dirty="0">
                <a:solidFill>
                  <a:schemeClr val="tx1"/>
                </a:solidFill>
                <a:effectLst/>
                <a:latin typeface="+mn-lt"/>
                <a:ea typeface="+mn-ea"/>
                <a:cs typeface="+mn-cs"/>
              </a:rPr>
              <a:t> method. It returns </a:t>
            </a: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the root element. For example, if you are processing a document like on the screen then calling </a:t>
            </a:r>
            <a:r>
              <a:rPr lang="en" sz="1200" kern="1200" dirty="0" err="1">
                <a:solidFill>
                  <a:schemeClr val="tx1"/>
                </a:solidFill>
                <a:effectLst/>
                <a:latin typeface="+mn-lt"/>
                <a:ea typeface="+mn-ea"/>
                <a:cs typeface="+mn-cs"/>
              </a:rPr>
              <a:t>getDocumentElement</a:t>
            </a:r>
            <a:r>
              <a:rPr lang="en" sz="1200" kern="1200" dirty="0">
                <a:solidFill>
                  <a:schemeClr val="tx1"/>
                </a:solidFill>
                <a:effectLst/>
                <a:latin typeface="+mn-lt"/>
                <a:ea typeface="+mn-ea"/>
                <a:cs typeface="+mn-cs"/>
              </a:rPr>
              <a:t> returns the font element.</a:t>
            </a:r>
            <a:endParaRPr lang="en" dirty="0"/>
          </a:p>
          <a:p>
            <a:endParaRPr lang="en" dirty="0"/>
          </a:p>
          <a:p>
            <a:r>
              <a:rPr lang="en" sz="1200" kern="1200" dirty="0">
                <a:solidFill>
                  <a:schemeClr val="tx1"/>
                </a:solidFill>
                <a:effectLst/>
                <a:latin typeface="+mn-lt"/>
                <a:ea typeface="+mn-ea"/>
                <a:cs typeface="+mn-cs"/>
              </a:rPr>
              <a:t>The </a:t>
            </a:r>
            <a:r>
              <a:rPr lang="en" sz="1200" kern="1200" dirty="0" err="1">
                <a:solidFill>
                  <a:schemeClr val="tx1"/>
                </a:solidFill>
                <a:effectLst/>
                <a:latin typeface="+mn-lt"/>
                <a:ea typeface="+mn-ea"/>
                <a:cs typeface="+mn-cs"/>
              </a:rPr>
              <a:t>getTagName</a:t>
            </a:r>
            <a:r>
              <a:rPr lang="en" sz="1200" kern="1200" dirty="0">
                <a:solidFill>
                  <a:schemeClr val="tx1"/>
                </a:solidFill>
                <a:effectLst/>
                <a:latin typeface="+mn-lt"/>
                <a:ea typeface="+mn-ea"/>
                <a:cs typeface="+mn-cs"/>
              </a:rPr>
              <a:t> method returns the tag name of an element. In the preceding example, </a:t>
            </a:r>
            <a:endParaRPr lang="en" dirty="0"/>
          </a:p>
          <a:p>
            <a:r>
              <a:rPr lang="en" sz="1200" kern="1200" dirty="0" err="1">
                <a:solidFill>
                  <a:schemeClr val="tx1"/>
                </a:solidFill>
                <a:effectLst/>
                <a:latin typeface="+mn-lt"/>
                <a:ea typeface="+mn-ea"/>
                <a:cs typeface="+mn-cs"/>
              </a:rPr>
              <a:t>root.getTagName</a:t>
            </a:r>
            <a:r>
              <a:rPr lang="en" sz="1200" kern="1200" dirty="0">
                <a:solidFill>
                  <a:schemeClr val="tx1"/>
                </a:solidFill>
                <a:effectLst/>
                <a:latin typeface="+mn-lt"/>
                <a:ea typeface="+mn-ea"/>
                <a:cs typeface="+mn-cs"/>
              </a:rPr>
              <a:t>() returns the string "font". </a:t>
            </a:r>
            <a:endParaRPr lang="en" dirty="0"/>
          </a:p>
          <a:p>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To get an element’s children (which may be </a:t>
            </a:r>
            <a:r>
              <a:rPr lang="en" sz="1200" kern="1200" dirty="0" err="1">
                <a:solidFill>
                  <a:schemeClr val="tx1"/>
                </a:solidFill>
                <a:effectLst/>
                <a:latin typeface="+mn-lt"/>
                <a:ea typeface="+mn-ea"/>
                <a:cs typeface="+mn-cs"/>
              </a:rPr>
              <a:t>subelements</a:t>
            </a:r>
            <a:r>
              <a:rPr lang="en" sz="1200" kern="1200" dirty="0">
                <a:solidFill>
                  <a:schemeClr val="tx1"/>
                </a:solidFill>
                <a:effectLst/>
                <a:latin typeface="+mn-lt"/>
                <a:ea typeface="+mn-ea"/>
                <a:cs typeface="+mn-cs"/>
              </a:rPr>
              <a:t>, text, comments, or other nodes), use the </a:t>
            </a:r>
            <a:r>
              <a:rPr lang="en" sz="1200" kern="1200" dirty="0" err="1">
                <a:solidFill>
                  <a:schemeClr val="tx1"/>
                </a:solidFill>
                <a:effectLst/>
                <a:latin typeface="+mn-lt"/>
                <a:ea typeface="+mn-ea"/>
                <a:cs typeface="+mn-cs"/>
              </a:rPr>
              <a:t>getChildNodes</a:t>
            </a:r>
            <a:r>
              <a:rPr lang="en" sz="1200" kern="1200" dirty="0">
                <a:solidFill>
                  <a:schemeClr val="tx1"/>
                </a:solidFill>
                <a:effectLst/>
                <a:latin typeface="+mn-lt"/>
                <a:ea typeface="+mn-ea"/>
                <a:cs typeface="+mn-cs"/>
              </a:rPr>
              <a:t> method. That method returns a collection of type </a:t>
            </a:r>
            <a:r>
              <a:rPr lang="en" sz="1200" kern="1200" dirty="0" err="1">
                <a:solidFill>
                  <a:schemeClr val="tx1"/>
                </a:solidFill>
                <a:effectLst/>
                <a:latin typeface="+mn-lt"/>
                <a:ea typeface="+mn-ea"/>
                <a:cs typeface="+mn-cs"/>
              </a:rPr>
              <a:t>NodeList</a:t>
            </a:r>
            <a:r>
              <a:rPr lang="en" sz="1200" kern="1200" dirty="0">
                <a:solidFill>
                  <a:schemeClr val="tx1"/>
                </a:solidFill>
                <a:effectLst/>
                <a:latin typeface="+mn-lt"/>
                <a:ea typeface="+mn-ea"/>
                <a:cs typeface="+mn-cs"/>
              </a:rPr>
              <a:t>. That type was standardized before the standard Java collections, so it has a different access protocol. The item method gets the item with a given index, and the </a:t>
            </a:r>
            <a:r>
              <a:rPr lang="en" sz="1200" kern="1200" dirty="0" err="1">
                <a:solidFill>
                  <a:schemeClr val="tx1"/>
                </a:solidFill>
                <a:effectLst/>
                <a:latin typeface="+mn-lt"/>
                <a:ea typeface="+mn-ea"/>
                <a:cs typeface="+mn-cs"/>
              </a:rPr>
              <a:t>getLength</a:t>
            </a:r>
            <a:r>
              <a:rPr lang="en" sz="1200" kern="1200" dirty="0">
                <a:solidFill>
                  <a:schemeClr val="tx1"/>
                </a:solidFill>
                <a:effectLst/>
                <a:latin typeface="+mn-lt"/>
                <a:ea typeface="+mn-ea"/>
                <a:cs typeface="+mn-cs"/>
              </a:rPr>
              <a:t> method gives the total count of the items. You can enumerate all children like this: </a:t>
            </a:r>
            <a:endParaRPr lang="en" dirty="0"/>
          </a:p>
          <a:p>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a:solidFill>
                  <a:schemeClr val="tx1"/>
                </a:solidFill>
                <a:effectLst/>
                <a:latin typeface="+mn-lt"/>
                <a:ea typeface="+mn-ea"/>
                <a:cs typeface="+mn-cs"/>
              </a:rPr>
              <a:t>Be careful when analyzing children. Suppose, for example, that you are processing the document </a:t>
            </a:r>
          </a:p>
          <a:p>
            <a:r>
              <a:rPr lang="en" sz="1200" kern="1200" dirty="0">
                <a:solidFill>
                  <a:schemeClr val="tx1"/>
                </a:solidFill>
                <a:effectLst/>
                <a:latin typeface="+mn-lt"/>
                <a:ea typeface="+mn-ea"/>
                <a:cs typeface="+mn-cs"/>
              </a:rPr>
              <a:t>You would expect the font element to have two children, but the parser reports five:</a:t>
            </a:r>
          </a:p>
          <a:p>
            <a:r>
              <a:rPr lang="en" sz="1200" kern="1200" dirty="0">
                <a:solidFill>
                  <a:schemeClr val="tx1"/>
                </a:solidFill>
                <a:effectLst/>
                <a:latin typeface="+mn-lt"/>
                <a:ea typeface="+mn-ea"/>
                <a:cs typeface="+mn-cs"/>
              </a:rPr>
              <a:t>The whitespace between &lt;font&gt; and &lt;name&gt;</a:t>
            </a:r>
            <a:br>
              <a:rPr lang="en" sz="1200" kern="1200" dirty="0">
                <a:solidFill>
                  <a:schemeClr val="tx1"/>
                </a:solidFill>
                <a:effectLst/>
                <a:latin typeface="+mn-lt"/>
                <a:ea typeface="+mn-ea"/>
                <a:cs typeface="+mn-cs"/>
              </a:rPr>
            </a:br>
            <a:r>
              <a:rPr lang="en" sz="1200" kern="1200" dirty="0">
                <a:solidFill>
                  <a:schemeClr val="tx1"/>
                </a:solidFill>
                <a:effectLst/>
                <a:latin typeface="+mn-lt"/>
                <a:ea typeface="+mn-ea"/>
                <a:cs typeface="+mn-cs"/>
              </a:rPr>
              <a:t>The name element</a:t>
            </a:r>
            <a:br>
              <a:rPr lang="en" sz="1200" kern="1200" dirty="0">
                <a:solidFill>
                  <a:schemeClr val="tx1"/>
                </a:solidFill>
                <a:effectLst/>
                <a:latin typeface="+mn-lt"/>
                <a:ea typeface="+mn-ea"/>
                <a:cs typeface="+mn-cs"/>
              </a:rPr>
            </a:br>
            <a:r>
              <a:rPr lang="en" sz="1200" kern="1200" dirty="0">
                <a:solidFill>
                  <a:schemeClr val="tx1"/>
                </a:solidFill>
                <a:effectLst/>
                <a:latin typeface="+mn-lt"/>
                <a:ea typeface="+mn-ea"/>
                <a:cs typeface="+mn-cs"/>
              </a:rPr>
              <a:t>The whitespace between &lt;/name&gt; and &lt;size&gt; </a:t>
            </a:r>
            <a:endParaRPr lang="en" dirty="0"/>
          </a:p>
          <a:p>
            <a:r>
              <a:rPr lang="en" sz="1200" kern="1200" dirty="0">
                <a:solidFill>
                  <a:schemeClr val="tx1"/>
                </a:solidFill>
                <a:effectLst/>
                <a:latin typeface="+mn-lt"/>
                <a:ea typeface="+mn-ea"/>
                <a:cs typeface="+mn-cs"/>
              </a:rPr>
              <a:t>The size element </a:t>
            </a:r>
            <a:endParaRPr lang="en" dirty="0"/>
          </a:p>
          <a:p>
            <a:r>
              <a:rPr lang="en" sz="1200" kern="1200" dirty="0">
                <a:solidFill>
                  <a:schemeClr val="tx1"/>
                </a:solidFill>
                <a:effectLst/>
                <a:latin typeface="+mn-lt"/>
                <a:ea typeface="+mn-ea"/>
                <a:cs typeface="+mn-cs"/>
              </a:rPr>
              <a:t>The whitespace between &lt;/size&gt; and &lt;/font&gt; </a:t>
            </a: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dirty="0"/>
          </a:p>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8</a:t>
            </a:fld>
            <a:endParaRPr lang="ru-RU"/>
          </a:p>
        </p:txBody>
      </p:sp>
    </p:spTree>
    <p:extLst>
      <p:ext uri="{BB962C8B-B14F-4D97-AF65-F5344CB8AC3E}">
        <p14:creationId xmlns:p14="http://schemas.microsoft.com/office/powerpoint/2010/main" val="154543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9</a:t>
            </a:fld>
            <a:endParaRPr lang="ru-RU"/>
          </a:p>
        </p:txBody>
      </p:sp>
    </p:spTree>
    <p:extLst>
      <p:ext uri="{BB962C8B-B14F-4D97-AF65-F5344CB8AC3E}">
        <p14:creationId xmlns:p14="http://schemas.microsoft.com/office/powerpoint/2010/main" val="2999438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10</a:t>
            </a:fld>
            <a:endParaRPr lang="ru-RU"/>
          </a:p>
        </p:txBody>
      </p:sp>
    </p:spTree>
    <p:extLst>
      <p:ext uri="{BB962C8B-B14F-4D97-AF65-F5344CB8AC3E}">
        <p14:creationId xmlns:p14="http://schemas.microsoft.com/office/powerpoint/2010/main" val="77776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FD5B32-D306-1F42-A50C-8108CCAAE9C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FCF2E91-98DC-7444-B270-F61D2F090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1C6D50-CF2B-1D4A-9AA8-88F40F1B2A6D}"/>
              </a:ext>
            </a:extLst>
          </p:cNvPr>
          <p:cNvSpPr>
            <a:spLocks noGrp="1"/>
          </p:cNvSpPr>
          <p:nvPr>
            <p:ph type="dt" sz="half" idx="10"/>
          </p:nvPr>
        </p:nvSpPr>
        <p:spPr/>
        <p:txBody>
          <a:bodyPr/>
          <a:lstStyle/>
          <a:p>
            <a:fld id="{A722E1DD-30C8-1642-83A0-CD76699AB9F3}" type="datetimeFigureOut">
              <a:rPr lang="ru-RU" smtClean="0"/>
              <a:t>25.11.2020</a:t>
            </a:fld>
            <a:endParaRPr lang="ru-RU"/>
          </a:p>
        </p:txBody>
      </p:sp>
      <p:sp>
        <p:nvSpPr>
          <p:cNvPr id="5" name="Нижний колонтитул 4">
            <a:extLst>
              <a:ext uri="{FF2B5EF4-FFF2-40B4-BE49-F238E27FC236}">
                <a16:creationId xmlns:a16="http://schemas.microsoft.com/office/drawing/2014/main" id="{64DFC4EE-6FD1-6F43-A488-D2CB66C101F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78656-6B3D-2F4F-A320-0EA1D315CFF3}"/>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28863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6CAFFF-CEEC-0341-AB8F-F39500A0F93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7B03B92-22C5-E848-AD39-B1FB69F75F3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CB3A2D9-978D-0141-B9EA-F0DA51C407CA}"/>
              </a:ext>
            </a:extLst>
          </p:cNvPr>
          <p:cNvSpPr>
            <a:spLocks noGrp="1"/>
          </p:cNvSpPr>
          <p:nvPr>
            <p:ph type="dt" sz="half" idx="10"/>
          </p:nvPr>
        </p:nvSpPr>
        <p:spPr/>
        <p:txBody>
          <a:bodyPr/>
          <a:lstStyle/>
          <a:p>
            <a:fld id="{A722E1DD-30C8-1642-83A0-CD76699AB9F3}" type="datetimeFigureOut">
              <a:rPr lang="ru-RU" smtClean="0"/>
              <a:t>25.11.2020</a:t>
            </a:fld>
            <a:endParaRPr lang="ru-RU"/>
          </a:p>
        </p:txBody>
      </p:sp>
      <p:sp>
        <p:nvSpPr>
          <p:cNvPr id="5" name="Нижний колонтитул 4">
            <a:extLst>
              <a:ext uri="{FF2B5EF4-FFF2-40B4-BE49-F238E27FC236}">
                <a16:creationId xmlns:a16="http://schemas.microsoft.com/office/drawing/2014/main" id="{944EA171-F798-234E-A0DB-5EB7A85922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8818805-102A-4A47-971E-B51B6434DDE1}"/>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421773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E17144E-F278-334B-9A4E-80B681F94F3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D8AAFE6-0E6E-3B42-BAC4-40997E2CEC9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13F6E3A-8C90-3A42-9D08-3B98A36AFA2B}"/>
              </a:ext>
            </a:extLst>
          </p:cNvPr>
          <p:cNvSpPr>
            <a:spLocks noGrp="1"/>
          </p:cNvSpPr>
          <p:nvPr>
            <p:ph type="dt" sz="half" idx="10"/>
          </p:nvPr>
        </p:nvSpPr>
        <p:spPr/>
        <p:txBody>
          <a:bodyPr/>
          <a:lstStyle/>
          <a:p>
            <a:fld id="{A722E1DD-30C8-1642-83A0-CD76699AB9F3}" type="datetimeFigureOut">
              <a:rPr lang="ru-RU" smtClean="0"/>
              <a:t>25.11.2020</a:t>
            </a:fld>
            <a:endParaRPr lang="ru-RU"/>
          </a:p>
        </p:txBody>
      </p:sp>
      <p:sp>
        <p:nvSpPr>
          <p:cNvPr id="5" name="Нижний колонтитул 4">
            <a:extLst>
              <a:ext uri="{FF2B5EF4-FFF2-40B4-BE49-F238E27FC236}">
                <a16:creationId xmlns:a16="http://schemas.microsoft.com/office/drawing/2014/main" id="{C99C3421-3B41-374D-AD23-F85962D93F7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3A0B79E-CD79-7740-8F4D-657D09F37970}"/>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1904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E79A57-E146-DD44-9B3F-EDE02B373E9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E56599B-6178-044C-8D85-47F9CD709DB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7A02B6-AB10-2643-B067-FFDCDEB8C7B9}"/>
              </a:ext>
            </a:extLst>
          </p:cNvPr>
          <p:cNvSpPr>
            <a:spLocks noGrp="1"/>
          </p:cNvSpPr>
          <p:nvPr>
            <p:ph type="dt" sz="half" idx="10"/>
          </p:nvPr>
        </p:nvSpPr>
        <p:spPr/>
        <p:txBody>
          <a:bodyPr/>
          <a:lstStyle/>
          <a:p>
            <a:fld id="{A722E1DD-30C8-1642-83A0-CD76699AB9F3}" type="datetimeFigureOut">
              <a:rPr lang="ru-RU" smtClean="0"/>
              <a:t>25.11.2020</a:t>
            </a:fld>
            <a:endParaRPr lang="ru-RU"/>
          </a:p>
        </p:txBody>
      </p:sp>
      <p:sp>
        <p:nvSpPr>
          <p:cNvPr id="5" name="Нижний колонтитул 4">
            <a:extLst>
              <a:ext uri="{FF2B5EF4-FFF2-40B4-BE49-F238E27FC236}">
                <a16:creationId xmlns:a16="http://schemas.microsoft.com/office/drawing/2014/main" id="{8A49671B-C554-C041-B41D-224832A7B65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CF1C84A-7B59-2140-B12B-49C73B837081}"/>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01418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9492FF-6CB5-6144-95E3-764C5B07002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005B8D6-DFE3-2348-9496-FA2C669F2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92073D1-0181-1648-A678-8FE475C34685}"/>
              </a:ext>
            </a:extLst>
          </p:cNvPr>
          <p:cNvSpPr>
            <a:spLocks noGrp="1"/>
          </p:cNvSpPr>
          <p:nvPr>
            <p:ph type="dt" sz="half" idx="10"/>
          </p:nvPr>
        </p:nvSpPr>
        <p:spPr/>
        <p:txBody>
          <a:bodyPr/>
          <a:lstStyle/>
          <a:p>
            <a:fld id="{A722E1DD-30C8-1642-83A0-CD76699AB9F3}" type="datetimeFigureOut">
              <a:rPr lang="ru-RU" smtClean="0"/>
              <a:t>25.11.2020</a:t>
            </a:fld>
            <a:endParaRPr lang="ru-RU"/>
          </a:p>
        </p:txBody>
      </p:sp>
      <p:sp>
        <p:nvSpPr>
          <p:cNvPr id="5" name="Нижний колонтитул 4">
            <a:extLst>
              <a:ext uri="{FF2B5EF4-FFF2-40B4-BE49-F238E27FC236}">
                <a16:creationId xmlns:a16="http://schemas.microsoft.com/office/drawing/2014/main" id="{AE5345CD-34D2-D54E-BC7F-7DC31CCA340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9A01F54-74B2-F243-9B11-3AEB2E24581C}"/>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18378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197367-0158-474D-9726-D88B8CF8E9E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5FEA0EA-7D31-5F45-80ED-919E38128C1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9917E7A-7F97-AA45-8410-6C730FBDC3F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B4037DF-7DCC-BF40-B581-DB3D5740E04D}"/>
              </a:ext>
            </a:extLst>
          </p:cNvPr>
          <p:cNvSpPr>
            <a:spLocks noGrp="1"/>
          </p:cNvSpPr>
          <p:nvPr>
            <p:ph type="dt" sz="half" idx="10"/>
          </p:nvPr>
        </p:nvSpPr>
        <p:spPr/>
        <p:txBody>
          <a:bodyPr/>
          <a:lstStyle/>
          <a:p>
            <a:fld id="{A722E1DD-30C8-1642-83A0-CD76699AB9F3}" type="datetimeFigureOut">
              <a:rPr lang="ru-RU" smtClean="0"/>
              <a:t>25.11.2020</a:t>
            </a:fld>
            <a:endParaRPr lang="ru-RU"/>
          </a:p>
        </p:txBody>
      </p:sp>
      <p:sp>
        <p:nvSpPr>
          <p:cNvPr id="6" name="Нижний колонтитул 5">
            <a:extLst>
              <a:ext uri="{FF2B5EF4-FFF2-40B4-BE49-F238E27FC236}">
                <a16:creationId xmlns:a16="http://schemas.microsoft.com/office/drawing/2014/main" id="{FA64C2B3-73F5-A44E-9663-3E56BEB115F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43F46C6-2C0E-9840-A6C4-7BACCDF3E316}"/>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97925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B57DBF-40EB-5F40-B288-1FA757D14C7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ED75F6B-3B2A-7543-9995-54D9D5FED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8267D89-FBB2-7245-BE23-69E3697BC01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D4D9595-0E4D-D14D-B05E-C15FF686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F86FD7C-130C-774F-B387-39216F7FC1F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62DD88A-F2B7-B146-8DC9-ABCBEFB906CD}"/>
              </a:ext>
            </a:extLst>
          </p:cNvPr>
          <p:cNvSpPr>
            <a:spLocks noGrp="1"/>
          </p:cNvSpPr>
          <p:nvPr>
            <p:ph type="dt" sz="half" idx="10"/>
          </p:nvPr>
        </p:nvSpPr>
        <p:spPr/>
        <p:txBody>
          <a:bodyPr/>
          <a:lstStyle/>
          <a:p>
            <a:fld id="{A722E1DD-30C8-1642-83A0-CD76699AB9F3}" type="datetimeFigureOut">
              <a:rPr lang="ru-RU" smtClean="0"/>
              <a:t>25.11.2020</a:t>
            </a:fld>
            <a:endParaRPr lang="ru-RU"/>
          </a:p>
        </p:txBody>
      </p:sp>
      <p:sp>
        <p:nvSpPr>
          <p:cNvPr id="8" name="Нижний колонтитул 7">
            <a:extLst>
              <a:ext uri="{FF2B5EF4-FFF2-40B4-BE49-F238E27FC236}">
                <a16:creationId xmlns:a16="http://schemas.microsoft.com/office/drawing/2014/main" id="{7812DF1E-D1AE-4643-8BA1-DD9F9241CE9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C89B2BF-5988-064E-B0CF-A3990A122072}"/>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87134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DED45C-B7F2-A94B-9016-C09F011BC75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4C91BDE-64A5-534B-B7BD-469CF1E30A70}"/>
              </a:ext>
            </a:extLst>
          </p:cNvPr>
          <p:cNvSpPr>
            <a:spLocks noGrp="1"/>
          </p:cNvSpPr>
          <p:nvPr>
            <p:ph type="dt" sz="half" idx="10"/>
          </p:nvPr>
        </p:nvSpPr>
        <p:spPr/>
        <p:txBody>
          <a:bodyPr/>
          <a:lstStyle/>
          <a:p>
            <a:fld id="{A722E1DD-30C8-1642-83A0-CD76699AB9F3}" type="datetimeFigureOut">
              <a:rPr lang="ru-RU" smtClean="0"/>
              <a:t>25.11.2020</a:t>
            </a:fld>
            <a:endParaRPr lang="ru-RU"/>
          </a:p>
        </p:txBody>
      </p:sp>
      <p:sp>
        <p:nvSpPr>
          <p:cNvPr id="4" name="Нижний колонтитул 3">
            <a:extLst>
              <a:ext uri="{FF2B5EF4-FFF2-40B4-BE49-F238E27FC236}">
                <a16:creationId xmlns:a16="http://schemas.microsoft.com/office/drawing/2014/main" id="{E1B30E54-8195-2C41-8592-5728CAA5801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6417924D-1A35-A848-A814-34104744CABA}"/>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07127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9ADA80B-409A-3E49-8C88-6099AE157B3F}"/>
              </a:ext>
            </a:extLst>
          </p:cNvPr>
          <p:cNvSpPr>
            <a:spLocks noGrp="1"/>
          </p:cNvSpPr>
          <p:nvPr>
            <p:ph type="dt" sz="half" idx="10"/>
          </p:nvPr>
        </p:nvSpPr>
        <p:spPr/>
        <p:txBody>
          <a:bodyPr/>
          <a:lstStyle/>
          <a:p>
            <a:fld id="{A722E1DD-30C8-1642-83A0-CD76699AB9F3}" type="datetimeFigureOut">
              <a:rPr lang="ru-RU" smtClean="0"/>
              <a:t>25.11.2020</a:t>
            </a:fld>
            <a:endParaRPr lang="ru-RU"/>
          </a:p>
        </p:txBody>
      </p:sp>
      <p:sp>
        <p:nvSpPr>
          <p:cNvPr id="3" name="Нижний колонтитул 2">
            <a:extLst>
              <a:ext uri="{FF2B5EF4-FFF2-40B4-BE49-F238E27FC236}">
                <a16:creationId xmlns:a16="http://schemas.microsoft.com/office/drawing/2014/main" id="{E6157925-9A88-AC4D-8555-F11A9AEBE52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1CC658-DE04-8143-94A6-C0883C0EBFA6}"/>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99245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4B39E3-93DB-2645-8E98-94D149D52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DA01315-21A7-FA44-88D6-6704B0500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9710352A-A35B-DA4C-A9D4-150C264BE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3D14473-AFB5-E143-89C5-C753B3A427CE}"/>
              </a:ext>
            </a:extLst>
          </p:cNvPr>
          <p:cNvSpPr>
            <a:spLocks noGrp="1"/>
          </p:cNvSpPr>
          <p:nvPr>
            <p:ph type="dt" sz="half" idx="10"/>
          </p:nvPr>
        </p:nvSpPr>
        <p:spPr/>
        <p:txBody>
          <a:bodyPr/>
          <a:lstStyle/>
          <a:p>
            <a:fld id="{A722E1DD-30C8-1642-83A0-CD76699AB9F3}" type="datetimeFigureOut">
              <a:rPr lang="ru-RU" smtClean="0"/>
              <a:t>25.11.2020</a:t>
            </a:fld>
            <a:endParaRPr lang="ru-RU"/>
          </a:p>
        </p:txBody>
      </p:sp>
      <p:sp>
        <p:nvSpPr>
          <p:cNvPr id="6" name="Нижний колонтитул 5">
            <a:extLst>
              <a:ext uri="{FF2B5EF4-FFF2-40B4-BE49-F238E27FC236}">
                <a16:creationId xmlns:a16="http://schemas.microsoft.com/office/drawing/2014/main" id="{4B397096-297B-7747-9968-346068D4F15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4220AF7-A3E0-414C-BC22-8D74DCF6B7CD}"/>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373168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DC3FE8-5E9A-B447-A3DC-D05BB7299EC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6E4C8298-9C40-7145-A269-707F91C8F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5298B0F-6443-BA48-91EF-891AF62D5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EF4AA70-8353-4A40-B028-5E3D6D62700A}"/>
              </a:ext>
            </a:extLst>
          </p:cNvPr>
          <p:cNvSpPr>
            <a:spLocks noGrp="1"/>
          </p:cNvSpPr>
          <p:nvPr>
            <p:ph type="dt" sz="half" idx="10"/>
          </p:nvPr>
        </p:nvSpPr>
        <p:spPr/>
        <p:txBody>
          <a:bodyPr/>
          <a:lstStyle/>
          <a:p>
            <a:fld id="{A722E1DD-30C8-1642-83A0-CD76699AB9F3}" type="datetimeFigureOut">
              <a:rPr lang="ru-RU" smtClean="0"/>
              <a:t>25.11.2020</a:t>
            </a:fld>
            <a:endParaRPr lang="ru-RU"/>
          </a:p>
        </p:txBody>
      </p:sp>
      <p:sp>
        <p:nvSpPr>
          <p:cNvPr id="6" name="Нижний колонтитул 5">
            <a:extLst>
              <a:ext uri="{FF2B5EF4-FFF2-40B4-BE49-F238E27FC236}">
                <a16:creationId xmlns:a16="http://schemas.microsoft.com/office/drawing/2014/main" id="{1F286A2A-CAC1-FD4B-BB60-69326D49E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8E4B099-88D5-AE49-BDE0-4347A3F886A4}"/>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22646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23501D-E543-2B45-B0F5-6E132A3841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B3D2BDC-6F64-B54F-8973-4A42A3EB3E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1D87243-1104-CF44-BA61-33F4DF8A4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2E1DD-30C8-1642-83A0-CD76699AB9F3}" type="datetimeFigureOut">
              <a:rPr lang="ru-RU" smtClean="0"/>
              <a:t>25.11.2020</a:t>
            </a:fld>
            <a:endParaRPr lang="ru-RU"/>
          </a:p>
        </p:txBody>
      </p:sp>
      <p:sp>
        <p:nvSpPr>
          <p:cNvPr id="5" name="Нижний колонтитул 4">
            <a:extLst>
              <a:ext uri="{FF2B5EF4-FFF2-40B4-BE49-F238E27FC236}">
                <a16:creationId xmlns:a16="http://schemas.microsoft.com/office/drawing/2014/main" id="{3A47A6D9-10AB-7542-818C-A40CEAB1C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A817699-D3F0-014B-86FE-B0584EF1B2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13663-0583-6144-B22B-097C2F9AAA7F}" type="slidenum">
              <a:rPr lang="ru-RU" smtClean="0"/>
              <a:t>‹#›</a:t>
            </a:fld>
            <a:endParaRPr lang="ru-RU"/>
          </a:p>
        </p:txBody>
      </p:sp>
    </p:spTree>
    <p:extLst>
      <p:ext uri="{BB962C8B-B14F-4D97-AF65-F5344CB8AC3E}">
        <p14:creationId xmlns:p14="http://schemas.microsoft.com/office/powerpoint/2010/main" val="4042789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vnrepository.com/artifact/javax.xml.bind/jaxb-api/2.3.0" TargetMode="External"/><Relationship Id="rId7"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mvnrepository.com/artifact/com.sun.activation/javax.activation/1.2.0" TargetMode="External"/><Relationship Id="rId5" Type="http://schemas.openxmlformats.org/officeDocument/2006/relationships/hyperlink" Target="https://mvnrepository.com/artifact/com.sun.xml.bind/jaxb-core/2.3.0" TargetMode="External"/><Relationship Id="rId4" Type="http://schemas.openxmlformats.org/officeDocument/2006/relationships/hyperlink" Target="https://mvnrepository.com/artifact/com.sun.xml.bind/jaxb-impl/2.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vnrepository.com/artifact/javax.json/javax.json-api/1.1.4"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vnrepository.com/artifact/org.glassfish/javax.json/1.1.4"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174227-D440-034B-BAD2-4C10769C3334}"/>
              </a:ext>
            </a:extLst>
          </p:cNvPr>
          <p:cNvSpPr>
            <a:spLocks noGrp="1"/>
          </p:cNvSpPr>
          <p:nvPr>
            <p:ph type="ctrTitle"/>
          </p:nvPr>
        </p:nvSpPr>
        <p:spPr/>
        <p:txBody>
          <a:bodyPr/>
          <a:lstStyle/>
          <a:p>
            <a:r>
              <a:rPr lang="ru-RU" dirty="0">
                <a:latin typeface="Helvetica" pitchFamily="2" charset="0"/>
              </a:rPr>
              <a:t>Средства по работе с </a:t>
            </a:r>
            <a:r>
              <a:rPr lang="en-US" dirty="0">
                <a:latin typeface="Helvetica" pitchFamily="2" charset="0"/>
              </a:rPr>
              <a:t>XML </a:t>
            </a:r>
            <a:r>
              <a:rPr lang="ru-RU" dirty="0">
                <a:latin typeface="Helvetica" pitchFamily="2" charset="0"/>
              </a:rPr>
              <a:t>и </a:t>
            </a:r>
            <a:r>
              <a:rPr lang="en-US" dirty="0">
                <a:latin typeface="Helvetica" pitchFamily="2" charset="0"/>
              </a:rPr>
              <a:t>JSON</a:t>
            </a:r>
            <a:endParaRPr lang="ru-RU" dirty="0">
              <a:latin typeface="Helvetica" pitchFamily="2" charset="0"/>
            </a:endParaRPr>
          </a:p>
        </p:txBody>
      </p:sp>
      <p:sp>
        <p:nvSpPr>
          <p:cNvPr id="3" name="Подзаголовок 2">
            <a:extLst>
              <a:ext uri="{FF2B5EF4-FFF2-40B4-BE49-F238E27FC236}">
                <a16:creationId xmlns:a16="http://schemas.microsoft.com/office/drawing/2014/main" id="{355C154F-9F03-B742-9F1A-F2B45F9667B5}"/>
              </a:ext>
            </a:extLst>
          </p:cNvPr>
          <p:cNvSpPr>
            <a:spLocks noGrp="1"/>
          </p:cNvSpPr>
          <p:nvPr>
            <p:ph type="subTitle" idx="1"/>
          </p:nvPr>
        </p:nvSpPr>
        <p:spPr/>
        <p:txBody>
          <a:bodyPr/>
          <a:lstStyle/>
          <a:p>
            <a:r>
              <a:rPr lang="en-US" dirty="0">
                <a:latin typeface="Helvetica" pitchFamily="2" charset="0"/>
              </a:rPr>
              <a:t>CROC Java School 2020</a:t>
            </a:r>
            <a:endParaRPr lang="ru-RU" dirty="0">
              <a:latin typeface="Helvetica" pitchFamily="2" charset="0"/>
            </a:endParaRPr>
          </a:p>
        </p:txBody>
      </p:sp>
    </p:spTree>
    <p:extLst>
      <p:ext uri="{BB962C8B-B14F-4D97-AF65-F5344CB8AC3E}">
        <p14:creationId xmlns:p14="http://schemas.microsoft.com/office/powerpoint/2010/main" val="1184730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Parsing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pPr marL="0" indent="0">
              <a:buNone/>
            </a:pPr>
            <a:r>
              <a:rPr lang="en" sz="1800" dirty="0">
                <a:latin typeface="Courier New" panose="02070309020205020404" pitchFamily="49" charset="0"/>
                <a:cs typeface="Courier New" panose="02070309020205020404" pitchFamily="49" charset="0"/>
              </a:rPr>
              <a:t>for (int </a:t>
            </a:r>
            <a:r>
              <a:rPr lang="en" sz="1800" dirty="0" err="1">
                <a:latin typeface="Courier New" panose="02070309020205020404" pitchFamily="49" charset="0"/>
                <a:cs typeface="Courier New" panose="02070309020205020404" pitchFamily="49" charset="0"/>
              </a:rPr>
              <a:t>i</a:t>
            </a:r>
            <a:r>
              <a:rPr lang="en" sz="1800" dirty="0">
                <a:latin typeface="Courier New" panose="02070309020205020404" pitchFamily="49" charset="0"/>
                <a:cs typeface="Courier New" panose="02070309020205020404" pitchFamily="49" charset="0"/>
              </a:rPr>
              <a:t> = 0; </a:t>
            </a:r>
            <a:r>
              <a:rPr lang="en" sz="1800" dirty="0" err="1">
                <a:latin typeface="Courier New" panose="02070309020205020404" pitchFamily="49" charset="0"/>
                <a:cs typeface="Courier New" panose="02070309020205020404" pitchFamily="49" charset="0"/>
              </a:rPr>
              <a:t>i</a:t>
            </a:r>
            <a:r>
              <a:rPr lang="en" sz="1800" dirty="0">
                <a:latin typeface="Courier New" panose="02070309020205020404" pitchFamily="49" charset="0"/>
                <a:cs typeface="Courier New" panose="02070309020205020404" pitchFamily="49" charset="0"/>
              </a:rPr>
              <a:t> &lt; </a:t>
            </a:r>
            <a:r>
              <a:rPr lang="en" sz="1800" dirty="0" err="1">
                <a:latin typeface="Courier New" panose="02070309020205020404" pitchFamily="49" charset="0"/>
                <a:cs typeface="Courier New" panose="02070309020205020404" pitchFamily="49" charset="0"/>
              </a:rPr>
              <a:t>children.getLength</a:t>
            </a:r>
            <a:r>
              <a:rPr lang="en" sz="1800" dirty="0">
                <a:latin typeface="Courier New" panose="02070309020205020404" pitchFamily="49" charset="0"/>
                <a:cs typeface="Courier New" panose="02070309020205020404" pitchFamily="49" charset="0"/>
              </a:rPr>
              <a:t>(); </a:t>
            </a:r>
            <a:r>
              <a:rPr lang="en" sz="1800" dirty="0" err="1">
                <a:latin typeface="Courier New" panose="02070309020205020404" pitchFamily="49" charset="0"/>
                <a:cs typeface="Courier New" panose="02070309020205020404" pitchFamily="49" charset="0"/>
              </a:rPr>
              <a:t>i</a:t>
            </a:r>
            <a:r>
              <a:rPr lang="en" sz="1800" dirty="0">
                <a:latin typeface="Courier New" panose="02070309020205020404" pitchFamily="49" charset="0"/>
                <a:cs typeface="Courier New" panose="02070309020205020404" pitchFamily="49" charset="0"/>
              </a:rPr>
              <a:t>++) { </a:t>
            </a:r>
            <a:endParaRPr lang="en" sz="1800" dirty="0">
              <a:effectLst/>
              <a:latin typeface="Courier New" panose="02070309020205020404" pitchFamily="49" charset="0"/>
              <a:cs typeface="Courier New" panose="02070309020205020404" pitchFamily="49" charset="0"/>
            </a:endParaRPr>
          </a:p>
          <a:p>
            <a:pPr marL="0" indent="0">
              <a:buNone/>
            </a:pPr>
            <a:r>
              <a:rPr lang="en" sz="1800" dirty="0">
                <a:latin typeface="Courier New" panose="02070309020205020404" pitchFamily="49" charset="0"/>
                <a:cs typeface="Courier New" panose="02070309020205020404" pitchFamily="49" charset="0"/>
              </a:rPr>
              <a:t>	Node child = </a:t>
            </a:r>
            <a:r>
              <a:rPr lang="en" sz="1800" dirty="0" err="1">
                <a:latin typeface="Courier New" panose="02070309020205020404" pitchFamily="49" charset="0"/>
                <a:cs typeface="Courier New" panose="02070309020205020404" pitchFamily="49" charset="0"/>
              </a:rPr>
              <a:t>children.item</a:t>
            </a:r>
            <a:r>
              <a:rPr lang="en" sz="1800" dirty="0">
                <a:latin typeface="Courier New" panose="02070309020205020404" pitchFamily="49" charset="0"/>
                <a:cs typeface="Courier New" panose="02070309020205020404" pitchFamily="49" charset="0"/>
              </a:rPr>
              <a:t>(</a:t>
            </a:r>
            <a:r>
              <a:rPr lang="en" sz="1800" dirty="0" err="1">
                <a:latin typeface="Courier New" panose="02070309020205020404" pitchFamily="49" charset="0"/>
                <a:cs typeface="Courier New" panose="02070309020205020404" pitchFamily="49" charset="0"/>
              </a:rPr>
              <a:t>i</a:t>
            </a:r>
            <a:r>
              <a:rPr lang="en" sz="1800" dirty="0">
                <a:latin typeface="Courier New" panose="02070309020205020404" pitchFamily="49" charset="0"/>
                <a:cs typeface="Courier New" panose="02070309020205020404" pitchFamily="49" charset="0"/>
              </a:rPr>
              <a:t>);</a:t>
            </a:r>
          </a:p>
          <a:p>
            <a:pPr marL="0" indent="0">
              <a:buNone/>
            </a:pPr>
            <a:r>
              <a:rPr lang="en" sz="1800" dirty="0">
                <a:latin typeface="Courier New" panose="02070309020205020404" pitchFamily="49" charset="0"/>
                <a:cs typeface="Courier New" panose="02070309020205020404" pitchFamily="49" charset="0"/>
              </a:rPr>
              <a:t>	if (child </a:t>
            </a:r>
            <a:r>
              <a:rPr lang="en" sz="1800" dirty="0" err="1">
                <a:latin typeface="Courier New" panose="02070309020205020404" pitchFamily="49" charset="0"/>
                <a:cs typeface="Courier New" panose="02070309020205020404" pitchFamily="49" charset="0"/>
              </a:rPr>
              <a:t>instanceof</a:t>
            </a:r>
            <a:r>
              <a:rPr lang="en" sz="1800" dirty="0">
                <a:latin typeface="Courier New" panose="02070309020205020404" pitchFamily="49" charset="0"/>
                <a:cs typeface="Courier New" panose="02070309020205020404" pitchFamily="49" charset="0"/>
              </a:rPr>
              <a:t> Element) { </a:t>
            </a:r>
            <a:endParaRPr lang="en" sz="1800" dirty="0">
              <a:effectLst/>
              <a:latin typeface="Courier New" panose="02070309020205020404" pitchFamily="49" charset="0"/>
              <a:cs typeface="Courier New" panose="02070309020205020404" pitchFamily="49" charset="0"/>
            </a:endParaRPr>
          </a:p>
          <a:p>
            <a:pPr marL="0" indent="0">
              <a:buNone/>
            </a:pPr>
            <a:r>
              <a:rPr lang="en" sz="1800" dirty="0">
                <a:latin typeface="Courier New" panose="02070309020205020404" pitchFamily="49" charset="0"/>
                <a:cs typeface="Courier New" panose="02070309020205020404" pitchFamily="49" charset="0"/>
              </a:rPr>
              <a:t>		var </a:t>
            </a:r>
            <a:r>
              <a:rPr lang="en" sz="1800" dirty="0" err="1">
                <a:latin typeface="Courier New" panose="02070309020205020404" pitchFamily="49" charset="0"/>
                <a:cs typeface="Courier New" panose="02070309020205020404" pitchFamily="49" charset="0"/>
              </a:rPr>
              <a:t>childElement</a:t>
            </a:r>
            <a:r>
              <a:rPr lang="en" sz="1800" dirty="0">
                <a:latin typeface="Courier New" panose="02070309020205020404" pitchFamily="49" charset="0"/>
                <a:cs typeface="Courier New" panose="02070309020205020404" pitchFamily="49" charset="0"/>
              </a:rPr>
              <a:t> = (Element) child;</a:t>
            </a:r>
            <a:br>
              <a:rPr lang="en" sz="1800" dirty="0">
                <a:latin typeface="Courier New" panose="02070309020205020404" pitchFamily="49" charset="0"/>
                <a:cs typeface="Courier New" panose="02070309020205020404" pitchFamily="49" charset="0"/>
              </a:rPr>
            </a:br>
            <a:r>
              <a:rPr lang="en" sz="1800" dirty="0">
                <a:latin typeface="Courier New" panose="02070309020205020404" pitchFamily="49" charset="0"/>
                <a:cs typeface="Courier New" panose="02070309020205020404" pitchFamily="49" charset="0"/>
              </a:rPr>
              <a:t>		var </a:t>
            </a:r>
            <a:r>
              <a:rPr lang="en" sz="1800" dirty="0" err="1">
                <a:latin typeface="Courier New" panose="02070309020205020404" pitchFamily="49" charset="0"/>
                <a:cs typeface="Courier New" panose="02070309020205020404" pitchFamily="49" charset="0"/>
              </a:rPr>
              <a:t>textNode</a:t>
            </a:r>
            <a:r>
              <a:rPr lang="en" sz="1800" dirty="0">
                <a:latin typeface="Courier New" panose="02070309020205020404" pitchFamily="49" charset="0"/>
                <a:cs typeface="Courier New" panose="02070309020205020404" pitchFamily="49" charset="0"/>
              </a:rPr>
              <a:t> = (Text) </a:t>
            </a:r>
            <a:r>
              <a:rPr lang="en" sz="1800" dirty="0" err="1">
                <a:latin typeface="Courier New" panose="02070309020205020404" pitchFamily="49" charset="0"/>
                <a:cs typeface="Courier New" panose="02070309020205020404" pitchFamily="49" charset="0"/>
              </a:rPr>
              <a:t>childElement.getFirstChild</a:t>
            </a:r>
            <a:r>
              <a:rPr lang="en" sz="1800" dirty="0">
                <a:latin typeface="Courier New" panose="02070309020205020404" pitchFamily="49" charset="0"/>
                <a:cs typeface="Courier New" panose="02070309020205020404" pitchFamily="49" charset="0"/>
              </a:rPr>
              <a:t>();</a:t>
            </a:r>
          </a:p>
          <a:p>
            <a:pPr marL="0" indent="0">
              <a:buNone/>
            </a:pPr>
            <a:r>
              <a:rPr lang="en" sz="1800" dirty="0">
                <a:latin typeface="Courier New" panose="02070309020205020404" pitchFamily="49" charset="0"/>
                <a:cs typeface="Courier New" panose="02070309020205020404" pitchFamily="49" charset="0"/>
              </a:rPr>
              <a:t>		String text = </a:t>
            </a:r>
            <a:r>
              <a:rPr lang="en" sz="1800" dirty="0" err="1">
                <a:latin typeface="Courier New" panose="02070309020205020404" pitchFamily="49" charset="0"/>
                <a:cs typeface="Courier New" panose="02070309020205020404" pitchFamily="49" charset="0"/>
              </a:rPr>
              <a:t>textNode.getData</a:t>
            </a:r>
            <a:r>
              <a:rPr lang="en" sz="1800" dirty="0">
                <a:latin typeface="Courier New" panose="02070309020205020404" pitchFamily="49" charset="0"/>
                <a:cs typeface="Courier New" panose="02070309020205020404" pitchFamily="49" charset="0"/>
              </a:rPr>
              <a:t>().trim();</a:t>
            </a:r>
            <a:br>
              <a:rPr lang="en" sz="1800" dirty="0">
                <a:latin typeface="Courier New" panose="02070309020205020404" pitchFamily="49" charset="0"/>
                <a:cs typeface="Courier New" panose="02070309020205020404" pitchFamily="49" charset="0"/>
              </a:rPr>
            </a:br>
            <a:r>
              <a:rPr lang="en" sz="1800" dirty="0">
                <a:latin typeface="Courier New" panose="02070309020205020404" pitchFamily="49" charset="0"/>
                <a:cs typeface="Courier New" panose="02070309020205020404" pitchFamily="49" charset="0"/>
              </a:rPr>
              <a:t>		if (</a:t>
            </a:r>
            <a:r>
              <a:rPr lang="en" sz="1800" dirty="0" err="1">
                <a:latin typeface="Courier New" panose="02070309020205020404" pitchFamily="49" charset="0"/>
                <a:cs typeface="Courier New" panose="02070309020205020404" pitchFamily="49" charset="0"/>
              </a:rPr>
              <a:t>childElement.getTagName</a:t>
            </a:r>
            <a:r>
              <a:rPr lang="en" sz="1800" dirty="0">
                <a:latin typeface="Courier New" panose="02070309020205020404" pitchFamily="49" charset="0"/>
                <a:cs typeface="Courier New" panose="02070309020205020404" pitchFamily="49" charset="0"/>
              </a:rPr>
              <a:t>().equals("name")) {</a:t>
            </a:r>
            <a:endParaRPr lang="en" sz="1800" dirty="0">
              <a:effectLst/>
              <a:latin typeface="Courier New" panose="02070309020205020404" pitchFamily="49" charset="0"/>
              <a:cs typeface="Courier New" panose="02070309020205020404" pitchFamily="49" charset="0"/>
            </a:endParaRPr>
          </a:p>
          <a:p>
            <a:pPr marL="0" indent="0">
              <a:buNone/>
            </a:pPr>
            <a:r>
              <a:rPr lang="en" sz="1800" dirty="0">
                <a:latin typeface="Courier New" panose="02070309020205020404" pitchFamily="49" charset="0"/>
                <a:cs typeface="Courier New" panose="02070309020205020404" pitchFamily="49" charset="0"/>
              </a:rPr>
              <a:t>			name = text;</a:t>
            </a:r>
          </a:p>
          <a:p>
            <a:pPr marL="0" indent="0">
              <a:buNone/>
            </a:pPr>
            <a:r>
              <a:rPr lang="en" sz="1800" dirty="0">
                <a:latin typeface="Courier New" panose="02070309020205020404" pitchFamily="49" charset="0"/>
                <a:cs typeface="Courier New" panose="02070309020205020404" pitchFamily="49" charset="0"/>
              </a:rPr>
              <a:t>		} else if (</a:t>
            </a:r>
            <a:r>
              <a:rPr lang="en" sz="1800" dirty="0" err="1">
                <a:latin typeface="Courier New" panose="02070309020205020404" pitchFamily="49" charset="0"/>
                <a:cs typeface="Courier New" panose="02070309020205020404" pitchFamily="49" charset="0"/>
              </a:rPr>
              <a:t>childElement.getTagName</a:t>
            </a:r>
            <a:r>
              <a:rPr lang="en" sz="1800" dirty="0">
                <a:latin typeface="Courier New" panose="02070309020205020404" pitchFamily="49" charset="0"/>
                <a:cs typeface="Courier New" panose="02070309020205020404" pitchFamily="49" charset="0"/>
              </a:rPr>
              <a:t>().equals("size")) {</a:t>
            </a:r>
          </a:p>
          <a:p>
            <a:pPr marL="0" indent="0">
              <a:buNone/>
            </a:pPr>
            <a:r>
              <a:rPr lang="en" sz="1800" dirty="0">
                <a:effectLst/>
                <a:latin typeface="Courier New" panose="02070309020205020404" pitchFamily="49" charset="0"/>
                <a:cs typeface="Courier New" panose="02070309020205020404" pitchFamily="49" charset="0"/>
              </a:rPr>
              <a:t>			size = </a:t>
            </a:r>
            <a:r>
              <a:rPr lang="en" sz="1800" dirty="0" err="1">
                <a:effectLst/>
                <a:latin typeface="Courier New" panose="02070309020205020404" pitchFamily="49" charset="0"/>
                <a:cs typeface="Courier New" panose="02070309020205020404" pitchFamily="49" charset="0"/>
              </a:rPr>
              <a:t>Integer.parseInt</a:t>
            </a:r>
            <a:r>
              <a:rPr lang="en" sz="1800" dirty="0">
                <a:effectLst/>
                <a:latin typeface="Courier New" panose="02070309020205020404" pitchFamily="49" charset="0"/>
                <a:cs typeface="Courier New" panose="02070309020205020404" pitchFamily="49" charset="0"/>
              </a:rPr>
              <a:t>(text); </a:t>
            </a:r>
          </a:p>
          <a:p>
            <a:pPr marL="0" indent="0">
              <a:buNone/>
            </a:pPr>
            <a:r>
              <a:rPr lang="en" sz="1800" dirty="0">
                <a:latin typeface="Courier New" panose="02070309020205020404" pitchFamily="49" charset="0"/>
                <a:cs typeface="Courier New" panose="02070309020205020404" pitchFamily="49" charset="0"/>
              </a:rPr>
              <a:t>		</a:t>
            </a:r>
            <a:r>
              <a:rPr lang="en" sz="1800" dirty="0">
                <a:effectLst/>
                <a:latin typeface="Courier New" panose="02070309020205020404" pitchFamily="49" charset="0"/>
                <a:cs typeface="Courier New" panose="02070309020205020404" pitchFamily="49" charset="0"/>
              </a:rPr>
              <a:t>}</a:t>
            </a:r>
          </a:p>
          <a:p>
            <a:pPr marL="0" indent="0">
              <a:buNone/>
            </a:pPr>
            <a:r>
              <a:rPr lang="en" sz="1800" dirty="0">
                <a:latin typeface="Courier New" panose="02070309020205020404" pitchFamily="49" charset="0"/>
                <a:cs typeface="Courier New" panose="02070309020205020404" pitchFamily="49" charset="0"/>
              </a:rPr>
              <a:t>	}</a:t>
            </a:r>
          </a:p>
          <a:p>
            <a:pPr marL="0" indent="0">
              <a:buNone/>
            </a:pPr>
            <a:r>
              <a:rPr lang="en" sz="1800" dirty="0">
                <a:latin typeface="Courier New" panose="02070309020205020404" pitchFamily="49" charset="0"/>
                <a:cs typeface="Courier New" panose="02070309020205020404" pitchFamily="49" charset="0"/>
              </a:rPr>
              <a:t>} </a:t>
            </a:r>
            <a:endParaRPr lang="en" sz="1800" dirty="0">
              <a:effectLst/>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852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Validating XML documents</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pPr marL="0" indent="0">
              <a:buNone/>
            </a:pPr>
            <a:r>
              <a:rPr lang="en" sz="1800" dirty="0">
                <a:latin typeface="Helvetica" pitchFamily="2" charset="0"/>
                <a:cs typeface="Courier New" panose="02070309020205020404" pitchFamily="49" charset="0"/>
              </a:rPr>
              <a:t>Schema</a:t>
            </a:r>
            <a:r>
              <a:rPr lang="en" sz="1800" dirty="0">
                <a:effectLst/>
                <a:latin typeface="Helvetica" pitchFamily="2" charset="0"/>
                <a:cs typeface="Courier New" panose="02070309020205020404" pitchFamily="49" charset="0"/>
              </a:rPr>
              <a:t> definition:</a:t>
            </a:r>
          </a:p>
          <a:p>
            <a:pPr lvl="1"/>
            <a:r>
              <a:rPr lang="en" sz="1800" dirty="0">
                <a:effectLst/>
                <a:latin typeface="Helvetica" pitchFamily="2" charset="0"/>
                <a:cs typeface="Courier New" panose="02070309020205020404" pitchFamily="49" charset="0"/>
              </a:rPr>
              <a:t>DT</a:t>
            </a:r>
            <a:r>
              <a:rPr lang="en" sz="1800" dirty="0">
                <a:latin typeface="Helvetica" pitchFamily="2" charset="0"/>
                <a:cs typeface="Courier New" panose="02070309020205020404" pitchFamily="49" charset="0"/>
              </a:rPr>
              <a:t>D</a:t>
            </a:r>
          </a:p>
          <a:p>
            <a:pPr lvl="1"/>
            <a:r>
              <a:rPr lang="en" sz="1800" dirty="0">
                <a:effectLst/>
                <a:latin typeface="Helvetica" pitchFamily="2" charset="0"/>
                <a:cs typeface="Courier New" panose="02070309020205020404" pitchFamily="49" charset="0"/>
              </a:rPr>
              <a:t>XML Schema Definition</a:t>
            </a:r>
          </a:p>
          <a:p>
            <a:pPr lvl="1"/>
            <a:endParaRPr lang="en" sz="1800" dirty="0">
              <a:latin typeface="Helvetica" pitchFamily="2" charset="0"/>
              <a:cs typeface="Courier New" panose="02070309020205020404" pitchFamily="49" charset="0"/>
            </a:endParaRPr>
          </a:p>
          <a:p>
            <a:pPr marL="0" indent="0">
              <a:buNone/>
            </a:pPr>
            <a:r>
              <a:rPr lang="en" sz="1800" dirty="0">
                <a:latin typeface="Helvetica" pitchFamily="2" charset="0"/>
                <a:cs typeface="Courier New" panose="02070309020205020404" pitchFamily="49" charset="0"/>
              </a:rPr>
              <a:t>DTD Schema:</a:t>
            </a:r>
          </a:p>
          <a:p>
            <a:pPr marL="0" indent="0">
              <a:buNone/>
            </a:pPr>
            <a:r>
              <a:rPr lang="en" sz="1800" dirty="0">
                <a:latin typeface="Courier New" panose="02070309020205020404" pitchFamily="49" charset="0"/>
                <a:cs typeface="Courier New" panose="02070309020205020404" pitchFamily="49" charset="0"/>
              </a:rPr>
              <a:t>&lt;!ELEMENT font (</a:t>
            </a:r>
            <a:r>
              <a:rPr lang="en" sz="1800" dirty="0" err="1">
                <a:latin typeface="Courier New" panose="02070309020205020404" pitchFamily="49" charset="0"/>
                <a:cs typeface="Courier New" panose="02070309020205020404" pitchFamily="49" charset="0"/>
              </a:rPr>
              <a:t>name,size</a:t>
            </a:r>
            <a:r>
              <a:rPr lang="en" sz="1800" dirty="0">
                <a:latin typeface="Courier New" panose="02070309020205020404" pitchFamily="49" charset="0"/>
                <a:cs typeface="Courier New" panose="02070309020205020404" pitchFamily="49" charset="0"/>
              </a:rPr>
              <a:t>)&gt; </a:t>
            </a:r>
          </a:p>
          <a:p>
            <a:pPr marL="0" indent="0">
              <a:buNone/>
            </a:pPr>
            <a:endParaRPr lang="en" sz="1800" dirty="0"/>
          </a:p>
          <a:p>
            <a:pPr marL="0" indent="0">
              <a:buNone/>
            </a:pPr>
            <a:r>
              <a:rPr lang="en" sz="1800" dirty="0">
                <a:latin typeface="Helvetica" pitchFamily="2" charset="0"/>
                <a:cs typeface="Courier New" panose="02070309020205020404" pitchFamily="49" charset="0"/>
              </a:rPr>
              <a:t>XSD Schema:</a:t>
            </a:r>
          </a:p>
          <a:p>
            <a:pPr marL="0" indent="0">
              <a:buNone/>
            </a:pPr>
            <a:r>
              <a:rPr lang="en" sz="1800" dirty="0">
                <a:latin typeface="Courier New" panose="02070309020205020404" pitchFamily="49" charset="0"/>
                <a:cs typeface="Courier New" panose="02070309020205020404" pitchFamily="49" charset="0"/>
              </a:rPr>
              <a:t>&lt;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name="font"&gt;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xsd:sequence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name="name" type="</a:t>
            </a:r>
            <a:r>
              <a:rPr lang="en" sz="1800" dirty="0" err="1">
                <a:latin typeface="Courier New" panose="02070309020205020404" pitchFamily="49" charset="0"/>
                <a:cs typeface="Courier New" panose="02070309020205020404" pitchFamily="49" charset="0"/>
              </a:rPr>
              <a:t>xsd:string</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name="size" type="</a:t>
            </a:r>
            <a:r>
              <a:rPr lang="en" sz="1800" dirty="0" err="1">
                <a:latin typeface="Courier New" panose="02070309020205020404" pitchFamily="49" charset="0"/>
                <a:cs typeface="Courier New" panose="02070309020205020404" pitchFamily="49" charset="0"/>
              </a:rPr>
              <a:t>xsd:int</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xsd:sequence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&gt; </a:t>
            </a:r>
          </a:p>
          <a:p>
            <a:pPr marL="0" indent="0">
              <a:buNone/>
            </a:pPr>
            <a:endParaRPr lang="en" sz="1800" dirty="0">
              <a:latin typeface="Helvetica" pitchFamily="2"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01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a:xfrm>
            <a:off x="838200" y="431800"/>
            <a:ext cx="10515600" cy="5745163"/>
          </a:xfrm>
        </p:spPr>
        <p:txBody>
          <a:bodyPr>
            <a:noAutofit/>
          </a:bodyPr>
          <a:lstStyle/>
          <a:p>
            <a:pPr marL="0" indent="0">
              <a:buNone/>
            </a:pPr>
            <a:r>
              <a:rPr lang="en" sz="1800" dirty="0">
                <a:latin typeface="Courier New" panose="02070309020205020404" pitchFamily="49" charset="0"/>
                <a:cs typeface="Courier New" panose="02070309020205020404" pitchFamily="49" charset="0"/>
              </a:rPr>
              <a:t>&lt;</a:t>
            </a:r>
            <a:r>
              <a:rPr lang="en" sz="1800" dirty="0" err="1">
                <a:latin typeface="Courier New" panose="02070309020205020404" pitchFamily="49" charset="0"/>
                <a:cs typeface="Courier New" panose="02070309020205020404" pitchFamily="49" charset="0"/>
              </a:rPr>
              <a:t>xsd:complexType</a:t>
            </a:r>
            <a:r>
              <a:rPr lang="en" sz="1800" dirty="0">
                <a:latin typeface="Courier New" panose="02070309020205020404" pitchFamily="49" charset="0"/>
                <a:cs typeface="Courier New" panose="02070309020205020404" pitchFamily="49" charset="0"/>
              </a:rPr>
              <a:t> name="</a:t>
            </a:r>
            <a:r>
              <a:rPr lang="en" sz="1800" dirty="0" err="1">
                <a:latin typeface="Courier New" panose="02070309020205020404" pitchFamily="49" charset="0"/>
                <a:cs typeface="Courier New" panose="02070309020205020404" pitchFamily="49" charset="0"/>
              </a:rPr>
              <a:t>FontType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xsd:sequence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name="name" type="</a:t>
            </a:r>
            <a:r>
              <a:rPr lang="en" sz="1800" dirty="0" err="1">
                <a:latin typeface="Courier New" panose="02070309020205020404" pitchFamily="49" charset="0"/>
                <a:cs typeface="Courier New" panose="02070309020205020404" pitchFamily="49" charset="0"/>
              </a:rPr>
              <a:t>xsd:string</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name="size" type="</a:t>
            </a:r>
            <a:r>
              <a:rPr lang="en" sz="1800" dirty="0" err="1">
                <a:latin typeface="Courier New" panose="02070309020205020404" pitchFamily="49" charset="0"/>
                <a:cs typeface="Courier New" panose="02070309020205020404" pitchFamily="49" charset="0"/>
              </a:rPr>
              <a:t>xsd:int</a:t>
            </a:r>
            <a:r>
              <a:rPr lang="en" sz="1800" dirty="0">
                <a:latin typeface="Courier New" panose="02070309020205020404" pitchFamily="49" charset="0"/>
                <a:cs typeface="Courier New" panose="02070309020205020404" pitchFamily="49" charset="0"/>
              </a:rPr>
              <a:t>"/&gt; </a:t>
            </a:r>
            <a:endParaRPr lang="en" sz="1200" dirty="0">
              <a:latin typeface="Courier New" panose="02070309020205020404" pitchFamily="49" charset="0"/>
              <a:cs typeface="Courier New" panose="02070309020205020404" pitchFamily="49" charset="0"/>
            </a:endParaRP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name="style"&gt;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xsd:simpleType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xsd:restriction</a:t>
            </a:r>
            <a:r>
              <a:rPr lang="en" sz="1800" dirty="0">
                <a:latin typeface="Courier New" panose="02070309020205020404" pitchFamily="49" charset="0"/>
                <a:cs typeface="Courier New" panose="02070309020205020404" pitchFamily="49" charset="0"/>
              </a:rPr>
              <a:t> base="</a:t>
            </a:r>
            <a:r>
              <a:rPr lang="en" sz="1800" dirty="0" err="1">
                <a:latin typeface="Courier New" panose="02070309020205020404" pitchFamily="49" charset="0"/>
                <a:cs typeface="Courier New" panose="02070309020205020404" pitchFamily="49" charset="0"/>
              </a:rPr>
              <a:t>xsd:string</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xsd:enumeration</a:t>
            </a:r>
            <a:r>
              <a:rPr lang="en" sz="1800" dirty="0">
                <a:latin typeface="Courier New" panose="02070309020205020404" pitchFamily="49" charset="0"/>
                <a:cs typeface="Courier New" panose="02070309020205020404" pitchFamily="49" charset="0"/>
              </a:rPr>
              <a:t> value="PLAIN" /&gt;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xsd:enumeration</a:t>
            </a:r>
            <a:r>
              <a:rPr lang="en" sz="1800" dirty="0">
                <a:latin typeface="Courier New" panose="02070309020205020404" pitchFamily="49" charset="0"/>
                <a:cs typeface="Courier New" panose="02070309020205020404" pitchFamily="49" charset="0"/>
              </a:rPr>
              <a:t> value="BOLD" /&gt;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xsd:enumeration</a:t>
            </a:r>
            <a:r>
              <a:rPr lang="en" sz="1800" dirty="0">
                <a:latin typeface="Courier New" panose="02070309020205020404" pitchFamily="49" charset="0"/>
                <a:cs typeface="Courier New" panose="02070309020205020404" pitchFamily="49" charset="0"/>
              </a:rPr>
              <a:t> value="ITALIC" /&gt;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xsd:enumeration</a:t>
            </a:r>
            <a:r>
              <a:rPr lang="en" sz="1800" dirty="0">
                <a:latin typeface="Courier New" panose="02070309020205020404" pitchFamily="49" charset="0"/>
                <a:cs typeface="Courier New" panose="02070309020205020404" pitchFamily="49" charset="0"/>
              </a:rPr>
              <a:t> value="BOLD_ITALIC" /&gt; </a:t>
            </a:r>
            <a:endParaRPr lang="en" sz="1200" dirty="0">
              <a:effectLst/>
              <a:latin typeface="Courier New" panose="02070309020205020404" pitchFamily="49" charset="0"/>
              <a:cs typeface="Courier New" panose="02070309020205020404" pitchFamily="49" charset="0"/>
            </a:endParaRP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xsd:restriction</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xsd:simpleType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xsd:sequence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&lt;/</a:t>
            </a:r>
            <a:r>
              <a:rPr lang="en" sz="1800" dirty="0" err="1">
                <a:latin typeface="Courier New" panose="02070309020205020404" pitchFamily="49" charset="0"/>
                <a:cs typeface="Courier New" panose="02070309020205020404" pitchFamily="49" charset="0"/>
              </a:rPr>
              <a:t>xsd:complexType</a:t>
            </a:r>
            <a:r>
              <a:rPr lang="en" sz="1800" dirty="0">
                <a:latin typeface="Courier New" panose="02070309020205020404" pitchFamily="49" charset="0"/>
                <a:cs typeface="Courier New" panose="02070309020205020404" pitchFamily="49" charset="0"/>
              </a:rPr>
              <a:t>&gt; </a:t>
            </a:r>
            <a:endParaRPr lang="en" sz="1200" dirty="0">
              <a:effectLst/>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80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Locating information with XPath </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a:xfrm>
            <a:off x="838200" y="1825625"/>
            <a:ext cx="10515600" cy="4351338"/>
          </a:xfrm>
        </p:spPr>
        <p:txBody>
          <a:bodyPr>
            <a:noAutofit/>
          </a:bodyPr>
          <a:lstStyle/>
          <a:p>
            <a:pPr marL="0" indent="0">
              <a:buNone/>
            </a:pPr>
            <a:r>
              <a:rPr lang="en" sz="1800" dirty="0">
                <a:latin typeface="Courier New" panose="02070309020205020404" pitchFamily="49" charset="0"/>
                <a:cs typeface="Courier New" panose="02070309020205020404" pitchFamily="49" charset="0"/>
              </a:rPr>
              <a:t>&lt;html&gt; </a:t>
            </a:r>
          </a:p>
          <a:p>
            <a:pPr marL="0" indent="0">
              <a:buNone/>
            </a:pPr>
            <a:r>
              <a:rPr lang="en" sz="1800" dirty="0">
                <a:latin typeface="Courier New" panose="02070309020205020404" pitchFamily="49" charset="0"/>
                <a:cs typeface="Courier New" panose="02070309020205020404" pitchFamily="49" charset="0"/>
              </a:rPr>
              <a:t>	&lt;head&gt;</a:t>
            </a:r>
          </a:p>
          <a:p>
            <a:pPr marL="0" indent="0">
              <a:buNone/>
            </a:pPr>
            <a:r>
              <a:rPr lang="en" sz="1800" dirty="0">
                <a:latin typeface="Courier New" panose="02070309020205020404" pitchFamily="49" charset="0"/>
                <a:cs typeface="Courier New" panose="02070309020205020404" pitchFamily="49" charset="0"/>
              </a:rPr>
              <a:t>		 ... </a:t>
            </a:r>
          </a:p>
          <a:p>
            <a:pPr marL="0" indent="0">
              <a:buNone/>
            </a:pPr>
            <a:r>
              <a:rPr lang="en" sz="1800" b="1" dirty="0">
                <a:latin typeface="Courier New" panose="02070309020205020404" pitchFamily="49" charset="0"/>
                <a:cs typeface="Courier New" panose="02070309020205020404" pitchFamily="49" charset="0"/>
              </a:rPr>
              <a:t>		&lt;title&gt;. . .&lt;/title&gt; </a:t>
            </a:r>
          </a:p>
          <a:p>
            <a:pPr marL="0" indent="0">
              <a:buNone/>
            </a:pPr>
            <a:r>
              <a:rPr lang="en" sz="1800" dirty="0">
                <a:latin typeface="Courier New" panose="02070309020205020404" pitchFamily="49" charset="0"/>
                <a:cs typeface="Courier New" panose="02070309020205020404" pitchFamily="49" charset="0"/>
              </a:rPr>
              <a:t>		... </a:t>
            </a:r>
          </a:p>
          <a:p>
            <a:pPr marL="0" indent="0">
              <a:buNone/>
            </a:pPr>
            <a:r>
              <a:rPr lang="en" sz="1800" dirty="0">
                <a:latin typeface="Courier New" panose="02070309020205020404" pitchFamily="49" charset="0"/>
                <a:cs typeface="Courier New" panose="02070309020205020404" pitchFamily="49" charset="0"/>
              </a:rPr>
              <a:t>	&lt;/head&gt; </a:t>
            </a:r>
          </a:p>
          <a:p>
            <a:pPr marL="0" indent="0">
              <a:buNone/>
            </a:pPr>
            <a:r>
              <a:rPr lang="en" sz="1800" dirty="0">
                <a:latin typeface="Courier New" panose="02070309020205020404" pitchFamily="49" charset="0"/>
                <a:cs typeface="Courier New" panose="02070309020205020404" pitchFamily="49" charset="0"/>
              </a:rPr>
              <a:t>	... </a:t>
            </a:r>
          </a:p>
          <a:p>
            <a:pPr marL="0" indent="0">
              <a:buNone/>
            </a:pPr>
            <a:r>
              <a:rPr lang="en" sz="1800" dirty="0">
                <a:latin typeface="Courier New" panose="02070309020205020404" pitchFamily="49" charset="0"/>
                <a:cs typeface="Courier New" panose="02070309020205020404" pitchFamily="49" charset="0"/>
              </a:rPr>
              <a:t>&lt;/html&gt; </a:t>
            </a:r>
          </a:p>
          <a:p>
            <a:pPr marL="0" indent="0">
              <a:buNone/>
            </a:pPr>
            <a:endParaRPr lang="en" sz="1800" dirty="0">
              <a:latin typeface="Courier New" panose="02070309020205020404" pitchFamily="49" charset="0"/>
              <a:cs typeface="Courier New" panose="02070309020205020404" pitchFamily="49" charset="0"/>
            </a:endParaRPr>
          </a:p>
          <a:p>
            <a:pPr marL="0" indent="0">
              <a:buNone/>
            </a:pPr>
            <a:r>
              <a:rPr lang="en" dirty="0">
                <a:latin typeface="Helvetica" pitchFamily="2" charset="0"/>
                <a:cs typeface="Courier New" panose="02070309020205020404" pitchFamily="49" charset="0"/>
              </a:rPr>
              <a:t>XPath expression:</a:t>
            </a:r>
          </a:p>
          <a:p>
            <a:pPr marL="0" indent="0">
              <a:buNone/>
            </a:pPr>
            <a:r>
              <a:rPr lang="en" dirty="0">
                <a:latin typeface="Courier New" panose="02070309020205020404" pitchFamily="49" charset="0"/>
                <a:cs typeface="Courier New" panose="02070309020205020404" pitchFamily="49" charset="0"/>
              </a:rPr>
              <a:t>/html/head/title/text() </a:t>
            </a:r>
            <a:endParaRPr lang="en" sz="1800" dirty="0">
              <a:latin typeface="Courier New" panose="02070309020205020404" pitchFamily="49" charset="0"/>
              <a:cs typeface="Courier New" panose="02070309020205020404" pitchFamily="49" charset="0"/>
            </a:endParaRPr>
          </a:p>
          <a:p>
            <a:pPr marL="0" indent="0">
              <a:buNone/>
            </a:pPr>
            <a:endParaRPr lang="en" sz="1800" dirty="0">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43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Stream parsers</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dirty="0">
                <a:latin typeface="Helvetica" pitchFamily="2" charset="0"/>
                <a:cs typeface="Courier New" panose="02070309020205020404" pitchFamily="49" charset="0"/>
              </a:rPr>
              <a:t>SAX Parser</a:t>
            </a:r>
          </a:p>
          <a:p>
            <a:r>
              <a:rPr lang="en" dirty="0" err="1">
                <a:latin typeface="Helvetica" pitchFamily="2" charset="0"/>
                <a:cs typeface="Courier New" panose="02070309020205020404" pitchFamily="49" charset="0"/>
              </a:rPr>
              <a:t>StAX</a:t>
            </a:r>
            <a:r>
              <a:rPr lang="en" dirty="0">
                <a:latin typeface="Helvetica" pitchFamily="2" charset="0"/>
                <a:cs typeface="Courier New" panose="02070309020205020404" pitchFamily="49" charset="0"/>
              </a:rPr>
              <a:t> Parser</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00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SAX Parser</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dirty="0" err="1">
                <a:latin typeface="Courier New" panose="02070309020205020404" pitchFamily="49" charset="0"/>
                <a:cs typeface="Courier New" panose="02070309020205020404" pitchFamily="49" charset="0"/>
              </a:rPr>
              <a:t>ContentHandler</a:t>
            </a:r>
            <a:r>
              <a:rPr lang="en" dirty="0">
                <a:latin typeface="Helvetica" pitchFamily="2" charset="0"/>
              </a:rPr>
              <a:t> interface</a:t>
            </a:r>
          </a:p>
          <a:p>
            <a:r>
              <a:rPr lang="en" dirty="0" err="1">
                <a:latin typeface="Courier New" panose="02070309020205020404" pitchFamily="49" charset="0"/>
                <a:cs typeface="Courier New" panose="02070309020205020404" pitchFamily="49" charset="0"/>
              </a:rPr>
              <a:t>startElement</a:t>
            </a:r>
            <a:r>
              <a:rPr lang="en" dirty="0">
                <a:latin typeface="Helvetica" pitchFamily="2" charset="0"/>
              </a:rPr>
              <a:t> and </a:t>
            </a:r>
            <a:r>
              <a:rPr lang="en" dirty="0" err="1">
                <a:latin typeface="Courier New" panose="02070309020205020404" pitchFamily="49" charset="0"/>
                <a:cs typeface="Courier New" panose="02070309020205020404" pitchFamily="49" charset="0"/>
              </a:rPr>
              <a:t>endElement</a:t>
            </a:r>
            <a:r>
              <a:rPr lang="en" dirty="0">
                <a:latin typeface="Helvetica" pitchFamily="2" charset="0"/>
              </a:rPr>
              <a:t> are called each time a start tag or end tag is encountered </a:t>
            </a:r>
          </a:p>
          <a:p>
            <a:r>
              <a:rPr lang="en" dirty="0">
                <a:latin typeface="Courier New" panose="02070309020205020404" pitchFamily="49" charset="0"/>
                <a:cs typeface="Courier New" panose="02070309020205020404" pitchFamily="49" charset="0"/>
              </a:rPr>
              <a:t>characters</a:t>
            </a:r>
            <a:r>
              <a:rPr lang="en" dirty="0">
                <a:latin typeface="Helvetica" pitchFamily="2" charset="0"/>
              </a:rPr>
              <a:t> is called whenever character data are encountered. </a:t>
            </a:r>
          </a:p>
          <a:p>
            <a:r>
              <a:rPr lang="en" dirty="0" err="1">
                <a:latin typeface="Courier New" panose="02070309020205020404" pitchFamily="49" charset="0"/>
                <a:cs typeface="Courier New" panose="02070309020205020404" pitchFamily="49" charset="0"/>
              </a:rPr>
              <a:t>startDocument</a:t>
            </a:r>
            <a:r>
              <a:rPr lang="en" dirty="0">
                <a:latin typeface="Helvetica" pitchFamily="2" charset="0"/>
              </a:rPr>
              <a:t> and </a:t>
            </a:r>
            <a:r>
              <a:rPr lang="en" dirty="0" err="1">
                <a:latin typeface="Courier New" panose="02070309020205020404" pitchFamily="49" charset="0"/>
                <a:cs typeface="Courier New" panose="02070309020205020404" pitchFamily="49" charset="0"/>
              </a:rPr>
              <a:t>endDocument</a:t>
            </a:r>
            <a:r>
              <a:rPr lang="en" dirty="0">
                <a:latin typeface="Helvetica" pitchFamily="2" charset="0"/>
              </a:rPr>
              <a:t> are called once each, at the start and the end of the document </a:t>
            </a:r>
          </a:p>
          <a:p>
            <a:endParaRPr lang="en" dirty="0">
              <a:latin typeface="Helvetica" pitchFamily="2"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90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err="1">
                <a:latin typeface="Helvetica" pitchFamily="2" charset="0"/>
              </a:rPr>
              <a:t>StAX</a:t>
            </a:r>
            <a:r>
              <a:rPr lang="en" sz="4000" dirty="0">
                <a:latin typeface="Helvetica" pitchFamily="2" charset="0"/>
              </a:rPr>
              <a:t> Parser</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sz="2400" dirty="0">
                <a:latin typeface="Helvetica" pitchFamily="2" charset="0"/>
              </a:rPr>
              <a:t>“pull parser”</a:t>
            </a:r>
          </a:p>
          <a:p>
            <a:endParaRPr lang="en" sz="2400" dirty="0">
              <a:latin typeface="Helvetica" pitchFamily="2" charset="0"/>
            </a:endParaRPr>
          </a:p>
          <a:p>
            <a:pPr marL="0" indent="0">
              <a:buNone/>
            </a:pPr>
            <a:r>
              <a:rPr lang="en" sz="2400" dirty="0" err="1">
                <a:latin typeface="Courier New" panose="02070309020205020404" pitchFamily="49" charset="0"/>
                <a:cs typeface="Courier New" panose="02070309020205020404" pitchFamily="49" charset="0"/>
              </a:rPr>
              <a:t>InputStream</a:t>
            </a:r>
            <a:r>
              <a:rPr lang="en" sz="2400" dirty="0">
                <a:latin typeface="Courier New" panose="02070309020205020404" pitchFamily="49" charset="0"/>
                <a:cs typeface="Courier New" panose="02070309020205020404" pitchFamily="49" charset="0"/>
              </a:rPr>
              <a:t> in = </a:t>
            </a:r>
            <a:r>
              <a:rPr lang="en" sz="2400" dirty="0" err="1">
                <a:latin typeface="Courier New" panose="02070309020205020404" pitchFamily="49" charset="0"/>
                <a:cs typeface="Courier New" panose="02070309020205020404" pitchFamily="49" charset="0"/>
              </a:rPr>
              <a:t>url.openStream</a:t>
            </a:r>
            <a:r>
              <a:rPr lang="en" sz="2400" dirty="0">
                <a:latin typeface="Courier New" panose="02070309020205020404" pitchFamily="49" charset="0"/>
                <a:cs typeface="Courier New" panose="02070309020205020404" pitchFamily="49" charset="0"/>
              </a:rPr>
              <a:t>();</a:t>
            </a:r>
            <a:br>
              <a:rPr lang="en" sz="2400" dirty="0">
                <a:latin typeface="Courier New" panose="02070309020205020404" pitchFamily="49" charset="0"/>
                <a:cs typeface="Courier New" panose="02070309020205020404" pitchFamily="49" charset="0"/>
              </a:rPr>
            </a:br>
            <a:r>
              <a:rPr lang="en" sz="2400" dirty="0" err="1">
                <a:latin typeface="Courier New" panose="02070309020205020404" pitchFamily="49" charset="0"/>
                <a:cs typeface="Courier New" panose="02070309020205020404" pitchFamily="49" charset="0"/>
              </a:rPr>
              <a:t>XMLInputFactory</a:t>
            </a:r>
            <a:r>
              <a:rPr lang="en" sz="2400" dirty="0">
                <a:latin typeface="Courier New" panose="02070309020205020404" pitchFamily="49" charset="0"/>
                <a:cs typeface="Courier New" panose="02070309020205020404" pitchFamily="49" charset="0"/>
              </a:rPr>
              <a:t> factory = </a:t>
            </a:r>
            <a:r>
              <a:rPr lang="en" sz="2400" dirty="0" err="1">
                <a:latin typeface="Courier New" panose="02070309020205020404" pitchFamily="49" charset="0"/>
                <a:cs typeface="Courier New" panose="02070309020205020404" pitchFamily="49" charset="0"/>
              </a:rPr>
              <a:t>XMLInputFactory.newInstance</a:t>
            </a:r>
            <a:r>
              <a:rPr lang="en" sz="2400" dirty="0">
                <a:latin typeface="Courier New" panose="02070309020205020404" pitchFamily="49" charset="0"/>
                <a:cs typeface="Courier New" panose="02070309020205020404" pitchFamily="49" charset="0"/>
              </a:rPr>
              <a:t>(); </a:t>
            </a:r>
          </a:p>
          <a:p>
            <a:pPr marL="0" indent="0">
              <a:buNone/>
            </a:pPr>
            <a:r>
              <a:rPr lang="en" sz="2400" dirty="0" err="1">
                <a:latin typeface="Courier New" panose="02070309020205020404" pitchFamily="49" charset="0"/>
                <a:cs typeface="Courier New" panose="02070309020205020404" pitchFamily="49" charset="0"/>
              </a:rPr>
              <a:t>XMLStreamReader</a:t>
            </a:r>
            <a:r>
              <a:rPr lang="en" sz="2400" dirty="0">
                <a:latin typeface="Courier New" panose="02070309020205020404" pitchFamily="49" charset="0"/>
                <a:cs typeface="Courier New" panose="02070309020205020404" pitchFamily="49" charset="0"/>
              </a:rPr>
              <a:t> parser =</a:t>
            </a:r>
          </a:p>
          <a:p>
            <a:pPr marL="0" indent="0">
              <a:buNone/>
            </a:pPr>
            <a:r>
              <a:rPr lang="en" sz="2400" dirty="0">
                <a:latin typeface="Courier New" panose="02070309020205020404" pitchFamily="49" charset="0"/>
                <a:cs typeface="Courier New" panose="02070309020205020404" pitchFamily="49" charset="0"/>
              </a:rPr>
              <a:t>	</a:t>
            </a:r>
            <a:r>
              <a:rPr lang="en" sz="2400" dirty="0" err="1">
                <a:latin typeface="Courier New" panose="02070309020205020404" pitchFamily="49" charset="0"/>
                <a:cs typeface="Courier New" panose="02070309020205020404" pitchFamily="49" charset="0"/>
              </a:rPr>
              <a:t>factory.createXMLStreamReader</a:t>
            </a:r>
            <a:r>
              <a:rPr lang="en" sz="2400" dirty="0">
                <a:latin typeface="Courier New" panose="02070309020205020404" pitchFamily="49" charset="0"/>
                <a:cs typeface="Courier New" panose="02070309020205020404" pitchFamily="49" charset="0"/>
              </a:rPr>
              <a:t>(in); </a:t>
            </a:r>
          </a:p>
          <a:p>
            <a:pPr marL="0" indent="0">
              <a:buNone/>
            </a:pPr>
            <a:r>
              <a:rPr lang="en" sz="2400" dirty="0">
                <a:latin typeface="Courier New" panose="02070309020205020404" pitchFamily="49" charset="0"/>
                <a:cs typeface="Courier New" panose="02070309020205020404" pitchFamily="49" charset="0"/>
              </a:rPr>
              <a:t>while (</a:t>
            </a:r>
            <a:r>
              <a:rPr lang="en" sz="2400" dirty="0" err="1">
                <a:latin typeface="Courier New" panose="02070309020205020404" pitchFamily="49" charset="0"/>
                <a:cs typeface="Courier New" panose="02070309020205020404" pitchFamily="49" charset="0"/>
              </a:rPr>
              <a:t>parser.hasNext</a:t>
            </a:r>
            <a:r>
              <a:rPr lang="en" sz="2400" dirty="0">
                <a:latin typeface="Courier New" panose="02070309020205020404" pitchFamily="49" charset="0"/>
                <a:cs typeface="Courier New" panose="02070309020205020404" pitchFamily="49" charset="0"/>
              </a:rPr>
              <a:t>()) { </a:t>
            </a:r>
          </a:p>
          <a:p>
            <a:pPr marL="0" indent="0">
              <a:buNone/>
            </a:pPr>
            <a:r>
              <a:rPr lang="en" sz="2400" dirty="0">
                <a:latin typeface="Courier New" panose="02070309020205020404" pitchFamily="49" charset="0"/>
                <a:cs typeface="Courier New" panose="02070309020205020404" pitchFamily="49" charset="0"/>
              </a:rPr>
              <a:t>	int event = </a:t>
            </a:r>
            <a:r>
              <a:rPr lang="en" sz="2400" dirty="0" err="1">
                <a:latin typeface="Courier New" panose="02070309020205020404" pitchFamily="49" charset="0"/>
                <a:cs typeface="Courier New" panose="02070309020205020404" pitchFamily="49" charset="0"/>
              </a:rPr>
              <a:t>parser.next</a:t>
            </a:r>
            <a:r>
              <a:rPr lang="en" sz="2400" dirty="0">
                <a:latin typeface="Courier New" panose="02070309020205020404" pitchFamily="49" charset="0"/>
                <a:cs typeface="Courier New" panose="02070309020205020404" pitchFamily="49" charset="0"/>
              </a:rPr>
              <a:t>(); </a:t>
            </a:r>
          </a:p>
          <a:p>
            <a:pPr marL="0" indent="0">
              <a:buNone/>
            </a:pPr>
            <a:r>
              <a:rPr lang="en" sz="2400" dirty="0">
                <a:latin typeface="Courier New" panose="02070309020205020404" pitchFamily="49" charset="0"/>
                <a:cs typeface="Courier New" panose="02070309020205020404" pitchFamily="49" charset="0"/>
              </a:rPr>
              <a:t>	//Call parser methods to obtain event details</a:t>
            </a:r>
          </a:p>
          <a:p>
            <a:pPr marL="0" indent="0">
              <a:buNone/>
            </a:pPr>
            <a:r>
              <a:rPr lang="en" sz="2400" dirty="0">
                <a:latin typeface="Courier New" panose="02070309020205020404" pitchFamily="49" charset="0"/>
                <a:cs typeface="Courier New" panose="02070309020205020404" pitchFamily="49" charset="0"/>
              </a:rPr>
              <a:t>} </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45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Generating XML Documents with DOM API</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pPr marL="0" indent="0">
              <a:buNone/>
            </a:pPr>
            <a:r>
              <a:rPr lang="en" sz="2400" dirty="0">
                <a:latin typeface="Courier New" panose="02070309020205020404" pitchFamily="49" charset="0"/>
                <a:cs typeface="Courier New" panose="02070309020205020404" pitchFamily="49" charset="0"/>
              </a:rPr>
              <a:t>Document doc = </a:t>
            </a:r>
            <a:r>
              <a:rPr lang="en" sz="2400" dirty="0" err="1">
                <a:latin typeface="Courier New" panose="02070309020205020404" pitchFamily="49" charset="0"/>
                <a:cs typeface="Courier New" panose="02070309020205020404" pitchFamily="49" charset="0"/>
              </a:rPr>
              <a:t>builder.newDocument</a:t>
            </a:r>
            <a:r>
              <a:rPr lang="en" sz="2400" dirty="0">
                <a:latin typeface="Courier New" panose="02070309020205020404" pitchFamily="49" charset="0"/>
                <a:cs typeface="Courier New" panose="02070309020205020404" pitchFamily="49" charset="0"/>
              </a:rPr>
              <a:t>(); </a:t>
            </a:r>
          </a:p>
          <a:p>
            <a:pPr marL="0" indent="0">
              <a:buNone/>
            </a:pPr>
            <a:r>
              <a:rPr lang="en" sz="2400" dirty="0">
                <a:latin typeface="Courier New" panose="02070309020205020404" pitchFamily="49" charset="0"/>
                <a:cs typeface="Courier New" panose="02070309020205020404" pitchFamily="49" charset="0"/>
              </a:rPr>
              <a:t>Element </a:t>
            </a:r>
            <a:r>
              <a:rPr lang="en" sz="2400" dirty="0" err="1">
                <a:latin typeface="Courier New" panose="02070309020205020404" pitchFamily="49" charset="0"/>
                <a:cs typeface="Courier New" panose="02070309020205020404" pitchFamily="49" charset="0"/>
              </a:rPr>
              <a:t>rootElement</a:t>
            </a:r>
            <a:r>
              <a:rPr lang="en" sz="2400" dirty="0">
                <a:latin typeface="Courier New" panose="02070309020205020404" pitchFamily="49" charset="0"/>
                <a:cs typeface="Courier New" panose="02070309020205020404" pitchFamily="49" charset="0"/>
              </a:rPr>
              <a:t> = </a:t>
            </a:r>
            <a:r>
              <a:rPr lang="en" sz="2400" dirty="0" err="1">
                <a:latin typeface="Courier New" panose="02070309020205020404" pitchFamily="49" charset="0"/>
                <a:cs typeface="Courier New" panose="02070309020205020404" pitchFamily="49" charset="0"/>
              </a:rPr>
              <a:t>doc.createElement</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rootName</a:t>
            </a:r>
            <a:r>
              <a:rPr lang="en" sz="2400" dirty="0">
                <a:latin typeface="Courier New" panose="02070309020205020404" pitchFamily="49" charset="0"/>
                <a:cs typeface="Courier New" panose="02070309020205020404" pitchFamily="49" charset="0"/>
              </a:rPr>
              <a:t>); </a:t>
            </a:r>
          </a:p>
          <a:p>
            <a:pPr marL="0" indent="0">
              <a:buNone/>
            </a:pPr>
            <a:r>
              <a:rPr lang="en" sz="2400" dirty="0">
                <a:latin typeface="Courier New" panose="02070309020205020404" pitchFamily="49" charset="0"/>
                <a:cs typeface="Courier New" panose="02070309020205020404" pitchFamily="49" charset="0"/>
              </a:rPr>
              <a:t>Element </a:t>
            </a:r>
            <a:r>
              <a:rPr lang="en" sz="2400" dirty="0" err="1">
                <a:latin typeface="Courier New" panose="02070309020205020404" pitchFamily="49" charset="0"/>
                <a:cs typeface="Courier New" panose="02070309020205020404" pitchFamily="49" charset="0"/>
              </a:rPr>
              <a:t>childElement</a:t>
            </a:r>
            <a:r>
              <a:rPr lang="en" sz="2400" dirty="0">
                <a:latin typeface="Courier New" panose="02070309020205020404" pitchFamily="49" charset="0"/>
                <a:cs typeface="Courier New" panose="02070309020205020404" pitchFamily="49" charset="0"/>
              </a:rPr>
              <a:t> = </a:t>
            </a:r>
            <a:r>
              <a:rPr lang="en" sz="2400" dirty="0" err="1">
                <a:latin typeface="Courier New" panose="02070309020205020404" pitchFamily="49" charset="0"/>
                <a:cs typeface="Courier New" panose="02070309020205020404" pitchFamily="49" charset="0"/>
              </a:rPr>
              <a:t>doc.createElement</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childName</a:t>
            </a:r>
            <a:r>
              <a:rPr lang="en" sz="2400" dirty="0">
                <a:latin typeface="Courier New" panose="02070309020205020404" pitchFamily="49" charset="0"/>
                <a:cs typeface="Courier New" panose="02070309020205020404" pitchFamily="49" charset="0"/>
              </a:rPr>
              <a:t>); </a:t>
            </a:r>
          </a:p>
          <a:p>
            <a:pPr marL="0" indent="0">
              <a:buNone/>
            </a:pPr>
            <a:r>
              <a:rPr lang="en" sz="2400" dirty="0">
                <a:latin typeface="Courier New" panose="02070309020205020404" pitchFamily="49" charset="0"/>
                <a:cs typeface="Courier New" panose="02070309020205020404" pitchFamily="49" charset="0"/>
              </a:rPr>
              <a:t>Text </a:t>
            </a:r>
            <a:r>
              <a:rPr lang="en" sz="2400" dirty="0" err="1">
                <a:latin typeface="Courier New" panose="02070309020205020404" pitchFamily="49" charset="0"/>
                <a:cs typeface="Courier New" panose="02070309020205020404" pitchFamily="49" charset="0"/>
              </a:rPr>
              <a:t>textNode</a:t>
            </a:r>
            <a:r>
              <a:rPr lang="en" sz="2400" dirty="0">
                <a:latin typeface="Courier New" panose="02070309020205020404" pitchFamily="49" charset="0"/>
                <a:cs typeface="Courier New" panose="02070309020205020404" pitchFamily="49" charset="0"/>
              </a:rPr>
              <a:t> = </a:t>
            </a:r>
            <a:r>
              <a:rPr lang="en" sz="2400" dirty="0" err="1">
                <a:latin typeface="Courier New" panose="02070309020205020404" pitchFamily="49" charset="0"/>
                <a:cs typeface="Courier New" panose="02070309020205020404" pitchFamily="49" charset="0"/>
              </a:rPr>
              <a:t>doc.createTextNode</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textContents</a:t>
            </a:r>
            <a:r>
              <a:rPr lang="en" sz="2400" dirty="0">
                <a:latin typeface="Courier New" panose="02070309020205020404" pitchFamily="49" charset="0"/>
                <a:cs typeface="Courier New" panose="02070309020205020404" pitchFamily="49" charset="0"/>
              </a:rPr>
              <a:t>); </a:t>
            </a:r>
          </a:p>
          <a:p>
            <a:pPr marL="0" indent="0">
              <a:buNone/>
            </a:pPr>
            <a:endParaRPr lang="en" sz="2400" dirty="0">
              <a:latin typeface="Courier New" panose="02070309020205020404" pitchFamily="49" charset="0"/>
              <a:cs typeface="Courier New" panose="02070309020205020404" pitchFamily="49" charset="0"/>
            </a:endParaRPr>
          </a:p>
          <a:p>
            <a:pPr marL="0" indent="0">
              <a:buNone/>
            </a:pPr>
            <a:r>
              <a:rPr lang="en" sz="2400" dirty="0" err="1">
                <a:latin typeface="Courier New" panose="02070309020205020404" pitchFamily="49" charset="0"/>
                <a:cs typeface="Courier New" panose="02070309020205020404" pitchFamily="49" charset="0"/>
              </a:rPr>
              <a:t>doc.appendChild</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rootElement</a:t>
            </a:r>
            <a:r>
              <a:rPr lang="en" sz="2400" dirty="0">
                <a:latin typeface="Courier New" panose="02070309020205020404" pitchFamily="49" charset="0"/>
                <a:cs typeface="Courier New" panose="02070309020205020404" pitchFamily="49" charset="0"/>
              </a:rPr>
              <a:t>); </a:t>
            </a:r>
          </a:p>
          <a:p>
            <a:pPr marL="0" indent="0">
              <a:buNone/>
            </a:pPr>
            <a:r>
              <a:rPr lang="en" sz="2400" dirty="0" err="1">
                <a:latin typeface="Courier New" panose="02070309020205020404" pitchFamily="49" charset="0"/>
                <a:cs typeface="Courier New" panose="02070309020205020404" pitchFamily="49" charset="0"/>
              </a:rPr>
              <a:t>rootElement.appendChild</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childElement</a:t>
            </a:r>
            <a:r>
              <a:rPr lang="en" sz="2400" dirty="0">
                <a:latin typeface="Courier New" panose="02070309020205020404" pitchFamily="49" charset="0"/>
                <a:cs typeface="Courier New" panose="02070309020205020404" pitchFamily="49" charset="0"/>
              </a:rPr>
              <a:t>); </a:t>
            </a:r>
          </a:p>
          <a:p>
            <a:pPr marL="0" indent="0">
              <a:buNone/>
            </a:pPr>
            <a:r>
              <a:rPr lang="en" sz="2400" dirty="0" err="1">
                <a:latin typeface="Courier New" panose="02070309020205020404" pitchFamily="49" charset="0"/>
                <a:cs typeface="Courier New" panose="02070309020205020404" pitchFamily="49" charset="0"/>
              </a:rPr>
              <a:t>childElement.appendChild</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textNode</a:t>
            </a:r>
            <a:r>
              <a:rPr lang="en" sz="2400" dirty="0">
                <a:latin typeface="Courier New" panose="02070309020205020404" pitchFamily="49" charset="0"/>
                <a:cs typeface="Courier New" panose="02070309020205020404" pitchFamily="49" charset="0"/>
              </a:rPr>
              <a:t>); </a:t>
            </a:r>
          </a:p>
          <a:p>
            <a:pPr marL="0" indent="0">
              <a:buNone/>
            </a:pPr>
            <a:r>
              <a:rPr lang="en" sz="2400" dirty="0" err="1">
                <a:latin typeface="Courier New" panose="02070309020205020404" pitchFamily="49" charset="0"/>
                <a:cs typeface="Courier New" panose="02070309020205020404" pitchFamily="49" charset="0"/>
              </a:rPr>
              <a:t>rootElement.setAttribute</a:t>
            </a:r>
            <a:r>
              <a:rPr lang="en" sz="2400" dirty="0">
                <a:latin typeface="Courier New" panose="02070309020205020404" pitchFamily="49" charset="0"/>
                <a:cs typeface="Courier New" panose="02070309020205020404" pitchFamily="49" charset="0"/>
              </a:rPr>
              <a:t>(name, value);</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descr="page240image8737088">
            <a:extLst>
              <a:ext uri="{FF2B5EF4-FFF2-40B4-BE49-F238E27FC236}">
                <a16:creationId xmlns:a16="http://schemas.microsoft.com/office/drawing/2014/main" id="{A9CAE31D-4E16-3747-B061-6B7F133B1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78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Writing XML documents</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US" dirty="0">
                <a:latin typeface="Helvetica" pitchFamily="2" charset="0"/>
              </a:rPr>
              <a:t>Dom approach:</a:t>
            </a:r>
            <a:endParaRPr lang="ru-RU" dirty="0">
              <a:latin typeface="Helvetica" pitchFamily="2" charset="0"/>
            </a:endParaRPr>
          </a:p>
          <a:p>
            <a:pPr lvl="1"/>
            <a:r>
              <a:rPr lang="en" dirty="0">
                <a:latin typeface="Helvetica" pitchFamily="2" charset="0"/>
              </a:rPr>
              <a:t>XSLT API</a:t>
            </a:r>
          </a:p>
          <a:p>
            <a:pPr lvl="1"/>
            <a:r>
              <a:rPr lang="en" dirty="0" err="1">
                <a:latin typeface="Courier New" panose="02070309020205020404" pitchFamily="49" charset="0"/>
                <a:cs typeface="Courier New" panose="02070309020205020404" pitchFamily="49" charset="0"/>
              </a:rPr>
              <a:t>LSSerializer</a:t>
            </a:r>
            <a:r>
              <a:rPr lang="en" dirty="0"/>
              <a:t> </a:t>
            </a:r>
            <a:r>
              <a:rPr lang="en" dirty="0">
                <a:latin typeface="Helvetica" pitchFamily="2" charset="0"/>
              </a:rPr>
              <a:t>interface</a:t>
            </a:r>
          </a:p>
          <a:p>
            <a:r>
              <a:rPr lang="en" dirty="0">
                <a:latin typeface="Helvetica" pitchFamily="2" charset="0"/>
              </a:rPr>
              <a:t>Stream approach</a:t>
            </a:r>
          </a:p>
          <a:p>
            <a:pPr lvl="1"/>
            <a:r>
              <a:rPr lang="en" dirty="0" err="1">
                <a:latin typeface="Helvetica" pitchFamily="2" charset="0"/>
              </a:rPr>
              <a:t>StAX</a:t>
            </a:r>
            <a:r>
              <a:rPr lang="en" dirty="0">
                <a:latin typeface="Helvetica" pitchFamily="2" charset="0"/>
              </a:rPr>
              <a:t> API</a:t>
            </a:r>
          </a:p>
          <a:p>
            <a:endParaRPr lang="en" sz="2400" dirty="0">
              <a:latin typeface="Helvetica" pitchFamily="2" charset="0"/>
            </a:endParaRPr>
          </a:p>
          <a:p>
            <a:endParaRPr lang="en" sz="2400" dirty="0">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15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JAXB</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sz="2000" dirty="0">
                <a:latin typeface="Helvetica" pitchFamily="2" charset="0"/>
                <a:cs typeface="Courier New" panose="02070309020205020404" pitchFamily="49" charset="0"/>
              </a:rPr>
              <a:t>Java 6-10</a:t>
            </a:r>
          </a:p>
          <a:p>
            <a:r>
              <a:rPr lang="en" sz="2000" dirty="0">
                <a:latin typeface="Helvetica" pitchFamily="2" charset="0"/>
                <a:cs typeface="Courier New" panose="02070309020205020404" pitchFamily="49" charset="0"/>
              </a:rPr>
              <a:t>Removed from JDK in Java 11</a:t>
            </a:r>
          </a:p>
          <a:p>
            <a:pPr lvl="1"/>
            <a:r>
              <a:rPr lang="en" sz="1800" dirty="0">
                <a:latin typeface="Helvetica" pitchFamily="2" charset="0"/>
                <a:cs typeface="Courier New" panose="02070309020205020404" pitchFamily="49" charset="0"/>
              </a:rPr>
              <a:t>include libraries:</a:t>
            </a:r>
          </a:p>
          <a:p>
            <a:pPr lvl="1"/>
            <a:r>
              <a:rPr lang="en" sz="1800" dirty="0">
                <a:latin typeface="Helvetica" pitchFamily="2" charset="0"/>
                <a:cs typeface="Courier New" panose="02070309020205020404" pitchFamily="49" charset="0"/>
                <a:hlinkClick r:id="rId3"/>
              </a:rPr>
              <a:t>https://mvnrepository.com/artifact/javax.xml.bind/jaxb-api/2.3.0</a:t>
            </a:r>
            <a:endParaRPr lang="en" sz="1800" dirty="0">
              <a:latin typeface="Helvetica" pitchFamily="2" charset="0"/>
              <a:cs typeface="Courier New" panose="02070309020205020404" pitchFamily="49" charset="0"/>
            </a:endParaRPr>
          </a:p>
          <a:p>
            <a:pPr lvl="1"/>
            <a:r>
              <a:rPr lang="en" sz="1800" dirty="0">
                <a:latin typeface="Helvetica" pitchFamily="2" charset="0"/>
                <a:cs typeface="Courier New" panose="02070309020205020404" pitchFamily="49" charset="0"/>
                <a:hlinkClick r:id="rId4"/>
              </a:rPr>
              <a:t>https://mvnrepository.com/artifact/com.sun.xml.bind/jaxb-impl/2.3.0</a:t>
            </a:r>
            <a:endParaRPr lang="en" sz="1800" dirty="0">
              <a:latin typeface="Helvetica" pitchFamily="2" charset="0"/>
              <a:cs typeface="Courier New" panose="02070309020205020404" pitchFamily="49" charset="0"/>
            </a:endParaRPr>
          </a:p>
          <a:p>
            <a:pPr lvl="1"/>
            <a:r>
              <a:rPr lang="en" sz="1800" dirty="0">
                <a:latin typeface="Helvetica" pitchFamily="2" charset="0"/>
                <a:cs typeface="Courier New" panose="02070309020205020404" pitchFamily="49" charset="0"/>
                <a:hlinkClick r:id="rId5"/>
              </a:rPr>
              <a:t>https://mvnrepository.com/artifact/com.sun.xml.bind/jaxb-core/2.3.0</a:t>
            </a:r>
            <a:endParaRPr lang="en" sz="1800" dirty="0">
              <a:latin typeface="Helvetica" pitchFamily="2" charset="0"/>
              <a:cs typeface="Courier New" panose="02070309020205020404" pitchFamily="49" charset="0"/>
            </a:endParaRPr>
          </a:p>
          <a:p>
            <a:pPr lvl="1"/>
            <a:r>
              <a:rPr lang="en" sz="1800" dirty="0">
                <a:latin typeface="Helvetica" pitchFamily="2" charset="0"/>
                <a:cs typeface="Courier New" panose="02070309020205020404" pitchFamily="49" charset="0"/>
                <a:hlinkClick r:id="rId6"/>
              </a:rPr>
              <a:t>https://mvnrepository.com/artifact/com.sun.activation/javax.activation/1.2.0</a:t>
            </a:r>
            <a:endParaRPr lang="en" sz="1800" dirty="0">
              <a:latin typeface="Helvetica" pitchFamily="2" charset="0"/>
              <a:cs typeface="Courier New" panose="02070309020205020404" pitchFamily="49" charset="0"/>
            </a:endParaRPr>
          </a:p>
          <a:p>
            <a:r>
              <a:rPr lang="en" sz="2000" dirty="0">
                <a:latin typeface="Helvetica" pitchFamily="2" charset="0"/>
                <a:cs typeface="Courier New" panose="02070309020205020404" pitchFamily="49" charset="0"/>
              </a:rPr>
              <a:t>Uses annotations to map objects to/from XML</a:t>
            </a:r>
          </a:p>
          <a:p>
            <a:pPr lvl="1"/>
            <a:r>
              <a:rPr lang="en" sz="2000" dirty="0">
                <a:latin typeface="Courier New" panose="02070309020205020404" pitchFamily="49" charset="0"/>
                <a:cs typeface="Courier New" panose="02070309020205020404" pitchFamily="49" charset="0"/>
              </a:rPr>
              <a:t>@</a:t>
            </a:r>
            <a:r>
              <a:rPr lang="en" sz="2000" dirty="0" err="1">
                <a:latin typeface="Courier New" panose="02070309020205020404" pitchFamily="49" charset="0"/>
                <a:cs typeface="Courier New" panose="02070309020205020404" pitchFamily="49" charset="0"/>
              </a:rPr>
              <a:t>XmlRootElement</a:t>
            </a:r>
            <a:endParaRPr lang="en" sz="2000" dirty="0">
              <a:latin typeface="Courier New" panose="02070309020205020404" pitchFamily="49" charset="0"/>
              <a:cs typeface="Courier New" panose="02070309020205020404" pitchFamily="49" charset="0"/>
            </a:endParaRPr>
          </a:p>
          <a:p>
            <a:pPr lvl="1"/>
            <a:r>
              <a:rPr lang="en" sz="2000" dirty="0">
                <a:latin typeface="Courier New" panose="02070309020205020404" pitchFamily="49" charset="0"/>
                <a:cs typeface="Courier New" panose="02070309020205020404" pitchFamily="49" charset="0"/>
              </a:rPr>
              <a:t>@</a:t>
            </a:r>
            <a:r>
              <a:rPr lang="en" sz="2000" dirty="0" err="1">
                <a:latin typeface="Courier New" panose="02070309020205020404" pitchFamily="49" charset="0"/>
                <a:cs typeface="Courier New" panose="02070309020205020404" pitchFamily="49" charset="0"/>
              </a:rPr>
              <a:t>XmlElement</a:t>
            </a:r>
            <a:endParaRPr lang="en" sz="2000" dirty="0">
              <a:latin typeface="Courier New" panose="02070309020205020404" pitchFamily="49" charset="0"/>
              <a:cs typeface="Courier New" panose="02070309020205020404" pitchFamily="49" charset="0"/>
            </a:endParaRPr>
          </a:p>
          <a:p>
            <a:pPr lvl="1"/>
            <a:r>
              <a:rPr lang="en" sz="2000" dirty="0">
                <a:latin typeface="Courier New" panose="02070309020205020404" pitchFamily="49" charset="0"/>
                <a:cs typeface="Courier New" panose="02070309020205020404" pitchFamily="49" charset="0"/>
              </a:rPr>
              <a:t>@</a:t>
            </a:r>
            <a:r>
              <a:rPr lang="en" sz="2000" dirty="0" err="1">
                <a:latin typeface="Courier New" panose="02070309020205020404" pitchFamily="49" charset="0"/>
                <a:cs typeface="Courier New" panose="02070309020205020404" pitchFamily="49" charset="0"/>
              </a:rPr>
              <a:t>XmlAttribute</a:t>
            </a:r>
            <a:endParaRPr lang="en" sz="2000" dirty="0">
              <a:latin typeface="Courier New" panose="02070309020205020404" pitchFamily="49" charset="0"/>
              <a:cs typeface="Courier New" panose="02070309020205020404" pitchFamily="49" charset="0"/>
            </a:endParaRPr>
          </a:p>
          <a:p>
            <a:pPr lvl="1"/>
            <a:r>
              <a:rPr lang="en" sz="2000" dirty="0">
                <a:latin typeface="Courier New" panose="02070309020205020404" pitchFamily="49" charset="0"/>
                <a:cs typeface="Courier New" panose="02070309020205020404" pitchFamily="49" charset="0"/>
              </a:rPr>
              <a:t>@</a:t>
            </a:r>
            <a:r>
              <a:rPr lang="en" sz="2000" dirty="0" err="1">
                <a:latin typeface="Courier New" panose="02070309020205020404" pitchFamily="49" charset="0"/>
                <a:cs typeface="Courier New" panose="02070309020205020404" pitchFamily="49" charset="0"/>
              </a:rPr>
              <a:t>XmlValue</a:t>
            </a:r>
            <a:endParaRPr lang="en" sz="2000" dirty="0">
              <a:latin typeface="Courier New" panose="02070309020205020404" pitchFamily="49" charset="0"/>
              <a:cs typeface="Courier New" panose="02070309020205020404" pitchFamily="49" charset="0"/>
            </a:endParaRPr>
          </a:p>
          <a:p>
            <a:pPr lvl="1"/>
            <a:r>
              <a:rPr lang="en" sz="2000" dirty="0">
                <a:latin typeface="Helvetica" pitchFamily="2" charset="0"/>
                <a:cs typeface="Courier New" panose="02070309020205020404" pitchFamily="49" charset="0"/>
              </a:rPr>
              <a:t>and other annotations...</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7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The structure of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rmAutofit fontScale="85000" lnSpcReduction="10000"/>
          </a:bodyPr>
          <a:lstStyle/>
          <a:p>
            <a:pPr marL="0" indent="0">
              <a:buNone/>
            </a:pPr>
            <a:r>
              <a:rPr lang="en" dirty="0">
                <a:latin typeface="Helvetica" pitchFamily="2" charset="0"/>
              </a:rPr>
              <a:t>An XML document should start with a header such as </a:t>
            </a:r>
          </a:p>
          <a:p>
            <a:pPr marL="0" indent="0">
              <a:buNone/>
            </a:pPr>
            <a:r>
              <a:rPr lang="en" dirty="0">
                <a:latin typeface="Courier New" panose="02070309020205020404" pitchFamily="49" charset="0"/>
                <a:cs typeface="Courier New" panose="02070309020205020404" pitchFamily="49" charset="0"/>
              </a:rPr>
              <a:t>&lt;?xml version="1.0"?&gt; </a:t>
            </a:r>
          </a:p>
          <a:p>
            <a:pPr marL="0" indent="0">
              <a:buNone/>
            </a:pPr>
            <a:r>
              <a:rPr lang="en" dirty="0">
                <a:latin typeface="Helvetica" pitchFamily="2" charset="0"/>
              </a:rPr>
              <a:t>or </a:t>
            </a:r>
          </a:p>
          <a:p>
            <a:pPr marL="0" indent="0">
              <a:buNone/>
            </a:pPr>
            <a:r>
              <a:rPr lang="en" dirty="0">
                <a:latin typeface="Courier New" panose="02070309020205020404" pitchFamily="49" charset="0"/>
                <a:cs typeface="Courier New" panose="02070309020205020404" pitchFamily="49" charset="0"/>
              </a:rPr>
              <a:t>&lt;?xml version="1.0" encoding="UTF-8"?&gt; </a:t>
            </a:r>
          </a:p>
          <a:p>
            <a:pPr marL="0" indent="0">
              <a:buNone/>
            </a:pPr>
            <a:r>
              <a:rPr lang="en" dirty="0">
                <a:latin typeface="Helvetica" pitchFamily="2" charset="0"/>
              </a:rPr>
              <a:t>Strictly speaking, a header is optional, but it is highly recommended. </a:t>
            </a:r>
          </a:p>
          <a:p>
            <a:pPr marL="0" indent="0">
              <a:buNone/>
            </a:pPr>
            <a:endParaRPr lang="en" dirty="0">
              <a:latin typeface="Helvetica" pitchFamily="2" charset="0"/>
            </a:endParaRPr>
          </a:p>
          <a:p>
            <a:pPr marL="0" indent="0">
              <a:buNone/>
            </a:pPr>
            <a:r>
              <a:rPr lang="en" dirty="0">
                <a:latin typeface="Helvetica" pitchFamily="2" charset="0"/>
              </a:rPr>
              <a:t>The header can be followed by a document type definition (DTD), such as </a:t>
            </a:r>
          </a:p>
          <a:p>
            <a:pPr marL="0" indent="0">
              <a:buNone/>
            </a:pPr>
            <a:r>
              <a:rPr lang="en" dirty="0">
                <a:latin typeface="Courier New" panose="02070309020205020404" pitchFamily="49" charset="0"/>
                <a:cs typeface="Courier New" panose="02070309020205020404" pitchFamily="49" charset="0"/>
              </a:rPr>
              <a:t>&lt;!DOCTYPE web-app PUBLIC</a:t>
            </a:r>
            <a:endParaRPr lang="en" dirty="0">
              <a:effectLst/>
              <a:latin typeface="Courier New" panose="02070309020205020404" pitchFamily="49" charset="0"/>
              <a:cs typeface="Courier New" panose="02070309020205020404" pitchFamily="49" charset="0"/>
            </a:endParaRPr>
          </a:p>
          <a:p>
            <a:pPr marL="0" indent="0">
              <a:buNone/>
            </a:pPr>
            <a:r>
              <a:rPr lang="en" dirty="0">
                <a:latin typeface="Courier New" panose="02070309020205020404" pitchFamily="49" charset="0"/>
                <a:cs typeface="Courier New" panose="02070309020205020404" pitchFamily="49" charset="0"/>
              </a:rPr>
              <a:t>"-//Sun Microsystems, Inc.//DTD Web Application 2.2//EN" </a:t>
            </a:r>
            <a:endParaRPr lang="en" dirty="0">
              <a:effectLst/>
              <a:latin typeface="Courier New" panose="02070309020205020404" pitchFamily="49" charset="0"/>
              <a:cs typeface="Courier New" panose="02070309020205020404" pitchFamily="49" charset="0"/>
            </a:endParaRPr>
          </a:p>
          <a:p>
            <a:pPr marL="0" indent="0">
              <a:buNone/>
            </a:pPr>
            <a:r>
              <a:rPr lang="en" dirty="0">
                <a:latin typeface="Courier New" panose="02070309020205020404" pitchFamily="49" charset="0"/>
                <a:cs typeface="Courier New" panose="02070309020205020404" pitchFamily="49" charset="0"/>
              </a:rPr>
              <a:t>"http://</a:t>
            </a:r>
            <a:r>
              <a:rPr lang="en" dirty="0" err="1">
                <a:latin typeface="Courier New" panose="02070309020205020404" pitchFamily="49" charset="0"/>
                <a:cs typeface="Courier New" panose="02070309020205020404" pitchFamily="49" charset="0"/>
              </a:rPr>
              <a:t>java.sun.com</a:t>
            </a:r>
            <a:r>
              <a:rPr lang="en" dirty="0">
                <a:latin typeface="Courier New" panose="02070309020205020404" pitchFamily="49" charset="0"/>
                <a:cs typeface="Courier New" panose="02070309020205020404" pitchFamily="49" charset="0"/>
              </a:rPr>
              <a:t>/j2ee/</a:t>
            </a:r>
            <a:r>
              <a:rPr lang="en" dirty="0" err="1">
                <a:latin typeface="Courier New" panose="02070309020205020404" pitchFamily="49" charset="0"/>
                <a:cs typeface="Courier New" panose="02070309020205020404" pitchFamily="49" charset="0"/>
              </a:rPr>
              <a:t>dtds</a:t>
            </a:r>
            <a:r>
              <a:rPr lang="en" dirty="0">
                <a:latin typeface="Courier New" panose="02070309020205020404" pitchFamily="49" charset="0"/>
                <a:cs typeface="Courier New" panose="02070309020205020404" pitchFamily="49" charset="0"/>
              </a:rPr>
              <a:t>/web-app_2_2.dtd"&gt;</a:t>
            </a:r>
          </a:p>
        </p:txBody>
      </p:sp>
      <p:pic>
        <p:nvPicPr>
          <p:cNvPr id="1025" name="Picture 1" descr="page187image8559168">
            <a:extLst>
              <a:ext uri="{FF2B5EF4-FFF2-40B4-BE49-F238E27FC236}">
                <a16:creationId xmlns:a16="http://schemas.microsoft.com/office/drawing/2014/main" id="{BB24476E-AC84-3547-9218-8835FFE55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715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JSON</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pPr marL="0" indent="0">
              <a:buNone/>
            </a:pPr>
            <a:r>
              <a:rPr lang="en" sz="1800" dirty="0">
                <a:latin typeface="Courier New" panose="02070309020205020404" pitchFamily="49" charset="0"/>
                <a:cs typeface="Courier New" panose="02070309020205020404" pitchFamily="49" charset="0"/>
              </a:rPr>
              <a:t>{ </a:t>
            </a:r>
          </a:p>
          <a:p>
            <a:pPr marL="0" indent="0">
              <a:buNone/>
            </a:pPr>
            <a:r>
              <a:rPr lang="en" sz="1800" dirty="0">
                <a:latin typeface="Courier New" panose="02070309020205020404" pitchFamily="49" charset="0"/>
                <a:cs typeface="Courier New" panose="02070309020205020404" pitchFamily="49" charset="0"/>
              </a:rPr>
              <a:t>	"</a:t>
            </a:r>
            <a:r>
              <a:rPr lang="en" sz="1800" dirty="0" err="1">
                <a:latin typeface="Courier New" panose="02070309020205020404" pitchFamily="49" charset="0"/>
                <a:cs typeface="Courier New" panose="02070309020205020404" pitchFamily="49" charset="0"/>
              </a:rPr>
              <a:t>firstName</a:t>
            </a:r>
            <a:r>
              <a:rPr lang="en"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Иван", </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a:t>
            </a:r>
            <a:r>
              <a:rPr lang="en" sz="1800" dirty="0" err="1">
                <a:latin typeface="Courier New" panose="02070309020205020404" pitchFamily="49" charset="0"/>
                <a:cs typeface="Courier New" panose="02070309020205020404" pitchFamily="49" charset="0"/>
              </a:rPr>
              <a:t>lastName</a:t>
            </a:r>
            <a:r>
              <a:rPr lang="en"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Иванов", </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a:t>
            </a:r>
            <a:r>
              <a:rPr lang="en" sz="1800" dirty="0">
                <a:latin typeface="Courier New" panose="02070309020205020404" pitchFamily="49" charset="0"/>
                <a:cs typeface="Courier New" panose="02070309020205020404" pitchFamily="49" charset="0"/>
              </a:rPr>
              <a:t>address": { </a:t>
            </a:r>
          </a:p>
          <a:p>
            <a:pPr marL="0" indent="0">
              <a:buNone/>
            </a:pPr>
            <a:r>
              <a:rPr lang="en" sz="1800" dirty="0">
                <a:latin typeface="Courier New" panose="02070309020205020404" pitchFamily="49" charset="0"/>
                <a:cs typeface="Courier New" panose="02070309020205020404" pitchFamily="49" charset="0"/>
              </a:rPr>
              <a:t>		"</a:t>
            </a:r>
            <a:r>
              <a:rPr lang="en" sz="1800" dirty="0" err="1">
                <a:latin typeface="Courier New" panose="02070309020205020404" pitchFamily="49" charset="0"/>
                <a:cs typeface="Courier New" panose="02070309020205020404" pitchFamily="49" charset="0"/>
              </a:rPr>
              <a:t>streetAddress</a:t>
            </a:r>
            <a:r>
              <a:rPr lang="en"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Московское ш., 101, кв.101", </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a:t>
            </a:r>
            <a:r>
              <a:rPr lang="en" sz="1800" dirty="0">
                <a:latin typeface="Courier New" panose="02070309020205020404" pitchFamily="49" charset="0"/>
                <a:cs typeface="Courier New" panose="02070309020205020404" pitchFamily="49" charset="0"/>
              </a:rPr>
              <a:t>city": "</a:t>
            </a:r>
            <a:r>
              <a:rPr lang="ru-RU" sz="1800" dirty="0">
                <a:latin typeface="Courier New" panose="02070309020205020404" pitchFamily="49" charset="0"/>
                <a:cs typeface="Courier New" panose="02070309020205020404" pitchFamily="49" charset="0"/>
              </a:rPr>
              <a:t>Санкт-Петербург", </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a:t>
            </a:r>
            <a:r>
              <a:rPr lang="en" sz="1800" dirty="0" err="1">
                <a:latin typeface="Courier New" panose="02070309020205020404" pitchFamily="49" charset="0"/>
                <a:cs typeface="Courier New" panose="02070309020205020404" pitchFamily="49" charset="0"/>
              </a:rPr>
              <a:t>postalCode</a:t>
            </a:r>
            <a:r>
              <a:rPr lang="en" sz="1800" dirty="0">
                <a:latin typeface="Courier New" panose="02070309020205020404" pitchFamily="49" charset="0"/>
                <a:cs typeface="Courier New" panose="02070309020205020404" pitchFamily="49" charset="0"/>
              </a:rPr>
              <a:t>": 101101 </a:t>
            </a:r>
          </a:p>
          <a:p>
            <a:pPr marL="0" indent="0">
              <a:buNone/>
            </a:pPr>
            <a:r>
              <a:rPr lang="en" sz="1800" dirty="0">
                <a:latin typeface="Courier New" panose="02070309020205020404" pitchFamily="49" charset="0"/>
                <a:cs typeface="Courier New" panose="02070309020205020404" pitchFamily="49" charset="0"/>
              </a:rPr>
              <a:t>	}, </a:t>
            </a:r>
          </a:p>
          <a:p>
            <a:pPr marL="0" indent="0">
              <a:buNone/>
            </a:pPr>
            <a:r>
              <a:rPr lang="en" sz="1800" dirty="0">
                <a:latin typeface="Courier New" panose="02070309020205020404" pitchFamily="49" charset="0"/>
                <a:cs typeface="Courier New" panose="02070309020205020404" pitchFamily="49" charset="0"/>
              </a:rPr>
              <a:t>	"</a:t>
            </a:r>
            <a:r>
              <a:rPr lang="en" sz="1800" dirty="0" err="1">
                <a:latin typeface="Courier New" panose="02070309020205020404" pitchFamily="49" charset="0"/>
                <a:cs typeface="Courier New" panose="02070309020205020404" pitchFamily="49" charset="0"/>
              </a:rPr>
              <a:t>phoneNumbers</a:t>
            </a:r>
            <a:r>
              <a:rPr lang="en" sz="1800" dirty="0">
                <a:latin typeface="Courier New" panose="02070309020205020404" pitchFamily="49" charset="0"/>
                <a:cs typeface="Courier New" panose="02070309020205020404" pitchFamily="49" charset="0"/>
              </a:rPr>
              <a:t>": [ </a:t>
            </a:r>
          </a:p>
          <a:p>
            <a:pPr marL="0" indent="0">
              <a:buNone/>
            </a:pPr>
            <a:r>
              <a:rPr lang="en" sz="1800" dirty="0">
                <a:latin typeface="Courier New" panose="02070309020205020404" pitchFamily="49" charset="0"/>
                <a:cs typeface="Courier New" panose="02070309020205020404" pitchFamily="49" charset="0"/>
              </a:rPr>
              <a:t>		"812 123-1234", </a:t>
            </a:r>
          </a:p>
          <a:p>
            <a:pPr marL="0" indent="0">
              <a:buNone/>
            </a:pPr>
            <a:r>
              <a:rPr lang="en" sz="1800" dirty="0">
                <a:latin typeface="Courier New" panose="02070309020205020404" pitchFamily="49" charset="0"/>
                <a:cs typeface="Courier New" panose="02070309020205020404" pitchFamily="49" charset="0"/>
              </a:rPr>
              <a:t>		"916 123-4567" </a:t>
            </a:r>
          </a:p>
          <a:p>
            <a:pPr marL="0" indent="0">
              <a:buNone/>
            </a:pPr>
            <a:r>
              <a:rPr lang="en" sz="1800" dirty="0">
                <a:latin typeface="Courier New" panose="02070309020205020404" pitchFamily="49" charset="0"/>
                <a:cs typeface="Courier New" panose="02070309020205020404" pitchFamily="49" charset="0"/>
              </a:rPr>
              <a:t>	] </a:t>
            </a:r>
          </a:p>
          <a:p>
            <a:pPr marL="0" indent="0">
              <a:buNone/>
            </a:pPr>
            <a:r>
              <a:rPr lang="en" sz="1800" dirty="0">
                <a:latin typeface="Courier New" panose="02070309020205020404" pitchFamily="49" charset="0"/>
                <a:cs typeface="Courier New" panose="02070309020205020404" pitchFamily="49" charset="0"/>
              </a:rPr>
              <a:t>}</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082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JSON processing</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dirty="0">
                <a:latin typeface="Helvetica" pitchFamily="2" charset="0"/>
                <a:cs typeface="Courier New" panose="02070309020205020404" pitchFamily="49" charset="0"/>
              </a:rPr>
              <a:t>Java EE 7 – JSON-P (JSON Processing)</a:t>
            </a:r>
          </a:p>
          <a:p>
            <a:endParaRPr lang="en" dirty="0">
              <a:latin typeface="Helvetica" pitchFamily="2" charset="0"/>
              <a:cs typeface="Courier New" panose="02070309020205020404" pitchFamily="49" charset="0"/>
            </a:endParaRPr>
          </a:p>
          <a:p>
            <a:r>
              <a:rPr lang="en" dirty="0">
                <a:latin typeface="Helvetica" pitchFamily="2" charset="0"/>
                <a:cs typeface="Courier New" panose="02070309020205020404" pitchFamily="49" charset="0"/>
              </a:rPr>
              <a:t>Open-source libraries:</a:t>
            </a:r>
          </a:p>
          <a:p>
            <a:pPr lvl="1"/>
            <a:r>
              <a:rPr lang="en" dirty="0" err="1">
                <a:latin typeface="Helvetica" pitchFamily="2" charset="0"/>
              </a:rPr>
              <a:t>json.org</a:t>
            </a:r>
            <a:endParaRPr lang="en" dirty="0">
              <a:latin typeface="Helvetica" pitchFamily="2" charset="0"/>
            </a:endParaRPr>
          </a:p>
          <a:p>
            <a:pPr lvl="1"/>
            <a:r>
              <a:rPr lang="en" dirty="0">
                <a:latin typeface="Helvetica" pitchFamily="2" charset="0"/>
              </a:rPr>
              <a:t>Jackson</a:t>
            </a:r>
          </a:p>
          <a:p>
            <a:pPr lvl="1"/>
            <a:r>
              <a:rPr lang="en" dirty="0">
                <a:latin typeface="Helvetica" pitchFamily="2" charset="0"/>
                <a:cs typeface="Courier New" panose="02070309020205020404" pitchFamily="49" charset="0"/>
              </a:rPr>
              <a:t>Google GSON</a:t>
            </a:r>
          </a:p>
          <a:p>
            <a:pPr lvl="1"/>
            <a:r>
              <a:rPr lang="en" dirty="0">
                <a:latin typeface="Helvetica" pitchFamily="2" charset="0"/>
                <a:cs typeface="Courier New" panose="02070309020205020404" pitchFamily="49" charset="0"/>
              </a:rPr>
              <a:t>and many others...</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542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cs typeface="Courier New" panose="02070309020205020404" pitchFamily="49" charset="0"/>
              </a:rPr>
              <a:t>JSON-P</a:t>
            </a:r>
            <a:endParaRPr lang="en"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dirty="0">
                <a:latin typeface="Helvetica" pitchFamily="2" charset="0"/>
                <a:cs typeface="Courier New" panose="02070309020205020404" pitchFamily="49" charset="0"/>
              </a:rPr>
              <a:t>Include libraries:</a:t>
            </a:r>
          </a:p>
          <a:p>
            <a:pPr lvl="1"/>
            <a:r>
              <a:rPr lang="en" dirty="0">
                <a:latin typeface="Helvetica" pitchFamily="2" charset="0"/>
                <a:cs typeface="Courier New" panose="02070309020205020404" pitchFamily="49" charset="0"/>
                <a:hlinkClick r:id="rId3"/>
              </a:rPr>
              <a:t>https://mvnrepository.com/artifact/javax.json/javax.json-api/1.1.4</a:t>
            </a:r>
            <a:endParaRPr lang="en" dirty="0">
              <a:latin typeface="Helvetica" pitchFamily="2" charset="0"/>
              <a:cs typeface="Courier New" panose="02070309020205020404" pitchFamily="49" charset="0"/>
            </a:endParaRPr>
          </a:p>
          <a:p>
            <a:pPr lvl="1"/>
            <a:r>
              <a:rPr lang="en" dirty="0">
                <a:latin typeface="Helvetica" pitchFamily="2" charset="0"/>
                <a:cs typeface="Courier New" panose="02070309020205020404" pitchFamily="49" charset="0"/>
                <a:hlinkClick r:id="rId4"/>
              </a:rPr>
              <a:t>https://mvnrepository.com/artifact/org.glassfish/javax.json/1.1.4</a:t>
            </a:r>
            <a:endParaRPr lang="en" dirty="0">
              <a:latin typeface="Helvetica" pitchFamily="2" charset="0"/>
              <a:cs typeface="Courier New" panose="02070309020205020404" pitchFamily="49" charset="0"/>
            </a:endParaRPr>
          </a:p>
          <a:p>
            <a:pPr lvl="1"/>
            <a:endParaRPr lang="en" dirty="0">
              <a:latin typeface="Helvetica" pitchFamily="2" charset="0"/>
              <a:cs typeface="Courier New" panose="02070309020205020404" pitchFamily="49" charset="0"/>
            </a:endParaRPr>
          </a:p>
          <a:p>
            <a:r>
              <a:rPr lang="en" dirty="0">
                <a:latin typeface="Helvetica" pitchFamily="2" charset="0"/>
                <a:cs typeface="Courier New" panose="02070309020205020404" pitchFamily="49" charset="0"/>
              </a:rPr>
              <a:t>JSON API Object Model (</a:t>
            </a:r>
            <a:r>
              <a:rPr lang="en" dirty="0" err="1">
                <a:latin typeface="Helvetica" pitchFamily="2" charset="0"/>
                <a:cs typeface="Courier New" panose="02070309020205020404" pitchFamily="49" charset="0"/>
              </a:rPr>
              <a:t>javax.json</a:t>
            </a:r>
            <a:r>
              <a:rPr lang="en" dirty="0">
                <a:latin typeface="Helvetica" pitchFamily="2" charset="0"/>
                <a:cs typeface="Courier New" panose="02070309020205020404" pitchFamily="49" charset="0"/>
              </a:rPr>
              <a:t>) – similar to XML DOM parser/writer</a:t>
            </a:r>
          </a:p>
          <a:p>
            <a:r>
              <a:rPr lang="en" dirty="0">
                <a:latin typeface="Helvetica" pitchFamily="2" charset="0"/>
                <a:cs typeface="Courier New" panose="02070309020205020404" pitchFamily="49" charset="0"/>
              </a:rPr>
              <a:t>Streaming API (</a:t>
            </a:r>
            <a:r>
              <a:rPr lang="en" dirty="0" err="1">
                <a:latin typeface="Helvetica" pitchFamily="2" charset="0"/>
                <a:cs typeface="Courier New" panose="02070309020205020404" pitchFamily="49" charset="0"/>
              </a:rPr>
              <a:t>javax.json.stream</a:t>
            </a:r>
            <a:r>
              <a:rPr lang="en" dirty="0">
                <a:latin typeface="Helvetica" pitchFamily="2" charset="0"/>
                <a:cs typeface="Courier New" panose="02070309020205020404" pitchFamily="49" charset="0"/>
              </a:rPr>
              <a:t>) – </a:t>
            </a:r>
            <a:r>
              <a:rPr lang="en-US" dirty="0">
                <a:latin typeface="Helvetica" pitchFamily="2" charset="0"/>
                <a:cs typeface="Courier New" panose="02070309020205020404" pitchFamily="49" charset="0"/>
              </a:rPr>
              <a:t>similar to </a:t>
            </a:r>
            <a:r>
              <a:rPr lang="en-US" dirty="0" err="1">
                <a:latin typeface="Helvetica" pitchFamily="2" charset="0"/>
                <a:cs typeface="Courier New" panose="02070309020205020404" pitchFamily="49" charset="0"/>
              </a:rPr>
              <a:t>StAX</a:t>
            </a:r>
            <a:r>
              <a:rPr lang="en-US" dirty="0">
                <a:latin typeface="Helvetica" pitchFamily="2" charset="0"/>
                <a:cs typeface="Courier New" panose="02070309020205020404" pitchFamily="49" charset="0"/>
              </a:rPr>
              <a:t> parser/writer</a:t>
            </a:r>
            <a:endParaRPr lang="en" dirty="0">
              <a:latin typeface="Helvetica" pitchFamily="2"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127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US" sz="4000" dirty="0">
                <a:latin typeface="Helvetica" pitchFamily="2" charset="0"/>
                <a:cs typeface="Courier New" panose="02070309020205020404" pitchFamily="49" charset="0"/>
              </a:rPr>
              <a:t>Jackson</a:t>
            </a:r>
            <a:endParaRPr lang="en"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US" dirty="0" err="1">
                <a:latin typeface="Courier New" panose="02070309020205020404" pitchFamily="49" charset="0"/>
                <a:cs typeface="Courier New" panose="02070309020205020404" pitchFamily="49" charset="0"/>
              </a:rPr>
              <a:t>ObjectMapper</a:t>
            </a:r>
            <a:r>
              <a:rPr lang="en-US" dirty="0">
                <a:latin typeface="Helvetica" pitchFamily="2" charset="0"/>
                <a:cs typeface="Courier New" panose="02070309020205020404" pitchFamily="49" charset="0"/>
              </a:rPr>
              <a:t> class</a:t>
            </a:r>
          </a:p>
          <a:p>
            <a:endParaRPr lang="en-US" dirty="0">
              <a:latin typeface="Helvetica" pitchFamily="2" charset="0"/>
              <a:cs typeface="Courier New" panose="02070309020205020404" pitchFamily="49" charset="0"/>
            </a:endParaRPr>
          </a:p>
          <a:p>
            <a:r>
              <a:rPr lang="en" dirty="0">
                <a:latin typeface="Helvetica" pitchFamily="2" charset="0"/>
                <a:cs typeface="Courier New" panose="02070309020205020404" pitchFamily="49" charset="0"/>
              </a:rPr>
              <a:t>Annotations</a:t>
            </a:r>
          </a:p>
          <a:p>
            <a:pPr lvl="1"/>
            <a:r>
              <a:rPr lang="en" dirty="0">
                <a:latin typeface="Courier New" panose="02070309020205020404" pitchFamily="49" charset="0"/>
                <a:cs typeface="Courier New" panose="02070309020205020404" pitchFamily="49" charset="0"/>
              </a:rPr>
              <a:t>@</a:t>
            </a:r>
            <a:r>
              <a:rPr lang="en" dirty="0" err="1">
                <a:latin typeface="Courier New" panose="02070309020205020404" pitchFamily="49" charset="0"/>
                <a:cs typeface="Courier New" panose="02070309020205020404" pitchFamily="49" charset="0"/>
              </a:rPr>
              <a:t>JsonProperty</a:t>
            </a:r>
            <a:endParaRPr lang="en" dirty="0">
              <a:latin typeface="Courier New" panose="02070309020205020404" pitchFamily="49" charset="0"/>
              <a:cs typeface="Courier New" panose="02070309020205020404" pitchFamily="49" charset="0"/>
            </a:endParaRPr>
          </a:p>
          <a:p>
            <a:pPr lvl="1"/>
            <a:r>
              <a:rPr lang="en" dirty="0">
                <a:latin typeface="Courier New" panose="02070309020205020404" pitchFamily="49" charset="0"/>
                <a:cs typeface="Courier New" panose="02070309020205020404" pitchFamily="49" charset="0"/>
              </a:rPr>
              <a:t>@</a:t>
            </a:r>
            <a:r>
              <a:rPr lang="en" dirty="0" err="1">
                <a:latin typeface="Courier New" panose="02070309020205020404" pitchFamily="49" charset="0"/>
                <a:cs typeface="Courier New" panose="02070309020205020404" pitchFamily="49" charset="0"/>
              </a:rPr>
              <a:t>JsonInclude</a:t>
            </a:r>
            <a:endParaRPr lang="en" dirty="0">
              <a:latin typeface="Courier New" panose="02070309020205020404" pitchFamily="49" charset="0"/>
              <a:cs typeface="Courier New" panose="02070309020205020404" pitchFamily="49" charset="0"/>
            </a:endParaRPr>
          </a:p>
          <a:p>
            <a:pPr lvl="1"/>
            <a:r>
              <a:rPr lang="en" dirty="0">
                <a:latin typeface="Courier New" panose="02070309020205020404" pitchFamily="49" charset="0"/>
                <a:cs typeface="Courier New" panose="02070309020205020404" pitchFamily="49" charset="0"/>
              </a:rPr>
              <a:t>@</a:t>
            </a:r>
            <a:r>
              <a:rPr lang="en" dirty="0" err="1">
                <a:latin typeface="Courier New" panose="02070309020205020404" pitchFamily="49" charset="0"/>
                <a:cs typeface="Courier New" panose="02070309020205020404" pitchFamily="49" charset="0"/>
              </a:rPr>
              <a:t>JsonIgnore</a:t>
            </a:r>
            <a:endParaRPr lang="en" dirty="0">
              <a:latin typeface="Courier New" panose="02070309020205020404" pitchFamily="49" charset="0"/>
              <a:cs typeface="Courier New" panose="02070309020205020404" pitchFamily="49" charset="0"/>
            </a:endParaRPr>
          </a:p>
          <a:p>
            <a:pPr lvl="1"/>
            <a:r>
              <a:rPr lang="en" dirty="0">
                <a:latin typeface="Helvetica" pitchFamily="2" charset="0"/>
                <a:cs typeface="Courier New" panose="02070309020205020404" pitchFamily="49" charset="0"/>
              </a:rPr>
              <a:t>and other annotations...</a:t>
            </a:r>
          </a:p>
          <a:p>
            <a:pPr lvl="1"/>
            <a:endParaRPr lang="en" dirty="0">
              <a:latin typeface="Courier New" panose="02070309020205020404" pitchFamily="49" charset="0"/>
              <a:cs typeface="Courier New" panose="02070309020205020404" pitchFamily="49" charset="0"/>
            </a:endParaRPr>
          </a:p>
          <a:p>
            <a:endParaRPr lang="en" dirty="0">
              <a:latin typeface="Courier New" panose="02070309020205020404" pitchFamily="49" charset="0"/>
              <a:cs typeface="Courier New" panose="02070309020205020404" pitchFamily="49" charset="0"/>
            </a:endParaRPr>
          </a:p>
          <a:p>
            <a:endParaRPr lang="en" dirty="0">
              <a:latin typeface="Helvetica" pitchFamily="2"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88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The structure of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rmAutofit fontScale="92500" lnSpcReduction="20000"/>
          </a:bodyPr>
          <a:lstStyle/>
          <a:p>
            <a:pPr marL="0" indent="0">
              <a:buNone/>
            </a:pPr>
            <a:r>
              <a:rPr lang="en" dirty="0">
                <a:latin typeface="Courier New" panose="02070309020205020404" pitchFamily="49" charset="0"/>
                <a:cs typeface="Courier New" panose="02070309020205020404" pitchFamily="49" charset="0"/>
              </a:rPr>
              <a:t>&lt;?xml version="1.0"?&gt;</a:t>
            </a:r>
          </a:p>
          <a:p>
            <a:pPr marL="0" indent="0">
              <a:buNone/>
            </a:pPr>
            <a:r>
              <a:rPr lang="en" dirty="0">
                <a:latin typeface="Courier New" panose="02070309020205020404" pitchFamily="49" charset="0"/>
                <a:cs typeface="Courier New" panose="02070309020205020404" pitchFamily="49" charset="0"/>
              </a:rPr>
              <a:t>&lt;!DOCTYPE config . . .&gt;</a:t>
            </a:r>
          </a:p>
          <a:p>
            <a:pPr marL="0" indent="0">
              <a:buNone/>
            </a:pPr>
            <a:r>
              <a:rPr lang="en" dirty="0">
                <a:latin typeface="Courier New" panose="02070309020205020404" pitchFamily="49" charset="0"/>
                <a:cs typeface="Courier New" panose="02070309020205020404" pitchFamily="49" charset="0"/>
              </a:rPr>
              <a:t>&lt;config&gt; </a:t>
            </a:r>
            <a:endParaRPr lang="en" dirty="0">
              <a:effectLst/>
              <a:latin typeface="Courier New" panose="02070309020205020404" pitchFamily="49" charset="0"/>
              <a:cs typeface="Courier New" panose="02070309020205020404" pitchFamily="49" charset="0"/>
            </a:endParaRPr>
          </a:p>
          <a:p>
            <a:pPr marL="0" indent="0">
              <a:buNone/>
            </a:pPr>
            <a:r>
              <a:rPr lang="en" dirty="0">
                <a:latin typeface="Courier New" panose="02070309020205020404" pitchFamily="49" charset="0"/>
                <a:cs typeface="Courier New" panose="02070309020205020404" pitchFamily="49" charset="0"/>
              </a:rPr>
              <a:t>	&lt;entry id="title"&gt; </a:t>
            </a:r>
          </a:p>
          <a:p>
            <a:pPr marL="0" indent="0">
              <a:buNone/>
            </a:pPr>
            <a:r>
              <a:rPr lang="en" dirty="0">
                <a:latin typeface="Courier New" panose="02070309020205020404" pitchFamily="49" charset="0"/>
                <a:cs typeface="Courier New" panose="02070309020205020404" pitchFamily="49" charset="0"/>
              </a:rPr>
              <a:t>		&lt;font&gt;</a:t>
            </a:r>
          </a:p>
          <a:p>
            <a:pPr marL="0" indent="0">
              <a:buNone/>
            </a:pPr>
            <a:r>
              <a:rPr lang="en" dirty="0">
                <a:latin typeface="Courier New" panose="02070309020205020404" pitchFamily="49" charset="0"/>
                <a:cs typeface="Courier New" panose="02070309020205020404" pitchFamily="49" charset="0"/>
              </a:rPr>
              <a:t>			&lt;name&gt;Helvetica&lt;/name&gt;</a:t>
            </a:r>
          </a:p>
          <a:p>
            <a:pPr marL="0" indent="0">
              <a:buNone/>
            </a:pPr>
            <a:r>
              <a:rPr lang="en" dirty="0">
                <a:latin typeface="Courier New" panose="02070309020205020404" pitchFamily="49" charset="0"/>
                <a:cs typeface="Courier New" panose="02070309020205020404" pitchFamily="49" charset="0"/>
              </a:rPr>
              <a:t>			&lt;size&gt;36&lt;/size&gt;</a:t>
            </a:r>
          </a:p>
          <a:p>
            <a:pPr marL="0" indent="0">
              <a:buNone/>
            </a:pPr>
            <a:r>
              <a:rPr lang="en" dirty="0">
                <a:latin typeface="Courier New" panose="02070309020205020404" pitchFamily="49" charset="0"/>
                <a:cs typeface="Courier New" panose="02070309020205020404" pitchFamily="49" charset="0"/>
              </a:rPr>
              <a:t>		&lt;/font&gt;</a:t>
            </a:r>
          </a:p>
          <a:p>
            <a:pPr marL="0" indent="0">
              <a:buNone/>
            </a:pPr>
            <a:r>
              <a:rPr lang="en" dirty="0">
                <a:latin typeface="Courier New" panose="02070309020205020404" pitchFamily="49" charset="0"/>
                <a:cs typeface="Courier New" panose="02070309020205020404" pitchFamily="49" charset="0"/>
              </a:rPr>
              <a:t>	&lt;/entry&gt; ... </a:t>
            </a:r>
            <a:endParaRPr lang="en" dirty="0">
              <a:effectLst/>
              <a:latin typeface="Courier New" panose="02070309020205020404" pitchFamily="49" charset="0"/>
              <a:cs typeface="Courier New" panose="02070309020205020404" pitchFamily="49" charset="0"/>
            </a:endParaRPr>
          </a:p>
          <a:p>
            <a:pPr marL="0" indent="0">
              <a:buNone/>
            </a:pPr>
            <a:r>
              <a:rPr lang="en" dirty="0">
                <a:latin typeface="Courier New" panose="02070309020205020404" pitchFamily="49" charset="0"/>
                <a:cs typeface="Courier New" panose="02070309020205020404" pitchFamily="49" charset="0"/>
              </a:rPr>
              <a:t>&lt;/config&gt; </a:t>
            </a:r>
            <a:endParaRPr lang="en" dirty="0">
              <a:effectLst/>
              <a:latin typeface="Courier New" panose="02070309020205020404" pitchFamily="49" charset="0"/>
              <a:cs typeface="Courier New" panose="02070309020205020404" pitchFamily="49" charset="0"/>
            </a:endParaRPr>
          </a:p>
          <a:p>
            <a:pPr marL="0" indent="0">
              <a:buNone/>
            </a:pPr>
            <a:endParaRPr lang="en" dirty="0">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0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The structure of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numCol="2">
            <a:normAutofit/>
          </a:bodyPr>
          <a:lstStyle/>
          <a:p>
            <a:pPr marL="0" indent="0">
              <a:buNone/>
            </a:pPr>
            <a:r>
              <a:rPr lang="en" sz="2400" dirty="0">
                <a:latin typeface="Helvetica" pitchFamily="2" charset="0"/>
                <a:cs typeface="Courier New" panose="02070309020205020404" pitchFamily="49" charset="0"/>
              </a:rPr>
              <a:t>Mixed Content</a:t>
            </a:r>
          </a:p>
          <a:p>
            <a:pPr marL="0" indent="0">
              <a:buNone/>
            </a:pPr>
            <a:r>
              <a:rPr lang="en" sz="2400" dirty="0">
                <a:latin typeface="Courier New" panose="02070309020205020404" pitchFamily="49" charset="0"/>
                <a:cs typeface="Courier New" panose="02070309020205020404" pitchFamily="49" charset="0"/>
              </a:rPr>
              <a:t>&lt;font&gt; </a:t>
            </a:r>
          </a:p>
          <a:p>
            <a:pPr marL="0" indent="0">
              <a:buNone/>
            </a:pPr>
            <a:r>
              <a:rPr lang="en" sz="2400" dirty="0">
                <a:latin typeface="Courier New" panose="02070309020205020404" pitchFamily="49" charset="0"/>
                <a:cs typeface="Courier New" panose="02070309020205020404" pitchFamily="49" charset="0"/>
              </a:rPr>
              <a:t>	Helvetica</a:t>
            </a:r>
          </a:p>
          <a:p>
            <a:pPr marL="0" indent="0">
              <a:buNone/>
            </a:pPr>
            <a:r>
              <a:rPr lang="en" sz="2400" dirty="0">
                <a:latin typeface="Courier New" panose="02070309020205020404" pitchFamily="49" charset="0"/>
                <a:cs typeface="Courier New" panose="02070309020205020404" pitchFamily="49" charset="0"/>
              </a:rPr>
              <a:t>	&lt;size&gt;36&lt;/size&gt;</a:t>
            </a:r>
          </a:p>
          <a:p>
            <a:pPr marL="0" indent="0">
              <a:buNone/>
            </a:pPr>
            <a:r>
              <a:rPr lang="en" sz="2400" dirty="0">
                <a:latin typeface="Courier New" panose="02070309020205020404" pitchFamily="49" charset="0"/>
                <a:cs typeface="Courier New" panose="02070309020205020404" pitchFamily="49" charset="0"/>
              </a:rPr>
              <a:t>&lt;/font&gt; </a:t>
            </a:r>
          </a:p>
          <a:p>
            <a:pPr marL="0" indent="0">
              <a:buNone/>
            </a:pPr>
            <a:endParaRPr lang="en" sz="2400" dirty="0">
              <a:latin typeface="Courier New" panose="02070309020205020404" pitchFamily="49" charset="0"/>
              <a:cs typeface="Courier New" panose="02070309020205020404" pitchFamily="49" charset="0"/>
            </a:endParaRPr>
          </a:p>
          <a:p>
            <a:pPr marL="0" indent="0">
              <a:buNone/>
            </a:pPr>
            <a:r>
              <a:rPr lang="en" sz="2400" dirty="0">
                <a:latin typeface="Helvetica" pitchFamily="2" charset="0"/>
                <a:cs typeface="Courier New" panose="02070309020205020404" pitchFamily="49" charset="0"/>
              </a:rPr>
              <a:t>Attribute Description</a:t>
            </a:r>
          </a:p>
          <a:p>
            <a:pPr marL="0" indent="0">
              <a:buNone/>
            </a:pPr>
            <a:r>
              <a:rPr lang="en" dirty="0">
                <a:latin typeface="Courier New" panose="02070309020205020404" pitchFamily="49" charset="0"/>
                <a:cs typeface="Courier New" panose="02070309020205020404" pitchFamily="49" charset="0"/>
              </a:rPr>
              <a:t>&lt;font name="Helvetica" size="36 </a:t>
            </a:r>
            <a:r>
              <a:rPr lang="en" dirty="0" err="1">
                <a:latin typeface="Courier New" panose="02070309020205020404" pitchFamily="49" charset="0"/>
                <a:cs typeface="Courier New" panose="02070309020205020404" pitchFamily="49" charset="0"/>
              </a:rPr>
              <a:t>pt</a:t>
            </a:r>
            <a:r>
              <a:rPr lang="en" dirty="0">
                <a:latin typeface="Courier New" panose="02070309020205020404" pitchFamily="49" charset="0"/>
                <a:cs typeface="Courier New" panose="02070309020205020404" pitchFamily="49" charset="0"/>
              </a:rPr>
              <a:t>"/&gt; </a:t>
            </a:r>
            <a:endParaRPr lang="en" sz="2400" dirty="0">
              <a:latin typeface="Courier New" panose="02070309020205020404" pitchFamily="49" charset="0"/>
              <a:cs typeface="Courier New" panose="02070309020205020404" pitchFamily="49" charset="0"/>
            </a:endParaRPr>
          </a:p>
          <a:p>
            <a:pPr marL="0" indent="0">
              <a:buNone/>
            </a:pPr>
            <a:r>
              <a:rPr lang="en" sz="2400" dirty="0">
                <a:latin typeface="Helvetica" pitchFamily="2" charset="0"/>
                <a:cs typeface="Courier New" panose="02070309020205020404" pitchFamily="49" charset="0"/>
              </a:rPr>
              <a:t>Better use</a:t>
            </a:r>
          </a:p>
          <a:p>
            <a:pPr marL="0" indent="0">
              <a:buNone/>
            </a:pPr>
            <a:r>
              <a:rPr lang="en" sz="2400" dirty="0">
                <a:latin typeface="Courier New" panose="02070309020205020404" pitchFamily="49" charset="0"/>
                <a:cs typeface="Courier New" panose="02070309020205020404" pitchFamily="49" charset="0"/>
              </a:rPr>
              <a:t>&lt;font&gt;</a:t>
            </a:r>
          </a:p>
          <a:p>
            <a:pPr marL="0" indent="0">
              <a:buNone/>
            </a:pPr>
            <a:r>
              <a:rPr lang="en" sz="2400" dirty="0">
                <a:latin typeface="Courier New" panose="02070309020205020404" pitchFamily="49" charset="0"/>
                <a:cs typeface="Courier New" panose="02070309020205020404" pitchFamily="49" charset="0"/>
              </a:rPr>
              <a:t>	&lt;name&gt;Helvetica&lt;/name&gt; 	&lt;size unit="</a:t>
            </a:r>
            <a:r>
              <a:rPr lang="en" sz="2400" dirty="0" err="1">
                <a:latin typeface="Courier New" panose="02070309020205020404" pitchFamily="49" charset="0"/>
                <a:cs typeface="Courier New" panose="02070309020205020404" pitchFamily="49" charset="0"/>
              </a:rPr>
              <a:t>pt</a:t>
            </a:r>
            <a:r>
              <a:rPr lang="en" sz="2400" dirty="0">
                <a:latin typeface="Courier New" panose="02070309020205020404" pitchFamily="49" charset="0"/>
                <a:cs typeface="Courier New" panose="02070309020205020404" pitchFamily="49" charset="0"/>
              </a:rPr>
              <a:t>"&gt;</a:t>
            </a:r>
          </a:p>
          <a:p>
            <a:pPr marL="0" indent="0">
              <a:buNone/>
            </a:pPr>
            <a:r>
              <a:rPr lang="en" sz="2400" dirty="0">
                <a:latin typeface="Courier New" panose="02070309020205020404" pitchFamily="49" charset="0"/>
                <a:cs typeface="Courier New" panose="02070309020205020404" pitchFamily="49" charset="0"/>
              </a:rPr>
              <a:t>		36</a:t>
            </a:r>
          </a:p>
          <a:p>
            <a:pPr marL="0" indent="0">
              <a:buNone/>
            </a:pPr>
            <a:r>
              <a:rPr lang="en" sz="2400" dirty="0">
                <a:latin typeface="Courier New" panose="02070309020205020404" pitchFamily="49" charset="0"/>
                <a:cs typeface="Courier New" panose="02070309020205020404" pitchFamily="49" charset="0"/>
              </a:rPr>
              <a:t>	&lt;/size&gt;</a:t>
            </a:r>
          </a:p>
          <a:p>
            <a:pPr marL="0" indent="0">
              <a:buNone/>
            </a:pPr>
            <a:r>
              <a:rPr lang="en" sz="2400" dirty="0">
                <a:latin typeface="Courier New" panose="02070309020205020404" pitchFamily="49" charset="0"/>
                <a:cs typeface="Courier New" panose="02070309020205020404" pitchFamily="49" charset="0"/>
              </a:rPr>
              <a:t>&lt;/font&gt; </a:t>
            </a:r>
            <a:endParaRPr lang="en" sz="2400" dirty="0">
              <a:effectLst/>
              <a:latin typeface="Courier New" panose="02070309020205020404" pitchFamily="49" charset="0"/>
              <a:cs typeface="Courier New" panose="02070309020205020404" pitchFamily="49" charset="0"/>
            </a:endParaRPr>
          </a:p>
          <a:p>
            <a:pPr marL="0" indent="0">
              <a:buNone/>
            </a:pPr>
            <a:endParaRPr lang="en" sz="2400" dirty="0">
              <a:effectLst/>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06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Parsing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rmAutofit/>
          </a:bodyPr>
          <a:lstStyle/>
          <a:p>
            <a:r>
              <a:rPr lang="en" dirty="0">
                <a:latin typeface="Helvetica" pitchFamily="2" charset="0"/>
              </a:rPr>
              <a:t>Tree parsers – Document Object Model (DOM) parser </a:t>
            </a:r>
          </a:p>
          <a:p>
            <a:r>
              <a:rPr lang="en" dirty="0">
                <a:latin typeface="Helvetica" pitchFamily="2" charset="0"/>
              </a:rPr>
              <a:t>Streaming parsers – Simple API for XML (SAX) parser</a:t>
            </a:r>
          </a:p>
          <a:p>
            <a:endParaRPr lang="en" dirty="0">
              <a:latin typeface="Helvetica" pitchFamily="2"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38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DOM parser</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rmAutofit fontScale="62500" lnSpcReduction="20000"/>
          </a:bodyPr>
          <a:lstStyle/>
          <a:p>
            <a:pPr marL="0" indent="0">
              <a:buNone/>
            </a:pPr>
            <a:r>
              <a:rPr lang="en" dirty="0" err="1">
                <a:latin typeface="Courier New" panose="02070309020205020404" pitchFamily="49" charset="0"/>
                <a:cs typeface="Courier New" panose="02070309020205020404" pitchFamily="49" charset="0"/>
              </a:rPr>
              <a:t>DocumentBuilderFactory</a:t>
            </a:r>
            <a:r>
              <a:rPr lang="en" dirty="0">
                <a:latin typeface="Courier New" panose="02070309020205020404" pitchFamily="49" charset="0"/>
                <a:cs typeface="Courier New" panose="02070309020205020404" pitchFamily="49" charset="0"/>
              </a:rPr>
              <a:t> factory = 	</a:t>
            </a:r>
            <a:r>
              <a:rPr lang="en" dirty="0" err="1">
                <a:latin typeface="Courier New" panose="02070309020205020404" pitchFamily="49" charset="0"/>
                <a:cs typeface="Courier New" panose="02070309020205020404" pitchFamily="49" charset="0"/>
              </a:rPr>
              <a:t>DocumentBuilderFactory.newInstance</a:t>
            </a:r>
            <a:r>
              <a:rPr lang="en" dirty="0">
                <a:latin typeface="Courier New" panose="02070309020205020404" pitchFamily="49" charset="0"/>
                <a:cs typeface="Courier New" panose="02070309020205020404" pitchFamily="49" charset="0"/>
              </a:rPr>
              <a:t>(); </a:t>
            </a:r>
          </a:p>
          <a:p>
            <a:pPr marL="0" indent="0">
              <a:buNone/>
            </a:pPr>
            <a:r>
              <a:rPr lang="en" dirty="0" err="1">
                <a:latin typeface="Courier New" panose="02070309020205020404" pitchFamily="49" charset="0"/>
                <a:cs typeface="Courier New" panose="02070309020205020404" pitchFamily="49" charset="0"/>
              </a:rPr>
              <a:t>DocumentBuilder</a:t>
            </a:r>
            <a:r>
              <a:rPr lang="en" dirty="0">
                <a:latin typeface="Courier New" panose="02070309020205020404" pitchFamily="49" charset="0"/>
                <a:cs typeface="Courier New" panose="02070309020205020404" pitchFamily="49" charset="0"/>
              </a:rPr>
              <a:t> builder = </a:t>
            </a:r>
            <a:r>
              <a:rPr lang="en" dirty="0" err="1">
                <a:latin typeface="Courier New" panose="02070309020205020404" pitchFamily="49" charset="0"/>
                <a:cs typeface="Courier New" panose="02070309020205020404" pitchFamily="49" charset="0"/>
              </a:rPr>
              <a:t>factory.newDocumentBuilder</a:t>
            </a:r>
            <a:r>
              <a:rPr lang="en" dirty="0">
                <a:latin typeface="Courier New" panose="02070309020205020404" pitchFamily="49" charset="0"/>
                <a:cs typeface="Courier New" panose="02070309020205020404" pitchFamily="49" charset="0"/>
              </a:rPr>
              <a:t>(); </a:t>
            </a:r>
            <a:endParaRPr lang="en" dirty="0">
              <a:effectLst/>
              <a:latin typeface="Courier New" panose="02070309020205020404" pitchFamily="49" charset="0"/>
              <a:cs typeface="Courier New" panose="02070309020205020404" pitchFamily="49" charset="0"/>
            </a:endParaRPr>
          </a:p>
          <a:p>
            <a:pPr marL="0" indent="0">
              <a:buNone/>
            </a:pPr>
            <a:endParaRPr lang="en" dirty="0">
              <a:effectLst/>
              <a:latin typeface="Courier New" panose="02070309020205020404" pitchFamily="49" charset="0"/>
              <a:cs typeface="Courier New" panose="02070309020205020404" pitchFamily="49" charset="0"/>
            </a:endParaRPr>
          </a:p>
          <a:p>
            <a:pPr marL="0" indent="0">
              <a:buNone/>
            </a:pPr>
            <a:r>
              <a:rPr lang="en" dirty="0">
                <a:latin typeface="Helvetica" pitchFamily="2" charset="0"/>
                <a:cs typeface="Courier New" panose="02070309020205020404" pitchFamily="49" charset="0"/>
              </a:rPr>
              <a:t>Read a document from a file: </a:t>
            </a:r>
          </a:p>
          <a:p>
            <a:pPr marL="0" indent="0">
              <a:buNone/>
            </a:pPr>
            <a:r>
              <a:rPr lang="en" dirty="0">
                <a:latin typeface="Courier New" panose="02070309020205020404" pitchFamily="49" charset="0"/>
                <a:cs typeface="Courier New" panose="02070309020205020404" pitchFamily="49" charset="0"/>
              </a:rPr>
              <a:t>File f = . . .;</a:t>
            </a:r>
            <a:br>
              <a:rPr lang="en" dirty="0">
                <a:latin typeface="Courier New" panose="02070309020205020404" pitchFamily="49" charset="0"/>
                <a:cs typeface="Courier New" panose="02070309020205020404" pitchFamily="49" charset="0"/>
              </a:rPr>
            </a:br>
            <a:r>
              <a:rPr lang="en" dirty="0">
                <a:latin typeface="Courier New" panose="02070309020205020404" pitchFamily="49" charset="0"/>
                <a:cs typeface="Courier New" panose="02070309020205020404" pitchFamily="49" charset="0"/>
              </a:rPr>
              <a:t>Document doc = </a:t>
            </a:r>
            <a:r>
              <a:rPr lang="en" dirty="0" err="1">
                <a:latin typeface="Courier New" panose="02070309020205020404" pitchFamily="49" charset="0"/>
                <a:cs typeface="Courier New" panose="02070309020205020404" pitchFamily="49" charset="0"/>
              </a:rPr>
              <a:t>builder.parse</a:t>
            </a:r>
            <a:r>
              <a:rPr lang="en" dirty="0">
                <a:latin typeface="Courier New" panose="02070309020205020404" pitchFamily="49" charset="0"/>
                <a:cs typeface="Courier New" panose="02070309020205020404" pitchFamily="49" charset="0"/>
              </a:rPr>
              <a:t>(f); </a:t>
            </a:r>
            <a:endParaRPr lang="en" dirty="0">
              <a:effectLst/>
              <a:latin typeface="Courier New" panose="02070309020205020404" pitchFamily="49" charset="0"/>
              <a:cs typeface="Courier New" panose="02070309020205020404" pitchFamily="49" charset="0"/>
            </a:endParaRPr>
          </a:p>
          <a:p>
            <a:pPr marL="0" indent="0">
              <a:buNone/>
            </a:pPr>
            <a:endParaRPr lang="en" dirty="0">
              <a:effectLst/>
              <a:latin typeface="Courier New" panose="02070309020205020404" pitchFamily="49" charset="0"/>
              <a:cs typeface="Courier New" panose="02070309020205020404" pitchFamily="49" charset="0"/>
            </a:endParaRPr>
          </a:p>
          <a:p>
            <a:pPr marL="0" indent="0">
              <a:buNone/>
            </a:pPr>
            <a:r>
              <a:rPr lang="en" sz="2900" dirty="0">
                <a:latin typeface="Helvetica" pitchFamily="2" charset="0"/>
                <a:cs typeface="Courier New" panose="02070309020205020404" pitchFamily="49" charset="0"/>
              </a:rPr>
              <a:t>Read a document from a URL: </a:t>
            </a:r>
          </a:p>
          <a:p>
            <a:pPr marL="0" indent="0">
              <a:buNone/>
            </a:pPr>
            <a:r>
              <a:rPr lang="en" dirty="0">
                <a:latin typeface="Courier New" panose="02070309020205020404" pitchFamily="49" charset="0"/>
                <a:cs typeface="Courier New" panose="02070309020205020404" pitchFamily="49" charset="0"/>
              </a:rPr>
              <a:t>URL u = . . .;</a:t>
            </a:r>
          </a:p>
          <a:p>
            <a:pPr marL="0" indent="0">
              <a:buNone/>
            </a:pPr>
            <a:r>
              <a:rPr lang="en" dirty="0">
                <a:latin typeface="Courier New" panose="02070309020205020404" pitchFamily="49" charset="0"/>
                <a:cs typeface="Courier New" panose="02070309020205020404" pitchFamily="49" charset="0"/>
              </a:rPr>
              <a:t>Document doc = </a:t>
            </a:r>
            <a:r>
              <a:rPr lang="en" dirty="0" err="1">
                <a:latin typeface="Courier New" panose="02070309020205020404" pitchFamily="49" charset="0"/>
                <a:cs typeface="Courier New" panose="02070309020205020404" pitchFamily="49" charset="0"/>
              </a:rPr>
              <a:t>builder.parse</a:t>
            </a:r>
            <a:r>
              <a:rPr lang="en" dirty="0">
                <a:latin typeface="Courier New" panose="02070309020205020404" pitchFamily="49" charset="0"/>
                <a:cs typeface="Courier New" panose="02070309020205020404" pitchFamily="49" charset="0"/>
              </a:rPr>
              <a:t>(u); </a:t>
            </a:r>
            <a:endParaRPr lang="en" dirty="0">
              <a:effectLst/>
              <a:latin typeface="Courier New" panose="02070309020205020404" pitchFamily="49" charset="0"/>
              <a:cs typeface="Courier New" panose="02070309020205020404" pitchFamily="49" charset="0"/>
            </a:endParaRPr>
          </a:p>
          <a:p>
            <a:pPr marL="0" indent="0">
              <a:buNone/>
            </a:pPr>
            <a:endParaRPr lang="en" dirty="0">
              <a:effectLst/>
              <a:latin typeface="Courier New" panose="02070309020205020404" pitchFamily="49" charset="0"/>
              <a:cs typeface="Courier New" panose="02070309020205020404" pitchFamily="49" charset="0"/>
            </a:endParaRPr>
          </a:p>
          <a:p>
            <a:pPr marL="0" indent="0">
              <a:buNone/>
            </a:pPr>
            <a:r>
              <a:rPr lang="en" sz="2900" dirty="0">
                <a:latin typeface="Helvetica" pitchFamily="2" charset="0"/>
                <a:cs typeface="Courier New" panose="02070309020205020404" pitchFamily="49" charset="0"/>
              </a:rPr>
              <a:t>Read a document from an input stream: </a:t>
            </a:r>
          </a:p>
          <a:p>
            <a:pPr marL="0" indent="0">
              <a:buNone/>
            </a:pPr>
            <a:r>
              <a:rPr lang="en" dirty="0" err="1">
                <a:latin typeface="Courier New" panose="02070309020205020404" pitchFamily="49" charset="0"/>
                <a:cs typeface="Courier New" panose="02070309020205020404" pitchFamily="49" charset="0"/>
              </a:rPr>
              <a:t>InputStream</a:t>
            </a:r>
            <a:r>
              <a:rPr lang="en" dirty="0">
                <a:latin typeface="Courier New" panose="02070309020205020404" pitchFamily="49" charset="0"/>
                <a:cs typeface="Courier New" panose="02070309020205020404" pitchFamily="49" charset="0"/>
              </a:rPr>
              <a:t> in = . . .;</a:t>
            </a:r>
            <a:br>
              <a:rPr lang="en" dirty="0">
                <a:latin typeface="Courier New" panose="02070309020205020404" pitchFamily="49" charset="0"/>
                <a:cs typeface="Courier New" panose="02070309020205020404" pitchFamily="49" charset="0"/>
              </a:rPr>
            </a:br>
            <a:r>
              <a:rPr lang="en" dirty="0">
                <a:latin typeface="Courier New" panose="02070309020205020404" pitchFamily="49" charset="0"/>
                <a:cs typeface="Courier New" panose="02070309020205020404" pitchFamily="49" charset="0"/>
              </a:rPr>
              <a:t>Document doc = </a:t>
            </a:r>
            <a:r>
              <a:rPr lang="en" dirty="0" err="1">
                <a:latin typeface="Courier New" panose="02070309020205020404" pitchFamily="49" charset="0"/>
                <a:cs typeface="Courier New" panose="02070309020205020404" pitchFamily="49" charset="0"/>
              </a:rPr>
              <a:t>builder.parse</a:t>
            </a:r>
            <a:r>
              <a:rPr lang="en" dirty="0">
                <a:latin typeface="Courier New" panose="02070309020205020404" pitchFamily="49" charset="0"/>
                <a:cs typeface="Courier New" panose="02070309020205020404" pitchFamily="49" charset="0"/>
              </a:rPr>
              <a:t>(in); </a:t>
            </a:r>
            <a:endParaRPr lang="en" dirty="0">
              <a:effectLst/>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10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Courier New" panose="02070309020205020404" pitchFamily="49" charset="0"/>
                <a:cs typeface="Courier New" panose="02070309020205020404" pitchFamily="49" charset="0"/>
              </a:rPr>
              <a:t>Document</a:t>
            </a:r>
            <a:r>
              <a:rPr lang="en" sz="4000" dirty="0">
                <a:latin typeface="Helvetica" pitchFamily="2" charset="0"/>
              </a:rPr>
              <a:t> object</a:t>
            </a:r>
            <a:endParaRPr lang="ru-RU" sz="4000" dirty="0">
              <a:latin typeface="Helvetica" pitchFamily="2"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92image6538880">
            <a:extLst>
              <a:ext uri="{FF2B5EF4-FFF2-40B4-BE49-F238E27FC236}">
                <a16:creationId xmlns:a16="http://schemas.microsoft.com/office/drawing/2014/main" id="{948F1A53-DA61-DB4C-9F57-6A9A20093FE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45101" y="1268874"/>
            <a:ext cx="9101797" cy="5589126"/>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descr="page192image6538880">
            <a:extLst>
              <a:ext uri="{FF2B5EF4-FFF2-40B4-BE49-F238E27FC236}">
                <a16:creationId xmlns:a16="http://schemas.microsoft.com/office/drawing/2014/main" id="{34EDF535-D27E-624B-BBC1-F24E5F0D8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283700" cy="570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70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Parsing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pPr marL="0" indent="0">
              <a:buNone/>
            </a:pPr>
            <a:r>
              <a:rPr lang="en" sz="1600" dirty="0">
                <a:latin typeface="Courier New" panose="02070309020205020404" pitchFamily="49" charset="0"/>
                <a:cs typeface="Courier New" panose="02070309020205020404" pitchFamily="49" charset="0"/>
              </a:rPr>
              <a:t>&lt;font&gt;</a:t>
            </a:r>
          </a:p>
          <a:p>
            <a:pPr marL="0" indent="0">
              <a:buNone/>
            </a:pPr>
            <a:r>
              <a:rPr lang="en" sz="1600" dirty="0">
                <a:latin typeface="Courier New" panose="02070309020205020404" pitchFamily="49" charset="0"/>
                <a:cs typeface="Courier New" panose="02070309020205020404" pitchFamily="49" charset="0"/>
              </a:rPr>
              <a:t>	&lt;name&gt;Helvetica&lt;/name&gt;</a:t>
            </a:r>
          </a:p>
          <a:p>
            <a:pPr marL="0" indent="0">
              <a:buNone/>
            </a:pPr>
            <a:r>
              <a:rPr lang="en" sz="1600" dirty="0">
                <a:latin typeface="Courier New" panose="02070309020205020404" pitchFamily="49" charset="0"/>
                <a:cs typeface="Courier New" panose="02070309020205020404" pitchFamily="49" charset="0"/>
              </a:rPr>
              <a:t>	&lt;size unit="</a:t>
            </a:r>
            <a:r>
              <a:rPr lang="en" sz="1600" dirty="0" err="1">
                <a:latin typeface="Courier New" panose="02070309020205020404" pitchFamily="49" charset="0"/>
                <a:cs typeface="Courier New" panose="02070309020205020404" pitchFamily="49" charset="0"/>
              </a:rPr>
              <a:t>pt</a:t>
            </a:r>
            <a:r>
              <a:rPr lang="en" sz="1600" dirty="0">
                <a:latin typeface="Courier New" panose="02070309020205020404" pitchFamily="49" charset="0"/>
                <a:cs typeface="Courier New" panose="02070309020205020404" pitchFamily="49" charset="0"/>
              </a:rPr>
              <a:t>"&gt;36&lt;/size&gt;</a:t>
            </a:r>
          </a:p>
          <a:p>
            <a:pPr marL="0" indent="0">
              <a:buNone/>
            </a:pPr>
            <a:r>
              <a:rPr lang="en" sz="1600" dirty="0">
                <a:latin typeface="Courier New" panose="02070309020205020404" pitchFamily="49" charset="0"/>
                <a:cs typeface="Courier New" panose="02070309020205020404" pitchFamily="49" charset="0"/>
              </a:rPr>
              <a:t>&lt;/font&gt; </a:t>
            </a:r>
            <a:endParaRPr lang="en" sz="1600" dirty="0">
              <a:effectLst/>
              <a:latin typeface="Courier New" panose="02070309020205020404" pitchFamily="49" charset="0"/>
              <a:cs typeface="Courier New" panose="02070309020205020404" pitchFamily="49" charset="0"/>
            </a:endParaRPr>
          </a:p>
          <a:p>
            <a:pPr marL="0" indent="0">
              <a:buNone/>
            </a:pPr>
            <a:endParaRPr lang="en" sz="1600" dirty="0">
              <a:effectLst/>
              <a:latin typeface="Courier New" panose="02070309020205020404" pitchFamily="49" charset="0"/>
              <a:cs typeface="Courier New" panose="02070309020205020404" pitchFamily="49" charset="0"/>
            </a:endParaRPr>
          </a:p>
          <a:p>
            <a:pPr marL="0" indent="0">
              <a:buNone/>
            </a:pPr>
            <a:r>
              <a:rPr lang="en" sz="1600" dirty="0">
                <a:latin typeface="Courier New" panose="02070309020205020404" pitchFamily="49" charset="0"/>
                <a:cs typeface="Courier New" panose="02070309020205020404" pitchFamily="49" charset="0"/>
              </a:rPr>
              <a:t>Element root = </a:t>
            </a:r>
            <a:r>
              <a:rPr lang="en" sz="1600" dirty="0" err="1">
                <a:latin typeface="Courier New" panose="02070309020205020404" pitchFamily="49" charset="0"/>
                <a:cs typeface="Courier New" panose="02070309020205020404" pitchFamily="49" charset="0"/>
              </a:rPr>
              <a:t>doc.getDocumentElement</a:t>
            </a:r>
            <a:r>
              <a:rPr lang="en" sz="1600" dirty="0">
                <a:latin typeface="Courier New" panose="02070309020205020404" pitchFamily="49" charset="0"/>
                <a:cs typeface="Courier New" panose="02070309020205020404" pitchFamily="49" charset="0"/>
              </a:rPr>
              <a:t>(); // font element</a:t>
            </a:r>
          </a:p>
          <a:p>
            <a:pPr marL="0" indent="0">
              <a:buNone/>
            </a:pPr>
            <a:r>
              <a:rPr lang="en" sz="1600" dirty="0">
                <a:latin typeface="Courier New" panose="02070309020205020404" pitchFamily="49" charset="0"/>
                <a:cs typeface="Courier New" panose="02070309020205020404" pitchFamily="49" charset="0"/>
              </a:rPr>
              <a:t>String name = </a:t>
            </a:r>
            <a:r>
              <a:rPr lang="en" sz="1600" dirty="0" err="1">
                <a:latin typeface="Courier New" panose="02070309020205020404" pitchFamily="49" charset="0"/>
                <a:cs typeface="Courier New" panose="02070309020205020404" pitchFamily="49" charset="0"/>
              </a:rPr>
              <a:t>root.getTagName</a:t>
            </a:r>
            <a:r>
              <a:rPr lang="en" sz="1600" dirty="0">
                <a:latin typeface="Courier New" panose="02070309020205020404" pitchFamily="49" charset="0"/>
                <a:cs typeface="Courier New" panose="02070309020205020404" pitchFamily="49" charset="0"/>
              </a:rPr>
              <a:t>(); // "font"</a:t>
            </a:r>
          </a:p>
          <a:p>
            <a:pPr marL="0" indent="0">
              <a:buNone/>
            </a:pPr>
            <a:endParaRPr lang="en" sz="1600" dirty="0">
              <a:latin typeface="Courier New" panose="02070309020205020404" pitchFamily="49" charset="0"/>
              <a:cs typeface="Courier New" panose="02070309020205020404" pitchFamily="49" charset="0"/>
            </a:endParaRPr>
          </a:p>
          <a:p>
            <a:pPr marL="0" indent="0">
              <a:buNone/>
            </a:pPr>
            <a:r>
              <a:rPr lang="en" sz="1600" dirty="0" err="1">
                <a:latin typeface="Courier New" panose="02070309020205020404" pitchFamily="49" charset="0"/>
                <a:cs typeface="Courier New" panose="02070309020205020404" pitchFamily="49" charset="0"/>
              </a:rPr>
              <a:t>NodeList</a:t>
            </a:r>
            <a:r>
              <a:rPr lang="en" sz="1600" dirty="0">
                <a:latin typeface="Courier New" panose="02070309020205020404" pitchFamily="49" charset="0"/>
                <a:cs typeface="Courier New" panose="02070309020205020404" pitchFamily="49" charset="0"/>
              </a:rPr>
              <a:t> children = </a:t>
            </a:r>
            <a:r>
              <a:rPr lang="en" sz="1600" dirty="0" err="1">
                <a:latin typeface="Courier New" panose="02070309020205020404" pitchFamily="49" charset="0"/>
                <a:cs typeface="Courier New" panose="02070309020205020404" pitchFamily="49" charset="0"/>
              </a:rPr>
              <a:t>root.getChildNodes</a:t>
            </a:r>
            <a:r>
              <a:rPr lang="en" sz="1600" dirty="0">
                <a:latin typeface="Courier New" panose="02070309020205020404" pitchFamily="49" charset="0"/>
                <a:cs typeface="Courier New" panose="02070309020205020404" pitchFamily="49" charset="0"/>
              </a:rPr>
              <a:t>();</a:t>
            </a:r>
            <a:br>
              <a:rPr lang="en" sz="1600" dirty="0">
                <a:latin typeface="Courier New" panose="02070309020205020404" pitchFamily="49" charset="0"/>
                <a:cs typeface="Courier New" panose="02070309020205020404" pitchFamily="49" charset="0"/>
              </a:rPr>
            </a:br>
            <a:r>
              <a:rPr lang="en" sz="1600" dirty="0">
                <a:latin typeface="Courier New" panose="02070309020205020404" pitchFamily="49" charset="0"/>
                <a:cs typeface="Courier New" panose="02070309020205020404" pitchFamily="49" charset="0"/>
              </a:rPr>
              <a:t>for (int </a:t>
            </a:r>
            <a:r>
              <a:rPr lang="en" sz="1600" dirty="0" err="1">
                <a:latin typeface="Courier New" panose="02070309020205020404" pitchFamily="49" charset="0"/>
                <a:cs typeface="Courier New" panose="02070309020205020404" pitchFamily="49" charset="0"/>
              </a:rPr>
              <a:t>i</a:t>
            </a:r>
            <a:r>
              <a:rPr lang="en" sz="1600" dirty="0">
                <a:latin typeface="Courier New" panose="02070309020205020404" pitchFamily="49" charset="0"/>
                <a:cs typeface="Courier New" panose="02070309020205020404" pitchFamily="49" charset="0"/>
              </a:rPr>
              <a:t> = 0; </a:t>
            </a:r>
            <a:r>
              <a:rPr lang="en" sz="1600" dirty="0" err="1">
                <a:latin typeface="Courier New" panose="02070309020205020404" pitchFamily="49" charset="0"/>
                <a:cs typeface="Courier New" panose="02070309020205020404" pitchFamily="49" charset="0"/>
              </a:rPr>
              <a:t>i</a:t>
            </a:r>
            <a:r>
              <a:rPr lang="en" sz="1600" dirty="0">
                <a:latin typeface="Courier New" panose="02070309020205020404" pitchFamily="49" charset="0"/>
                <a:cs typeface="Courier New" panose="02070309020205020404" pitchFamily="49" charset="0"/>
              </a:rPr>
              <a:t> &lt; </a:t>
            </a:r>
            <a:r>
              <a:rPr lang="en" sz="1600" dirty="0" err="1">
                <a:latin typeface="Courier New" panose="02070309020205020404" pitchFamily="49" charset="0"/>
                <a:cs typeface="Courier New" panose="02070309020205020404" pitchFamily="49" charset="0"/>
              </a:rPr>
              <a:t>children.getLength</a:t>
            </a:r>
            <a:r>
              <a:rPr lang="en" sz="1600" dirty="0">
                <a:latin typeface="Courier New" panose="02070309020205020404" pitchFamily="49" charset="0"/>
                <a:cs typeface="Courier New" panose="02070309020205020404" pitchFamily="49" charset="0"/>
              </a:rPr>
              <a:t>(); </a:t>
            </a:r>
            <a:r>
              <a:rPr lang="en" sz="1600" dirty="0" err="1">
                <a:latin typeface="Courier New" panose="02070309020205020404" pitchFamily="49" charset="0"/>
                <a:cs typeface="Courier New" panose="02070309020205020404" pitchFamily="49" charset="0"/>
              </a:rPr>
              <a:t>i</a:t>
            </a:r>
            <a:r>
              <a:rPr lang="en" sz="1600" dirty="0">
                <a:latin typeface="Courier New" panose="02070309020205020404" pitchFamily="49" charset="0"/>
                <a:cs typeface="Courier New" panose="02070309020205020404" pitchFamily="49" charset="0"/>
              </a:rPr>
              <a:t>++) { </a:t>
            </a:r>
            <a:endParaRPr lang="en" sz="1600" dirty="0">
              <a:effectLst/>
              <a:latin typeface="Courier New" panose="02070309020205020404" pitchFamily="49" charset="0"/>
              <a:cs typeface="Courier New" panose="02070309020205020404" pitchFamily="49" charset="0"/>
            </a:endParaRPr>
          </a:p>
          <a:p>
            <a:pPr marL="0" indent="0">
              <a:buNone/>
            </a:pPr>
            <a:r>
              <a:rPr lang="en" sz="1600" dirty="0">
                <a:latin typeface="Courier New" panose="02070309020205020404" pitchFamily="49" charset="0"/>
                <a:cs typeface="Courier New" panose="02070309020205020404" pitchFamily="49" charset="0"/>
              </a:rPr>
              <a:t>	Node child = </a:t>
            </a:r>
            <a:r>
              <a:rPr lang="en" sz="1600" dirty="0" err="1">
                <a:latin typeface="Courier New" panose="02070309020205020404" pitchFamily="49" charset="0"/>
                <a:cs typeface="Courier New" panose="02070309020205020404" pitchFamily="49" charset="0"/>
              </a:rPr>
              <a:t>children.item</a:t>
            </a:r>
            <a:r>
              <a:rPr lang="en" sz="1600" dirty="0">
                <a:latin typeface="Courier New" panose="02070309020205020404" pitchFamily="49" charset="0"/>
                <a:cs typeface="Courier New" panose="02070309020205020404" pitchFamily="49" charset="0"/>
              </a:rPr>
              <a:t>(</a:t>
            </a:r>
            <a:r>
              <a:rPr lang="en" sz="1600" dirty="0" err="1">
                <a:latin typeface="Courier New" panose="02070309020205020404" pitchFamily="49" charset="0"/>
                <a:cs typeface="Courier New" panose="02070309020205020404" pitchFamily="49" charset="0"/>
              </a:rPr>
              <a:t>i</a:t>
            </a:r>
            <a:r>
              <a:rPr lang="en" sz="1600" dirty="0">
                <a:latin typeface="Courier New" panose="02070309020205020404" pitchFamily="49" charset="0"/>
                <a:cs typeface="Courier New" panose="02070309020205020404" pitchFamily="49" charset="0"/>
              </a:rPr>
              <a:t>);</a:t>
            </a:r>
          </a:p>
          <a:p>
            <a:pPr marL="0" indent="0">
              <a:buNone/>
            </a:pPr>
            <a:r>
              <a:rPr lang="en" sz="1600" dirty="0">
                <a:latin typeface="Courier New" panose="02070309020205020404" pitchFamily="49" charset="0"/>
                <a:cs typeface="Courier New" panose="02070309020205020404" pitchFamily="49" charset="0"/>
              </a:rPr>
              <a:t>	... </a:t>
            </a:r>
          </a:p>
          <a:p>
            <a:pPr marL="0" indent="0">
              <a:buNone/>
            </a:pPr>
            <a:r>
              <a:rPr lang="en" sz="1600" dirty="0">
                <a:effectLst/>
                <a:latin typeface="Courier New" panose="02070309020205020404" pitchFamily="49" charset="0"/>
                <a:cs typeface="Courier New" panose="02070309020205020404" pitchFamily="49" charset="0"/>
              </a:rPr>
              <a:t>	String unit = </a:t>
            </a:r>
            <a:r>
              <a:rPr lang="en" sz="1600" dirty="0" err="1">
                <a:effectLst/>
                <a:latin typeface="Courier New" panose="02070309020205020404" pitchFamily="49" charset="0"/>
                <a:cs typeface="Courier New" panose="02070309020205020404" pitchFamily="49" charset="0"/>
              </a:rPr>
              <a:t>element.getAttribute</a:t>
            </a:r>
            <a:r>
              <a:rPr lang="en" sz="1600" dirty="0">
                <a:effectLst/>
                <a:latin typeface="Courier New" panose="02070309020205020404" pitchFamily="49" charset="0"/>
                <a:cs typeface="Courier New" panose="02070309020205020404" pitchFamily="49" charset="0"/>
              </a:rPr>
              <a:t>("unit");  // "</a:t>
            </a:r>
            <a:r>
              <a:rPr lang="en" sz="1600" dirty="0" err="1">
                <a:effectLst/>
                <a:latin typeface="Courier New" panose="02070309020205020404" pitchFamily="49" charset="0"/>
                <a:cs typeface="Courier New" panose="02070309020205020404" pitchFamily="49" charset="0"/>
              </a:rPr>
              <a:t>pt</a:t>
            </a:r>
            <a:r>
              <a:rPr lang="en" sz="1600" dirty="0">
                <a:effectLst/>
                <a:latin typeface="Courier New" panose="02070309020205020404" pitchFamily="49" charset="0"/>
                <a:cs typeface="Courier New" panose="02070309020205020404" pitchFamily="49" charset="0"/>
              </a:rPr>
              <a:t>"</a:t>
            </a:r>
          </a:p>
          <a:p>
            <a:pPr marL="0" indent="0">
              <a:buNone/>
            </a:pPr>
            <a:r>
              <a:rPr lang="en" sz="1600" dirty="0">
                <a:latin typeface="Courier New" panose="02070309020205020404" pitchFamily="49" charset="0"/>
                <a:cs typeface="Courier New" panose="02070309020205020404" pitchFamily="49" charset="0"/>
              </a:rPr>
              <a:t>} </a:t>
            </a:r>
          </a:p>
          <a:p>
            <a:pPr marL="0" indent="0">
              <a:buNone/>
            </a:pPr>
            <a:endParaRPr lang="en" sz="1600" dirty="0">
              <a:effectLst/>
              <a:latin typeface="Courier New" panose="02070309020205020404" pitchFamily="49" charset="0"/>
              <a:cs typeface="Courier New" panose="02070309020205020404" pitchFamily="49" charset="0"/>
            </a:endParaRPr>
          </a:p>
          <a:p>
            <a:pPr marL="0" indent="0">
              <a:buNone/>
            </a:pPr>
            <a:endParaRPr lang="en" sz="1600" dirty="0">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24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endParaRPr lang="ru-RU" sz="4000" dirty="0">
              <a:latin typeface="Helvetica" pitchFamily="2"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 descr="page194image6541584">
            <a:extLst>
              <a:ext uri="{FF2B5EF4-FFF2-40B4-BE49-F238E27FC236}">
                <a16:creationId xmlns:a16="http://schemas.microsoft.com/office/drawing/2014/main" id="{54F49FED-46D0-8C4A-A3FE-074ADDE44CC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66324" y="449269"/>
            <a:ext cx="9459351" cy="639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26424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3033</Words>
  <Application>Microsoft Macintosh PowerPoint</Application>
  <PresentationFormat>Широкоэкранный</PresentationFormat>
  <Paragraphs>311</Paragraphs>
  <Slides>23</Slides>
  <Notes>22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23</vt:i4>
      </vt:variant>
    </vt:vector>
  </HeadingPairs>
  <TitlesOfParts>
    <vt:vector size="29" baseType="lpstr">
      <vt:lpstr>Arial</vt:lpstr>
      <vt:lpstr>Calibri</vt:lpstr>
      <vt:lpstr>Calibri Light</vt:lpstr>
      <vt:lpstr>Courier New</vt:lpstr>
      <vt:lpstr>Helvetica</vt:lpstr>
      <vt:lpstr>Тема Office</vt:lpstr>
      <vt:lpstr>Средства по работе с XML и JSON</vt:lpstr>
      <vt:lpstr>The structure of an XML document</vt:lpstr>
      <vt:lpstr>The structure of an XML document</vt:lpstr>
      <vt:lpstr>The structure of an XML document</vt:lpstr>
      <vt:lpstr>Parsing an XML document</vt:lpstr>
      <vt:lpstr>DOM parser</vt:lpstr>
      <vt:lpstr>Document object</vt:lpstr>
      <vt:lpstr>Parsing an XML document</vt:lpstr>
      <vt:lpstr>Презентация PowerPoint</vt:lpstr>
      <vt:lpstr>Parsing an XML document</vt:lpstr>
      <vt:lpstr>Validating XML documents</vt:lpstr>
      <vt:lpstr>Презентация PowerPoint</vt:lpstr>
      <vt:lpstr>Locating information with XPath </vt:lpstr>
      <vt:lpstr>Stream parsers</vt:lpstr>
      <vt:lpstr>SAX Parser</vt:lpstr>
      <vt:lpstr>StAX Parser</vt:lpstr>
      <vt:lpstr>Generating XML Documents with DOM API</vt:lpstr>
      <vt:lpstr>Writing XML documents</vt:lpstr>
      <vt:lpstr>JAXB</vt:lpstr>
      <vt:lpstr>JSON</vt:lpstr>
      <vt:lpstr>JSON processing</vt:lpstr>
      <vt:lpstr>JSON-P</vt:lpstr>
      <vt:lpstr>Jackson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Средства по работе с XML и JSON</dc:title>
  <dc:creator>Altaev Andrey</dc:creator>
  <cp:lastModifiedBy>Altaev Andrey</cp:lastModifiedBy>
  <cp:revision>28</cp:revision>
  <dcterms:created xsi:type="dcterms:W3CDTF">2020-11-24T07:22:43Z</dcterms:created>
  <dcterms:modified xsi:type="dcterms:W3CDTF">2020-11-25T15:32:54Z</dcterms:modified>
</cp:coreProperties>
</file>