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Lato" panose="020F0502020204030203" pitchFamily="34" charset="0"/>
      <p:regular r:id="rId52"/>
      <p:bold r:id="rId53"/>
      <p:italic r:id="rId54"/>
      <p:boldItalic r:id="rId55"/>
    </p:embeddedFont>
    <p:embeddedFont>
      <p:font typeface="Raleway" panose="020B0503030101060003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F595DB-F85A-461B-95BE-AEAAF1F6472C}">
  <a:tblStyle styleId="{B6F595DB-F85A-461B-95BE-AEAAF1F64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f4f9e5b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f4f9e5b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f4f9e5b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f4f9e5b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f4f9e5b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f4f9e5b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f4f9e5b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f4f9e5b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f4f9e5b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f4f9e5b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f4f9e5b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f4f9e5b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f4f9e5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f4f9e5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f4f9e5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f4f9e5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f4f9e5b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f4f9e5b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f4f9e5b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f4f9e5b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f4f9e5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f4f9e5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f4f9e5b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f4f9e5b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f4f9e5b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f4f9e5b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7f4f9e5b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7f4f9e5b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f4f9e5b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f4f9e5b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f4f9e5b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f4f9e5b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f4f9e5b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f4f9e5b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7f4f9e5b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7f4f9e5b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f4f9e5b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f4f9e5b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7f4f9e5b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7f4f9e5b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f4f9e5b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f4f9e5b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f4f9e5b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f4f9e5b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7f4f9e5b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7f4f9e5b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7f4f9e5b0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7f4f9e5b0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7f4f9e5b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7f4f9e5b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7f4f9e5b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7f4f9e5b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7f4f9e5b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7f4f9e5b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7f4f9e5b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7f4f9e5b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7f4f9e5b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7f4f9e5b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7f4f9e5b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7f4f9e5b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7f4f9e5b0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7f4f9e5b0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7f4f9e5b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7f4f9e5b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f4f9e5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f4f9e5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7f4f9e5b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7f4f9e5b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7f4f9e5b0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7f4f9e5b0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7f4f9e5b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7f4f9e5b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7f4f9e5b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7f4f9e5b0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7f4f9e5b0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7f4f9e5b0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7f4f9e5b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7f4f9e5b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f4f9e5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f4f9e5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f4f9e5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f4f9e5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f4f9e5b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f4f9e5b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f4f9e5b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f4f9e5b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f4f9e5b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f4f9e5b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3;&#1086;&#1088;&#1084;&#1072;&#1083;&#1100;&#1085;&#1072;&#1103;_&#1092;&#1086;&#1088;&#1084;&#1072;#&#1053;&#1086;&#1088;&#1084;&#1072;&#1083;&#1100;&#1085;&#1099;&#1077;_&#1092;&#1086;&#1088;&#1084;&#1099;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ebdam.inria.fr/Alice/" TargetMode="External"/><Relationship Id="rId4" Type="http://schemas.openxmlformats.org/officeDocument/2006/relationships/hyperlink" Target="https://www.codeproject.com/Articles/33052/Visual-Representation-of-SQL-Joi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базами данных. Часть I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Реляционные базы данных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Набор данных, организованных в виде отношений (таблиц).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Каждая строка в таблице может быть помечена уникальным идентификатором или </a:t>
            </a:r>
            <a:r>
              <a:rPr lang="en">
                <a:highlight>
                  <a:srgbClr val="FFF2CC"/>
                </a:highlight>
              </a:rPr>
              <a:t>первичным ключом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Строки из разных таблиц могут быть связаны </a:t>
            </a:r>
            <a:r>
              <a:rPr lang="en">
                <a:highlight>
                  <a:srgbClr val="FFF2CC"/>
                </a:highlight>
              </a:rPr>
              <a:t>внешними ключами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Для организации доступа к данным обычно используется </a:t>
            </a:r>
            <a:r>
              <a:rPr lang="en">
                <a:highlight>
                  <a:srgbClr val="FFF2CC"/>
                </a:highlight>
              </a:rPr>
              <a:t>язык запросов SQL</a:t>
            </a:r>
            <a:r>
              <a:rPr lang="en"/>
              <a:t> (Structured Query Language).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Аспекты реляционных баз данных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Обеспечение целостности (ограничения)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первичные ключи (primary keys)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внешние ключи (foreign keys)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ограничения типа UNIQUE, NOT NULL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Транзакционность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атомарность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согласованность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изолированность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долговечность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Язык запросов (SQL)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Нормализация отношений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Нормальные формы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Формальные критерии отношений, характеризующие их с точки зрения избыточности.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Выделяется 6 нормальных форм (плюс 2 усиления), каждая из которых определяет более строгие критерии по отношению к предыдущей: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1NF, 2NF, 3NF, BCNF, 4NF, 5NF, DKNF, 6NF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Приведение системы отношений к более строгой нормальной формы называется </a:t>
            </a:r>
            <a:r>
              <a:rPr lang="en">
                <a:highlight>
                  <a:srgbClr val="FFF2CC"/>
                </a:highlight>
              </a:rPr>
              <a:t>нормализацией</a:t>
            </a:r>
            <a:r>
              <a:rPr lang="en"/>
              <a:t>, обратно к более слабой — </a:t>
            </a:r>
            <a:r>
              <a:rPr lang="en">
                <a:highlight>
                  <a:srgbClr val="FFF2CC"/>
                </a:highlight>
              </a:rPr>
              <a:t>денормализацией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На практике часто приходится жертвовать нормализацией в целях оптимизации производительности.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Реляционная алгебра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Операции над отношениями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Выборка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Проекция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Пересечение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Объединение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Разность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Декартово произведение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Соединение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Выборка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𝐒 = 𝐑 where 𝜑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Выборка состоит из строк 𝐑, удовлетворяющих условию 𝜑. 𝜑 — булева формула, которая применяется к кортежам из 𝐑. Кортеж включается в результат выборки, если значение 𝜑 на нем истинно.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FF2CC"/>
                </a:highlight>
              </a:rPr>
              <a:t>Фильтрация таблицы по строкам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Выборка “красные фигуры”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𝐑 where color == “красный”</a:t>
            </a:r>
            <a:endParaRPr/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954300" y="202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{B6F595DB-F85A-461B-95BE-AEAAF1F6472C}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shape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color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круг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Проекция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𝐏 = 𝐑 {𝑥, 𝑦, …, 𝑧}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Проекция состоит из перечисленных атрибутов 𝐑.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Фильтрация таблицы по колонкам.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Проекция “цвета”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𝐑 {color}</a:t>
            </a:r>
            <a:endParaRPr/>
          </a:p>
        </p:txBody>
      </p:sp>
      <p:graphicFrame>
        <p:nvGraphicFramePr>
          <p:cNvPr id="190" name="Google Shape;190;p31"/>
          <p:cNvGraphicFramePr/>
          <p:nvPr/>
        </p:nvGraphicFramePr>
        <p:xfrm>
          <a:off x="2762250" y="189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{B6F595DB-F85A-461B-95BE-AEAAF1F6472C}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color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зеленый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Реляционная модель данных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Пересечение, объединение и разность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845175"/>
            <a:ext cx="20955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450" y="1845175"/>
            <a:ext cx="20955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7250" y="1845175"/>
            <a:ext cx="20955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727650" y="3498025"/>
            <a:ext cx="2095500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∩ 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{𝑥 | 𝑥 ∈ 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∧ 𝑥 ∈ 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524250" y="3498025"/>
            <a:ext cx="2095500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∪ 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{𝑥 | 𝑥 ∈ 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∨ 𝑥 ∈ 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6320850" y="3498025"/>
            <a:ext cx="2095500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∖ 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{𝑥 | 𝑥 ∈ 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∧ 𝑥 ∉ 𝐑</a:t>
            </a:r>
            <a:r>
              <a:rPr lang="en" sz="16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двух отношений 𝐑</a:t>
            </a:r>
            <a:r>
              <a:rPr lang="en" baseline="-25000"/>
              <a:t>1</a:t>
            </a:r>
            <a:r>
              <a:rPr lang="en"/>
              <a:t> и 𝐑</a:t>
            </a:r>
            <a:r>
              <a:rPr lang="en" baseline="-25000"/>
              <a:t>2</a:t>
            </a:r>
            <a:r>
              <a:rPr lang="en"/>
              <a:t> с одинаковыми схемами (заголовками).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Декартово произведение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𝐉 = 𝐑</a:t>
            </a:r>
            <a:r>
              <a:rPr lang="en" sz="1800" baseline="-25000"/>
              <a:t>1</a:t>
            </a:r>
            <a:r>
              <a:rPr lang="en" sz="1800"/>
              <a:t> ⨉ 𝐑</a:t>
            </a:r>
            <a:r>
              <a:rPr lang="en" sz="1800" baseline="-25000"/>
              <a:t>2</a:t>
            </a:r>
            <a:endParaRPr sz="1800" baseline="-25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Схема 𝐉 — объединение схем  𝐑</a:t>
            </a:r>
            <a:r>
              <a:rPr lang="en" baseline="-25000"/>
              <a:t>1</a:t>
            </a:r>
            <a:r>
              <a:rPr lang="en"/>
              <a:t> и 𝐑</a:t>
            </a:r>
            <a:r>
              <a:rPr lang="en" baseline="-25000"/>
              <a:t>2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Тело 𝐉 — декартово произведение множеств кортежей 𝐑</a:t>
            </a:r>
            <a:r>
              <a:rPr lang="en" baseline="-25000"/>
              <a:t>1</a:t>
            </a:r>
            <a:r>
              <a:rPr lang="en"/>
              <a:t> и 𝐑</a:t>
            </a:r>
            <a:r>
              <a:rPr lang="en" baseline="-25000"/>
              <a:t>2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Декартово произведение “фигуры и надписи”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𝐑</a:t>
            </a:r>
            <a:r>
              <a:rPr lang="en" baseline="-25000"/>
              <a:t>1</a:t>
            </a:r>
            <a:r>
              <a:rPr lang="en"/>
              <a:t> — таблица фигур, 𝐑</a:t>
            </a:r>
            <a:r>
              <a:rPr lang="en" baseline="-25000"/>
              <a:t>2</a:t>
            </a:r>
            <a:r>
              <a:rPr lang="en"/>
              <a:t> — таблица знаков</a:t>
            </a:r>
            <a:endParaRPr/>
          </a:p>
        </p:txBody>
      </p:sp>
      <p:graphicFrame>
        <p:nvGraphicFramePr>
          <p:cNvPr id="215" name="Google Shape;215;p34"/>
          <p:cNvGraphicFramePr/>
          <p:nvPr/>
        </p:nvGraphicFramePr>
        <p:xfrm>
          <a:off x="12674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{B6F595DB-F85A-461B-95BE-AEAAF1F6472C}</a:tableStyleId>
              </a:tblPr>
              <a:tblGrid>
                <a:gridCol w="17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shape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color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зеленый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круг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6" name="Google Shape;216;p34"/>
          <p:cNvGraphicFramePr/>
          <p:nvPr/>
        </p:nvGraphicFramePr>
        <p:xfrm>
          <a:off x="58547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{B6F595DB-F85A-461B-95BE-AEAAF1F6472C}</a:tableStyleId>
              </a:tblPr>
              <a:tblGrid>
                <a:gridCol w="17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label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выход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парковка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Декартово произведение “фигуры и надписи”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𝐑</a:t>
            </a:r>
            <a:r>
              <a:rPr lang="en" baseline="-25000"/>
              <a:t>1</a:t>
            </a:r>
            <a:r>
              <a:rPr lang="en"/>
              <a:t> ⨉ 𝐑</a:t>
            </a:r>
            <a:r>
              <a:rPr lang="en" baseline="-25000"/>
              <a:t>2</a:t>
            </a:r>
            <a:endParaRPr/>
          </a:p>
        </p:txBody>
      </p:sp>
      <p:graphicFrame>
        <p:nvGraphicFramePr>
          <p:cNvPr id="223" name="Google Shape;223;p35"/>
          <p:cNvGraphicFramePr/>
          <p:nvPr/>
        </p:nvGraphicFramePr>
        <p:xfrm>
          <a:off x="1584713" y="160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{B6F595DB-F85A-461B-95BE-AEAAF1F6472C}</a:tableStyleId>
              </a:tblPr>
              <a:tblGrid>
                <a:gridCol w="20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shape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color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label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зеленый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выход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зеленый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парковка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выход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парковка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круг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выход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круг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парковка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Соединение</a:t>
            </a: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𝐉 = 𝐑</a:t>
            </a:r>
            <a:r>
              <a:rPr lang="en" sz="1800" baseline="-25000"/>
              <a:t>1</a:t>
            </a:r>
            <a:r>
              <a:rPr lang="en" sz="1800"/>
              <a:t> ⨉ 𝐑</a:t>
            </a:r>
            <a:r>
              <a:rPr lang="en" sz="1800" baseline="-25000"/>
              <a:t>2</a:t>
            </a:r>
            <a:r>
              <a:rPr lang="en" sz="1800"/>
              <a:t> where 𝜑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Логически эквивалентна композиции (последовательному применению) операций декартова произведения и выборки по предикату 𝜑.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Соединение “красные парковки”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𝐑</a:t>
            </a:r>
            <a:r>
              <a:rPr lang="en" baseline="-25000"/>
              <a:t>1</a:t>
            </a:r>
            <a:r>
              <a:rPr lang="en"/>
              <a:t> ⨉ 𝐑</a:t>
            </a:r>
            <a:r>
              <a:rPr lang="en" baseline="-25000"/>
              <a:t>2</a:t>
            </a:r>
            <a:r>
              <a:rPr lang="en"/>
              <a:t> where 𝐑</a:t>
            </a:r>
            <a:r>
              <a:rPr lang="en" baseline="-25000"/>
              <a:t>1</a:t>
            </a:r>
            <a:r>
              <a:rPr lang="en"/>
              <a:t>.color = “красный” AND 𝐑</a:t>
            </a:r>
            <a:r>
              <a:rPr lang="en" baseline="-25000"/>
              <a:t>2</a:t>
            </a:r>
            <a:r>
              <a:rPr lang="en"/>
              <a:t>.label = “парковка”</a:t>
            </a:r>
            <a:endParaRPr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1582900" y="22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{B6F595DB-F85A-461B-95BE-AEAAF1F6472C}</a:tableStyleId>
              </a:tblPr>
              <a:tblGrid>
                <a:gridCol w="20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shape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color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label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парковка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круг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парковка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Эквивалентность формализмов (теорема Кодда)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Теорема Кодда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Codd's theorem states that </a:t>
            </a:r>
            <a:r>
              <a:rPr lang="en" sz="1800">
                <a:highlight>
                  <a:srgbClr val="FFF2CC"/>
                </a:highlight>
              </a:rPr>
              <a:t>relational algebra</a:t>
            </a:r>
            <a:r>
              <a:rPr lang="en" sz="1800"/>
              <a:t> and the domain-independent relational calculus queries, two well-known foundational </a:t>
            </a:r>
            <a:r>
              <a:rPr lang="en" sz="1800">
                <a:highlight>
                  <a:srgbClr val="FFF2CC"/>
                </a:highlight>
              </a:rPr>
              <a:t>query languages</a:t>
            </a:r>
            <a:r>
              <a:rPr lang="en" sz="1800"/>
              <a:t> for the relational model, </a:t>
            </a:r>
            <a:r>
              <a:rPr lang="en" sz="1800">
                <a:highlight>
                  <a:srgbClr val="FFF2CC"/>
                </a:highlight>
              </a:rPr>
              <a:t>are precisely equivalent in expressive power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— Wikipedia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WAAAT?!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Реляционная алгебра и SQL 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— это одно и то же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Декартово произведение множеств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Декартовым (или прямым) произведением множеств 𝐗 и 𝐘 называется множество, состоящее из всех возможных пар (𝑥, 𝑦) элементов этих множеств.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𝐗 ⨉ 𝐘 = {(𝑥, 𝑦) | ∀𝑥 ∈ 𝐗, ∀𝑦 ∈ 𝐘}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268" name="Google Shape;26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[DISTINCT] * | &lt;атрибуты схемы&gt;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&lt;таблица&gt;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&lt;предикат выборки&gt;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&lt;атрибуты схемы&gt;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Все красные фигуры</a:t>
            </a:r>
            <a:endParaRPr/>
          </a:p>
        </p:txBody>
      </p:sp>
      <p:sp>
        <p:nvSpPr>
          <p:cNvPr id="274" name="Google Shape;274;p4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Figure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f.color = “красный”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Список атрибутов определяет порядок следования колонок в результате (проекция). Звездочка означает “все атрибуты схемы”, но не фиксирует порядок.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 — алиас таблицы, который используется в списке атрибутов и предикатах для адресации атрибутов отношения.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Предикат WHERE задает фильтр по строкам.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Какие фигуры зеленого цвета есть в таблице?</a:t>
            </a:r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f.shape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Figure 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f.color = “зеленый”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Список атрибутов определяет порядок следования колонок в результате (проекция).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Звездочка означает “все атрибуты схемы”, но не фиксирует порядок.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Предикат WHERE задает фильтр по строкам.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предикатов</a:t>
            </a:r>
            <a:endParaRPr/>
          </a:p>
        </p:txBody>
      </p:sp>
      <p:sp>
        <p:nvSpPr>
          <p:cNvPr id="286" name="Google Shape;286;p4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OR, NOT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=, &lt;&gt;, &gt;, &lt;, &gt;=, &lt;=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BETWEEN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LIKE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NULL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</p:txBody>
      </p:sp>
      <p:sp>
        <p:nvSpPr>
          <p:cNvPr id="292" name="Google Shape;292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[DISTINCT] * | &lt;атрибуты схем&gt;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&lt;таблица 1&gt;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&lt;таблица 2&gt;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&lt;предикат соединения&gt;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&lt;предикат выборки&gt;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ORDER BY &lt;атрибуты схемы&gt; ASC | DESC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Соединим наши таблицы внешними ключами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Внешние ключи</a:t>
            </a:r>
            <a:endParaRPr/>
          </a:p>
        </p:txBody>
      </p:sp>
      <p:graphicFrame>
        <p:nvGraphicFramePr>
          <p:cNvPr id="303" name="Google Shape;303;p49"/>
          <p:cNvGraphicFramePr/>
          <p:nvPr/>
        </p:nvGraphicFramePr>
        <p:xfrm>
          <a:off x="7294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{B6F595DB-F85A-461B-95BE-AEAAF1F6472C}</a:tableStyleId>
              </a:tblPr>
              <a:tblGrid>
                <a:gridCol w="8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 (int)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shape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color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зеленый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круг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4" name="Google Shape;304;p49"/>
          <p:cNvGraphicFramePr/>
          <p:nvPr/>
        </p:nvGraphicFramePr>
        <p:xfrm>
          <a:off x="47361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{B6F595DB-F85A-461B-95BE-AEAAF1F6472C}</a:tableStyleId>
              </a:tblPr>
              <a:tblGrid>
                <a:gridCol w="111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figure (int)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label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выход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парковка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только для персонала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5" name="Google Shape;305;p49"/>
          <p:cNvSpPr txBox="1"/>
          <p:nvPr/>
        </p:nvSpPr>
        <p:spPr>
          <a:xfrm>
            <a:off x="729450" y="1352550"/>
            <a:ext cx="263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49"/>
          <p:cNvSpPr txBox="1"/>
          <p:nvPr/>
        </p:nvSpPr>
        <p:spPr>
          <a:xfrm>
            <a:off x="4736100" y="1352550"/>
            <a:ext cx="263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Sign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Какие надписи размещаются на треугольниках?</a:t>
            </a:r>
            <a:endParaRPr/>
          </a:p>
        </p:txBody>
      </p:sp>
      <p:sp>
        <p:nvSpPr>
          <p:cNvPr id="312" name="Google Shape;312;p5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s.label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Figure 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JOIN Sign s ON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s.figure = f.id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f.shape = “треугольник”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ORDER BY s.label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Предикат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s.figure = f.id</a:t>
            </a:r>
            <a:r>
              <a:rPr lang="en"/>
              <a:t> применяется к соединению,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f.shape = “треугольник”</a:t>
            </a:r>
            <a:r>
              <a:rPr lang="en"/>
              <a:t> — к выборке.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Джоины бывают разные</a:t>
            </a:r>
            <a:endParaRPr/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188" y="945000"/>
            <a:ext cx="4949619" cy="38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Отношение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Отношением 𝐑 множеств 𝐗</a:t>
            </a:r>
            <a:r>
              <a:rPr lang="en" baseline="-25000"/>
              <a:t>1</a:t>
            </a:r>
            <a:r>
              <a:rPr lang="en"/>
              <a:t>, 𝐗</a:t>
            </a:r>
            <a:r>
              <a:rPr lang="en" baseline="-25000"/>
              <a:t>2</a:t>
            </a:r>
            <a:r>
              <a:rPr lang="en"/>
              <a:t>, …, 𝐗</a:t>
            </a:r>
            <a:r>
              <a:rPr lang="en" baseline="-25000"/>
              <a:t>n</a:t>
            </a:r>
            <a:r>
              <a:rPr lang="en"/>
              <a:t> называется подмножество декартова произведения этих множеств.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𝐑 ⊂ 𝐗</a:t>
            </a:r>
            <a:r>
              <a:rPr lang="en" sz="1800" baseline="-25000"/>
              <a:t>1</a:t>
            </a:r>
            <a:r>
              <a:rPr lang="en" sz="1800"/>
              <a:t> ⨉ 𝐗</a:t>
            </a:r>
            <a:r>
              <a:rPr lang="en" sz="1800" baseline="-25000"/>
              <a:t>2</a:t>
            </a:r>
            <a:r>
              <a:rPr lang="en" sz="1800"/>
              <a:t> ⨉ … ⨉ 𝐗</a:t>
            </a:r>
            <a:r>
              <a:rPr lang="en" sz="1800" baseline="-25000"/>
              <a:t>n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324" name="Google Shape;324;p5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&lt;таблица&gt; [&lt;атрибуты&gt;]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(&lt;значения&gt;)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Вставка новой фигуры</a:t>
            </a:r>
            <a:endParaRPr/>
          </a:p>
        </p:txBody>
      </p:sp>
      <p:sp>
        <p:nvSpPr>
          <p:cNvPr id="330" name="Google Shape;330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 INTO Figure (id, shape, color)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 (4, “прямоугольник”, “зеленый”)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336" name="Google Shape;336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&lt;таблица&gt;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&lt;атрибут&gt;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&lt;значение | выражение&gt;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&lt;предикат выборки&gt;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Сделать все треугольники розовыми</a:t>
            </a:r>
            <a:endParaRPr/>
          </a:p>
        </p:txBody>
      </p:sp>
      <p:sp>
        <p:nvSpPr>
          <p:cNvPr id="342" name="Google Shape;342;p5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 Figure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 color = “розовый”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shape = “треугольник”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348" name="Google Shape;348;p5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&lt;таблица&gt;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&lt;предикат выборки&gt;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Ссылки</a:t>
            </a:r>
            <a:endParaRPr/>
          </a:p>
        </p:txBody>
      </p:sp>
      <p:sp>
        <p:nvSpPr>
          <p:cNvPr id="354" name="Google Shape;354;p5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https://ru.wikipedia.org/wiki/Нормальная_форма#Нормальные_формы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https://www.codeproject.com/Articles/33052/Visual-Representation-of-SQL-Joins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http://webdam.inria.fr/Alice/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отношения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𝐒 = {круг, треугольник, квадрат}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𝐂 = {красный, зеленый}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𝐑 ⊂ 𝐒 ⨉ 𝐂 = {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(треугольник, зеленый),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(треугольник, красный),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(круг, красный)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𝐑 — отношение на двух множествах или двумерное отношение.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отношения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отношении принято выделять: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схему (или заголовок) — множество пар (название атрибута, тип/домен);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тело — множество кортежей: значений атрибутов, соответствующих схеме.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нашем примере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Схема</a:t>
            </a:r>
            <a:r>
              <a:rPr lang="en"/>
              <a:t> = { 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(shape, string),  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(color, string)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Кортежи</a:t>
            </a:r>
            <a:r>
              <a:rPr lang="en"/>
              <a:t> = {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{(shape, треугольник), (color, зеленый)},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{(shape, треугольник), (color, красный)},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{(shape, круг), (color, красный)}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Представление отношения в виде таблицы</a:t>
            </a:r>
            <a:endParaRPr/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{B6F595DB-F85A-461B-95BE-AEAAF1F6472C}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shape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color (string)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зеленый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треугольник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круг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красный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Представление отношения в виде таблицы 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табличном представлении множество всех значений атрибута схемы называется </a:t>
            </a:r>
            <a:r>
              <a:rPr lang="en">
                <a:highlight>
                  <a:srgbClr val="FFF2CC"/>
                </a:highlight>
              </a:rPr>
              <a:t>столбцом/колонкой</a:t>
            </a:r>
            <a:r>
              <a:rPr lang="en"/>
              <a:t>, а каждый кортеж — </a:t>
            </a:r>
            <a:r>
              <a:rPr lang="en">
                <a:highlight>
                  <a:srgbClr val="FFF2CC"/>
                </a:highlight>
              </a:rPr>
              <a:t>строкой</a:t>
            </a:r>
            <a:r>
              <a:rPr lang="en"/>
              <a:t> таблицы.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Так как схема и тело отношения — множества, порядок колонок и строк в рамках отношения не определен.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1346</Words>
  <Application>Microsoft Macintosh PowerPoint</Application>
  <PresentationFormat>Экран (16:9)</PresentationFormat>
  <Paragraphs>258</Paragraphs>
  <Slides>45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Raleway</vt:lpstr>
      <vt:lpstr>Consolas</vt:lpstr>
      <vt:lpstr>Lato</vt:lpstr>
      <vt:lpstr>Arial</vt:lpstr>
      <vt:lpstr>Streamline Modified</vt:lpstr>
      <vt:lpstr>Работа с базами данных. Часть I</vt:lpstr>
      <vt:lpstr>Реляционная модель данных</vt:lpstr>
      <vt:lpstr>Декартово произведение множеств</vt:lpstr>
      <vt:lpstr>Отношение</vt:lpstr>
      <vt:lpstr>Пример отношения</vt:lpstr>
      <vt:lpstr>Структура отношения</vt:lpstr>
      <vt:lpstr>В нашем примере</vt:lpstr>
      <vt:lpstr>Представление отношения в виде таблицы</vt:lpstr>
      <vt:lpstr>Представление отношения в виде таблицы </vt:lpstr>
      <vt:lpstr>Реляционные базы данных</vt:lpstr>
      <vt:lpstr>Аспекты реляционных баз данных</vt:lpstr>
      <vt:lpstr>Нормализация отношений</vt:lpstr>
      <vt:lpstr>Нормальные формы</vt:lpstr>
      <vt:lpstr>Реляционная алгебра</vt:lpstr>
      <vt:lpstr>Операции над отношениями</vt:lpstr>
      <vt:lpstr>Выборка</vt:lpstr>
      <vt:lpstr>Выборка “красные фигуры”</vt:lpstr>
      <vt:lpstr>Проекция</vt:lpstr>
      <vt:lpstr>Проекция “цвета”</vt:lpstr>
      <vt:lpstr>Пересечение, объединение и разность</vt:lpstr>
      <vt:lpstr>Декартово произведение</vt:lpstr>
      <vt:lpstr>Декартово произведение “фигуры и надписи”</vt:lpstr>
      <vt:lpstr>Декартово произведение “фигуры и надписи”</vt:lpstr>
      <vt:lpstr>Соединение</vt:lpstr>
      <vt:lpstr>Соединение “красные парковки”</vt:lpstr>
      <vt:lpstr>Эквивалентность формализмов (теорема Кодда)</vt:lpstr>
      <vt:lpstr>Теорема Кодда</vt:lpstr>
      <vt:lpstr>WAAAT?!</vt:lpstr>
      <vt:lpstr>Реляционная алгебра и SQL  — это одно и то же</vt:lpstr>
      <vt:lpstr>SQL</vt:lpstr>
      <vt:lpstr>SELECT</vt:lpstr>
      <vt:lpstr>Все красные фигуры</vt:lpstr>
      <vt:lpstr>Какие фигуры зеленого цвета есть в таблице?</vt:lpstr>
      <vt:lpstr>Операторы предикатов</vt:lpstr>
      <vt:lpstr>JOIN</vt:lpstr>
      <vt:lpstr>Соединим наши таблицы внешними ключами</vt:lpstr>
      <vt:lpstr>Внешние ключи</vt:lpstr>
      <vt:lpstr>Какие надписи размещаются на треугольниках?</vt:lpstr>
      <vt:lpstr>Джоины бывают разные</vt:lpstr>
      <vt:lpstr>INSERT</vt:lpstr>
      <vt:lpstr>Вставка новой фигуры</vt:lpstr>
      <vt:lpstr>UPDATE</vt:lpstr>
      <vt:lpstr>Сделать все треугольники розовыми</vt:lpstr>
      <vt:lpstr>DELETE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базами данных. Часть I</dc:title>
  <cp:lastModifiedBy>Altaev Andrey</cp:lastModifiedBy>
  <cp:revision>2</cp:revision>
  <dcterms:modified xsi:type="dcterms:W3CDTF">2020-12-02T07:07:32Z</dcterms:modified>
</cp:coreProperties>
</file>