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Lato" panose="020B0604020202020204" charset="0"/>
      <p:regular r:id="rId66"/>
      <p:bold r:id="rId67"/>
      <p:italic r:id="rId68"/>
      <p:boldItalic r:id="rId69"/>
    </p:embeddedFont>
    <p:embeddedFont>
      <p:font typeface="Raleway" panose="020B0604020202020204" charset="-52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d5ff97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d5ff97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d5ff9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d5ff9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ad5ff97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ad5ff97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ad5ff97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ad5ff97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ad5ff97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ad5ff97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ad5ff97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ad5ff97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ad5ff97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ad5ff97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ad5ff97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ad5ff97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ad5ff97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ad5ff97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ad5ff97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ad5ff97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ad5ff9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ad5ff9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ad5ff9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ad5ff9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ad5ff97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ad5ff97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ad5ff97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ad5ff97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ad5ff97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ad5ff97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ad5ff97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ad5ff97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ad5ff9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ad5ff9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ad5ff97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ad5ff97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ad5ff97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ad5ff97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ad5ff97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ad5ff97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ad5ff97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ad5ff97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ad5ff97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ad5ff97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ad5ff97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5ad5ff97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ad5ff97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ad5ff97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ad5ff9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ad5ff9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ad5ff971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ad5ff971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ad5ff97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ad5ff97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5ad5ff97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5ad5ff97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5ad5ff97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5ad5ff97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5ad5ff97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5ad5ff97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ad5ff9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ad5ff97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ad5ff97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5ad5ff97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ad5ff9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ad5ff97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5ad5ff97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5ad5ff97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5ad5ff97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5ad5ff97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ad5ff97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5ad5ff97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5ad5ff97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5ad5ff97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5ad5ff97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5ad5ff97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Livelock </a:t>
            </a:r>
            <a:r>
              <a:rPr lang="ru-RU" dirty="0" smtClean="0"/>
              <a:t>будет</a:t>
            </a:r>
            <a:r>
              <a:rPr lang="ru-RU" baseline="0" dirty="0" smtClean="0"/>
              <a:t> если использовать </a:t>
            </a:r>
            <a:r>
              <a:rPr lang="en-US" baseline="0" dirty="0" err="1" smtClean="0"/>
              <a:t>HashMap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ad5ff97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ad5ff97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5ad5ff97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5ad5ff97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5ad5ff97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5ad5ff97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5ad5ff97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5ad5ff97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ad5ff97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ad5ff97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ad5ff97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ad5ff97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ad5ff97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ad5ff97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ad5ff97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ad5ff97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ad5ff97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ad5ff97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ad5ff97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5ad5ff97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5ad5ff97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5ad5ff97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7b9697a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7b9697a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7b9697ae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7b9697ae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7b9697a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7b9697a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5ad5ff97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5ad5ff97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5ad5ff9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5ad5ff9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ad5ff97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ad5ff97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ad5ff97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ad5ff97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ad5ff97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5ad5ff97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ad5ff97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ad5ff97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 (основы)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1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CharThread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extends Thread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CharThread(char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потока. Способ 2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CharRunnable(char c)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public 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запуска потока используется метод Thread.start(). Поток начинает исполняться параллельно.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bbbbbbbaabbaabbaabbaabbbaabbaabbaabbaabbaabbaabbaabbaabbaabbaabbaabbaabbaabbaabbaa...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Запуск потока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 вызова метода start() вызывающий поток продолжает свое исполнение, не дожидаясь завершения метода.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Параллельно начинает исполняться метод run() нового потока.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run() не приводит к параллельному исполнению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Runnable.run() и Thread.run() выполнят инструкции в текущем потоке!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CharThread('a');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Runnable t2 = new CharRunnable('b');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will never run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aaaaaaaaaaaaaaaaaaaaaaaaaaaaaaaaaaaaaaaaaaaaaaaaaaaaaaaaaaaaaaaaaaaaaaaaaaaaaaaaaaa...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Печатать символы с разной частотой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Thread.sleep()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приостановки исполнения текущего потока используется метод Thread.sleep().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native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(long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millis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throws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InterruptedException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Javadoc: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Causes the currently executing thread to sleep (temporarily cease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execution) for the specified number of milliseconds, </a:t>
            </a: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subject to</a:t>
            </a:r>
            <a:endParaRPr>
              <a:highlight>
                <a:srgbClr val="FCE5C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the precision and accuracy of system timers and schedulers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 The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does not lose ownership of any monitors.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Вывод символа с заданной частотой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char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private final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float frequency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CharRunnable(char c, float frequency)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this.c = c;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this.frequency = frequency;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while (true)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Thread.sleep((long)(1e3 / frequency));</a:t>
            </a:r>
            <a:endParaRPr sz="11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 catch (InterruptedException e)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1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; // stop execution if thread was interrupted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 ‘a’ будем печатать в два раза чаще, чем ‘b’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ababaabaabaabaabaabaabaabaabaabaabaabaabaabaabaabaabaabaabaabaabaabaabaabaabaabaabaabaabaabaabaabaabaabaab...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Каждые 16 символов добавлять перевод строки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Процесс может состоять из нескольких потоков, выполняющихся без определенного порядка во времени.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Разделение позволяет эффективнее использовать ресурсы.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Процесс имеет минимум один главный поток.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Все потоки разделяют адресное пространство процесса.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Стек у каждого потока свой.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Выравнивание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int numPrinted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System.out.print(c);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numPrinted++;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if (numPrinted % 16 == 0)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Посмотрим на вывод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abaabaabaabaabaa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baabaabaabaabaab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abaabaababaabaab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aabaabaabaabaaba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Вроде бы все хорошо, но, что если печатать символы чаще?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Печатаем символы быстрее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10_000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5_000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t1.start();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t2.start();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Смотрим на вывод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abababababababab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abababababaaaaba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babababababababbbbbbbbbbbbbb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bbbbbbbbbbbbbbbb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все сломалось?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Потокобезопасность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 CharRunnable не потокобезопасный.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Класс называется потокобезопасным, если его поведение корректно вне зависимости от способа использования в многопоточной среде.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Классы проблем многопоточных приложений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interference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Атомарность чтения и записи, неопределенность параллелизма.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Синхронизация изменений в данных между разными потоками: happens-before.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бороться с этими проблемами: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не использовать общие переменные в разных потоках;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обеспечить неизменяемость общих переменных (immutability);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2CC"/>
                </a:highlight>
              </a:rPr>
              <a:t>синхронизировать доступ к общим переменным</a:t>
            </a:r>
            <a:r>
              <a:rPr lang="en"/>
              <a:t>, так что одновременно с ними будет работать только один поток.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Критическая секция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Блок инструкций, в котором производится доступ к общим ресурсам, который не должен одновременно исполняться более, чем одним потоком исполнения.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Синхронизация потоков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редко исполняются изолированно. Часто различным потокам приходится останавливать/возобновлять свое исполнение в зависимости от состояния других потоков.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Причины синхронизации: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Совместный доступ к ресурсам (память, файлы, устройства ввода-вывода).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Ожидание результат вычислений.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Состояние гонки (неопределенность параллелизма)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conditions are where the correctness of an algorithm is dependent on </a:t>
            </a:r>
            <a:r>
              <a:rPr lang="en">
                <a:highlight>
                  <a:srgbClr val="FFF2CC"/>
                </a:highlight>
              </a:rPr>
              <a:t>lucky timing in the ordering of actions</a:t>
            </a:r>
            <a:r>
              <a:rPr lang="en"/>
              <a:t> taken by each thread.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most common race condition is </a:t>
            </a:r>
            <a:r>
              <a:rPr lang="en">
                <a:highlight>
                  <a:srgbClr val="FFF2CC"/>
                </a:highlight>
              </a:rPr>
              <a:t>check-then-act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 all data races are race conditions and not all race conditions are data races. check-then-act is when you make an observation about the system then take an action, however by the time you take the action the observation could have become invalid.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Общее состояние: переменная numPrinted.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check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</a:rPr>
              <a:t>act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System.out.println(); // условие check уже может оказаться нарушенным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check-then-act в классе CharRunnable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1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System.out.print(c); // </a:t>
            </a:r>
            <a:r>
              <a:rPr lang="en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System.out.println();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Поток 2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numPrinted: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System.out.print(c); //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numPrinted++; //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if (numPrinted % 16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System.out.println();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самом деле все еще сложнее из-за проблем с memory consistency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consistency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 чтении данных из памяти поток сначала копирует блок памяти в “рабочую” память потока, откуда в свою очередь читается значение.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При записи, значение сначала фиксируется в рабочей памяти, и только оттуда переносится в основную.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Рабочие блоки потоков при этом изолированы друг от друга.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Если значение уже присутствует в рабочей памяти, то чтение может не инициировать копирование основной памяти в целях оптимизации. Аналогично запись не обязательно должна приводить к записи блока в основную память.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Простой способ устранить гонку и обеспечить memory consistency — использовать ключевое слово </a:t>
            </a:r>
            <a:r>
              <a:rPr lang="en">
                <a:highlight>
                  <a:srgbClr val="FFF2CC"/>
                </a:highlight>
              </a:rPr>
              <a:t>synchronized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synchronized может быть применен: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к методам, в том числе и статическим;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отдельным блокам инструкций.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Когда мы используем ключевое слово synchronized Java обеспечивает сериализацию (эксклюзивное исполнение) критических секций различными потоками. Для этого в платформе предусмотрены мониторы (intrinsic locks), связанные с экземплярами классов.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 каждого объекта есть свой intrinsic/monitor lock.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Исправление CharRunnable</a:t>
            </a:r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Ок, должно быть достаточно пометить метод как synchronized попробуем.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void run()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while (true)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System.out.print(c);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numPrinted++;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if (numPrinted % 16 == 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System.out.println();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Thread.sleep((long)(1e3 / frequency));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 catch (InterruptedException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помогло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bbbaaabbaaabbbaabb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aabbaabbbaabbbaabb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aabbabbabbbaabba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не помогло?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Многопоточность в Java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Базовая поддержка на уровне языка (Thread, synchronized).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Высокоуровневые API java.util.concurrent.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synchronized упорядочивает блоки в контексте конкретных экземпляров (или экземпляра CharRunnable.class в случае статических методов). Так как мы используем два разных экземпляра CharRunnable: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t1 = new Thread(new CharRunnable('a', 10_000));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t2 = new Thread(new CharRunnable('b', 5_000));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методы run синхронизируются для этих экземпляров, но между разными объектами по-прежнему допускаются пересечения.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Общий контекст синхронизации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 class CharRunnable implements Runnable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private static final Object lock = new Object();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while (true)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synchronized (lock)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System.out.print(c);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numPrinted++;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if (numPrinted % 16 == 0)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System.out.println();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// sleep...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все хорошо</a:t>
            </a:r>
            <a:endParaRPr/>
          </a:p>
        </p:txBody>
      </p:sp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[out]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babbaabbbaabbbaa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babbabbbaabbaaaa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bbaaabbaaabbaabb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aabbabbabbaaabba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abbaabbaabbaabab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aabbbaabbaabbaaa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abbaabaaabbbaaab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bbbababaaabbaaab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Побочные эффекты синхронизации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Thread Contention</a:t>
            </a:r>
            <a:endParaRPr/>
          </a:p>
        </p:txBody>
      </p:sp>
      <p:sp>
        <p:nvSpPr>
          <p:cNvPr id="340" name="Google Shape;340;p5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Из за конкуренции за доступ к ресурсу и частых переключений контекста  может наблюдаться замедление работы.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Starvation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Livelock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Deadlock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volatile</a:t>
            </a:r>
            <a:endParaRPr/>
          </a:p>
        </p:txBody>
      </p:sp>
      <p:sp>
        <p:nvSpPr>
          <p:cNvPr id="351" name="Google Shape;351;p5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 умолчанию чтение и запись атомарны для ссылок и примитивных типов, за исключением double и long.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Чтение и запись атомарны для всех переменных, помеченных ключевым словом </a:t>
            </a:r>
            <a:r>
              <a:rPr lang="en">
                <a:highlight>
                  <a:srgbClr val="FFF2CC"/>
                </a:highlight>
              </a:rPr>
              <a:t>volatile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Дополнительно ключевое слово volatile гарантирует выполнение happens-before, что позволяет устранить проблемы memory consistency.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57" name="Google Shape;357;p6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boolean 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cancelled =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!cancelled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 task = new Task();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Thread(task).start();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task.cancel();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В общем случае измененное значение переменной cancelled другие потоки могут не “увидеть”.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примитивы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переменной состояния для завершения потока</a:t>
            </a:r>
            <a:endParaRPr/>
          </a:p>
        </p:txBody>
      </p:sp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volatile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boolean cancelled;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cancel()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cancelled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(!cancelled)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Ключевое слово volatile </a:t>
            </a:r>
            <a:r>
              <a:rPr lang="en">
                <a:highlight>
                  <a:srgbClr val="FFF2CC"/>
                </a:highlight>
              </a:rPr>
              <a:t>не обеспечивает синхронизацию</a:t>
            </a:r>
            <a:r>
              <a:rPr lang="en"/>
              <a:t> доступа к ресурсам, но </a:t>
            </a:r>
            <a:r>
              <a:rPr lang="en">
                <a:highlight>
                  <a:srgbClr val="FFF2CC"/>
                </a:highlight>
              </a:rPr>
              <a:t>гарантирует видимость</a:t>
            </a:r>
            <a:r>
              <a:rPr lang="en"/>
              <a:t> изменений между потоками.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Thread.interrupt()</a:t>
            </a:r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</a:t>
            </a:r>
            <a:r>
              <a:rPr lang="en">
                <a:highlight>
                  <a:srgbClr val="FFF2CC"/>
                </a:highlight>
              </a:rPr>
              <a:t>interrupt()</a:t>
            </a:r>
            <a:r>
              <a:rPr lang="en"/>
              <a:t> сигнализирует потоку о необходимости завершиться.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Тем не менее, для корректного завершения поток должен обработать этот сигнал.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Обрабатывать InterruptedException и завершать работу.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Периодически проверять статус Thread.interrupted(), если он не вызывает методы, генерирующие InterruptedException.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3" name="Google Shape;393;p6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class Task implements Runnable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run()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!Thread.interrupted()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System.out.println("running...");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// do some work...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Thread.sleep(1_000L);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(InterruptedException e) {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Прерывание потока</a:t>
            </a:r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 t = new Thread(new Task());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t.start();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sleep...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t.interrupt();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wait/notify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</a:t>
            </a:r>
            <a:endParaRPr/>
          </a:p>
        </p:txBody>
      </p:sp>
      <p:sp>
        <p:nvSpPr>
          <p:cNvPr id="410" name="Google Shape;410;p6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/* check condition holds */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(timeout);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notify/notifyAll</a:t>
            </a:r>
            <a:endParaRPr/>
          </a:p>
        </p:txBody>
      </p:sp>
      <p:sp>
        <p:nvSpPr>
          <p:cNvPr id="416" name="Google Shape;416;p7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synchronized (obj)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any waiting 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// 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obj.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notifyAll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(); // notify all awaiting objects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java.util.concurrent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Locks:</a:t>
            </a:r>
            <a:r>
              <a:rPr lang="en"/>
              <a:t> Lock, ReadWriteLock, Condition.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Atomics:</a:t>
            </a:r>
            <a:r>
              <a:rPr lang="en"/>
              <a:t> AtomicInteger, AtomicReference,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Executors:</a:t>
            </a:r>
            <a:r>
              <a:rPr lang="en"/>
              <a:t> Callable, Future, ExecutorService.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Queues:</a:t>
            </a:r>
            <a:r>
              <a:rPr lang="en"/>
              <a:t> BlockingQueue, DelayQueue.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Synchronizers:</a:t>
            </a:r>
            <a:r>
              <a:rPr lang="en"/>
              <a:t> Semaphore, CountDownLatch, CyclicBarrier.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Concurrent collections:</a:t>
            </a:r>
            <a:r>
              <a:rPr lang="en"/>
              <a:t> ConcurrentHashMap, CopyOnWriteArrayList.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 Runnable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abstract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void 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Сама по себе реализация интерфейса Runnable не обеспечивает выполнение в отдельном потоке.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запуска инструкций в отдельном потоке необходимо используется класс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Thread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implements Runnable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/* What will be run.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 Runnable target;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(target != null)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target.run();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Два способа создания потока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наследующий Thread и переопределить метод run().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Создать класс, реализующий интерфейс Runnable и передать его экземпляр в конструктор Thread.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Пример. Создать поток, печатающий в цикле заданный символ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1965</Words>
  <Application>Microsoft Office PowerPoint</Application>
  <PresentationFormat>Экран (16:9)</PresentationFormat>
  <Paragraphs>387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Consolas</vt:lpstr>
      <vt:lpstr>Lato</vt:lpstr>
      <vt:lpstr>Raleway</vt:lpstr>
      <vt:lpstr>Arial</vt:lpstr>
      <vt:lpstr>Streamline Modified</vt:lpstr>
      <vt:lpstr>Многопоточность в Java (основы)</vt:lpstr>
      <vt:lpstr>Многопоточность</vt:lpstr>
      <vt:lpstr>Синхронизация потоков</vt:lpstr>
      <vt:lpstr>Многопоточность в Java</vt:lpstr>
      <vt:lpstr>Базовые примитивы</vt:lpstr>
      <vt:lpstr>Интерфейс Runnable</vt:lpstr>
      <vt:lpstr>Thread</vt:lpstr>
      <vt:lpstr>Два способа создания потока</vt:lpstr>
      <vt:lpstr>Пример. Создать поток, печатающий в цикле заданный символ</vt:lpstr>
      <vt:lpstr>Создание потока. Способ 1</vt:lpstr>
      <vt:lpstr>Создание потока. Способ 2</vt:lpstr>
      <vt:lpstr>Запуск потока</vt:lpstr>
      <vt:lpstr>Запуск потока</vt:lpstr>
      <vt:lpstr>run() не приводит к параллельному исполнению</vt:lpstr>
      <vt:lpstr>Пример. Печатать символы с разной частотой</vt:lpstr>
      <vt:lpstr>Thread.sleep()</vt:lpstr>
      <vt:lpstr>Вывод символа с заданной частотой</vt:lpstr>
      <vt:lpstr>Символ ‘a’ будем печатать в два раза чаще, чем ‘b’</vt:lpstr>
      <vt:lpstr>Пример. Каждые 16 символов добавлять перевод строки</vt:lpstr>
      <vt:lpstr>Выравнивание</vt:lpstr>
      <vt:lpstr>Посмотрим на вывод</vt:lpstr>
      <vt:lpstr>Печатаем символы быстрее</vt:lpstr>
      <vt:lpstr>Смотрим на вывод</vt:lpstr>
      <vt:lpstr>Почему все сломалось?</vt:lpstr>
      <vt:lpstr>Потокобезопасность</vt:lpstr>
      <vt:lpstr>Классы проблем многопоточных приложений</vt:lpstr>
      <vt:lpstr>Презентация PowerPoint</vt:lpstr>
      <vt:lpstr>Критическая секция</vt:lpstr>
      <vt:lpstr>synchronized</vt:lpstr>
      <vt:lpstr>Состояние гонки (неопределенность параллелизма)</vt:lpstr>
      <vt:lpstr>check-then-act в классе CharRunnable</vt:lpstr>
      <vt:lpstr>check-then-act в классе CharRunnable</vt:lpstr>
      <vt:lpstr>На самом деле все еще сложнее из-за проблем с memory consistency</vt:lpstr>
      <vt:lpstr>Memory consistency</vt:lpstr>
      <vt:lpstr>synchronized</vt:lpstr>
      <vt:lpstr>synchronized</vt:lpstr>
      <vt:lpstr>Исправление CharRunnable</vt:lpstr>
      <vt:lpstr>Не помогло</vt:lpstr>
      <vt:lpstr>Почему не помогло?</vt:lpstr>
      <vt:lpstr>Презентация PowerPoint</vt:lpstr>
      <vt:lpstr>Общий контекст синхронизации</vt:lpstr>
      <vt:lpstr>Теперь все хорошо</vt:lpstr>
      <vt:lpstr>Побочные эффекты синхронизации</vt:lpstr>
      <vt:lpstr>Thread Contention</vt:lpstr>
      <vt:lpstr>volatile</vt:lpstr>
      <vt:lpstr>volatile</vt:lpstr>
      <vt:lpstr>Использование переменной состояния для завершения потока</vt:lpstr>
      <vt:lpstr>Использование переменной состояния для завершения потока</vt:lpstr>
      <vt:lpstr>Презентация PowerPoint</vt:lpstr>
      <vt:lpstr>Использование переменной состояния для завершения потока</vt:lpstr>
      <vt:lpstr>Презентация PowerPoint</vt:lpstr>
      <vt:lpstr>Thread.interrupt()</vt:lpstr>
      <vt:lpstr>Прерывание потока</vt:lpstr>
      <vt:lpstr>Прерывание потока</vt:lpstr>
      <vt:lpstr>wait/notify</vt:lpstr>
      <vt:lpstr>wait</vt:lpstr>
      <vt:lpstr>notify/notifyAll</vt:lpstr>
      <vt:lpstr>java.util.concurrent</vt:lpstr>
      <vt:lpstr>java.util.concurrent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 в Java (основы)</dc:title>
  <cp:lastModifiedBy>Verkhushin Sergey</cp:lastModifiedBy>
  <cp:revision>2</cp:revision>
  <dcterms:modified xsi:type="dcterms:W3CDTF">2020-10-27T16:12:14Z</dcterms:modified>
</cp:coreProperties>
</file>