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0" r:id="rId20"/>
    <p:sldId id="275" r:id="rId21"/>
    <p:sldId id="278" r:id="rId22"/>
    <p:sldId id="276" r:id="rId23"/>
    <p:sldId id="277" r:id="rId24"/>
    <p:sldId id="279"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75172"/>
  </p:normalViewPr>
  <p:slideViewPr>
    <p:cSldViewPr snapToGrid="0" snapToObjects="1">
      <p:cViewPr varScale="1">
        <p:scale>
          <a:sx n="58" d="100"/>
          <a:sy n="58" d="100"/>
        </p:scale>
        <p:origin x="13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3DA39-85F7-1B45-9B92-5A2CFEB651D1}" type="datetimeFigureOut">
              <a:rPr lang="ru-RU" smtClean="0"/>
              <a:t>14.04.2021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1BEE9-41FA-0F4C-BE08-8419949DEC2C}" type="slidenum">
              <a:rPr lang="ru-RU" smtClean="0"/>
              <a:t>‹#›</a:t>
            </a:fld>
            <a:endParaRPr lang="ru-RU"/>
          </a:p>
        </p:txBody>
      </p:sp>
    </p:spTree>
    <p:extLst>
      <p:ext uri="{BB962C8B-B14F-4D97-AF65-F5344CB8AC3E}">
        <p14:creationId xmlns:p14="http://schemas.microsoft.com/office/powerpoint/2010/main" val="3580027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DTD - важный механизм для </a:t>
            </a:r>
            <a:r>
              <a:rPr lang="ru-RU" dirty="0" err="1" smtClean="0"/>
              <a:t>валидации</a:t>
            </a:r>
            <a:r>
              <a:rPr lang="ru-RU" dirty="0" smtClean="0"/>
              <a:t> документа, но они не обязательны. Мы обсудим их позже в этой главе.</a:t>
            </a:r>
            <a:endParaRPr lang="ru-RU" dirty="0"/>
          </a:p>
        </p:txBody>
      </p:sp>
      <p:sp>
        <p:nvSpPr>
          <p:cNvPr id="4" name="Номер слайда 3"/>
          <p:cNvSpPr>
            <a:spLocks noGrp="1"/>
          </p:cNvSpPr>
          <p:nvPr>
            <p:ph type="sldNum" sz="quarter" idx="5"/>
          </p:nvPr>
        </p:nvSpPr>
        <p:spPr/>
        <p:txBody>
          <a:bodyPr/>
          <a:lstStyle/>
          <a:p>
            <a:fld id="{5451BEE9-41FA-0F4C-BE08-8419949DEC2C}" type="slidenum">
              <a:rPr lang="ru-RU" smtClean="0"/>
              <a:t>2</a:t>
            </a:fld>
            <a:endParaRPr lang="ru-RU"/>
          </a:p>
        </p:txBody>
      </p:sp>
    </p:spTree>
    <p:extLst>
      <p:ext uri="{BB962C8B-B14F-4D97-AF65-F5344CB8AC3E}">
        <p14:creationId xmlns:p14="http://schemas.microsoft.com/office/powerpoint/2010/main" val="3078621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Чтобы указать структуру документа, вы можете предоставить DTD или определение схемы XML. DTD или схема содержат правила, объясняющие, как должен быть сформирован документ, путем определения разрешенных дочерних элементов и атрибутов для каждого элемента. Например, DTD может содержать правило, как на слайде.</a:t>
            </a:r>
            <a:endParaRPr lang="en-US" dirty="0" smtClean="0"/>
          </a:p>
          <a:p>
            <a:r>
              <a:rPr lang="ru-RU" dirty="0" smtClean="0"/>
              <a:t>Это правило выражает, что элемент шрифта всегда должен иметь двух дочерних элементов, которые являются элементами имени и размера.</a:t>
            </a:r>
            <a:endParaRPr lang="e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sz="1200" kern="1200" dirty="0" smtClean="0">
                <a:solidFill>
                  <a:schemeClr val="tx1"/>
                </a:solidFill>
                <a:effectLst/>
                <a:latin typeface="+mn-lt"/>
                <a:ea typeface="+mn-ea"/>
                <a:cs typeface="+mn-cs"/>
              </a:rPr>
              <a:t>The XML Schema</a:t>
            </a:r>
            <a:r>
              <a:rPr lang="ru-RU" dirty="0" smtClean="0"/>
              <a:t> выражает то же ограничение, что и на слайде.</a:t>
            </a:r>
            <a:endParaRPr lang="en-US" dirty="0" smtClean="0"/>
          </a:p>
          <a:p>
            <a:endParaRPr lang="en" dirty="0" smtClean="0"/>
          </a:p>
        </p:txBody>
      </p:sp>
      <p:sp>
        <p:nvSpPr>
          <p:cNvPr id="4" name="Номер слайда 3"/>
          <p:cNvSpPr>
            <a:spLocks noGrp="1"/>
          </p:cNvSpPr>
          <p:nvPr>
            <p:ph type="sldNum" sz="quarter" idx="5"/>
          </p:nvPr>
        </p:nvSpPr>
        <p:spPr/>
        <p:txBody>
          <a:bodyPr/>
          <a:lstStyle/>
          <a:p>
            <a:fld id="{5451BEE9-41FA-0F4C-BE08-8419949DEC2C}" type="slidenum">
              <a:rPr lang="ru-RU" smtClean="0"/>
              <a:t>11</a:t>
            </a:fld>
            <a:endParaRPr lang="ru-RU"/>
          </a:p>
        </p:txBody>
      </p:sp>
    </p:spTree>
    <p:extLst>
      <p:ext uri="{BB962C8B-B14F-4D97-AF65-F5344CB8AC3E}">
        <p14:creationId xmlns:p14="http://schemas.microsoft.com/office/powerpoint/2010/main" val="3598793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12</a:t>
            </a:fld>
            <a:endParaRPr lang="ru-RU"/>
          </a:p>
        </p:txBody>
      </p:sp>
    </p:spTree>
    <p:extLst>
      <p:ext uri="{BB962C8B-B14F-4D97-AF65-F5344CB8AC3E}">
        <p14:creationId xmlns:p14="http://schemas.microsoft.com/office/powerpoint/2010/main" val="525499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 вы хотите найти определенную часть информации в XML-документе, может быть немного затруднительно перемещаться по узлам дерева DOM. Язык </a:t>
            </a:r>
            <a:r>
              <a:rPr lang="ru-RU" dirty="0" err="1" smtClean="0"/>
              <a:t>XPath</a:t>
            </a:r>
            <a:r>
              <a:rPr lang="ru-RU" dirty="0" smtClean="0"/>
              <a:t> упрощает доступ к узлам дерева. Например, предположим, что у вас есть HTML-документ, как на слайде.</a:t>
            </a:r>
            <a:endParaRPr lang="en-US" dirty="0" smtClean="0"/>
          </a:p>
          <a:p>
            <a:r>
              <a:rPr lang="ru-RU" dirty="0" smtClean="0"/>
              <a:t>Вы можете получить текст заголовка, оценив выражение </a:t>
            </a:r>
            <a:r>
              <a:rPr lang="ru-RU" dirty="0" err="1" smtClean="0"/>
              <a:t>XPath</a:t>
            </a:r>
            <a:r>
              <a:rPr lang="ru-RU" dirty="0" smtClean="0"/>
              <a:t> ниже на слайде</a:t>
            </a:r>
            <a:endParaRPr lang="en-US" dirty="0" smtClean="0"/>
          </a:p>
          <a:p>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Чтобы работать с выражениями </a:t>
            </a:r>
            <a:r>
              <a:rPr lang="ru-RU" dirty="0" err="1" smtClean="0"/>
              <a:t>XPath</a:t>
            </a:r>
            <a:r>
              <a:rPr lang="ru-RU" dirty="0" smtClean="0"/>
              <a:t>, сначала создайте объект </a:t>
            </a:r>
            <a:r>
              <a:rPr lang="ru-RU" dirty="0" err="1" smtClean="0"/>
              <a:t>XPath</a:t>
            </a:r>
            <a:r>
              <a:rPr lang="ru-RU" dirty="0" smtClean="0"/>
              <a:t> из </a:t>
            </a:r>
            <a:r>
              <a:rPr lang="ru-RU" dirty="0" err="1" smtClean="0"/>
              <a:t>XPathFactory</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Затем вызовите метод </a:t>
            </a:r>
            <a:r>
              <a:rPr lang="en-US" dirty="0" smtClean="0"/>
              <a:t>evaluate</a:t>
            </a:r>
            <a:r>
              <a:rPr lang="ru-RU" dirty="0" smtClean="0"/>
              <a:t> для выполнения выражения </a:t>
            </a:r>
            <a:r>
              <a:rPr lang="ru-RU" dirty="0" err="1" smtClean="0"/>
              <a:t>XPath</a:t>
            </a: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13</a:t>
            </a:fld>
            <a:endParaRPr lang="ru-RU"/>
          </a:p>
        </p:txBody>
      </p:sp>
    </p:spTree>
    <p:extLst>
      <p:ext uri="{BB962C8B-B14F-4D97-AF65-F5344CB8AC3E}">
        <p14:creationId xmlns:p14="http://schemas.microsoft.com/office/powerpoint/2010/main" val="4267839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 dirty="0"/>
          </a:p>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14</a:t>
            </a:fld>
            <a:endParaRPr lang="ru-RU"/>
          </a:p>
        </p:txBody>
      </p:sp>
    </p:spTree>
    <p:extLst>
      <p:ext uri="{BB962C8B-B14F-4D97-AF65-F5344CB8AC3E}">
        <p14:creationId xmlns:p14="http://schemas.microsoft.com/office/powerpoint/2010/main" val="1556379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Синтаксический анализатор SAX сообщает о событиях по мере того, как он анализирует компоненты входных XML-данных, но он никоим образом не сохраняет документ - создание структуры данных зависит от обработчиков событий. Фактически, </a:t>
            </a:r>
            <a:r>
              <a:rPr lang="ru-RU" dirty="0" err="1" smtClean="0"/>
              <a:t>парсер</a:t>
            </a:r>
            <a:r>
              <a:rPr lang="ru-RU" dirty="0" smtClean="0"/>
              <a:t> DOM построен поверх </a:t>
            </a:r>
            <a:r>
              <a:rPr lang="ru-RU" dirty="0" err="1" smtClean="0"/>
              <a:t>парсера</a:t>
            </a:r>
            <a:r>
              <a:rPr lang="ru-RU" dirty="0" smtClean="0"/>
              <a:t> SAX. Он строит дерево DOM по мере получения событий </a:t>
            </a:r>
            <a:r>
              <a:rPr lang="ru-RU" dirty="0" err="1" smtClean="0"/>
              <a:t>парсера</a:t>
            </a:r>
            <a:r>
              <a:rPr lang="ru-RU" dirty="0" smtClean="0"/>
              <a:t>.</a:t>
            </a:r>
            <a:r>
              <a:rPr lang="en" sz="1200" kern="1200" dirty="0" smtClean="0">
                <a:solidFill>
                  <a:schemeClr val="tx1"/>
                </a:solidFill>
                <a:effectLst/>
                <a:latin typeface="+mn-lt"/>
                <a:ea typeface="+mn-ea"/>
                <a:cs typeface="+mn-cs"/>
              </a:rPr>
              <a:t> </a:t>
            </a:r>
            <a:endParaRPr lang="en" sz="1200" kern="1200" dirty="0">
              <a:solidFill>
                <a:schemeClr val="tx1"/>
              </a:solidFill>
              <a:effectLst/>
              <a:latin typeface="+mn-lt"/>
              <a:ea typeface="+mn-ea"/>
              <a:cs typeface="+mn-cs"/>
            </a:endParaRPr>
          </a:p>
          <a:p>
            <a:endParaRPr lang="en" dirty="0"/>
          </a:p>
          <a:p>
            <a:r>
              <a:rPr lang="ru-RU" dirty="0" smtClean="0"/>
              <a:t>Всякий раз, когда вы используете синтаксический анализатор SAX, вам нужен обработчик, который определяет действия событий для различных событий синтаксического анализа. Интерфейс </a:t>
            </a:r>
            <a:r>
              <a:rPr lang="ru-RU" dirty="0" err="1" smtClean="0"/>
              <a:t>ContentHandler</a:t>
            </a:r>
            <a:r>
              <a:rPr lang="ru-RU" dirty="0" smtClean="0"/>
              <a:t> определяет несколько методов обратного вызова, которые синтаксический анализатор выполняет при анализе документа.</a:t>
            </a:r>
            <a:r>
              <a:rPr lang="en" sz="1200" kern="1200" dirty="0" smtClean="0">
                <a:solidFill>
                  <a:schemeClr val="tx1"/>
                </a:solidFill>
                <a:effectLst/>
                <a:latin typeface="+mn-lt"/>
                <a:ea typeface="+mn-ea"/>
                <a:cs typeface="+mn-cs"/>
              </a:rPr>
              <a:t> </a:t>
            </a:r>
            <a:endParaRPr lang="en" sz="1200" kern="1200" dirty="0">
              <a:solidFill>
                <a:schemeClr val="tx1"/>
              </a:solidFill>
              <a:effectLst/>
              <a:latin typeface="+mn-lt"/>
              <a:ea typeface="+mn-ea"/>
              <a:cs typeface="+mn-cs"/>
            </a:endParaRPr>
          </a:p>
          <a:p>
            <a:endParaRPr lang="en" sz="1200" kern="1200" dirty="0">
              <a:solidFill>
                <a:schemeClr val="tx1"/>
              </a:solidFill>
              <a:effectLst/>
              <a:latin typeface="+mn-lt"/>
              <a:ea typeface="+mn-ea"/>
              <a:cs typeface="+mn-cs"/>
            </a:endParaRPr>
          </a:p>
          <a:p>
            <a:r>
              <a:rPr lang="ru-RU" dirty="0" smtClean="0"/>
              <a:t>Вот самые важные из них:</a:t>
            </a:r>
          </a:p>
          <a:p>
            <a:r>
              <a:rPr lang="ru-RU" dirty="0" err="1" smtClean="0"/>
              <a:t>startElement</a:t>
            </a:r>
            <a:r>
              <a:rPr lang="ru-RU" dirty="0" smtClean="0"/>
              <a:t> и </a:t>
            </a:r>
            <a:r>
              <a:rPr lang="ru-RU" dirty="0" err="1" smtClean="0"/>
              <a:t>endElement</a:t>
            </a:r>
            <a:r>
              <a:rPr lang="ru-RU" dirty="0" smtClean="0"/>
              <a:t> вызываются каждый раз, когда встречается начальный или конечный тег.</a:t>
            </a:r>
          </a:p>
          <a:p>
            <a:r>
              <a:rPr lang="ru-RU" dirty="0" err="1" smtClean="0"/>
              <a:t>characters</a:t>
            </a:r>
            <a:r>
              <a:rPr lang="ru-RU" dirty="0" smtClean="0"/>
              <a:t> вызывается всякий раз, когда встречаются символьные данные.</a:t>
            </a:r>
          </a:p>
          <a:p>
            <a:r>
              <a:rPr lang="ru-RU" dirty="0" err="1" smtClean="0"/>
              <a:t>startDocument</a:t>
            </a:r>
            <a:r>
              <a:rPr lang="ru-RU" dirty="0" smtClean="0"/>
              <a:t> и </a:t>
            </a:r>
            <a:r>
              <a:rPr lang="ru-RU" dirty="0" err="1" smtClean="0"/>
              <a:t>endDocument</a:t>
            </a:r>
            <a:r>
              <a:rPr lang="ru-RU" dirty="0" smtClean="0"/>
              <a:t> вызываются по одному разу, в начале и в конце документа.</a:t>
            </a:r>
          </a:p>
        </p:txBody>
      </p:sp>
      <p:sp>
        <p:nvSpPr>
          <p:cNvPr id="4" name="Номер слайда 3"/>
          <p:cNvSpPr>
            <a:spLocks noGrp="1"/>
          </p:cNvSpPr>
          <p:nvPr>
            <p:ph type="sldNum" sz="quarter" idx="5"/>
          </p:nvPr>
        </p:nvSpPr>
        <p:spPr/>
        <p:txBody>
          <a:bodyPr/>
          <a:lstStyle/>
          <a:p>
            <a:fld id="{5451BEE9-41FA-0F4C-BE08-8419949DEC2C}" type="slidenum">
              <a:rPr lang="ru-RU" smtClean="0"/>
              <a:t>15</a:t>
            </a:fld>
            <a:endParaRPr lang="ru-RU"/>
          </a:p>
        </p:txBody>
      </p:sp>
    </p:spTree>
    <p:extLst>
      <p:ext uri="{BB962C8B-B14F-4D97-AF65-F5344CB8AC3E}">
        <p14:creationId xmlns:p14="http://schemas.microsoft.com/office/powerpoint/2010/main" val="2420134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Синтаксический анализатор </a:t>
            </a:r>
            <a:r>
              <a:rPr lang="ru-RU" dirty="0" err="1" smtClean="0"/>
              <a:t>StAX</a:t>
            </a:r>
            <a:r>
              <a:rPr lang="ru-RU" dirty="0" smtClean="0"/>
              <a:t> - это «</a:t>
            </a:r>
            <a:r>
              <a:rPr lang="en-US" dirty="0" smtClean="0"/>
              <a:t>poll</a:t>
            </a:r>
            <a:r>
              <a:rPr lang="en-US" baseline="0" dirty="0" smtClean="0"/>
              <a:t> parser</a:t>
            </a:r>
            <a:r>
              <a:rPr lang="ru-RU" dirty="0" smtClean="0"/>
              <a:t>». Вместо того, чтобы устанавливать обработчик событий, вы просто перебираете события, используя базовый цикл, например, на слайде.</a:t>
            </a: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16</a:t>
            </a:fld>
            <a:endParaRPr lang="ru-RU"/>
          </a:p>
        </p:txBody>
      </p:sp>
    </p:spTree>
    <p:extLst>
      <p:ext uri="{BB962C8B-B14F-4D97-AF65-F5344CB8AC3E}">
        <p14:creationId xmlns:p14="http://schemas.microsoft.com/office/powerpoint/2010/main" val="1488756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17</a:t>
            </a:fld>
            <a:endParaRPr lang="ru-RU"/>
          </a:p>
        </p:txBody>
      </p:sp>
    </p:spTree>
    <p:extLst>
      <p:ext uri="{BB962C8B-B14F-4D97-AF65-F5344CB8AC3E}">
        <p14:creationId xmlns:p14="http://schemas.microsoft.com/office/powerpoint/2010/main" val="124826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Как ни странно, не так просто написать дерево DOM в выходной поток.</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Самый простой подход - использовать API преобразований расширяемого языка таблиц стилей (XSLT).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Другой подход - использовать интерфейс </a:t>
            </a:r>
            <a:r>
              <a:rPr lang="ru-RU" dirty="0" err="1" smtClean="0"/>
              <a:t>LSSerializer</a:t>
            </a:r>
            <a:r>
              <a:rPr lang="ru-RU"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r>
              <a:rPr lang="ru-RU" dirty="0" smtClean="0"/>
              <a:t>В предыдущем разделе вы увидели, как создать XML-документ, написав дерево DOM. Если у вас нет другого использования для дерева DOM, этот подход не очень эффективен.</a:t>
            </a:r>
          </a:p>
          <a:p>
            <a:r>
              <a:rPr lang="ru-RU" dirty="0" err="1" smtClean="0"/>
              <a:t>StAX</a:t>
            </a:r>
            <a:r>
              <a:rPr lang="ru-RU" dirty="0" smtClean="0"/>
              <a:t> API позволяет напрямую писать XML-дерево.</a:t>
            </a:r>
            <a:r>
              <a:rPr lang="en" sz="1200" kern="1200" dirty="0" smtClean="0">
                <a:solidFill>
                  <a:schemeClr val="tx1"/>
                </a:solidFill>
                <a:effectLst/>
                <a:latin typeface="+mn-lt"/>
                <a:ea typeface="+mn-ea"/>
                <a:cs typeface="+mn-cs"/>
              </a:rPr>
              <a:t> </a:t>
            </a:r>
            <a:endParaRPr lang="en" dirty="0"/>
          </a:p>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18</a:t>
            </a:fld>
            <a:endParaRPr lang="ru-RU"/>
          </a:p>
        </p:txBody>
      </p:sp>
    </p:spTree>
    <p:extLst>
      <p:ext uri="{BB962C8B-B14F-4D97-AF65-F5344CB8AC3E}">
        <p14:creationId xmlns:p14="http://schemas.microsoft.com/office/powerpoint/2010/main" val="218654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StAX</a:t>
            </a:r>
            <a:r>
              <a:rPr lang="ru-RU" dirty="0" smtClean="0"/>
              <a:t> API позволяет напрямую писать XML-дерево.</a:t>
            </a:r>
            <a:r>
              <a:rPr lang="en" sz="1200" kern="1200" dirty="0" smtClean="0">
                <a:solidFill>
                  <a:schemeClr val="tx1"/>
                </a:solidFill>
                <a:effectLst/>
                <a:latin typeface="+mn-lt"/>
                <a:ea typeface="+mn-ea"/>
                <a:cs typeface="+mn-cs"/>
              </a:rPr>
              <a:t> </a:t>
            </a:r>
            <a:endParaRPr lang="en" dirty="0"/>
          </a:p>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19</a:t>
            </a:fld>
            <a:endParaRPr lang="ru-RU"/>
          </a:p>
        </p:txBody>
      </p:sp>
    </p:spTree>
    <p:extLst>
      <p:ext uri="{BB962C8B-B14F-4D97-AF65-F5344CB8AC3E}">
        <p14:creationId xmlns:p14="http://schemas.microsoft.com/office/powerpoint/2010/main" val="3602651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 dirty="0"/>
          </a:p>
          <a:p>
            <a:r>
              <a:rPr lang="en" dirty="0"/>
              <a:t/>
            </a:r>
            <a:br>
              <a:rPr lang="en" dirty="0"/>
            </a:b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20</a:t>
            </a:fld>
            <a:endParaRPr lang="ru-RU"/>
          </a:p>
        </p:txBody>
      </p:sp>
    </p:spTree>
    <p:extLst>
      <p:ext uri="{BB962C8B-B14F-4D97-AF65-F5344CB8AC3E}">
        <p14:creationId xmlns:p14="http://schemas.microsoft.com/office/powerpoint/2010/main" val="335803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Тело XML-документа содержит корневой элемент, который может содержать другие элементы. Элемент может содержать дочерние элементы, текст или и то, и другое. В примере элемент шрифта имеет два дочерних элемента: имя и размер. Элемент имени содержит текст «</a:t>
            </a:r>
            <a:r>
              <a:rPr lang="ru-RU" dirty="0" err="1" smtClean="0"/>
              <a:t>Helvetica</a:t>
            </a:r>
            <a:r>
              <a:rPr lang="ru-RU" dirty="0" smtClean="0"/>
              <a:t>».</a:t>
            </a:r>
            <a:endParaRPr lang="en" dirty="0"/>
          </a:p>
          <a:p>
            <a:endParaRPr lang="ru-RU" dirty="0"/>
          </a:p>
        </p:txBody>
      </p:sp>
      <p:sp>
        <p:nvSpPr>
          <p:cNvPr id="4" name="Номер слайда 3"/>
          <p:cNvSpPr>
            <a:spLocks noGrp="1"/>
          </p:cNvSpPr>
          <p:nvPr>
            <p:ph type="sldNum" sz="quarter" idx="5"/>
          </p:nvPr>
        </p:nvSpPr>
        <p:spPr/>
        <p:txBody>
          <a:bodyPr/>
          <a:lstStyle/>
          <a:p>
            <a:fld id="{5451BEE9-41FA-0F4C-BE08-8419949DEC2C}" type="slidenum">
              <a:rPr lang="ru-RU" smtClean="0"/>
              <a:t>3</a:t>
            </a:fld>
            <a:endParaRPr lang="ru-RU"/>
          </a:p>
        </p:txBody>
      </p:sp>
    </p:spTree>
    <p:extLst>
      <p:ext uri="{BB962C8B-B14F-4D97-AF65-F5344CB8AC3E}">
        <p14:creationId xmlns:p14="http://schemas.microsoft.com/office/powerpoint/2010/main" val="357172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21</a:t>
            </a:fld>
            <a:endParaRPr lang="ru-RU"/>
          </a:p>
        </p:txBody>
      </p:sp>
    </p:spTree>
    <p:extLst>
      <p:ext uri="{BB962C8B-B14F-4D97-AF65-F5344CB8AC3E}">
        <p14:creationId xmlns:p14="http://schemas.microsoft.com/office/powerpoint/2010/main" val="384635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Обработка JSON (JSON-P) - это API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для обработки (например, синтаксического анализа, генерации, преобразования и запроса) сообщений JSON.</a:t>
            </a:r>
          </a:p>
          <a:p>
            <a:r>
              <a:rPr lang="ru-RU" sz="1200" b="0" i="0" kern="1200" dirty="0" smtClean="0">
                <a:solidFill>
                  <a:schemeClr val="tx1"/>
                </a:solidFill>
                <a:effectLst/>
                <a:latin typeface="+mn-lt"/>
                <a:ea typeface="+mn-ea"/>
                <a:cs typeface="+mn-cs"/>
              </a:rPr>
              <a:t>Он создает и использует текст JSON в потоковом режиме (аналогично </a:t>
            </a:r>
            <a:r>
              <a:rPr lang="ru-RU" sz="1200" b="0" i="0" kern="1200" dirty="0" err="1" smtClean="0">
                <a:solidFill>
                  <a:schemeClr val="tx1"/>
                </a:solidFill>
                <a:effectLst/>
                <a:latin typeface="+mn-lt"/>
                <a:ea typeface="+mn-ea"/>
                <a:cs typeface="+mn-cs"/>
              </a:rPr>
              <a:t>StAX</a:t>
            </a:r>
            <a:r>
              <a:rPr lang="ru-RU" sz="1200" b="0" i="0" kern="1200" dirty="0" smtClean="0">
                <a:solidFill>
                  <a:schemeClr val="tx1"/>
                </a:solidFill>
                <a:effectLst/>
                <a:latin typeface="+mn-lt"/>
                <a:ea typeface="+mn-ea"/>
                <a:cs typeface="+mn-cs"/>
              </a:rPr>
              <a:t> API для XML) и позволяет создавать объектную модель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для текста JSON с использованием классов API (аналогично DOM API для XML).</a:t>
            </a:r>
            <a:r>
              <a:rPr lang="en" dirty="0" smtClean="0"/>
              <a:t/>
            </a:r>
            <a:br>
              <a:rPr lang="en" dirty="0" smtClean="0"/>
            </a:b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22</a:t>
            </a:fld>
            <a:endParaRPr lang="ru-RU"/>
          </a:p>
        </p:txBody>
      </p:sp>
    </p:spTree>
    <p:extLst>
      <p:ext uri="{BB962C8B-B14F-4D97-AF65-F5344CB8AC3E}">
        <p14:creationId xmlns:p14="http://schemas.microsoft.com/office/powerpoint/2010/main" val="2194240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Основная точка входа JSON-P - это класс </a:t>
            </a:r>
            <a:r>
              <a:rPr lang="ru-RU" dirty="0" err="1" smtClean="0"/>
              <a:t>Json</a:t>
            </a:r>
            <a:r>
              <a:rPr lang="ru-RU" dirty="0" smtClean="0"/>
              <a:t>. Он предоставляет все необходимые методы для анализа и построения строк JSON из </a:t>
            </a:r>
            <a:r>
              <a:rPr lang="ru-RU" dirty="0" err="1" smtClean="0"/>
              <a:t>Java</a:t>
            </a:r>
            <a:r>
              <a:rPr lang="ru-RU" dirty="0" smtClean="0"/>
              <a:t>. </a:t>
            </a:r>
            <a:r>
              <a:rPr lang="ru-RU" dirty="0" err="1" smtClean="0"/>
              <a:t>Json</a:t>
            </a:r>
            <a:r>
              <a:rPr lang="ru-RU" dirty="0" smtClean="0"/>
              <a:t> - это </a:t>
            </a:r>
            <a:r>
              <a:rPr lang="ru-RU" dirty="0" err="1" smtClean="0"/>
              <a:t>синглтон</a:t>
            </a:r>
            <a:r>
              <a:rPr lang="ru-RU" dirty="0" smtClean="0"/>
              <a:t>, содержащий статические фабричные методы для всех соответствующих элементов JSON-P API.</a:t>
            </a:r>
          </a:p>
          <a:p>
            <a:endParaRPr lang="ru-RU" dirty="0" smtClean="0"/>
          </a:p>
          <a:p>
            <a:r>
              <a:rPr lang="ru-RU" dirty="0" smtClean="0"/>
              <a:t>API потоковой передачи JSON-P поддерживает синтаксический анализ строки JSON. В отличие от объектной модели, она предлагает более общий доступ к строкам JSON, которые могут изменяться чаще с добавлением атрибутов или аналогичными структурными изменениями. </a:t>
            </a:r>
            <a:r>
              <a:rPr lang="ru-RU" dirty="0" err="1" smtClean="0"/>
              <a:t>Streaming</a:t>
            </a:r>
            <a:r>
              <a:rPr lang="ru-RU" dirty="0" smtClean="0"/>
              <a:t> API также является предпочтительным методом для очень больших строк JSON, которые могут потребовать больше памяти, чтобы полностью прочитать их через API объектной модели.</a:t>
            </a:r>
          </a:p>
        </p:txBody>
      </p:sp>
      <p:sp>
        <p:nvSpPr>
          <p:cNvPr id="4" name="Номер слайда 3"/>
          <p:cNvSpPr>
            <a:spLocks noGrp="1"/>
          </p:cNvSpPr>
          <p:nvPr>
            <p:ph type="sldNum" sz="quarter" idx="5"/>
          </p:nvPr>
        </p:nvSpPr>
        <p:spPr/>
        <p:txBody>
          <a:bodyPr/>
          <a:lstStyle/>
          <a:p>
            <a:fld id="{5451BEE9-41FA-0F4C-BE08-8419949DEC2C}" type="slidenum">
              <a:rPr lang="ru-RU" smtClean="0"/>
              <a:t>23</a:t>
            </a:fld>
            <a:endParaRPr lang="ru-RU"/>
          </a:p>
        </p:txBody>
      </p:sp>
    </p:spTree>
    <p:extLst>
      <p:ext uri="{BB962C8B-B14F-4D97-AF65-F5344CB8AC3E}">
        <p14:creationId xmlns:p14="http://schemas.microsoft.com/office/powerpoint/2010/main" val="549924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24</a:t>
            </a:fld>
            <a:endParaRPr lang="ru-RU"/>
          </a:p>
        </p:txBody>
      </p:sp>
    </p:spTree>
    <p:extLst>
      <p:ext uri="{BB962C8B-B14F-4D97-AF65-F5344CB8AC3E}">
        <p14:creationId xmlns:p14="http://schemas.microsoft.com/office/powerpoint/2010/main" val="359643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Лучше всего структурировать ваши </a:t>
            </a:r>
            <a:r>
              <a:rPr lang="en-US" sz="1200" b="0" i="0" kern="1200" dirty="0" smtClean="0">
                <a:solidFill>
                  <a:schemeClr val="tx1"/>
                </a:solidFill>
                <a:effectLst/>
                <a:latin typeface="+mn-lt"/>
                <a:ea typeface="+mn-ea"/>
                <a:cs typeface="+mn-cs"/>
              </a:rPr>
              <a:t>XML-</a:t>
            </a:r>
            <a:r>
              <a:rPr lang="ru-RU" sz="1200" b="0" i="0" kern="1200" dirty="0" smtClean="0">
                <a:solidFill>
                  <a:schemeClr val="tx1"/>
                </a:solidFill>
                <a:effectLst/>
                <a:latin typeface="+mn-lt"/>
                <a:ea typeface="+mn-ea"/>
                <a:cs typeface="+mn-cs"/>
              </a:rPr>
              <a:t>документы так, чтобы элемент содержал либо дочерние элементы, либо текст. Вот пример того, чего следует избегать В спецификации </a:t>
            </a:r>
            <a:r>
              <a:rPr lang="en-US" sz="1200" b="0" i="0" kern="1200" dirty="0" smtClean="0">
                <a:solidFill>
                  <a:schemeClr val="tx1"/>
                </a:solidFill>
                <a:effectLst/>
                <a:latin typeface="+mn-lt"/>
                <a:ea typeface="+mn-ea"/>
                <a:cs typeface="+mn-cs"/>
              </a:rPr>
              <a:t>XML </a:t>
            </a:r>
            <a:r>
              <a:rPr lang="ru-RU" sz="1200" b="0" i="0" kern="1200" dirty="0" smtClean="0">
                <a:solidFill>
                  <a:schemeClr val="tx1"/>
                </a:solidFill>
                <a:effectLst/>
                <a:latin typeface="+mn-lt"/>
                <a:ea typeface="+mn-ea"/>
                <a:cs typeface="+mn-cs"/>
              </a:rPr>
              <a:t>это называется смешанным содержимым. Как вы увидите далее в этой главе, вы можете упростить синтаксический анализ, если избегаете смешанного содержимого</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Среди разработчиков </a:t>
            </a:r>
            <a:r>
              <a:rPr lang="en-US" sz="1200" b="0" i="0" kern="1200" dirty="0" smtClean="0">
                <a:solidFill>
                  <a:schemeClr val="tx1"/>
                </a:solidFill>
                <a:effectLst/>
                <a:latin typeface="+mn-lt"/>
                <a:ea typeface="+mn-ea"/>
                <a:cs typeface="+mn-cs"/>
              </a:rPr>
              <a:t>XML </a:t>
            </a:r>
            <a:r>
              <a:rPr lang="ru-RU" sz="1200" b="0" i="0" kern="1200" dirty="0" smtClean="0">
                <a:solidFill>
                  <a:schemeClr val="tx1"/>
                </a:solidFill>
                <a:effectLst/>
                <a:latin typeface="+mn-lt"/>
                <a:ea typeface="+mn-ea"/>
                <a:cs typeface="+mn-cs"/>
              </a:rPr>
              <a:t>есть некоторые разногласия относительно того, когда использовать элементы, а когда - атрибуты. Например, казалось бы, проще описать шрифт как это сделано на втором примере. Однако атрибуты гораздо менее гибкие. Предположим, вы хотите добавить единицы к значению размера. Если вы используете атрибуты, вам нужно будет добавить единицу измерения к значению атрибута. Обычно используется эмпирическое правило: атрибуты следует использовать только для изменения интерпретации значения, а не для задания значений. Если вы вовлечены в метафизическую дискуссию о том, является ли конкретный параметр модификацией интерпретации значения или нет, просто скажите «нет» атрибутам и используйте элементы повсюду. Многие полезные </a:t>
            </a:r>
            <a:r>
              <a:rPr lang="en-US" sz="1200" b="0" i="0" kern="1200" dirty="0" smtClean="0">
                <a:solidFill>
                  <a:schemeClr val="tx1"/>
                </a:solidFill>
                <a:effectLst/>
                <a:latin typeface="+mn-lt"/>
                <a:ea typeface="+mn-ea"/>
                <a:cs typeface="+mn-cs"/>
              </a:rPr>
              <a:t>XML-</a:t>
            </a:r>
            <a:r>
              <a:rPr lang="ru-RU" sz="1200" b="0" i="0" kern="1200" dirty="0" smtClean="0">
                <a:solidFill>
                  <a:schemeClr val="tx1"/>
                </a:solidFill>
                <a:effectLst/>
                <a:latin typeface="+mn-lt"/>
                <a:ea typeface="+mn-ea"/>
                <a:cs typeface="+mn-cs"/>
              </a:rPr>
              <a:t>документы вообще не используют атрибуты.</a:t>
            </a:r>
          </a:p>
        </p:txBody>
      </p:sp>
      <p:sp>
        <p:nvSpPr>
          <p:cNvPr id="4" name="Номер слайда 3"/>
          <p:cNvSpPr>
            <a:spLocks noGrp="1"/>
          </p:cNvSpPr>
          <p:nvPr>
            <p:ph type="sldNum" sz="quarter" idx="5"/>
          </p:nvPr>
        </p:nvSpPr>
        <p:spPr/>
        <p:txBody>
          <a:bodyPr/>
          <a:lstStyle/>
          <a:p>
            <a:fld id="{5451BEE9-41FA-0F4C-BE08-8419949DEC2C}" type="slidenum">
              <a:rPr lang="ru-RU" smtClean="0"/>
              <a:t>4</a:t>
            </a:fld>
            <a:endParaRPr lang="ru-RU"/>
          </a:p>
        </p:txBody>
      </p:sp>
    </p:spTree>
    <p:extLst>
      <p:ext uri="{BB962C8B-B14F-4D97-AF65-F5344CB8AC3E}">
        <p14:creationId xmlns:p14="http://schemas.microsoft.com/office/powerpoint/2010/main" val="316597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Чтобы обработать XML-документ, вам необходимо его проанализировать. </a:t>
            </a:r>
            <a:r>
              <a:rPr lang="ru-RU" dirty="0" err="1" smtClean="0"/>
              <a:t>Парсер</a:t>
            </a:r>
            <a:r>
              <a:rPr lang="ru-RU" dirty="0" smtClean="0"/>
              <a:t> - это программа, которая считывает файл, подтверждает, что файл имеет правильный формат, разбивает его на составные элементы и позволяет программисту получить доступ к этим элементам.</a:t>
            </a:r>
          </a:p>
          <a:p>
            <a:endParaRPr lang="ru-RU" dirty="0" smtClean="0"/>
          </a:p>
          <a:p>
            <a:r>
              <a:rPr lang="ru-RU" dirty="0" smtClean="0"/>
              <a:t>Библиотека </a:t>
            </a:r>
            <a:r>
              <a:rPr lang="ru-RU" dirty="0" err="1" smtClean="0"/>
              <a:t>Java</a:t>
            </a:r>
            <a:r>
              <a:rPr lang="ru-RU" dirty="0" smtClean="0"/>
              <a:t> предоставляет два типа анализаторов XML. Синтаксические анализаторы дерева, такие как анализатор объектной модели документа (DOM), которые считывают XML-документ в древовидную структуру. Потоковые </a:t>
            </a:r>
            <a:r>
              <a:rPr lang="ru-RU" dirty="0" err="1" smtClean="0"/>
              <a:t>парсеры</a:t>
            </a:r>
            <a:r>
              <a:rPr lang="ru-RU" dirty="0" smtClean="0"/>
              <a:t>, такие как </a:t>
            </a:r>
            <a:r>
              <a:rPr lang="ru-RU" dirty="0" err="1" smtClean="0"/>
              <a:t>парсер</a:t>
            </a:r>
            <a:r>
              <a:rPr lang="ru-RU" dirty="0" smtClean="0"/>
              <a:t> </a:t>
            </a:r>
            <a:r>
              <a:rPr lang="ru-RU" dirty="0" err="1" smtClean="0"/>
              <a:t>Simple</a:t>
            </a:r>
            <a:r>
              <a:rPr lang="ru-RU" dirty="0" smtClean="0"/>
              <a:t> API </a:t>
            </a:r>
            <a:r>
              <a:rPr lang="ru-RU" dirty="0" err="1" smtClean="0"/>
              <a:t>for</a:t>
            </a:r>
            <a:r>
              <a:rPr lang="ru-RU" dirty="0" smtClean="0"/>
              <a:t> XML (SAX), которые генерируют события при чтении XML-документа. </a:t>
            </a:r>
          </a:p>
          <a:p>
            <a:endParaRPr lang="ru-RU" dirty="0" smtClean="0"/>
          </a:p>
          <a:p>
            <a:r>
              <a:rPr lang="ru-RU" dirty="0" err="1" smtClean="0"/>
              <a:t>Парсеры</a:t>
            </a:r>
            <a:r>
              <a:rPr lang="ru-RU" dirty="0" smtClean="0"/>
              <a:t> DOM проще использовать для большинства целей, поэтому сначала мы объясним их. Вы можете рассмотреть возможность потокового синтаксического анализа, если вы обрабатываете очень длинные документы, древовидные структуры которых занимают много памяти, или если вас интересуют только несколько элементов, и вам не важен их контекст.</a:t>
            </a: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5</a:t>
            </a:fld>
            <a:endParaRPr lang="ru-RU"/>
          </a:p>
        </p:txBody>
      </p:sp>
    </p:spTree>
    <p:extLst>
      <p:ext uri="{BB962C8B-B14F-4D97-AF65-F5344CB8AC3E}">
        <p14:creationId xmlns:p14="http://schemas.microsoft.com/office/powerpoint/2010/main" val="1275128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
            </a:r>
            <a:br>
              <a:rPr lang="ru-RU" dirty="0" smtClean="0"/>
            </a:br>
            <a:r>
              <a:rPr lang="ru-RU" sz="1200" b="0" i="0" kern="1200" dirty="0" smtClean="0">
                <a:solidFill>
                  <a:schemeClr val="tx1"/>
                </a:solidFill>
                <a:effectLst/>
                <a:latin typeface="+mn-lt"/>
                <a:ea typeface="+mn-ea"/>
                <a:cs typeface="+mn-cs"/>
              </a:rPr>
              <a:t>Чтобы прочитать XML-документ, вам понадобится объект </a:t>
            </a:r>
            <a:r>
              <a:rPr lang="ru-RU" sz="1200" b="0" i="0" kern="1200" dirty="0" err="1" smtClean="0">
                <a:solidFill>
                  <a:schemeClr val="tx1"/>
                </a:solidFill>
                <a:effectLst/>
                <a:latin typeface="+mn-lt"/>
                <a:ea typeface="+mn-ea"/>
                <a:cs typeface="+mn-cs"/>
              </a:rPr>
              <a:t>DocumentBuilder</a:t>
            </a:r>
            <a:r>
              <a:rPr lang="ru-RU" sz="1200" b="0" i="0" kern="1200" dirty="0" smtClean="0">
                <a:solidFill>
                  <a:schemeClr val="tx1"/>
                </a:solidFill>
                <a:effectLst/>
                <a:latin typeface="+mn-lt"/>
                <a:ea typeface="+mn-ea"/>
                <a:cs typeface="+mn-cs"/>
              </a:rPr>
              <a:t>, который вы получаете из </a:t>
            </a:r>
            <a:r>
              <a:rPr lang="ru-RU" sz="1200" b="0" i="0" kern="1200" dirty="0" err="1" smtClean="0">
                <a:solidFill>
                  <a:schemeClr val="tx1"/>
                </a:solidFill>
                <a:effectLst/>
                <a:latin typeface="+mn-lt"/>
                <a:ea typeface="+mn-ea"/>
                <a:cs typeface="+mn-cs"/>
              </a:rPr>
              <a:t>DocumentBuilderFactory</a:t>
            </a: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6</a:t>
            </a:fld>
            <a:endParaRPr lang="ru-RU"/>
          </a:p>
        </p:txBody>
      </p:sp>
    </p:spTree>
    <p:extLst>
      <p:ext uri="{BB962C8B-B14F-4D97-AF65-F5344CB8AC3E}">
        <p14:creationId xmlns:p14="http://schemas.microsoft.com/office/powerpoint/2010/main" val="202250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Объект </a:t>
            </a:r>
            <a:r>
              <a:rPr lang="ru-RU" dirty="0" err="1" smtClean="0"/>
              <a:t>Document</a:t>
            </a:r>
            <a:r>
              <a:rPr lang="ru-RU" dirty="0" smtClean="0"/>
              <a:t> - это представление в памяти древовидной структуры XML-документа. Он состоит из объектов, классы которых реализуют интерфейс </a:t>
            </a:r>
            <a:r>
              <a:rPr lang="ru-RU" dirty="0" err="1" smtClean="0"/>
              <a:t>Node</a:t>
            </a:r>
            <a:r>
              <a:rPr lang="ru-RU" dirty="0" smtClean="0"/>
              <a:t> и его различные </a:t>
            </a:r>
            <a:r>
              <a:rPr lang="ru-RU" dirty="0" err="1" smtClean="0"/>
              <a:t>подынтерфейсы</a:t>
            </a:r>
            <a:r>
              <a:rPr lang="ru-RU" dirty="0" smtClean="0"/>
              <a:t>. На рисунке показана иерархия наследования </a:t>
            </a:r>
            <a:r>
              <a:rPr lang="ru-RU" dirty="0" err="1" smtClean="0"/>
              <a:t>подынтерфейсов</a:t>
            </a:r>
            <a:r>
              <a:rPr lang="ru-RU" dirty="0" smtClean="0"/>
              <a:t>.</a:t>
            </a:r>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7</a:t>
            </a:fld>
            <a:endParaRPr lang="ru-RU"/>
          </a:p>
        </p:txBody>
      </p:sp>
    </p:spTree>
    <p:extLst>
      <p:ext uri="{BB962C8B-B14F-4D97-AF65-F5344CB8AC3E}">
        <p14:creationId xmlns:p14="http://schemas.microsoft.com/office/powerpoint/2010/main" val="1038867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Начните анализ содержимого документа с вызова метода </a:t>
            </a:r>
            <a:r>
              <a:rPr lang="ru-RU" dirty="0" err="1" smtClean="0"/>
              <a:t>getDocumentElement</a:t>
            </a:r>
            <a:r>
              <a:rPr lang="ru-RU" dirty="0" smtClean="0"/>
              <a:t>. Он возвращается корневой элемент. Например, если вы обрабатываете документ, как на экране, тогда вызов </a:t>
            </a:r>
            <a:r>
              <a:rPr lang="ru-RU" dirty="0" err="1" smtClean="0"/>
              <a:t>getDocumentElement</a:t>
            </a:r>
            <a:r>
              <a:rPr lang="ru-RU" dirty="0" smtClean="0"/>
              <a:t> возвращает элемент шрифта.</a:t>
            </a:r>
            <a:endParaRPr lang="en-US" dirty="0" smtClean="0"/>
          </a:p>
          <a:p>
            <a:endParaRPr lang="en-US" dirty="0" smtClean="0"/>
          </a:p>
          <a:p>
            <a:r>
              <a:rPr lang="ru-RU" dirty="0" smtClean="0"/>
              <a:t>Метод </a:t>
            </a:r>
            <a:r>
              <a:rPr lang="ru-RU" dirty="0" err="1" smtClean="0"/>
              <a:t>getTagName</a:t>
            </a:r>
            <a:r>
              <a:rPr lang="ru-RU" dirty="0" smtClean="0"/>
              <a:t> возвращает имя тега элемента. В предыдущем примере </a:t>
            </a:r>
            <a:r>
              <a:rPr lang="ru-RU" dirty="0" err="1" smtClean="0"/>
              <a:t>root.getTagName</a:t>
            </a:r>
            <a:r>
              <a:rPr lang="ru-RU" dirty="0" smtClean="0"/>
              <a:t> () возвращает строку «</a:t>
            </a:r>
            <a:r>
              <a:rPr lang="en-US" dirty="0" smtClean="0"/>
              <a:t>font</a:t>
            </a:r>
            <a:r>
              <a:rPr lang="ru-RU" dirty="0" smtClean="0"/>
              <a:t>».</a:t>
            </a:r>
            <a:endParaRPr lang="en-US" dirty="0" smtClean="0"/>
          </a:p>
          <a:p>
            <a:endParaRPr lang="en-US" dirty="0" smtClean="0"/>
          </a:p>
          <a:p>
            <a:r>
              <a:rPr lang="ru-RU" dirty="0" smtClean="0"/>
              <a:t>Чтобы получить дочерние элементы элемента (которые могут быть </a:t>
            </a:r>
            <a:r>
              <a:rPr lang="ru-RU" dirty="0" err="1" smtClean="0"/>
              <a:t>подэлементами</a:t>
            </a:r>
            <a:r>
              <a:rPr lang="ru-RU" dirty="0" smtClean="0"/>
              <a:t>, текстом, комментариями или другими узлами), используйте метод </a:t>
            </a:r>
            <a:r>
              <a:rPr lang="ru-RU" dirty="0" err="1" smtClean="0"/>
              <a:t>getChildNodes</a:t>
            </a:r>
            <a:r>
              <a:rPr lang="ru-RU" dirty="0" smtClean="0"/>
              <a:t>. Этот метод возвращает коллекцию типа </a:t>
            </a:r>
            <a:r>
              <a:rPr lang="ru-RU" dirty="0" err="1" smtClean="0"/>
              <a:t>NodeList</a:t>
            </a:r>
            <a:r>
              <a:rPr lang="ru-RU" dirty="0" smtClean="0"/>
              <a:t>. Этот тип был стандартизирован до появления стандартных коллекций </a:t>
            </a:r>
            <a:r>
              <a:rPr lang="ru-RU" dirty="0" err="1" smtClean="0"/>
              <a:t>Java</a:t>
            </a:r>
            <a:r>
              <a:rPr lang="ru-RU" dirty="0" smtClean="0"/>
              <a:t>, поэтому у него другой протокол доступа. Метод </a:t>
            </a:r>
            <a:r>
              <a:rPr lang="ru-RU" dirty="0" err="1" smtClean="0"/>
              <a:t>item</a:t>
            </a:r>
            <a:r>
              <a:rPr lang="ru-RU" dirty="0" smtClean="0"/>
              <a:t> получает элемент с заданным индексом, а метод </a:t>
            </a:r>
            <a:r>
              <a:rPr lang="ru-RU" dirty="0" err="1" smtClean="0"/>
              <a:t>getLength</a:t>
            </a:r>
            <a:r>
              <a:rPr lang="ru-RU" dirty="0" smtClean="0"/>
              <a:t> дает общее количество элементов. Вы можете перечислить всех детей так:</a:t>
            </a:r>
            <a:endParaRPr lang="en-US" dirty="0" smtClean="0"/>
          </a:p>
          <a:p>
            <a:endParaRPr lang="en-US" dirty="0" smtClean="0"/>
          </a:p>
          <a:p>
            <a:r>
              <a:rPr lang="ru-RU" dirty="0" smtClean="0"/>
              <a:t>Будьте осторожны при анализе детей. Предположим, например, что вы обрабатываете документ Вы ожидаете, что у элемента </a:t>
            </a:r>
            <a:r>
              <a:rPr lang="ru-RU" dirty="0" err="1" smtClean="0"/>
              <a:t>font</a:t>
            </a:r>
            <a:r>
              <a:rPr lang="ru-RU" dirty="0" smtClean="0"/>
              <a:t> будет два дочерних элемента, но синтаксический анализатор сообщает о пяти:</a:t>
            </a:r>
            <a:endParaRPr lang="en-US" dirty="0" smtClean="0"/>
          </a:p>
          <a:p>
            <a:r>
              <a:rPr lang="ru-RU" dirty="0" smtClean="0"/>
              <a:t>Пробел между &lt;</a:t>
            </a:r>
            <a:r>
              <a:rPr lang="ru-RU" dirty="0" err="1" smtClean="0"/>
              <a:t>font</a:t>
            </a:r>
            <a:r>
              <a:rPr lang="ru-RU" dirty="0" smtClean="0"/>
              <a:t>&gt; и &lt;</a:t>
            </a:r>
            <a:r>
              <a:rPr lang="ru-RU" dirty="0" err="1" smtClean="0"/>
              <a:t>name</a:t>
            </a:r>
            <a:r>
              <a:rPr lang="ru-RU" dirty="0" smtClean="0"/>
              <a:t>&gt;</a:t>
            </a:r>
            <a:endParaRPr lang="en-US" dirty="0" smtClean="0"/>
          </a:p>
          <a:p>
            <a:r>
              <a:rPr lang="ru-RU" dirty="0" smtClean="0"/>
              <a:t>Элемент имени</a:t>
            </a:r>
            <a:endParaRPr lang="en-US" dirty="0" smtClean="0"/>
          </a:p>
          <a:p>
            <a:r>
              <a:rPr lang="ru-RU" dirty="0" smtClean="0"/>
              <a:t>Пробел между &lt;/</a:t>
            </a:r>
            <a:r>
              <a:rPr lang="ru-RU" dirty="0" err="1" smtClean="0"/>
              <a:t>name</a:t>
            </a:r>
            <a:r>
              <a:rPr lang="ru-RU" dirty="0" smtClean="0"/>
              <a:t>&gt; и &lt;</a:t>
            </a:r>
            <a:r>
              <a:rPr lang="ru-RU" dirty="0" err="1" smtClean="0"/>
              <a:t>size</a:t>
            </a:r>
            <a:r>
              <a:rPr lang="ru-RU" dirty="0" smtClean="0"/>
              <a:t>&gt;</a:t>
            </a:r>
            <a:endParaRPr lang="en-US" dirty="0" smtClean="0"/>
          </a:p>
          <a:p>
            <a:r>
              <a:rPr lang="ru-RU" dirty="0" smtClean="0"/>
              <a:t>Элемент размера</a:t>
            </a:r>
            <a:endParaRPr lang="en-US" dirty="0" smtClean="0"/>
          </a:p>
          <a:p>
            <a:r>
              <a:rPr lang="ru-RU" dirty="0" smtClean="0"/>
              <a:t>Пробел между &lt;/</a:t>
            </a:r>
            <a:r>
              <a:rPr lang="ru-RU" dirty="0" err="1" smtClean="0"/>
              <a:t>size</a:t>
            </a:r>
            <a:r>
              <a:rPr lang="ru-RU" dirty="0" smtClean="0"/>
              <a:t>&gt; и &lt;/</a:t>
            </a:r>
            <a:r>
              <a:rPr lang="ru-RU" dirty="0" err="1" smtClean="0"/>
              <a:t>font</a:t>
            </a:r>
            <a:r>
              <a:rPr lang="ru-RU" dirty="0" smtClean="0"/>
              <a:t>&gt;</a:t>
            </a:r>
            <a:endParaRPr lang="en-US" dirty="0" smtClean="0"/>
          </a:p>
          <a:p>
            <a:endParaRPr lang="en-US" dirty="0" smtClean="0"/>
          </a:p>
        </p:txBody>
      </p:sp>
      <p:sp>
        <p:nvSpPr>
          <p:cNvPr id="4" name="Номер слайда 3"/>
          <p:cNvSpPr>
            <a:spLocks noGrp="1"/>
          </p:cNvSpPr>
          <p:nvPr>
            <p:ph type="sldNum" sz="quarter" idx="5"/>
          </p:nvPr>
        </p:nvSpPr>
        <p:spPr/>
        <p:txBody>
          <a:bodyPr/>
          <a:lstStyle/>
          <a:p>
            <a:fld id="{5451BEE9-41FA-0F4C-BE08-8419949DEC2C}" type="slidenum">
              <a:rPr lang="ru-RU" smtClean="0"/>
              <a:t>8</a:t>
            </a:fld>
            <a:endParaRPr lang="ru-RU"/>
          </a:p>
        </p:txBody>
      </p:sp>
    </p:spTree>
    <p:extLst>
      <p:ext uri="{BB962C8B-B14F-4D97-AF65-F5344CB8AC3E}">
        <p14:creationId xmlns:p14="http://schemas.microsoft.com/office/powerpoint/2010/main" val="154543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9</a:t>
            </a:fld>
            <a:endParaRPr lang="ru-RU"/>
          </a:p>
        </p:txBody>
      </p:sp>
    </p:spTree>
    <p:extLst>
      <p:ext uri="{BB962C8B-B14F-4D97-AF65-F5344CB8AC3E}">
        <p14:creationId xmlns:p14="http://schemas.microsoft.com/office/powerpoint/2010/main" val="2999438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 dirty="0"/>
          </a:p>
        </p:txBody>
      </p:sp>
      <p:sp>
        <p:nvSpPr>
          <p:cNvPr id="4" name="Номер слайда 3"/>
          <p:cNvSpPr>
            <a:spLocks noGrp="1"/>
          </p:cNvSpPr>
          <p:nvPr>
            <p:ph type="sldNum" sz="quarter" idx="5"/>
          </p:nvPr>
        </p:nvSpPr>
        <p:spPr/>
        <p:txBody>
          <a:bodyPr/>
          <a:lstStyle/>
          <a:p>
            <a:fld id="{5451BEE9-41FA-0F4C-BE08-8419949DEC2C}" type="slidenum">
              <a:rPr lang="ru-RU" smtClean="0"/>
              <a:t>10</a:t>
            </a:fld>
            <a:endParaRPr lang="ru-RU"/>
          </a:p>
        </p:txBody>
      </p:sp>
    </p:spTree>
    <p:extLst>
      <p:ext uri="{BB962C8B-B14F-4D97-AF65-F5344CB8AC3E}">
        <p14:creationId xmlns:p14="http://schemas.microsoft.com/office/powerpoint/2010/main" val="77776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FD5B32-D306-1F42-A50C-8108CCAAE9C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FCF2E91-98DC-7444-B270-F61D2F090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1C6D50-CF2B-1D4A-9AA8-88F40F1B2A6D}"/>
              </a:ext>
            </a:extLst>
          </p:cNvPr>
          <p:cNvSpPr>
            <a:spLocks noGrp="1"/>
          </p:cNvSpPr>
          <p:nvPr>
            <p:ph type="dt" sz="half" idx="10"/>
          </p:nvPr>
        </p:nvSpPr>
        <p:spPr/>
        <p:txBody>
          <a:bodyPr/>
          <a:lstStyle/>
          <a:p>
            <a:fld id="{A722E1DD-30C8-1642-83A0-CD76699AB9F3}" type="datetimeFigureOut">
              <a:rPr lang="ru-RU" smtClean="0"/>
              <a:t>14.04.2021</a:t>
            </a:fld>
            <a:endParaRPr lang="ru-RU"/>
          </a:p>
        </p:txBody>
      </p:sp>
      <p:sp>
        <p:nvSpPr>
          <p:cNvPr id="5" name="Нижний колонтитул 4">
            <a:extLst>
              <a:ext uri="{FF2B5EF4-FFF2-40B4-BE49-F238E27FC236}">
                <a16:creationId xmlns:a16="http://schemas.microsoft.com/office/drawing/2014/main" id="{64DFC4EE-6FD1-6F43-A488-D2CB66C101F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478656-6B3D-2F4F-A320-0EA1D315CFF3}"/>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128863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6CAFFF-CEEC-0341-AB8F-F39500A0F93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7B03B92-22C5-E848-AD39-B1FB69F75F3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CB3A2D9-978D-0141-B9EA-F0DA51C407CA}"/>
              </a:ext>
            </a:extLst>
          </p:cNvPr>
          <p:cNvSpPr>
            <a:spLocks noGrp="1"/>
          </p:cNvSpPr>
          <p:nvPr>
            <p:ph type="dt" sz="half" idx="10"/>
          </p:nvPr>
        </p:nvSpPr>
        <p:spPr/>
        <p:txBody>
          <a:bodyPr/>
          <a:lstStyle/>
          <a:p>
            <a:fld id="{A722E1DD-30C8-1642-83A0-CD76699AB9F3}" type="datetimeFigureOut">
              <a:rPr lang="ru-RU" smtClean="0"/>
              <a:t>14.04.2021</a:t>
            </a:fld>
            <a:endParaRPr lang="ru-RU"/>
          </a:p>
        </p:txBody>
      </p:sp>
      <p:sp>
        <p:nvSpPr>
          <p:cNvPr id="5" name="Нижний колонтитул 4">
            <a:extLst>
              <a:ext uri="{FF2B5EF4-FFF2-40B4-BE49-F238E27FC236}">
                <a16:creationId xmlns:a16="http://schemas.microsoft.com/office/drawing/2014/main" id="{944EA171-F798-234E-A0DB-5EB7A85922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8818805-102A-4A47-971E-B51B6434DDE1}"/>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421773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E17144E-F278-334B-9A4E-80B681F94F3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D8AAFE6-0E6E-3B42-BAC4-40997E2CEC9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13F6E3A-8C90-3A42-9D08-3B98A36AFA2B}"/>
              </a:ext>
            </a:extLst>
          </p:cNvPr>
          <p:cNvSpPr>
            <a:spLocks noGrp="1"/>
          </p:cNvSpPr>
          <p:nvPr>
            <p:ph type="dt" sz="half" idx="10"/>
          </p:nvPr>
        </p:nvSpPr>
        <p:spPr/>
        <p:txBody>
          <a:bodyPr/>
          <a:lstStyle/>
          <a:p>
            <a:fld id="{A722E1DD-30C8-1642-83A0-CD76699AB9F3}" type="datetimeFigureOut">
              <a:rPr lang="ru-RU" smtClean="0"/>
              <a:t>14.04.2021</a:t>
            </a:fld>
            <a:endParaRPr lang="ru-RU"/>
          </a:p>
        </p:txBody>
      </p:sp>
      <p:sp>
        <p:nvSpPr>
          <p:cNvPr id="5" name="Нижний колонтитул 4">
            <a:extLst>
              <a:ext uri="{FF2B5EF4-FFF2-40B4-BE49-F238E27FC236}">
                <a16:creationId xmlns:a16="http://schemas.microsoft.com/office/drawing/2014/main" id="{C99C3421-3B41-374D-AD23-F85962D93F7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3A0B79E-CD79-7740-8F4D-657D09F37970}"/>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11904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E79A57-E146-DD44-9B3F-EDE02B373E9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E56599B-6178-044C-8D85-47F9CD709DB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7A02B6-AB10-2643-B067-FFDCDEB8C7B9}"/>
              </a:ext>
            </a:extLst>
          </p:cNvPr>
          <p:cNvSpPr>
            <a:spLocks noGrp="1"/>
          </p:cNvSpPr>
          <p:nvPr>
            <p:ph type="dt" sz="half" idx="10"/>
          </p:nvPr>
        </p:nvSpPr>
        <p:spPr/>
        <p:txBody>
          <a:bodyPr/>
          <a:lstStyle/>
          <a:p>
            <a:fld id="{A722E1DD-30C8-1642-83A0-CD76699AB9F3}" type="datetimeFigureOut">
              <a:rPr lang="ru-RU" smtClean="0"/>
              <a:t>14.04.2021</a:t>
            </a:fld>
            <a:endParaRPr lang="ru-RU"/>
          </a:p>
        </p:txBody>
      </p:sp>
      <p:sp>
        <p:nvSpPr>
          <p:cNvPr id="5" name="Нижний колонтитул 4">
            <a:extLst>
              <a:ext uri="{FF2B5EF4-FFF2-40B4-BE49-F238E27FC236}">
                <a16:creationId xmlns:a16="http://schemas.microsoft.com/office/drawing/2014/main" id="{8A49671B-C554-C041-B41D-224832A7B65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CF1C84A-7B59-2140-B12B-49C73B837081}"/>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101418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9492FF-6CB5-6144-95E3-764C5B07002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005B8D6-DFE3-2348-9496-FA2C669F2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92073D1-0181-1648-A678-8FE475C34685}"/>
              </a:ext>
            </a:extLst>
          </p:cNvPr>
          <p:cNvSpPr>
            <a:spLocks noGrp="1"/>
          </p:cNvSpPr>
          <p:nvPr>
            <p:ph type="dt" sz="half" idx="10"/>
          </p:nvPr>
        </p:nvSpPr>
        <p:spPr/>
        <p:txBody>
          <a:bodyPr/>
          <a:lstStyle/>
          <a:p>
            <a:fld id="{A722E1DD-30C8-1642-83A0-CD76699AB9F3}" type="datetimeFigureOut">
              <a:rPr lang="ru-RU" smtClean="0"/>
              <a:t>14.04.2021</a:t>
            </a:fld>
            <a:endParaRPr lang="ru-RU"/>
          </a:p>
        </p:txBody>
      </p:sp>
      <p:sp>
        <p:nvSpPr>
          <p:cNvPr id="5" name="Нижний колонтитул 4">
            <a:extLst>
              <a:ext uri="{FF2B5EF4-FFF2-40B4-BE49-F238E27FC236}">
                <a16:creationId xmlns:a16="http://schemas.microsoft.com/office/drawing/2014/main" id="{AE5345CD-34D2-D54E-BC7F-7DC31CCA340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9A01F54-74B2-F243-9B11-3AEB2E24581C}"/>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118378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197367-0158-474D-9726-D88B8CF8E9E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5FEA0EA-7D31-5F45-80ED-919E38128C1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9917E7A-7F97-AA45-8410-6C730FBDC3F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B4037DF-7DCC-BF40-B581-DB3D5740E04D}"/>
              </a:ext>
            </a:extLst>
          </p:cNvPr>
          <p:cNvSpPr>
            <a:spLocks noGrp="1"/>
          </p:cNvSpPr>
          <p:nvPr>
            <p:ph type="dt" sz="half" idx="10"/>
          </p:nvPr>
        </p:nvSpPr>
        <p:spPr/>
        <p:txBody>
          <a:bodyPr/>
          <a:lstStyle/>
          <a:p>
            <a:fld id="{A722E1DD-30C8-1642-83A0-CD76699AB9F3}" type="datetimeFigureOut">
              <a:rPr lang="ru-RU" smtClean="0"/>
              <a:t>14.04.2021</a:t>
            </a:fld>
            <a:endParaRPr lang="ru-RU"/>
          </a:p>
        </p:txBody>
      </p:sp>
      <p:sp>
        <p:nvSpPr>
          <p:cNvPr id="6" name="Нижний колонтитул 5">
            <a:extLst>
              <a:ext uri="{FF2B5EF4-FFF2-40B4-BE49-F238E27FC236}">
                <a16:creationId xmlns:a16="http://schemas.microsoft.com/office/drawing/2014/main" id="{FA64C2B3-73F5-A44E-9663-3E56BEB115F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43F46C6-2C0E-9840-A6C4-7BACCDF3E316}"/>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97925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B57DBF-40EB-5F40-B288-1FA757D14C7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ED75F6B-3B2A-7543-9995-54D9D5FED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8267D89-FBB2-7245-BE23-69E3697BC01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D4D9595-0E4D-D14D-B05E-C15FF686F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F86FD7C-130C-774F-B387-39216F7FC1F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62DD88A-F2B7-B146-8DC9-ABCBEFB906CD}"/>
              </a:ext>
            </a:extLst>
          </p:cNvPr>
          <p:cNvSpPr>
            <a:spLocks noGrp="1"/>
          </p:cNvSpPr>
          <p:nvPr>
            <p:ph type="dt" sz="half" idx="10"/>
          </p:nvPr>
        </p:nvSpPr>
        <p:spPr/>
        <p:txBody>
          <a:bodyPr/>
          <a:lstStyle/>
          <a:p>
            <a:fld id="{A722E1DD-30C8-1642-83A0-CD76699AB9F3}" type="datetimeFigureOut">
              <a:rPr lang="ru-RU" smtClean="0"/>
              <a:t>14.04.2021</a:t>
            </a:fld>
            <a:endParaRPr lang="ru-RU"/>
          </a:p>
        </p:txBody>
      </p:sp>
      <p:sp>
        <p:nvSpPr>
          <p:cNvPr id="8" name="Нижний колонтитул 7">
            <a:extLst>
              <a:ext uri="{FF2B5EF4-FFF2-40B4-BE49-F238E27FC236}">
                <a16:creationId xmlns:a16="http://schemas.microsoft.com/office/drawing/2014/main" id="{7812DF1E-D1AE-4643-8BA1-DD9F9241CE9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C89B2BF-5988-064E-B0CF-A3990A122072}"/>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187134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DED45C-B7F2-A94B-9016-C09F011BC75E}"/>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4C91BDE-64A5-534B-B7BD-469CF1E30A70}"/>
              </a:ext>
            </a:extLst>
          </p:cNvPr>
          <p:cNvSpPr>
            <a:spLocks noGrp="1"/>
          </p:cNvSpPr>
          <p:nvPr>
            <p:ph type="dt" sz="half" idx="10"/>
          </p:nvPr>
        </p:nvSpPr>
        <p:spPr/>
        <p:txBody>
          <a:bodyPr/>
          <a:lstStyle/>
          <a:p>
            <a:fld id="{A722E1DD-30C8-1642-83A0-CD76699AB9F3}" type="datetimeFigureOut">
              <a:rPr lang="ru-RU" smtClean="0"/>
              <a:t>14.04.2021</a:t>
            </a:fld>
            <a:endParaRPr lang="ru-RU"/>
          </a:p>
        </p:txBody>
      </p:sp>
      <p:sp>
        <p:nvSpPr>
          <p:cNvPr id="4" name="Нижний колонтитул 3">
            <a:extLst>
              <a:ext uri="{FF2B5EF4-FFF2-40B4-BE49-F238E27FC236}">
                <a16:creationId xmlns:a16="http://schemas.microsoft.com/office/drawing/2014/main" id="{E1B30E54-8195-2C41-8592-5728CAA5801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6417924D-1A35-A848-A814-34104744CABA}"/>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107127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9ADA80B-409A-3E49-8C88-6099AE157B3F}"/>
              </a:ext>
            </a:extLst>
          </p:cNvPr>
          <p:cNvSpPr>
            <a:spLocks noGrp="1"/>
          </p:cNvSpPr>
          <p:nvPr>
            <p:ph type="dt" sz="half" idx="10"/>
          </p:nvPr>
        </p:nvSpPr>
        <p:spPr/>
        <p:txBody>
          <a:bodyPr/>
          <a:lstStyle/>
          <a:p>
            <a:fld id="{A722E1DD-30C8-1642-83A0-CD76699AB9F3}" type="datetimeFigureOut">
              <a:rPr lang="ru-RU" smtClean="0"/>
              <a:t>14.04.2021</a:t>
            </a:fld>
            <a:endParaRPr lang="ru-RU"/>
          </a:p>
        </p:txBody>
      </p:sp>
      <p:sp>
        <p:nvSpPr>
          <p:cNvPr id="3" name="Нижний колонтитул 2">
            <a:extLst>
              <a:ext uri="{FF2B5EF4-FFF2-40B4-BE49-F238E27FC236}">
                <a16:creationId xmlns:a16="http://schemas.microsoft.com/office/drawing/2014/main" id="{E6157925-9A88-AC4D-8555-F11A9AEBE52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01CC658-DE04-8143-94A6-C0883C0EBFA6}"/>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99245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4B39E3-93DB-2645-8E98-94D149D52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DA01315-21A7-FA44-88D6-6704B05004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9710352A-A35B-DA4C-A9D4-150C264BE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3D14473-AFB5-E143-89C5-C753B3A427CE}"/>
              </a:ext>
            </a:extLst>
          </p:cNvPr>
          <p:cNvSpPr>
            <a:spLocks noGrp="1"/>
          </p:cNvSpPr>
          <p:nvPr>
            <p:ph type="dt" sz="half" idx="10"/>
          </p:nvPr>
        </p:nvSpPr>
        <p:spPr/>
        <p:txBody>
          <a:bodyPr/>
          <a:lstStyle/>
          <a:p>
            <a:fld id="{A722E1DD-30C8-1642-83A0-CD76699AB9F3}" type="datetimeFigureOut">
              <a:rPr lang="ru-RU" smtClean="0"/>
              <a:t>14.04.2021</a:t>
            </a:fld>
            <a:endParaRPr lang="ru-RU"/>
          </a:p>
        </p:txBody>
      </p:sp>
      <p:sp>
        <p:nvSpPr>
          <p:cNvPr id="6" name="Нижний колонтитул 5">
            <a:extLst>
              <a:ext uri="{FF2B5EF4-FFF2-40B4-BE49-F238E27FC236}">
                <a16:creationId xmlns:a16="http://schemas.microsoft.com/office/drawing/2014/main" id="{4B397096-297B-7747-9968-346068D4F15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4220AF7-A3E0-414C-BC22-8D74DCF6B7CD}"/>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373168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DC3FE8-5E9A-B447-A3DC-D05BB7299EC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6E4C8298-9C40-7145-A269-707F91C8F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5298B0F-6443-BA48-91EF-891AF62D5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EF4AA70-8353-4A40-B028-5E3D6D62700A}"/>
              </a:ext>
            </a:extLst>
          </p:cNvPr>
          <p:cNvSpPr>
            <a:spLocks noGrp="1"/>
          </p:cNvSpPr>
          <p:nvPr>
            <p:ph type="dt" sz="half" idx="10"/>
          </p:nvPr>
        </p:nvSpPr>
        <p:spPr/>
        <p:txBody>
          <a:bodyPr/>
          <a:lstStyle/>
          <a:p>
            <a:fld id="{A722E1DD-30C8-1642-83A0-CD76699AB9F3}" type="datetimeFigureOut">
              <a:rPr lang="ru-RU" smtClean="0"/>
              <a:t>14.04.2021</a:t>
            </a:fld>
            <a:endParaRPr lang="ru-RU"/>
          </a:p>
        </p:txBody>
      </p:sp>
      <p:sp>
        <p:nvSpPr>
          <p:cNvPr id="6" name="Нижний колонтитул 5">
            <a:extLst>
              <a:ext uri="{FF2B5EF4-FFF2-40B4-BE49-F238E27FC236}">
                <a16:creationId xmlns:a16="http://schemas.microsoft.com/office/drawing/2014/main" id="{1F286A2A-CAC1-FD4B-BB60-69326D49E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8E4B099-88D5-AE49-BDE0-4347A3F886A4}"/>
              </a:ext>
            </a:extLst>
          </p:cNvPr>
          <p:cNvSpPr>
            <a:spLocks noGrp="1"/>
          </p:cNvSpPr>
          <p:nvPr>
            <p:ph type="sldNum" sz="quarter" idx="12"/>
          </p:nvPr>
        </p:nvSpPr>
        <p:spPr/>
        <p:txBody>
          <a:bodyPr/>
          <a:lstStyle/>
          <a:p>
            <a:fld id="{61B13663-0583-6144-B22B-097C2F9AAA7F}" type="slidenum">
              <a:rPr lang="ru-RU" smtClean="0"/>
              <a:t>‹#›</a:t>
            </a:fld>
            <a:endParaRPr lang="ru-RU"/>
          </a:p>
        </p:txBody>
      </p:sp>
    </p:spTree>
    <p:extLst>
      <p:ext uri="{BB962C8B-B14F-4D97-AF65-F5344CB8AC3E}">
        <p14:creationId xmlns:p14="http://schemas.microsoft.com/office/powerpoint/2010/main" val="22646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23501D-E543-2B45-B0F5-6E132A3841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B3D2BDC-6F64-B54F-8973-4A42A3EB3E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1D87243-1104-CF44-BA61-33F4DF8A4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2E1DD-30C8-1642-83A0-CD76699AB9F3}" type="datetimeFigureOut">
              <a:rPr lang="ru-RU" smtClean="0"/>
              <a:t>14.04.2021</a:t>
            </a:fld>
            <a:endParaRPr lang="ru-RU"/>
          </a:p>
        </p:txBody>
      </p:sp>
      <p:sp>
        <p:nvSpPr>
          <p:cNvPr id="5" name="Нижний колонтитул 4">
            <a:extLst>
              <a:ext uri="{FF2B5EF4-FFF2-40B4-BE49-F238E27FC236}">
                <a16:creationId xmlns:a16="http://schemas.microsoft.com/office/drawing/2014/main" id="{3A47A6D9-10AB-7542-818C-A40CEAB1C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A817699-D3F0-014B-86FE-B0584EF1B2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13663-0583-6144-B22B-097C2F9AAA7F}" type="slidenum">
              <a:rPr lang="ru-RU" smtClean="0"/>
              <a:t>‹#›</a:t>
            </a:fld>
            <a:endParaRPr lang="ru-RU"/>
          </a:p>
        </p:txBody>
      </p:sp>
    </p:spTree>
    <p:extLst>
      <p:ext uri="{BB962C8B-B14F-4D97-AF65-F5344CB8AC3E}">
        <p14:creationId xmlns:p14="http://schemas.microsoft.com/office/powerpoint/2010/main" val="4042789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vnrepository.com/artifact/javax.xml.bind/jaxb-api/2.3.0" TargetMode="External"/><Relationship Id="rId7"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mvnrepository.com/artifact/com.sun.activation/javax.activation/1.2.0" TargetMode="External"/><Relationship Id="rId5" Type="http://schemas.openxmlformats.org/officeDocument/2006/relationships/hyperlink" Target="https://mvnrepository.com/artifact/com.sun.xml.bind/jaxb-core/2.3.0" TargetMode="External"/><Relationship Id="rId4" Type="http://schemas.openxmlformats.org/officeDocument/2006/relationships/hyperlink" Target="https://mvnrepository.com/artifact/com.sun.xml.bind/jaxb-impl/2.3.0"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vnrepository.com/artifact/javax.json/javax.json-api/1.1.4"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vnrepository.com/artifact/org.glassfish/javax.json/1.1.4"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174227-D440-034B-BAD2-4C10769C3334}"/>
              </a:ext>
            </a:extLst>
          </p:cNvPr>
          <p:cNvSpPr>
            <a:spLocks noGrp="1"/>
          </p:cNvSpPr>
          <p:nvPr>
            <p:ph type="ctrTitle"/>
          </p:nvPr>
        </p:nvSpPr>
        <p:spPr/>
        <p:txBody>
          <a:bodyPr/>
          <a:lstStyle/>
          <a:p>
            <a:r>
              <a:rPr lang="ru-RU" dirty="0">
                <a:latin typeface="Helvetica" pitchFamily="2" charset="0"/>
              </a:rPr>
              <a:t>Средства по работе с </a:t>
            </a:r>
            <a:r>
              <a:rPr lang="en-US" dirty="0">
                <a:latin typeface="Helvetica" pitchFamily="2" charset="0"/>
              </a:rPr>
              <a:t>XML </a:t>
            </a:r>
            <a:r>
              <a:rPr lang="ru-RU" dirty="0">
                <a:latin typeface="Helvetica" pitchFamily="2" charset="0"/>
              </a:rPr>
              <a:t>и </a:t>
            </a:r>
            <a:r>
              <a:rPr lang="en-US" dirty="0">
                <a:latin typeface="Helvetica" pitchFamily="2" charset="0"/>
              </a:rPr>
              <a:t>JSON</a:t>
            </a:r>
            <a:endParaRPr lang="ru-RU" dirty="0">
              <a:latin typeface="Helvetica" pitchFamily="2" charset="0"/>
            </a:endParaRPr>
          </a:p>
        </p:txBody>
      </p:sp>
      <p:sp>
        <p:nvSpPr>
          <p:cNvPr id="3" name="Подзаголовок 2">
            <a:extLst>
              <a:ext uri="{FF2B5EF4-FFF2-40B4-BE49-F238E27FC236}">
                <a16:creationId xmlns:a16="http://schemas.microsoft.com/office/drawing/2014/main" id="{355C154F-9F03-B742-9F1A-F2B45F9667B5}"/>
              </a:ext>
            </a:extLst>
          </p:cNvPr>
          <p:cNvSpPr>
            <a:spLocks noGrp="1"/>
          </p:cNvSpPr>
          <p:nvPr>
            <p:ph type="subTitle" idx="1"/>
          </p:nvPr>
        </p:nvSpPr>
        <p:spPr/>
        <p:txBody>
          <a:bodyPr/>
          <a:lstStyle/>
          <a:p>
            <a:r>
              <a:rPr lang="en-US" dirty="0">
                <a:latin typeface="Helvetica" pitchFamily="2" charset="0"/>
              </a:rPr>
              <a:t>CROC Java School 2020</a:t>
            </a:r>
            <a:endParaRPr lang="ru-RU" dirty="0">
              <a:latin typeface="Helvetica" pitchFamily="2" charset="0"/>
            </a:endParaRPr>
          </a:p>
        </p:txBody>
      </p:sp>
    </p:spTree>
    <p:extLst>
      <p:ext uri="{BB962C8B-B14F-4D97-AF65-F5344CB8AC3E}">
        <p14:creationId xmlns:p14="http://schemas.microsoft.com/office/powerpoint/2010/main" val="1184730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Parsing an XML document</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pPr marL="0" indent="0">
              <a:buNone/>
            </a:pPr>
            <a:r>
              <a:rPr lang="en" sz="1800" dirty="0">
                <a:latin typeface="Courier New" panose="02070309020205020404" pitchFamily="49" charset="0"/>
                <a:cs typeface="Courier New" panose="02070309020205020404" pitchFamily="49" charset="0"/>
              </a:rPr>
              <a:t>for (int </a:t>
            </a:r>
            <a:r>
              <a:rPr lang="en" sz="1800" dirty="0" err="1">
                <a:latin typeface="Courier New" panose="02070309020205020404" pitchFamily="49" charset="0"/>
                <a:cs typeface="Courier New" panose="02070309020205020404" pitchFamily="49" charset="0"/>
              </a:rPr>
              <a:t>i</a:t>
            </a:r>
            <a:r>
              <a:rPr lang="en" sz="1800" dirty="0">
                <a:latin typeface="Courier New" panose="02070309020205020404" pitchFamily="49" charset="0"/>
                <a:cs typeface="Courier New" panose="02070309020205020404" pitchFamily="49" charset="0"/>
              </a:rPr>
              <a:t> = 0; </a:t>
            </a:r>
            <a:r>
              <a:rPr lang="en" sz="1800" dirty="0" err="1">
                <a:latin typeface="Courier New" panose="02070309020205020404" pitchFamily="49" charset="0"/>
                <a:cs typeface="Courier New" panose="02070309020205020404" pitchFamily="49" charset="0"/>
              </a:rPr>
              <a:t>i</a:t>
            </a:r>
            <a:r>
              <a:rPr lang="en" sz="1800" dirty="0">
                <a:latin typeface="Courier New" panose="02070309020205020404" pitchFamily="49" charset="0"/>
                <a:cs typeface="Courier New" panose="02070309020205020404" pitchFamily="49" charset="0"/>
              </a:rPr>
              <a:t> &lt; </a:t>
            </a:r>
            <a:r>
              <a:rPr lang="en" sz="1800" dirty="0" err="1">
                <a:latin typeface="Courier New" panose="02070309020205020404" pitchFamily="49" charset="0"/>
                <a:cs typeface="Courier New" panose="02070309020205020404" pitchFamily="49" charset="0"/>
              </a:rPr>
              <a:t>children.getLength</a:t>
            </a:r>
            <a:r>
              <a:rPr lang="en" sz="1800" dirty="0">
                <a:latin typeface="Courier New" panose="02070309020205020404" pitchFamily="49" charset="0"/>
                <a:cs typeface="Courier New" panose="02070309020205020404" pitchFamily="49" charset="0"/>
              </a:rPr>
              <a:t>(); </a:t>
            </a:r>
            <a:r>
              <a:rPr lang="en" sz="1800" dirty="0" err="1">
                <a:latin typeface="Courier New" panose="02070309020205020404" pitchFamily="49" charset="0"/>
                <a:cs typeface="Courier New" panose="02070309020205020404" pitchFamily="49" charset="0"/>
              </a:rPr>
              <a:t>i</a:t>
            </a:r>
            <a:r>
              <a:rPr lang="en" sz="1800" dirty="0">
                <a:latin typeface="Courier New" panose="02070309020205020404" pitchFamily="49" charset="0"/>
                <a:cs typeface="Courier New" panose="02070309020205020404" pitchFamily="49" charset="0"/>
              </a:rPr>
              <a:t>++) { </a:t>
            </a:r>
            <a:endParaRPr lang="en" sz="1800" dirty="0">
              <a:effectLst/>
              <a:latin typeface="Courier New" panose="02070309020205020404" pitchFamily="49" charset="0"/>
              <a:cs typeface="Courier New" panose="02070309020205020404" pitchFamily="49" charset="0"/>
            </a:endParaRPr>
          </a:p>
          <a:p>
            <a:pPr marL="0" indent="0">
              <a:buNone/>
            </a:pPr>
            <a:r>
              <a:rPr lang="en" sz="1800" dirty="0">
                <a:latin typeface="Courier New" panose="02070309020205020404" pitchFamily="49" charset="0"/>
                <a:cs typeface="Courier New" panose="02070309020205020404" pitchFamily="49" charset="0"/>
              </a:rPr>
              <a:t>	Node child = </a:t>
            </a:r>
            <a:r>
              <a:rPr lang="en" sz="1800" dirty="0" err="1">
                <a:latin typeface="Courier New" panose="02070309020205020404" pitchFamily="49" charset="0"/>
                <a:cs typeface="Courier New" panose="02070309020205020404" pitchFamily="49" charset="0"/>
              </a:rPr>
              <a:t>children.item</a:t>
            </a:r>
            <a:r>
              <a:rPr lang="en" sz="1800" dirty="0">
                <a:latin typeface="Courier New" panose="02070309020205020404" pitchFamily="49" charset="0"/>
                <a:cs typeface="Courier New" panose="02070309020205020404" pitchFamily="49" charset="0"/>
              </a:rPr>
              <a:t>(</a:t>
            </a:r>
            <a:r>
              <a:rPr lang="en" sz="1800" dirty="0" err="1">
                <a:latin typeface="Courier New" panose="02070309020205020404" pitchFamily="49" charset="0"/>
                <a:cs typeface="Courier New" panose="02070309020205020404" pitchFamily="49" charset="0"/>
              </a:rPr>
              <a:t>i</a:t>
            </a:r>
            <a:r>
              <a:rPr lang="en" sz="1800" dirty="0">
                <a:latin typeface="Courier New" panose="02070309020205020404" pitchFamily="49" charset="0"/>
                <a:cs typeface="Courier New" panose="02070309020205020404" pitchFamily="49" charset="0"/>
              </a:rPr>
              <a:t>);</a:t>
            </a:r>
          </a:p>
          <a:p>
            <a:pPr marL="0" indent="0">
              <a:buNone/>
            </a:pPr>
            <a:r>
              <a:rPr lang="en" sz="1800" dirty="0">
                <a:latin typeface="Courier New" panose="02070309020205020404" pitchFamily="49" charset="0"/>
                <a:cs typeface="Courier New" panose="02070309020205020404" pitchFamily="49" charset="0"/>
              </a:rPr>
              <a:t>	if (child </a:t>
            </a:r>
            <a:r>
              <a:rPr lang="en" sz="1800" dirty="0" err="1">
                <a:latin typeface="Courier New" panose="02070309020205020404" pitchFamily="49" charset="0"/>
                <a:cs typeface="Courier New" panose="02070309020205020404" pitchFamily="49" charset="0"/>
              </a:rPr>
              <a:t>instanceof</a:t>
            </a:r>
            <a:r>
              <a:rPr lang="en" sz="1800" dirty="0">
                <a:latin typeface="Courier New" panose="02070309020205020404" pitchFamily="49" charset="0"/>
                <a:cs typeface="Courier New" panose="02070309020205020404" pitchFamily="49" charset="0"/>
              </a:rPr>
              <a:t> Element) { </a:t>
            </a:r>
            <a:endParaRPr lang="en" sz="1800" dirty="0">
              <a:effectLst/>
              <a:latin typeface="Courier New" panose="02070309020205020404" pitchFamily="49" charset="0"/>
              <a:cs typeface="Courier New" panose="02070309020205020404" pitchFamily="49" charset="0"/>
            </a:endParaRPr>
          </a:p>
          <a:p>
            <a:pPr marL="0" indent="0">
              <a:buNone/>
            </a:pPr>
            <a:r>
              <a:rPr lang="en" sz="1800" dirty="0">
                <a:latin typeface="Courier New" panose="02070309020205020404" pitchFamily="49" charset="0"/>
                <a:cs typeface="Courier New" panose="02070309020205020404" pitchFamily="49" charset="0"/>
              </a:rPr>
              <a:t>		var </a:t>
            </a:r>
            <a:r>
              <a:rPr lang="en" sz="1800" dirty="0" err="1">
                <a:latin typeface="Courier New" panose="02070309020205020404" pitchFamily="49" charset="0"/>
                <a:cs typeface="Courier New" panose="02070309020205020404" pitchFamily="49" charset="0"/>
              </a:rPr>
              <a:t>childElement</a:t>
            </a:r>
            <a:r>
              <a:rPr lang="en" sz="1800" dirty="0">
                <a:latin typeface="Courier New" panose="02070309020205020404" pitchFamily="49" charset="0"/>
                <a:cs typeface="Courier New" panose="02070309020205020404" pitchFamily="49" charset="0"/>
              </a:rPr>
              <a:t> = (Element) child;</a:t>
            </a:r>
            <a:br>
              <a:rPr lang="en" sz="1800" dirty="0">
                <a:latin typeface="Courier New" panose="02070309020205020404" pitchFamily="49" charset="0"/>
                <a:cs typeface="Courier New" panose="02070309020205020404" pitchFamily="49" charset="0"/>
              </a:rPr>
            </a:br>
            <a:r>
              <a:rPr lang="en" sz="1800" dirty="0">
                <a:latin typeface="Courier New" panose="02070309020205020404" pitchFamily="49" charset="0"/>
                <a:cs typeface="Courier New" panose="02070309020205020404" pitchFamily="49" charset="0"/>
              </a:rPr>
              <a:t>		var </a:t>
            </a:r>
            <a:r>
              <a:rPr lang="en" sz="1800" dirty="0" err="1">
                <a:latin typeface="Courier New" panose="02070309020205020404" pitchFamily="49" charset="0"/>
                <a:cs typeface="Courier New" panose="02070309020205020404" pitchFamily="49" charset="0"/>
              </a:rPr>
              <a:t>textNode</a:t>
            </a:r>
            <a:r>
              <a:rPr lang="en" sz="1800" dirty="0">
                <a:latin typeface="Courier New" panose="02070309020205020404" pitchFamily="49" charset="0"/>
                <a:cs typeface="Courier New" panose="02070309020205020404" pitchFamily="49" charset="0"/>
              </a:rPr>
              <a:t> = (Text) </a:t>
            </a:r>
            <a:r>
              <a:rPr lang="en" sz="1800" dirty="0" err="1">
                <a:latin typeface="Courier New" panose="02070309020205020404" pitchFamily="49" charset="0"/>
                <a:cs typeface="Courier New" panose="02070309020205020404" pitchFamily="49" charset="0"/>
              </a:rPr>
              <a:t>childElement.getFirstChild</a:t>
            </a:r>
            <a:r>
              <a:rPr lang="en" sz="1800" dirty="0">
                <a:latin typeface="Courier New" panose="02070309020205020404" pitchFamily="49" charset="0"/>
                <a:cs typeface="Courier New" panose="02070309020205020404" pitchFamily="49" charset="0"/>
              </a:rPr>
              <a:t>();</a:t>
            </a:r>
          </a:p>
          <a:p>
            <a:pPr marL="0" indent="0">
              <a:buNone/>
            </a:pPr>
            <a:r>
              <a:rPr lang="en" sz="1800" dirty="0">
                <a:latin typeface="Courier New" panose="02070309020205020404" pitchFamily="49" charset="0"/>
                <a:cs typeface="Courier New" panose="02070309020205020404" pitchFamily="49" charset="0"/>
              </a:rPr>
              <a:t>		String text = </a:t>
            </a:r>
            <a:r>
              <a:rPr lang="en" sz="1800" dirty="0" err="1">
                <a:latin typeface="Courier New" panose="02070309020205020404" pitchFamily="49" charset="0"/>
                <a:cs typeface="Courier New" panose="02070309020205020404" pitchFamily="49" charset="0"/>
              </a:rPr>
              <a:t>textNode.getData</a:t>
            </a:r>
            <a:r>
              <a:rPr lang="en" sz="1800" dirty="0">
                <a:latin typeface="Courier New" panose="02070309020205020404" pitchFamily="49" charset="0"/>
                <a:cs typeface="Courier New" panose="02070309020205020404" pitchFamily="49" charset="0"/>
              </a:rPr>
              <a:t>().trim();</a:t>
            </a:r>
            <a:br>
              <a:rPr lang="en" sz="1800" dirty="0">
                <a:latin typeface="Courier New" panose="02070309020205020404" pitchFamily="49" charset="0"/>
                <a:cs typeface="Courier New" panose="02070309020205020404" pitchFamily="49" charset="0"/>
              </a:rPr>
            </a:br>
            <a:r>
              <a:rPr lang="en" sz="1800" dirty="0">
                <a:latin typeface="Courier New" panose="02070309020205020404" pitchFamily="49" charset="0"/>
                <a:cs typeface="Courier New" panose="02070309020205020404" pitchFamily="49" charset="0"/>
              </a:rPr>
              <a:t>		if (</a:t>
            </a:r>
            <a:r>
              <a:rPr lang="en" sz="1800" dirty="0" err="1">
                <a:latin typeface="Courier New" panose="02070309020205020404" pitchFamily="49" charset="0"/>
                <a:cs typeface="Courier New" panose="02070309020205020404" pitchFamily="49" charset="0"/>
              </a:rPr>
              <a:t>childElement.getTagName</a:t>
            </a:r>
            <a:r>
              <a:rPr lang="en" sz="1800" dirty="0">
                <a:latin typeface="Courier New" panose="02070309020205020404" pitchFamily="49" charset="0"/>
                <a:cs typeface="Courier New" panose="02070309020205020404" pitchFamily="49" charset="0"/>
              </a:rPr>
              <a:t>().equals("name")) {</a:t>
            </a:r>
            <a:endParaRPr lang="en" sz="1800" dirty="0">
              <a:effectLst/>
              <a:latin typeface="Courier New" panose="02070309020205020404" pitchFamily="49" charset="0"/>
              <a:cs typeface="Courier New" panose="02070309020205020404" pitchFamily="49" charset="0"/>
            </a:endParaRPr>
          </a:p>
          <a:p>
            <a:pPr marL="0" indent="0">
              <a:buNone/>
            </a:pPr>
            <a:r>
              <a:rPr lang="en" sz="1800" dirty="0">
                <a:latin typeface="Courier New" panose="02070309020205020404" pitchFamily="49" charset="0"/>
                <a:cs typeface="Courier New" panose="02070309020205020404" pitchFamily="49" charset="0"/>
              </a:rPr>
              <a:t>			name = text;</a:t>
            </a:r>
          </a:p>
          <a:p>
            <a:pPr marL="0" indent="0">
              <a:buNone/>
            </a:pPr>
            <a:r>
              <a:rPr lang="en" sz="1800" dirty="0">
                <a:latin typeface="Courier New" panose="02070309020205020404" pitchFamily="49" charset="0"/>
                <a:cs typeface="Courier New" panose="02070309020205020404" pitchFamily="49" charset="0"/>
              </a:rPr>
              <a:t>		} else if (</a:t>
            </a:r>
            <a:r>
              <a:rPr lang="en" sz="1800" dirty="0" err="1">
                <a:latin typeface="Courier New" panose="02070309020205020404" pitchFamily="49" charset="0"/>
                <a:cs typeface="Courier New" panose="02070309020205020404" pitchFamily="49" charset="0"/>
              </a:rPr>
              <a:t>childElement.getTagName</a:t>
            </a:r>
            <a:r>
              <a:rPr lang="en" sz="1800" dirty="0">
                <a:latin typeface="Courier New" panose="02070309020205020404" pitchFamily="49" charset="0"/>
                <a:cs typeface="Courier New" panose="02070309020205020404" pitchFamily="49" charset="0"/>
              </a:rPr>
              <a:t>().equals("size")) {</a:t>
            </a:r>
          </a:p>
          <a:p>
            <a:pPr marL="0" indent="0">
              <a:buNone/>
            </a:pPr>
            <a:r>
              <a:rPr lang="en" sz="1800" dirty="0">
                <a:effectLst/>
                <a:latin typeface="Courier New" panose="02070309020205020404" pitchFamily="49" charset="0"/>
                <a:cs typeface="Courier New" panose="02070309020205020404" pitchFamily="49" charset="0"/>
              </a:rPr>
              <a:t>			size = </a:t>
            </a:r>
            <a:r>
              <a:rPr lang="en" sz="1800" dirty="0" err="1">
                <a:effectLst/>
                <a:latin typeface="Courier New" panose="02070309020205020404" pitchFamily="49" charset="0"/>
                <a:cs typeface="Courier New" panose="02070309020205020404" pitchFamily="49" charset="0"/>
              </a:rPr>
              <a:t>Integer.parseInt</a:t>
            </a:r>
            <a:r>
              <a:rPr lang="en" sz="1800" dirty="0">
                <a:effectLst/>
                <a:latin typeface="Courier New" panose="02070309020205020404" pitchFamily="49" charset="0"/>
                <a:cs typeface="Courier New" panose="02070309020205020404" pitchFamily="49" charset="0"/>
              </a:rPr>
              <a:t>(text); </a:t>
            </a:r>
          </a:p>
          <a:p>
            <a:pPr marL="0" indent="0">
              <a:buNone/>
            </a:pPr>
            <a:r>
              <a:rPr lang="en" sz="1800" dirty="0">
                <a:latin typeface="Courier New" panose="02070309020205020404" pitchFamily="49" charset="0"/>
                <a:cs typeface="Courier New" panose="02070309020205020404" pitchFamily="49" charset="0"/>
              </a:rPr>
              <a:t>		</a:t>
            </a:r>
            <a:r>
              <a:rPr lang="en" sz="1800" dirty="0">
                <a:effectLst/>
                <a:latin typeface="Courier New" panose="02070309020205020404" pitchFamily="49" charset="0"/>
                <a:cs typeface="Courier New" panose="02070309020205020404" pitchFamily="49" charset="0"/>
              </a:rPr>
              <a:t>}</a:t>
            </a:r>
          </a:p>
          <a:p>
            <a:pPr marL="0" indent="0">
              <a:buNone/>
            </a:pPr>
            <a:r>
              <a:rPr lang="en" sz="1800" dirty="0">
                <a:latin typeface="Courier New" panose="02070309020205020404" pitchFamily="49" charset="0"/>
                <a:cs typeface="Courier New" panose="02070309020205020404" pitchFamily="49" charset="0"/>
              </a:rPr>
              <a:t>	}</a:t>
            </a:r>
          </a:p>
          <a:p>
            <a:pPr marL="0" indent="0">
              <a:buNone/>
            </a:pPr>
            <a:r>
              <a:rPr lang="en" sz="1800" dirty="0">
                <a:latin typeface="Courier New" panose="02070309020205020404" pitchFamily="49" charset="0"/>
                <a:cs typeface="Courier New" panose="02070309020205020404" pitchFamily="49" charset="0"/>
              </a:rPr>
              <a:t>} </a:t>
            </a:r>
            <a:endParaRPr lang="en" sz="1800" dirty="0">
              <a:effectLst/>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852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Validating XML documents</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pPr marL="0" indent="0">
              <a:buNone/>
            </a:pPr>
            <a:r>
              <a:rPr lang="en" sz="1800" dirty="0">
                <a:latin typeface="Helvetica" pitchFamily="2" charset="0"/>
                <a:cs typeface="Courier New" panose="02070309020205020404" pitchFamily="49" charset="0"/>
              </a:rPr>
              <a:t>Schema</a:t>
            </a:r>
            <a:r>
              <a:rPr lang="en" sz="1800" dirty="0">
                <a:effectLst/>
                <a:latin typeface="Helvetica" pitchFamily="2" charset="0"/>
                <a:cs typeface="Courier New" panose="02070309020205020404" pitchFamily="49" charset="0"/>
              </a:rPr>
              <a:t> definition:</a:t>
            </a:r>
          </a:p>
          <a:p>
            <a:pPr lvl="1"/>
            <a:r>
              <a:rPr lang="en" sz="1800" dirty="0">
                <a:effectLst/>
                <a:latin typeface="Helvetica" pitchFamily="2" charset="0"/>
                <a:cs typeface="Courier New" panose="02070309020205020404" pitchFamily="49" charset="0"/>
              </a:rPr>
              <a:t>DT</a:t>
            </a:r>
            <a:r>
              <a:rPr lang="en" sz="1800" dirty="0">
                <a:latin typeface="Helvetica" pitchFamily="2" charset="0"/>
                <a:cs typeface="Courier New" panose="02070309020205020404" pitchFamily="49" charset="0"/>
              </a:rPr>
              <a:t>D</a:t>
            </a:r>
          </a:p>
          <a:p>
            <a:pPr lvl="1"/>
            <a:r>
              <a:rPr lang="en" sz="1800" dirty="0">
                <a:effectLst/>
                <a:latin typeface="Helvetica" pitchFamily="2" charset="0"/>
                <a:cs typeface="Courier New" panose="02070309020205020404" pitchFamily="49" charset="0"/>
              </a:rPr>
              <a:t>XML Schema Definition</a:t>
            </a:r>
          </a:p>
          <a:p>
            <a:pPr lvl="1"/>
            <a:endParaRPr lang="en" sz="1800" dirty="0">
              <a:latin typeface="Helvetica" pitchFamily="2" charset="0"/>
              <a:cs typeface="Courier New" panose="02070309020205020404" pitchFamily="49" charset="0"/>
            </a:endParaRPr>
          </a:p>
          <a:p>
            <a:pPr marL="0" indent="0">
              <a:buNone/>
            </a:pPr>
            <a:r>
              <a:rPr lang="en" sz="1800" dirty="0">
                <a:latin typeface="Helvetica" pitchFamily="2" charset="0"/>
                <a:cs typeface="Courier New" panose="02070309020205020404" pitchFamily="49" charset="0"/>
              </a:rPr>
              <a:t>DTD Schema:</a:t>
            </a:r>
          </a:p>
          <a:p>
            <a:pPr marL="0" indent="0">
              <a:buNone/>
            </a:pPr>
            <a:r>
              <a:rPr lang="en" sz="1800" dirty="0">
                <a:latin typeface="Courier New" panose="02070309020205020404" pitchFamily="49" charset="0"/>
                <a:cs typeface="Courier New" panose="02070309020205020404" pitchFamily="49" charset="0"/>
              </a:rPr>
              <a:t>&lt;!ELEMENT font (</a:t>
            </a:r>
            <a:r>
              <a:rPr lang="en" sz="1800" dirty="0" err="1">
                <a:latin typeface="Courier New" panose="02070309020205020404" pitchFamily="49" charset="0"/>
                <a:cs typeface="Courier New" panose="02070309020205020404" pitchFamily="49" charset="0"/>
              </a:rPr>
              <a:t>name,size</a:t>
            </a:r>
            <a:r>
              <a:rPr lang="en" sz="1800" dirty="0">
                <a:latin typeface="Courier New" panose="02070309020205020404" pitchFamily="49" charset="0"/>
                <a:cs typeface="Courier New" panose="02070309020205020404" pitchFamily="49" charset="0"/>
              </a:rPr>
              <a:t>)&gt; </a:t>
            </a:r>
          </a:p>
          <a:p>
            <a:pPr marL="0" indent="0">
              <a:buNone/>
            </a:pPr>
            <a:endParaRPr lang="en" sz="1800" dirty="0"/>
          </a:p>
          <a:p>
            <a:pPr marL="0" indent="0">
              <a:buNone/>
            </a:pPr>
            <a:r>
              <a:rPr lang="en" sz="1800" dirty="0">
                <a:latin typeface="Helvetica" pitchFamily="2" charset="0"/>
                <a:cs typeface="Courier New" panose="02070309020205020404" pitchFamily="49" charset="0"/>
              </a:rPr>
              <a:t>XSD Schema:</a:t>
            </a:r>
          </a:p>
          <a:p>
            <a:pPr marL="0" indent="0">
              <a:buNone/>
            </a:pPr>
            <a:r>
              <a:rPr lang="en" sz="1800" dirty="0">
                <a:latin typeface="Courier New" panose="02070309020205020404" pitchFamily="49" charset="0"/>
                <a:cs typeface="Courier New" panose="02070309020205020404" pitchFamily="49" charset="0"/>
              </a:rPr>
              <a:t>&lt;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 name="font"&gt;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xsd:sequence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 name="name" type="</a:t>
            </a:r>
            <a:r>
              <a:rPr lang="en" sz="1800" dirty="0" err="1">
                <a:latin typeface="Courier New" panose="02070309020205020404" pitchFamily="49" charset="0"/>
                <a:cs typeface="Courier New" panose="02070309020205020404" pitchFamily="49" charset="0"/>
              </a:rPr>
              <a:t>xsd:string</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 name="size" type="</a:t>
            </a:r>
            <a:r>
              <a:rPr lang="en" sz="1800" dirty="0" err="1">
                <a:latin typeface="Courier New" panose="02070309020205020404" pitchFamily="49" charset="0"/>
                <a:cs typeface="Courier New" panose="02070309020205020404" pitchFamily="49" charset="0"/>
              </a:rPr>
              <a:t>xsd:int</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xsd:sequence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&gt; </a:t>
            </a:r>
          </a:p>
          <a:p>
            <a:pPr marL="0" indent="0">
              <a:buNone/>
            </a:pPr>
            <a:endParaRPr lang="en" sz="1800" dirty="0">
              <a:latin typeface="Helvetica" pitchFamily="2"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014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a:xfrm>
            <a:off x="838200" y="431800"/>
            <a:ext cx="10515600" cy="5745163"/>
          </a:xfrm>
        </p:spPr>
        <p:txBody>
          <a:bodyPr>
            <a:noAutofit/>
          </a:bodyPr>
          <a:lstStyle/>
          <a:p>
            <a:pPr marL="0" indent="0">
              <a:buNone/>
            </a:pPr>
            <a:r>
              <a:rPr lang="en" sz="1800" dirty="0">
                <a:latin typeface="Courier New" panose="02070309020205020404" pitchFamily="49" charset="0"/>
                <a:cs typeface="Courier New" panose="02070309020205020404" pitchFamily="49" charset="0"/>
              </a:rPr>
              <a:t>&lt;</a:t>
            </a:r>
            <a:r>
              <a:rPr lang="en" sz="1800" dirty="0" err="1">
                <a:latin typeface="Courier New" panose="02070309020205020404" pitchFamily="49" charset="0"/>
                <a:cs typeface="Courier New" panose="02070309020205020404" pitchFamily="49" charset="0"/>
              </a:rPr>
              <a:t>xsd:complexType</a:t>
            </a:r>
            <a:r>
              <a:rPr lang="en" sz="1800" dirty="0">
                <a:latin typeface="Courier New" panose="02070309020205020404" pitchFamily="49" charset="0"/>
                <a:cs typeface="Courier New" panose="02070309020205020404" pitchFamily="49" charset="0"/>
              </a:rPr>
              <a:t> name="</a:t>
            </a:r>
            <a:r>
              <a:rPr lang="en" sz="1800" dirty="0" err="1">
                <a:latin typeface="Courier New" panose="02070309020205020404" pitchFamily="49" charset="0"/>
                <a:cs typeface="Courier New" panose="02070309020205020404" pitchFamily="49" charset="0"/>
              </a:rPr>
              <a:t>FontType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xsd:sequence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 name="name" type="</a:t>
            </a:r>
            <a:r>
              <a:rPr lang="en" sz="1800" dirty="0" err="1">
                <a:latin typeface="Courier New" panose="02070309020205020404" pitchFamily="49" charset="0"/>
                <a:cs typeface="Courier New" panose="02070309020205020404" pitchFamily="49" charset="0"/>
              </a:rPr>
              <a:t>xsd:string</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 name="size" type="</a:t>
            </a:r>
            <a:r>
              <a:rPr lang="en" sz="1800" dirty="0" err="1">
                <a:latin typeface="Courier New" panose="02070309020205020404" pitchFamily="49" charset="0"/>
                <a:cs typeface="Courier New" panose="02070309020205020404" pitchFamily="49" charset="0"/>
              </a:rPr>
              <a:t>xsd:int</a:t>
            </a:r>
            <a:r>
              <a:rPr lang="en" sz="1800" dirty="0">
                <a:latin typeface="Courier New" panose="02070309020205020404" pitchFamily="49" charset="0"/>
                <a:cs typeface="Courier New" panose="02070309020205020404" pitchFamily="49" charset="0"/>
              </a:rPr>
              <a:t>"/&gt; </a:t>
            </a:r>
            <a:endParaRPr lang="en" sz="1200" dirty="0">
              <a:latin typeface="Courier New" panose="02070309020205020404" pitchFamily="49" charset="0"/>
              <a:cs typeface="Courier New" panose="02070309020205020404" pitchFamily="49" charset="0"/>
            </a:endParaRP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 name="style"&gt;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xsd:simpleType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xsd:restriction</a:t>
            </a:r>
            <a:r>
              <a:rPr lang="en" sz="1800" dirty="0">
                <a:latin typeface="Courier New" panose="02070309020205020404" pitchFamily="49" charset="0"/>
                <a:cs typeface="Courier New" panose="02070309020205020404" pitchFamily="49" charset="0"/>
              </a:rPr>
              <a:t> base="</a:t>
            </a:r>
            <a:r>
              <a:rPr lang="en" sz="1800" dirty="0" err="1">
                <a:latin typeface="Courier New" panose="02070309020205020404" pitchFamily="49" charset="0"/>
                <a:cs typeface="Courier New" panose="02070309020205020404" pitchFamily="49" charset="0"/>
              </a:rPr>
              <a:t>xsd:string</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xsd:enumeration</a:t>
            </a:r>
            <a:r>
              <a:rPr lang="en" sz="1800" dirty="0">
                <a:latin typeface="Courier New" panose="02070309020205020404" pitchFamily="49" charset="0"/>
                <a:cs typeface="Courier New" panose="02070309020205020404" pitchFamily="49" charset="0"/>
              </a:rPr>
              <a:t> value="PLAIN" /&gt;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xsd:enumeration</a:t>
            </a:r>
            <a:r>
              <a:rPr lang="en" sz="1800" dirty="0">
                <a:latin typeface="Courier New" panose="02070309020205020404" pitchFamily="49" charset="0"/>
                <a:cs typeface="Courier New" panose="02070309020205020404" pitchFamily="49" charset="0"/>
              </a:rPr>
              <a:t> value="BOLD" /&gt;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xsd:enumeration</a:t>
            </a:r>
            <a:r>
              <a:rPr lang="en" sz="1800" dirty="0">
                <a:latin typeface="Courier New" panose="02070309020205020404" pitchFamily="49" charset="0"/>
                <a:cs typeface="Courier New" panose="02070309020205020404" pitchFamily="49" charset="0"/>
              </a:rPr>
              <a:t> value="ITALIC" /&gt;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xsd:enumeration</a:t>
            </a:r>
            <a:r>
              <a:rPr lang="en" sz="1800" dirty="0">
                <a:latin typeface="Courier New" panose="02070309020205020404" pitchFamily="49" charset="0"/>
                <a:cs typeface="Courier New" panose="02070309020205020404" pitchFamily="49" charset="0"/>
              </a:rPr>
              <a:t> value="BOLD_ITALIC" /&gt; </a:t>
            </a:r>
            <a:endParaRPr lang="en" sz="1200" dirty="0">
              <a:effectLst/>
              <a:latin typeface="Courier New" panose="02070309020205020404" pitchFamily="49" charset="0"/>
              <a:cs typeface="Courier New" panose="02070309020205020404" pitchFamily="49" charset="0"/>
            </a:endParaRP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xsd:restriction</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xsd:simpleType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xsd:element</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	&lt;/</a:t>
            </a:r>
            <a:r>
              <a:rPr lang="en" sz="1800" dirty="0" err="1">
                <a:latin typeface="Courier New" panose="02070309020205020404" pitchFamily="49" charset="0"/>
                <a:cs typeface="Courier New" panose="02070309020205020404" pitchFamily="49" charset="0"/>
              </a:rPr>
              <a:t>xsd:sequence</a:t>
            </a:r>
            <a:r>
              <a:rPr lang="en" sz="1800" dirty="0">
                <a:latin typeface="Courier New" panose="02070309020205020404" pitchFamily="49" charset="0"/>
                <a:cs typeface="Courier New" panose="02070309020205020404" pitchFamily="49" charset="0"/>
              </a:rPr>
              <a:t>&gt; </a:t>
            </a:r>
          </a:p>
          <a:p>
            <a:pPr marL="0" indent="0">
              <a:buNone/>
            </a:pPr>
            <a:r>
              <a:rPr lang="en" sz="1800" dirty="0">
                <a:latin typeface="Courier New" panose="02070309020205020404" pitchFamily="49" charset="0"/>
                <a:cs typeface="Courier New" panose="02070309020205020404" pitchFamily="49" charset="0"/>
              </a:rPr>
              <a:t>&lt;/</a:t>
            </a:r>
            <a:r>
              <a:rPr lang="en" sz="1800" dirty="0" err="1">
                <a:latin typeface="Courier New" panose="02070309020205020404" pitchFamily="49" charset="0"/>
                <a:cs typeface="Courier New" panose="02070309020205020404" pitchFamily="49" charset="0"/>
              </a:rPr>
              <a:t>xsd:complexType</a:t>
            </a:r>
            <a:r>
              <a:rPr lang="en" sz="1800" dirty="0">
                <a:latin typeface="Courier New" panose="02070309020205020404" pitchFamily="49" charset="0"/>
                <a:cs typeface="Courier New" panose="02070309020205020404" pitchFamily="49" charset="0"/>
              </a:rPr>
              <a:t>&gt; </a:t>
            </a:r>
            <a:endParaRPr lang="en" sz="1200" dirty="0">
              <a:effectLst/>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80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Locating information with XPath </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a:xfrm>
            <a:off x="838200" y="1825625"/>
            <a:ext cx="10515600" cy="4351338"/>
          </a:xfrm>
        </p:spPr>
        <p:txBody>
          <a:bodyPr>
            <a:noAutofit/>
          </a:bodyPr>
          <a:lstStyle/>
          <a:p>
            <a:pPr marL="0" indent="0">
              <a:buNone/>
            </a:pPr>
            <a:r>
              <a:rPr lang="en" sz="1800" dirty="0">
                <a:latin typeface="Courier New" panose="02070309020205020404" pitchFamily="49" charset="0"/>
                <a:cs typeface="Courier New" panose="02070309020205020404" pitchFamily="49" charset="0"/>
              </a:rPr>
              <a:t>&lt;html&gt; </a:t>
            </a:r>
          </a:p>
          <a:p>
            <a:pPr marL="0" indent="0">
              <a:buNone/>
            </a:pPr>
            <a:r>
              <a:rPr lang="en" sz="1800" dirty="0">
                <a:latin typeface="Courier New" panose="02070309020205020404" pitchFamily="49" charset="0"/>
                <a:cs typeface="Courier New" panose="02070309020205020404" pitchFamily="49" charset="0"/>
              </a:rPr>
              <a:t>	&lt;head&gt;</a:t>
            </a:r>
          </a:p>
          <a:p>
            <a:pPr marL="0" indent="0">
              <a:buNone/>
            </a:pPr>
            <a:r>
              <a:rPr lang="en" sz="1800" dirty="0">
                <a:latin typeface="Courier New" panose="02070309020205020404" pitchFamily="49" charset="0"/>
                <a:cs typeface="Courier New" panose="02070309020205020404" pitchFamily="49" charset="0"/>
              </a:rPr>
              <a:t>		 ... </a:t>
            </a:r>
          </a:p>
          <a:p>
            <a:pPr marL="0" indent="0">
              <a:buNone/>
            </a:pPr>
            <a:r>
              <a:rPr lang="en" sz="1800" b="1" dirty="0">
                <a:latin typeface="Courier New" panose="02070309020205020404" pitchFamily="49" charset="0"/>
                <a:cs typeface="Courier New" panose="02070309020205020404" pitchFamily="49" charset="0"/>
              </a:rPr>
              <a:t>		&lt;title&gt;. . .&lt;/title&gt; </a:t>
            </a:r>
          </a:p>
          <a:p>
            <a:pPr marL="0" indent="0">
              <a:buNone/>
            </a:pPr>
            <a:r>
              <a:rPr lang="en" sz="1800" dirty="0">
                <a:latin typeface="Courier New" panose="02070309020205020404" pitchFamily="49" charset="0"/>
                <a:cs typeface="Courier New" panose="02070309020205020404" pitchFamily="49" charset="0"/>
              </a:rPr>
              <a:t>		... </a:t>
            </a:r>
          </a:p>
          <a:p>
            <a:pPr marL="0" indent="0">
              <a:buNone/>
            </a:pPr>
            <a:r>
              <a:rPr lang="en" sz="1800" dirty="0">
                <a:latin typeface="Courier New" panose="02070309020205020404" pitchFamily="49" charset="0"/>
                <a:cs typeface="Courier New" panose="02070309020205020404" pitchFamily="49" charset="0"/>
              </a:rPr>
              <a:t>	&lt;/head&gt; </a:t>
            </a:r>
          </a:p>
          <a:p>
            <a:pPr marL="0" indent="0">
              <a:buNone/>
            </a:pPr>
            <a:r>
              <a:rPr lang="en" sz="1800" dirty="0">
                <a:latin typeface="Courier New" panose="02070309020205020404" pitchFamily="49" charset="0"/>
                <a:cs typeface="Courier New" panose="02070309020205020404" pitchFamily="49" charset="0"/>
              </a:rPr>
              <a:t>	... </a:t>
            </a:r>
          </a:p>
          <a:p>
            <a:pPr marL="0" indent="0">
              <a:buNone/>
            </a:pPr>
            <a:r>
              <a:rPr lang="en" sz="1800" dirty="0">
                <a:latin typeface="Courier New" panose="02070309020205020404" pitchFamily="49" charset="0"/>
                <a:cs typeface="Courier New" panose="02070309020205020404" pitchFamily="49" charset="0"/>
              </a:rPr>
              <a:t>&lt;/html&gt; </a:t>
            </a:r>
          </a:p>
          <a:p>
            <a:pPr marL="0" indent="0">
              <a:buNone/>
            </a:pPr>
            <a:endParaRPr lang="en" sz="1800" dirty="0">
              <a:latin typeface="Courier New" panose="02070309020205020404" pitchFamily="49" charset="0"/>
              <a:cs typeface="Courier New" panose="02070309020205020404" pitchFamily="49" charset="0"/>
            </a:endParaRPr>
          </a:p>
          <a:p>
            <a:pPr marL="0" indent="0">
              <a:buNone/>
            </a:pPr>
            <a:r>
              <a:rPr lang="en" dirty="0">
                <a:latin typeface="Helvetica" pitchFamily="2" charset="0"/>
                <a:cs typeface="Courier New" panose="02070309020205020404" pitchFamily="49" charset="0"/>
              </a:rPr>
              <a:t>XPath expression:</a:t>
            </a:r>
          </a:p>
          <a:p>
            <a:pPr marL="0" indent="0">
              <a:buNone/>
            </a:pPr>
            <a:r>
              <a:rPr lang="en" dirty="0">
                <a:latin typeface="Courier New" panose="02070309020205020404" pitchFamily="49" charset="0"/>
                <a:cs typeface="Courier New" panose="02070309020205020404" pitchFamily="49" charset="0"/>
              </a:rPr>
              <a:t>/html/head/title/text() </a:t>
            </a:r>
            <a:endParaRPr lang="en" sz="1800" dirty="0">
              <a:latin typeface="Courier New" panose="02070309020205020404" pitchFamily="49" charset="0"/>
              <a:cs typeface="Courier New" panose="02070309020205020404" pitchFamily="49" charset="0"/>
            </a:endParaRPr>
          </a:p>
          <a:p>
            <a:pPr marL="0" indent="0">
              <a:buNone/>
            </a:pPr>
            <a:endParaRPr lang="en" sz="1800" dirty="0">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43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Stream parsers</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 dirty="0">
                <a:latin typeface="Helvetica" pitchFamily="2" charset="0"/>
                <a:cs typeface="Courier New" panose="02070309020205020404" pitchFamily="49" charset="0"/>
              </a:rPr>
              <a:t>SAX Parser</a:t>
            </a:r>
          </a:p>
          <a:p>
            <a:r>
              <a:rPr lang="en" dirty="0" err="1">
                <a:latin typeface="Helvetica" pitchFamily="2" charset="0"/>
                <a:cs typeface="Courier New" panose="02070309020205020404" pitchFamily="49" charset="0"/>
              </a:rPr>
              <a:t>StAX</a:t>
            </a:r>
            <a:r>
              <a:rPr lang="en" dirty="0">
                <a:latin typeface="Helvetica" pitchFamily="2" charset="0"/>
                <a:cs typeface="Courier New" panose="02070309020205020404" pitchFamily="49" charset="0"/>
              </a:rPr>
              <a:t> Parser</a:t>
            </a: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00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SAX Parser</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 dirty="0" err="1">
                <a:latin typeface="Courier New" panose="02070309020205020404" pitchFamily="49" charset="0"/>
                <a:cs typeface="Courier New" panose="02070309020205020404" pitchFamily="49" charset="0"/>
              </a:rPr>
              <a:t>ContentHandler</a:t>
            </a:r>
            <a:r>
              <a:rPr lang="en" dirty="0">
                <a:latin typeface="Helvetica" pitchFamily="2" charset="0"/>
              </a:rPr>
              <a:t> interface</a:t>
            </a:r>
          </a:p>
          <a:p>
            <a:r>
              <a:rPr lang="en" dirty="0" err="1">
                <a:latin typeface="Courier New" panose="02070309020205020404" pitchFamily="49" charset="0"/>
                <a:cs typeface="Courier New" panose="02070309020205020404" pitchFamily="49" charset="0"/>
              </a:rPr>
              <a:t>startElement</a:t>
            </a:r>
            <a:r>
              <a:rPr lang="en" dirty="0">
                <a:latin typeface="Helvetica" pitchFamily="2" charset="0"/>
              </a:rPr>
              <a:t> and </a:t>
            </a:r>
            <a:r>
              <a:rPr lang="en" dirty="0" err="1">
                <a:latin typeface="Courier New" panose="02070309020205020404" pitchFamily="49" charset="0"/>
                <a:cs typeface="Courier New" panose="02070309020205020404" pitchFamily="49" charset="0"/>
              </a:rPr>
              <a:t>endElement</a:t>
            </a:r>
            <a:r>
              <a:rPr lang="en" dirty="0">
                <a:latin typeface="Helvetica" pitchFamily="2" charset="0"/>
              </a:rPr>
              <a:t> are called each time a start tag or end tag is encountered </a:t>
            </a:r>
          </a:p>
          <a:p>
            <a:r>
              <a:rPr lang="en" dirty="0">
                <a:latin typeface="Courier New" panose="02070309020205020404" pitchFamily="49" charset="0"/>
                <a:cs typeface="Courier New" panose="02070309020205020404" pitchFamily="49" charset="0"/>
              </a:rPr>
              <a:t>characters</a:t>
            </a:r>
            <a:r>
              <a:rPr lang="en" dirty="0">
                <a:latin typeface="Helvetica" pitchFamily="2" charset="0"/>
              </a:rPr>
              <a:t> is called whenever character data are encountered. </a:t>
            </a:r>
          </a:p>
          <a:p>
            <a:r>
              <a:rPr lang="en" dirty="0" err="1">
                <a:latin typeface="Courier New" panose="02070309020205020404" pitchFamily="49" charset="0"/>
                <a:cs typeface="Courier New" panose="02070309020205020404" pitchFamily="49" charset="0"/>
              </a:rPr>
              <a:t>startDocument</a:t>
            </a:r>
            <a:r>
              <a:rPr lang="en" dirty="0">
                <a:latin typeface="Helvetica" pitchFamily="2" charset="0"/>
              </a:rPr>
              <a:t> and </a:t>
            </a:r>
            <a:r>
              <a:rPr lang="en" dirty="0" err="1">
                <a:latin typeface="Courier New" panose="02070309020205020404" pitchFamily="49" charset="0"/>
                <a:cs typeface="Courier New" panose="02070309020205020404" pitchFamily="49" charset="0"/>
              </a:rPr>
              <a:t>endDocument</a:t>
            </a:r>
            <a:r>
              <a:rPr lang="en" dirty="0">
                <a:latin typeface="Helvetica" pitchFamily="2" charset="0"/>
              </a:rPr>
              <a:t> are called once each, at the start and the end of the document </a:t>
            </a:r>
          </a:p>
          <a:p>
            <a:endParaRPr lang="en" dirty="0">
              <a:latin typeface="Helvetica" pitchFamily="2"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90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err="1">
                <a:latin typeface="Helvetica" pitchFamily="2" charset="0"/>
              </a:rPr>
              <a:t>StAX</a:t>
            </a:r>
            <a:r>
              <a:rPr lang="en" sz="4000" dirty="0">
                <a:latin typeface="Helvetica" pitchFamily="2" charset="0"/>
              </a:rPr>
              <a:t> Parser</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 sz="2400" dirty="0">
                <a:latin typeface="Helvetica" pitchFamily="2" charset="0"/>
              </a:rPr>
              <a:t>“pull parser”</a:t>
            </a:r>
          </a:p>
          <a:p>
            <a:endParaRPr lang="en" sz="2400" dirty="0">
              <a:latin typeface="Helvetica" pitchFamily="2" charset="0"/>
            </a:endParaRPr>
          </a:p>
          <a:p>
            <a:pPr marL="0" indent="0">
              <a:buNone/>
            </a:pPr>
            <a:r>
              <a:rPr lang="en" sz="2400" dirty="0" err="1">
                <a:latin typeface="Courier New" panose="02070309020205020404" pitchFamily="49" charset="0"/>
                <a:cs typeface="Courier New" panose="02070309020205020404" pitchFamily="49" charset="0"/>
              </a:rPr>
              <a:t>InputStream</a:t>
            </a:r>
            <a:r>
              <a:rPr lang="en" sz="2400" dirty="0">
                <a:latin typeface="Courier New" panose="02070309020205020404" pitchFamily="49" charset="0"/>
                <a:cs typeface="Courier New" panose="02070309020205020404" pitchFamily="49" charset="0"/>
              </a:rPr>
              <a:t> in = </a:t>
            </a:r>
            <a:r>
              <a:rPr lang="en" sz="2400" dirty="0" err="1">
                <a:latin typeface="Courier New" panose="02070309020205020404" pitchFamily="49" charset="0"/>
                <a:cs typeface="Courier New" panose="02070309020205020404" pitchFamily="49" charset="0"/>
              </a:rPr>
              <a:t>url.openStream</a:t>
            </a:r>
            <a:r>
              <a:rPr lang="en" sz="2400" dirty="0">
                <a:latin typeface="Courier New" panose="02070309020205020404" pitchFamily="49" charset="0"/>
                <a:cs typeface="Courier New" panose="02070309020205020404" pitchFamily="49" charset="0"/>
              </a:rPr>
              <a:t>();</a:t>
            </a:r>
            <a:br>
              <a:rPr lang="en" sz="2400" dirty="0">
                <a:latin typeface="Courier New" panose="02070309020205020404" pitchFamily="49" charset="0"/>
                <a:cs typeface="Courier New" panose="02070309020205020404" pitchFamily="49" charset="0"/>
              </a:rPr>
            </a:br>
            <a:r>
              <a:rPr lang="en" sz="2400" dirty="0" err="1">
                <a:latin typeface="Courier New" panose="02070309020205020404" pitchFamily="49" charset="0"/>
                <a:cs typeface="Courier New" panose="02070309020205020404" pitchFamily="49" charset="0"/>
              </a:rPr>
              <a:t>XMLInputFactory</a:t>
            </a:r>
            <a:r>
              <a:rPr lang="en" sz="2400" dirty="0">
                <a:latin typeface="Courier New" panose="02070309020205020404" pitchFamily="49" charset="0"/>
                <a:cs typeface="Courier New" panose="02070309020205020404" pitchFamily="49" charset="0"/>
              </a:rPr>
              <a:t> factory = </a:t>
            </a:r>
            <a:r>
              <a:rPr lang="en" sz="2400" dirty="0" err="1">
                <a:latin typeface="Courier New" panose="02070309020205020404" pitchFamily="49" charset="0"/>
                <a:cs typeface="Courier New" panose="02070309020205020404" pitchFamily="49" charset="0"/>
              </a:rPr>
              <a:t>XMLInputFactory.newInstance</a:t>
            </a:r>
            <a:r>
              <a:rPr lang="en" sz="2400" dirty="0">
                <a:latin typeface="Courier New" panose="02070309020205020404" pitchFamily="49" charset="0"/>
                <a:cs typeface="Courier New" panose="02070309020205020404" pitchFamily="49" charset="0"/>
              </a:rPr>
              <a:t>(); </a:t>
            </a:r>
          </a:p>
          <a:p>
            <a:pPr marL="0" indent="0">
              <a:buNone/>
            </a:pPr>
            <a:r>
              <a:rPr lang="en" sz="2400" dirty="0" err="1">
                <a:latin typeface="Courier New" panose="02070309020205020404" pitchFamily="49" charset="0"/>
                <a:cs typeface="Courier New" panose="02070309020205020404" pitchFamily="49" charset="0"/>
              </a:rPr>
              <a:t>XMLStreamReader</a:t>
            </a:r>
            <a:r>
              <a:rPr lang="en" sz="2400" dirty="0">
                <a:latin typeface="Courier New" panose="02070309020205020404" pitchFamily="49" charset="0"/>
                <a:cs typeface="Courier New" panose="02070309020205020404" pitchFamily="49" charset="0"/>
              </a:rPr>
              <a:t> parser =</a:t>
            </a:r>
          </a:p>
          <a:p>
            <a:pPr marL="0" indent="0">
              <a:buNone/>
            </a:pPr>
            <a:r>
              <a:rPr lang="en" sz="2400" dirty="0">
                <a:latin typeface="Courier New" panose="02070309020205020404" pitchFamily="49" charset="0"/>
                <a:cs typeface="Courier New" panose="02070309020205020404" pitchFamily="49" charset="0"/>
              </a:rPr>
              <a:t>	</a:t>
            </a:r>
            <a:r>
              <a:rPr lang="en" sz="2400" dirty="0" err="1">
                <a:latin typeface="Courier New" panose="02070309020205020404" pitchFamily="49" charset="0"/>
                <a:cs typeface="Courier New" panose="02070309020205020404" pitchFamily="49" charset="0"/>
              </a:rPr>
              <a:t>factory.createXMLStreamReader</a:t>
            </a:r>
            <a:r>
              <a:rPr lang="en" sz="2400" dirty="0">
                <a:latin typeface="Courier New" panose="02070309020205020404" pitchFamily="49" charset="0"/>
                <a:cs typeface="Courier New" panose="02070309020205020404" pitchFamily="49" charset="0"/>
              </a:rPr>
              <a:t>(in); </a:t>
            </a:r>
          </a:p>
          <a:p>
            <a:pPr marL="0" indent="0">
              <a:buNone/>
            </a:pPr>
            <a:r>
              <a:rPr lang="en" sz="2400" dirty="0">
                <a:latin typeface="Courier New" panose="02070309020205020404" pitchFamily="49" charset="0"/>
                <a:cs typeface="Courier New" panose="02070309020205020404" pitchFamily="49" charset="0"/>
              </a:rPr>
              <a:t>while (</a:t>
            </a:r>
            <a:r>
              <a:rPr lang="en" sz="2400" dirty="0" err="1">
                <a:latin typeface="Courier New" panose="02070309020205020404" pitchFamily="49" charset="0"/>
                <a:cs typeface="Courier New" panose="02070309020205020404" pitchFamily="49" charset="0"/>
              </a:rPr>
              <a:t>parser.hasNext</a:t>
            </a:r>
            <a:r>
              <a:rPr lang="en" sz="2400" dirty="0">
                <a:latin typeface="Courier New" panose="02070309020205020404" pitchFamily="49" charset="0"/>
                <a:cs typeface="Courier New" panose="02070309020205020404" pitchFamily="49" charset="0"/>
              </a:rPr>
              <a:t>()) { </a:t>
            </a:r>
          </a:p>
          <a:p>
            <a:pPr marL="0" indent="0">
              <a:buNone/>
            </a:pPr>
            <a:r>
              <a:rPr lang="en" sz="2400" dirty="0">
                <a:latin typeface="Courier New" panose="02070309020205020404" pitchFamily="49" charset="0"/>
                <a:cs typeface="Courier New" panose="02070309020205020404" pitchFamily="49" charset="0"/>
              </a:rPr>
              <a:t>	int event = </a:t>
            </a:r>
            <a:r>
              <a:rPr lang="en" sz="2400" dirty="0" err="1">
                <a:latin typeface="Courier New" panose="02070309020205020404" pitchFamily="49" charset="0"/>
                <a:cs typeface="Courier New" panose="02070309020205020404" pitchFamily="49" charset="0"/>
              </a:rPr>
              <a:t>parser.next</a:t>
            </a:r>
            <a:r>
              <a:rPr lang="en" sz="2400" dirty="0">
                <a:latin typeface="Courier New" panose="02070309020205020404" pitchFamily="49" charset="0"/>
                <a:cs typeface="Courier New" panose="02070309020205020404" pitchFamily="49" charset="0"/>
              </a:rPr>
              <a:t>(); </a:t>
            </a:r>
          </a:p>
          <a:p>
            <a:pPr marL="0" indent="0">
              <a:buNone/>
            </a:pPr>
            <a:r>
              <a:rPr lang="en" sz="2400" dirty="0">
                <a:latin typeface="Courier New" panose="02070309020205020404" pitchFamily="49" charset="0"/>
                <a:cs typeface="Courier New" panose="02070309020205020404" pitchFamily="49" charset="0"/>
              </a:rPr>
              <a:t>	//Call parser methods to obtain event details</a:t>
            </a:r>
          </a:p>
          <a:p>
            <a:pPr marL="0" indent="0">
              <a:buNone/>
            </a:pPr>
            <a:r>
              <a:rPr lang="en" sz="2400" dirty="0">
                <a:latin typeface="Courier New" panose="02070309020205020404" pitchFamily="49" charset="0"/>
                <a:cs typeface="Courier New" panose="02070309020205020404" pitchFamily="49" charset="0"/>
              </a:rPr>
              <a:t>} </a:t>
            </a: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45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Generating XML Documents with DOM API</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pPr marL="0" indent="0">
              <a:buNone/>
            </a:pPr>
            <a:r>
              <a:rPr lang="en" sz="2400" dirty="0">
                <a:latin typeface="Courier New" panose="02070309020205020404" pitchFamily="49" charset="0"/>
                <a:cs typeface="Courier New" panose="02070309020205020404" pitchFamily="49" charset="0"/>
              </a:rPr>
              <a:t>Document doc = </a:t>
            </a:r>
            <a:r>
              <a:rPr lang="en" sz="2400" dirty="0" err="1">
                <a:latin typeface="Courier New" panose="02070309020205020404" pitchFamily="49" charset="0"/>
                <a:cs typeface="Courier New" panose="02070309020205020404" pitchFamily="49" charset="0"/>
              </a:rPr>
              <a:t>builder.newDocument</a:t>
            </a:r>
            <a:r>
              <a:rPr lang="en" sz="2400" dirty="0">
                <a:latin typeface="Courier New" panose="02070309020205020404" pitchFamily="49" charset="0"/>
                <a:cs typeface="Courier New" panose="02070309020205020404" pitchFamily="49" charset="0"/>
              </a:rPr>
              <a:t>(); </a:t>
            </a:r>
          </a:p>
          <a:p>
            <a:pPr marL="0" indent="0">
              <a:buNone/>
            </a:pPr>
            <a:r>
              <a:rPr lang="en" sz="2400" dirty="0">
                <a:latin typeface="Courier New" panose="02070309020205020404" pitchFamily="49" charset="0"/>
                <a:cs typeface="Courier New" panose="02070309020205020404" pitchFamily="49" charset="0"/>
              </a:rPr>
              <a:t>Element </a:t>
            </a:r>
            <a:r>
              <a:rPr lang="en" sz="2400" dirty="0" err="1">
                <a:latin typeface="Courier New" panose="02070309020205020404" pitchFamily="49" charset="0"/>
                <a:cs typeface="Courier New" panose="02070309020205020404" pitchFamily="49" charset="0"/>
              </a:rPr>
              <a:t>rootElement</a:t>
            </a:r>
            <a:r>
              <a:rPr lang="en" sz="2400" dirty="0">
                <a:latin typeface="Courier New" panose="02070309020205020404" pitchFamily="49" charset="0"/>
                <a:cs typeface="Courier New" panose="02070309020205020404" pitchFamily="49" charset="0"/>
              </a:rPr>
              <a:t> = </a:t>
            </a:r>
            <a:r>
              <a:rPr lang="en" sz="2400" dirty="0" err="1">
                <a:latin typeface="Courier New" panose="02070309020205020404" pitchFamily="49" charset="0"/>
                <a:cs typeface="Courier New" panose="02070309020205020404" pitchFamily="49" charset="0"/>
              </a:rPr>
              <a:t>doc.createElement</a:t>
            </a:r>
            <a:r>
              <a:rPr lang="en" sz="2400" dirty="0">
                <a:latin typeface="Courier New" panose="02070309020205020404" pitchFamily="49" charset="0"/>
                <a:cs typeface="Courier New" panose="02070309020205020404" pitchFamily="49" charset="0"/>
              </a:rPr>
              <a:t>(</a:t>
            </a:r>
            <a:r>
              <a:rPr lang="en" sz="2400" dirty="0" err="1">
                <a:latin typeface="Courier New" panose="02070309020205020404" pitchFamily="49" charset="0"/>
                <a:cs typeface="Courier New" panose="02070309020205020404" pitchFamily="49" charset="0"/>
              </a:rPr>
              <a:t>rootName</a:t>
            </a:r>
            <a:r>
              <a:rPr lang="en" sz="2400" dirty="0">
                <a:latin typeface="Courier New" panose="02070309020205020404" pitchFamily="49" charset="0"/>
                <a:cs typeface="Courier New" panose="02070309020205020404" pitchFamily="49" charset="0"/>
              </a:rPr>
              <a:t>); </a:t>
            </a:r>
          </a:p>
          <a:p>
            <a:pPr marL="0" indent="0">
              <a:buNone/>
            </a:pPr>
            <a:r>
              <a:rPr lang="en" sz="2400" dirty="0">
                <a:latin typeface="Courier New" panose="02070309020205020404" pitchFamily="49" charset="0"/>
                <a:cs typeface="Courier New" panose="02070309020205020404" pitchFamily="49" charset="0"/>
              </a:rPr>
              <a:t>Element </a:t>
            </a:r>
            <a:r>
              <a:rPr lang="en" sz="2400" dirty="0" err="1">
                <a:latin typeface="Courier New" panose="02070309020205020404" pitchFamily="49" charset="0"/>
                <a:cs typeface="Courier New" panose="02070309020205020404" pitchFamily="49" charset="0"/>
              </a:rPr>
              <a:t>childElement</a:t>
            </a:r>
            <a:r>
              <a:rPr lang="en" sz="2400" dirty="0">
                <a:latin typeface="Courier New" panose="02070309020205020404" pitchFamily="49" charset="0"/>
                <a:cs typeface="Courier New" panose="02070309020205020404" pitchFamily="49" charset="0"/>
              </a:rPr>
              <a:t> = </a:t>
            </a:r>
            <a:r>
              <a:rPr lang="en" sz="2400" dirty="0" err="1">
                <a:latin typeface="Courier New" panose="02070309020205020404" pitchFamily="49" charset="0"/>
                <a:cs typeface="Courier New" panose="02070309020205020404" pitchFamily="49" charset="0"/>
              </a:rPr>
              <a:t>doc.createElement</a:t>
            </a:r>
            <a:r>
              <a:rPr lang="en" sz="2400" dirty="0">
                <a:latin typeface="Courier New" panose="02070309020205020404" pitchFamily="49" charset="0"/>
                <a:cs typeface="Courier New" panose="02070309020205020404" pitchFamily="49" charset="0"/>
              </a:rPr>
              <a:t>(</a:t>
            </a:r>
            <a:r>
              <a:rPr lang="en" sz="2400" dirty="0" err="1">
                <a:latin typeface="Courier New" panose="02070309020205020404" pitchFamily="49" charset="0"/>
                <a:cs typeface="Courier New" panose="02070309020205020404" pitchFamily="49" charset="0"/>
              </a:rPr>
              <a:t>childName</a:t>
            </a:r>
            <a:r>
              <a:rPr lang="en" sz="2400" dirty="0">
                <a:latin typeface="Courier New" panose="02070309020205020404" pitchFamily="49" charset="0"/>
                <a:cs typeface="Courier New" panose="02070309020205020404" pitchFamily="49" charset="0"/>
              </a:rPr>
              <a:t>); </a:t>
            </a:r>
          </a:p>
          <a:p>
            <a:pPr marL="0" indent="0">
              <a:buNone/>
            </a:pPr>
            <a:r>
              <a:rPr lang="en" sz="2400" dirty="0">
                <a:latin typeface="Courier New" panose="02070309020205020404" pitchFamily="49" charset="0"/>
                <a:cs typeface="Courier New" panose="02070309020205020404" pitchFamily="49" charset="0"/>
              </a:rPr>
              <a:t>Text </a:t>
            </a:r>
            <a:r>
              <a:rPr lang="en" sz="2400" dirty="0" err="1">
                <a:latin typeface="Courier New" panose="02070309020205020404" pitchFamily="49" charset="0"/>
                <a:cs typeface="Courier New" panose="02070309020205020404" pitchFamily="49" charset="0"/>
              </a:rPr>
              <a:t>textNode</a:t>
            </a:r>
            <a:r>
              <a:rPr lang="en" sz="2400" dirty="0">
                <a:latin typeface="Courier New" panose="02070309020205020404" pitchFamily="49" charset="0"/>
                <a:cs typeface="Courier New" panose="02070309020205020404" pitchFamily="49" charset="0"/>
              </a:rPr>
              <a:t> = </a:t>
            </a:r>
            <a:r>
              <a:rPr lang="en" sz="2400" dirty="0" err="1">
                <a:latin typeface="Courier New" panose="02070309020205020404" pitchFamily="49" charset="0"/>
                <a:cs typeface="Courier New" panose="02070309020205020404" pitchFamily="49" charset="0"/>
              </a:rPr>
              <a:t>doc.createTextNode</a:t>
            </a:r>
            <a:r>
              <a:rPr lang="en" sz="2400" dirty="0">
                <a:latin typeface="Courier New" panose="02070309020205020404" pitchFamily="49" charset="0"/>
                <a:cs typeface="Courier New" panose="02070309020205020404" pitchFamily="49" charset="0"/>
              </a:rPr>
              <a:t>(</a:t>
            </a:r>
            <a:r>
              <a:rPr lang="en" sz="2400" dirty="0" err="1">
                <a:latin typeface="Courier New" panose="02070309020205020404" pitchFamily="49" charset="0"/>
                <a:cs typeface="Courier New" panose="02070309020205020404" pitchFamily="49" charset="0"/>
              </a:rPr>
              <a:t>textContents</a:t>
            </a:r>
            <a:r>
              <a:rPr lang="en" sz="2400" dirty="0">
                <a:latin typeface="Courier New" panose="02070309020205020404" pitchFamily="49" charset="0"/>
                <a:cs typeface="Courier New" panose="02070309020205020404" pitchFamily="49" charset="0"/>
              </a:rPr>
              <a:t>); </a:t>
            </a:r>
          </a:p>
          <a:p>
            <a:pPr marL="0" indent="0">
              <a:buNone/>
            </a:pPr>
            <a:endParaRPr lang="en" sz="2400" dirty="0">
              <a:latin typeface="Courier New" panose="02070309020205020404" pitchFamily="49" charset="0"/>
              <a:cs typeface="Courier New" panose="02070309020205020404" pitchFamily="49" charset="0"/>
            </a:endParaRPr>
          </a:p>
          <a:p>
            <a:pPr marL="0" indent="0">
              <a:buNone/>
            </a:pPr>
            <a:r>
              <a:rPr lang="en" sz="2400" dirty="0" err="1">
                <a:latin typeface="Courier New" panose="02070309020205020404" pitchFamily="49" charset="0"/>
                <a:cs typeface="Courier New" panose="02070309020205020404" pitchFamily="49" charset="0"/>
              </a:rPr>
              <a:t>doc.appendChild</a:t>
            </a:r>
            <a:r>
              <a:rPr lang="en" sz="2400" dirty="0">
                <a:latin typeface="Courier New" panose="02070309020205020404" pitchFamily="49" charset="0"/>
                <a:cs typeface="Courier New" panose="02070309020205020404" pitchFamily="49" charset="0"/>
              </a:rPr>
              <a:t>(</a:t>
            </a:r>
            <a:r>
              <a:rPr lang="en" sz="2400" dirty="0" err="1">
                <a:latin typeface="Courier New" panose="02070309020205020404" pitchFamily="49" charset="0"/>
                <a:cs typeface="Courier New" panose="02070309020205020404" pitchFamily="49" charset="0"/>
              </a:rPr>
              <a:t>rootElement</a:t>
            </a:r>
            <a:r>
              <a:rPr lang="en" sz="2400" dirty="0">
                <a:latin typeface="Courier New" panose="02070309020205020404" pitchFamily="49" charset="0"/>
                <a:cs typeface="Courier New" panose="02070309020205020404" pitchFamily="49" charset="0"/>
              </a:rPr>
              <a:t>); </a:t>
            </a:r>
          </a:p>
          <a:p>
            <a:pPr marL="0" indent="0">
              <a:buNone/>
            </a:pPr>
            <a:r>
              <a:rPr lang="en" sz="2400" dirty="0" err="1">
                <a:latin typeface="Courier New" panose="02070309020205020404" pitchFamily="49" charset="0"/>
                <a:cs typeface="Courier New" panose="02070309020205020404" pitchFamily="49" charset="0"/>
              </a:rPr>
              <a:t>rootElement.appendChild</a:t>
            </a:r>
            <a:r>
              <a:rPr lang="en" sz="2400" dirty="0">
                <a:latin typeface="Courier New" panose="02070309020205020404" pitchFamily="49" charset="0"/>
                <a:cs typeface="Courier New" panose="02070309020205020404" pitchFamily="49" charset="0"/>
              </a:rPr>
              <a:t>(</a:t>
            </a:r>
            <a:r>
              <a:rPr lang="en" sz="2400" dirty="0" err="1">
                <a:latin typeface="Courier New" panose="02070309020205020404" pitchFamily="49" charset="0"/>
                <a:cs typeface="Courier New" panose="02070309020205020404" pitchFamily="49" charset="0"/>
              </a:rPr>
              <a:t>childElement</a:t>
            </a:r>
            <a:r>
              <a:rPr lang="en" sz="2400" dirty="0">
                <a:latin typeface="Courier New" panose="02070309020205020404" pitchFamily="49" charset="0"/>
                <a:cs typeface="Courier New" panose="02070309020205020404" pitchFamily="49" charset="0"/>
              </a:rPr>
              <a:t>); </a:t>
            </a:r>
          </a:p>
          <a:p>
            <a:pPr marL="0" indent="0">
              <a:buNone/>
            </a:pPr>
            <a:r>
              <a:rPr lang="en" sz="2400" dirty="0" err="1">
                <a:latin typeface="Courier New" panose="02070309020205020404" pitchFamily="49" charset="0"/>
                <a:cs typeface="Courier New" panose="02070309020205020404" pitchFamily="49" charset="0"/>
              </a:rPr>
              <a:t>childElement.appendChild</a:t>
            </a:r>
            <a:r>
              <a:rPr lang="en" sz="2400" dirty="0">
                <a:latin typeface="Courier New" panose="02070309020205020404" pitchFamily="49" charset="0"/>
                <a:cs typeface="Courier New" panose="02070309020205020404" pitchFamily="49" charset="0"/>
              </a:rPr>
              <a:t>(</a:t>
            </a:r>
            <a:r>
              <a:rPr lang="en" sz="2400" dirty="0" err="1">
                <a:latin typeface="Courier New" panose="02070309020205020404" pitchFamily="49" charset="0"/>
                <a:cs typeface="Courier New" panose="02070309020205020404" pitchFamily="49" charset="0"/>
              </a:rPr>
              <a:t>textNode</a:t>
            </a:r>
            <a:r>
              <a:rPr lang="en" sz="2400" dirty="0">
                <a:latin typeface="Courier New" panose="02070309020205020404" pitchFamily="49" charset="0"/>
                <a:cs typeface="Courier New" panose="02070309020205020404" pitchFamily="49" charset="0"/>
              </a:rPr>
              <a:t>); </a:t>
            </a:r>
          </a:p>
          <a:p>
            <a:pPr marL="0" indent="0">
              <a:buNone/>
            </a:pPr>
            <a:r>
              <a:rPr lang="en" sz="2400" dirty="0" err="1">
                <a:latin typeface="Courier New" panose="02070309020205020404" pitchFamily="49" charset="0"/>
                <a:cs typeface="Courier New" panose="02070309020205020404" pitchFamily="49" charset="0"/>
              </a:rPr>
              <a:t>rootElement.setAttribute</a:t>
            </a:r>
            <a:r>
              <a:rPr lang="en" sz="2400" dirty="0">
                <a:latin typeface="Courier New" panose="02070309020205020404" pitchFamily="49" charset="0"/>
                <a:cs typeface="Courier New" panose="02070309020205020404" pitchFamily="49" charset="0"/>
              </a:rPr>
              <a:t>(name, value);</a:t>
            </a: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descr="page240image8737088">
            <a:extLst>
              <a:ext uri="{FF2B5EF4-FFF2-40B4-BE49-F238E27FC236}">
                <a16:creationId xmlns:a16="http://schemas.microsoft.com/office/drawing/2014/main" id="{A9CAE31D-4E16-3747-B061-6B7F133B1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78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Writing XML documents</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US" dirty="0">
                <a:latin typeface="Helvetica" pitchFamily="2" charset="0"/>
              </a:rPr>
              <a:t>Dom approach:</a:t>
            </a:r>
            <a:endParaRPr lang="ru-RU" dirty="0">
              <a:latin typeface="Helvetica" pitchFamily="2" charset="0"/>
            </a:endParaRPr>
          </a:p>
          <a:p>
            <a:pPr lvl="1"/>
            <a:r>
              <a:rPr lang="en" dirty="0">
                <a:latin typeface="Helvetica" pitchFamily="2" charset="0"/>
              </a:rPr>
              <a:t>XSLT API</a:t>
            </a:r>
          </a:p>
          <a:p>
            <a:pPr lvl="1"/>
            <a:r>
              <a:rPr lang="en" dirty="0" err="1">
                <a:latin typeface="Courier New" panose="02070309020205020404" pitchFamily="49" charset="0"/>
                <a:cs typeface="Courier New" panose="02070309020205020404" pitchFamily="49" charset="0"/>
              </a:rPr>
              <a:t>LSSerializer</a:t>
            </a:r>
            <a:r>
              <a:rPr lang="en" dirty="0"/>
              <a:t> </a:t>
            </a:r>
            <a:r>
              <a:rPr lang="en" dirty="0">
                <a:latin typeface="Helvetica" pitchFamily="2" charset="0"/>
              </a:rPr>
              <a:t>interface</a:t>
            </a:r>
          </a:p>
          <a:p>
            <a:r>
              <a:rPr lang="en" dirty="0">
                <a:latin typeface="Helvetica" pitchFamily="2" charset="0"/>
              </a:rPr>
              <a:t>Stream approach</a:t>
            </a:r>
          </a:p>
          <a:p>
            <a:pPr lvl="1"/>
            <a:r>
              <a:rPr lang="en" dirty="0" err="1">
                <a:latin typeface="Helvetica" pitchFamily="2" charset="0"/>
              </a:rPr>
              <a:t>StAX</a:t>
            </a:r>
            <a:r>
              <a:rPr lang="en" dirty="0">
                <a:latin typeface="Helvetica" pitchFamily="2" charset="0"/>
              </a:rPr>
              <a:t> API</a:t>
            </a:r>
          </a:p>
          <a:p>
            <a:endParaRPr lang="en" sz="2400" dirty="0">
              <a:latin typeface="Helvetica" pitchFamily="2" charset="0"/>
            </a:endParaRPr>
          </a:p>
          <a:p>
            <a:endParaRPr lang="en" sz="2400" dirty="0">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page240image8737088">
            <a:extLst>
              <a:ext uri="{FF2B5EF4-FFF2-40B4-BE49-F238E27FC236}">
                <a16:creationId xmlns:a16="http://schemas.microsoft.com/office/drawing/2014/main" id="{C7B8C508-9B94-D246-AE9B-86DAAC055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15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Writing XML </a:t>
            </a:r>
            <a:r>
              <a:rPr lang="en" sz="4000" dirty="0" smtClean="0">
                <a:latin typeface="Helvetica" pitchFamily="2" charset="0"/>
              </a:rPr>
              <a:t>documents</a:t>
            </a:r>
            <a:r>
              <a:rPr lang="ru-RU" sz="4000" dirty="0" smtClean="0">
                <a:latin typeface="Helvetica" pitchFamily="2" charset="0"/>
              </a:rPr>
              <a:t> (</a:t>
            </a:r>
            <a:r>
              <a:rPr lang="en" sz="4000" dirty="0">
                <a:latin typeface="Helvetica" pitchFamily="2" charset="0"/>
              </a:rPr>
              <a:t>StAX </a:t>
            </a:r>
            <a:r>
              <a:rPr lang="en" sz="4000" dirty="0" smtClean="0">
                <a:latin typeface="Helvetica" pitchFamily="2" charset="0"/>
              </a:rPr>
              <a:t>API</a:t>
            </a:r>
            <a:r>
              <a:rPr lang="ru-RU" sz="4000" dirty="0" smtClean="0">
                <a:latin typeface="Helvetica" pitchFamily="2" charset="0"/>
              </a:rPr>
              <a:t>)</a:t>
            </a:r>
            <a:endParaRPr lang="en"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US" dirty="0" err="1">
                <a:latin typeface="Helvetica" pitchFamily="2" charset="0"/>
              </a:rPr>
              <a:t>XMLOutputFactory.newInstance</a:t>
            </a:r>
            <a:r>
              <a:rPr lang="en-US" dirty="0" smtClean="0">
                <a:latin typeface="Helvetica" pitchFamily="2" charset="0"/>
              </a:rPr>
              <a:t>()</a:t>
            </a:r>
            <a:endParaRPr lang="ru-RU" dirty="0" smtClean="0">
              <a:latin typeface="Helvetica" pitchFamily="2" charset="0"/>
            </a:endParaRPr>
          </a:p>
          <a:p>
            <a:r>
              <a:rPr lang="en-US" dirty="0" err="1">
                <a:latin typeface="Helvetica" pitchFamily="2" charset="0"/>
              </a:rPr>
              <a:t>createXMLStreamWriter</a:t>
            </a:r>
            <a:r>
              <a:rPr lang="en-US" dirty="0" smtClean="0">
                <a:latin typeface="Helvetica" pitchFamily="2" charset="0"/>
              </a:rPr>
              <a:t>(</a:t>
            </a:r>
            <a:r>
              <a:rPr lang="ru-RU" dirty="0" smtClean="0">
                <a:latin typeface="Helvetica" pitchFamily="2" charset="0"/>
              </a:rPr>
              <a:t>)</a:t>
            </a:r>
          </a:p>
          <a:p>
            <a:endParaRPr lang="ru-RU" dirty="0" smtClean="0">
              <a:latin typeface="Helvetica" pitchFamily="2" charset="0"/>
            </a:endParaRPr>
          </a:p>
          <a:p>
            <a:r>
              <a:rPr lang="en-US" dirty="0" err="1" smtClean="0">
                <a:latin typeface="Helvetica" pitchFamily="2" charset="0"/>
              </a:rPr>
              <a:t>writeStartDocument</a:t>
            </a:r>
            <a:r>
              <a:rPr lang="en-US" dirty="0" smtClean="0">
                <a:latin typeface="Helvetica" pitchFamily="2" charset="0"/>
              </a:rPr>
              <a:t>()</a:t>
            </a:r>
            <a:endParaRPr lang="en" dirty="0">
              <a:latin typeface="Helvetica" pitchFamily="2" charset="0"/>
            </a:endParaRPr>
          </a:p>
          <a:p>
            <a:r>
              <a:rPr lang="en-US" dirty="0" err="1">
                <a:latin typeface="Helvetica" panose="020B0604020202020204" pitchFamily="34" charset="0"/>
                <a:cs typeface="Helvetica" panose="020B0604020202020204" pitchFamily="34" charset="0"/>
              </a:rPr>
              <a:t>writeStartElement</a:t>
            </a:r>
            <a:r>
              <a:rPr lang="en-US" dirty="0" smtClean="0">
                <a:latin typeface="Helvetica" panose="020B0604020202020204" pitchFamily="34" charset="0"/>
                <a:cs typeface="Helvetica" panose="020B0604020202020204" pitchFamily="34" charset="0"/>
              </a:rPr>
              <a:t>()</a:t>
            </a:r>
            <a:endParaRPr lang="ru-RU" dirty="0" smtClean="0">
              <a:latin typeface="Helvetica" panose="020B0604020202020204" pitchFamily="34" charset="0"/>
              <a:cs typeface="Helvetica" panose="020B0604020202020204" pitchFamily="34" charset="0"/>
            </a:endParaRPr>
          </a:p>
          <a:p>
            <a:r>
              <a:rPr lang="en-US" dirty="0" err="1">
                <a:latin typeface="Helvetica" pitchFamily="2" charset="0"/>
              </a:rPr>
              <a:t>writeAttribute</a:t>
            </a:r>
            <a:endParaRPr lang="en" dirty="0">
              <a:latin typeface="Helvetica" pitchFamily="2" charset="0"/>
            </a:endParaRPr>
          </a:p>
          <a:p>
            <a:pPr marL="0" indent="0">
              <a:buNone/>
            </a:pPr>
            <a:endParaRPr lang="en" sz="2400" dirty="0">
              <a:latin typeface="Helvetica" pitchFamily="2" charset="0"/>
            </a:endParaRPr>
          </a:p>
          <a:p>
            <a:endParaRPr lang="en" sz="2400" dirty="0">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page240image8737088">
            <a:extLst>
              <a:ext uri="{FF2B5EF4-FFF2-40B4-BE49-F238E27FC236}">
                <a16:creationId xmlns:a16="http://schemas.microsoft.com/office/drawing/2014/main" id="{C7B8C508-9B94-D246-AE9B-86DAAC055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83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The structure of an XML document</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rmAutofit fontScale="85000" lnSpcReduction="10000"/>
          </a:bodyPr>
          <a:lstStyle/>
          <a:p>
            <a:pPr marL="0" indent="0">
              <a:buNone/>
            </a:pPr>
            <a:r>
              <a:rPr lang="en" dirty="0">
                <a:latin typeface="Helvetica" pitchFamily="2" charset="0"/>
              </a:rPr>
              <a:t>An XML document should start with a header such as </a:t>
            </a:r>
          </a:p>
          <a:p>
            <a:pPr marL="0" indent="0">
              <a:buNone/>
            </a:pPr>
            <a:r>
              <a:rPr lang="en" dirty="0">
                <a:latin typeface="Courier New" panose="02070309020205020404" pitchFamily="49" charset="0"/>
                <a:cs typeface="Courier New" panose="02070309020205020404" pitchFamily="49" charset="0"/>
              </a:rPr>
              <a:t>&lt;?xml version="1.0"?&gt; </a:t>
            </a:r>
          </a:p>
          <a:p>
            <a:pPr marL="0" indent="0">
              <a:buNone/>
            </a:pPr>
            <a:r>
              <a:rPr lang="en" dirty="0">
                <a:latin typeface="Helvetica" pitchFamily="2" charset="0"/>
              </a:rPr>
              <a:t>or </a:t>
            </a:r>
          </a:p>
          <a:p>
            <a:pPr marL="0" indent="0">
              <a:buNone/>
            </a:pPr>
            <a:r>
              <a:rPr lang="en" dirty="0">
                <a:latin typeface="Courier New" panose="02070309020205020404" pitchFamily="49" charset="0"/>
                <a:cs typeface="Courier New" panose="02070309020205020404" pitchFamily="49" charset="0"/>
              </a:rPr>
              <a:t>&lt;?xml version="1.0" encoding="UTF-8"?&gt; </a:t>
            </a:r>
          </a:p>
          <a:p>
            <a:pPr marL="0" indent="0">
              <a:buNone/>
            </a:pPr>
            <a:r>
              <a:rPr lang="en" dirty="0">
                <a:latin typeface="Helvetica" pitchFamily="2" charset="0"/>
              </a:rPr>
              <a:t>Strictly speaking, a header is optional, but it is highly recommended. </a:t>
            </a:r>
          </a:p>
          <a:p>
            <a:pPr marL="0" indent="0">
              <a:buNone/>
            </a:pPr>
            <a:endParaRPr lang="en" dirty="0">
              <a:latin typeface="Helvetica" pitchFamily="2" charset="0"/>
            </a:endParaRPr>
          </a:p>
          <a:p>
            <a:pPr marL="0" indent="0">
              <a:buNone/>
            </a:pPr>
            <a:r>
              <a:rPr lang="en" dirty="0">
                <a:latin typeface="Helvetica" pitchFamily="2" charset="0"/>
              </a:rPr>
              <a:t>The header can be followed by a document type definition (DTD), such as </a:t>
            </a:r>
          </a:p>
          <a:p>
            <a:pPr marL="0" indent="0">
              <a:buNone/>
            </a:pPr>
            <a:r>
              <a:rPr lang="en" dirty="0">
                <a:latin typeface="Courier New" panose="02070309020205020404" pitchFamily="49" charset="0"/>
                <a:cs typeface="Courier New" panose="02070309020205020404" pitchFamily="49" charset="0"/>
              </a:rPr>
              <a:t>&lt;!DOCTYPE web-app PUBLIC</a:t>
            </a:r>
            <a:endParaRPr lang="en" dirty="0">
              <a:effectLst/>
              <a:latin typeface="Courier New" panose="02070309020205020404" pitchFamily="49" charset="0"/>
              <a:cs typeface="Courier New" panose="02070309020205020404" pitchFamily="49" charset="0"/>
            </a:endParaRPr>
          </a:p>
          <a:p>
            <a:pPr marL="0" indent="0">
              <a:buNone/>
            </a:pPr>
            <a:r>
              <a:rPr lang="en" dirty="0">
                <a:latin typeface="Courier New" panose="02070309020205020404" pitchFamily="49" charset="0"/>
                <a:cs typeface="Courier New" panose="02070309020205020404" pitchFamily="49" charset="0"/>
              </a:rPr>
              <a:t>"-//Sun Microsystems, Inc.//DTD Web Application 2.2//EN" </a:t>
            </a:r>
            <a:endParaRPr lang="en" dirty="0">
              <a:effectLst/>
              <a:latin typeface="Courier New" panose="02070309020205020404" pitchFamily="49" charset="0"/>
              <a:cs typeface="Courier New" panose="02070309020205020404" pitchFamily="49" charset="0"/>
            </a:endParaRPr>
          </a:p>
          <a:p>
            <a:pPr marL="0" indent="0">
              <a:buNone/>
            </a:pPr>
            <a:r>
              <a:rPr lang="en" dirty="0">
                <a:latin typeface="Courier New" panose="02070309020205020404" pitchFamily="49" charset="0"/>
                <a:cs typeface="Courier New" panose="02070309020205020404" pitchFamily="49" charset="0"/>
              </a:rPr>
              <a:t>"http://</a:t>
            </a:r>
            <a:r>
              <a:rPr lang="en" dirty="0" err="1">
                <a:latin typeface="Courier New" panose="02070309020205020404" pitchFamily="49" charset="0"/>
                <a:cs typeface="Courier New" panose="02070309020205020404" pitchFamily="49" charset="0"/>
              </a:rPr>
              <a:t>java.sun.com</a:t>
            </a:r>
            <a:r>
              <a:rPr lang="en" dirty="0">
                <a:latin typeface="Courier New" panose="02070309020205020404" pitchFamily="49" charset="0"/>
                <a:cs typeface="Courier New" panose="02070309020205020404" pitchFamily="49" charset="0"/>
              </a:rPr>
              <a:t>/j2ee/</a:t>
            </a:r>
            <a:r>
              <a:rPr lang="en" dirty="0" err="1">
                <a:latin typeface="Courier New" panose="02070309020205020404" pitchFamily="49" charset="0"/>
                <a:cs typeface="Courier New" panose="02070309020205020404" pitchFamily="49" charset="0"/>
              </a:rPr>
              <a:t>dtds</a:t>
            </a:r>
            <a:r>
              <a:rPr lang="en" dirty="0">
                <a:latin typeface="Courier New" panose="02070309020205020404" pitchFamily="49" charset="0"/>
                <a:cs typeface="Courier New" panose="02070309020205020404" pitchFamily="49" charset="0"/>
              </a:rPr>
              <a:t>/web-app_2_2.dtd"&gt;</a:t>
            </a:r>
          </a:p>
        </p:txBody>
      </p:sp>
      <p:pic>
        <p:nvPicPr>
          <p:cNvPr id="1025" name="Picture 1" descr="page187image8559168">
            <a:extLst>
              <a:ext uri="{FF2B5EF4-FFF2-40B4-BE49-F238E27FC236}">
                <a16:creationId xmlns:a16="http://schemas.microsoft.com/office/drawing/2014/main" id="{BB24476E-AC84-3547-9218-8835FFE55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715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JAXB</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 sz="2000" dirty="0">
                <a:latin typeface="Helvetica" pitchFamily="2" charset="0"/>
                <a:cs typeface="Courier New" panose="02070309020205020404" pitchFamily="49" charset="0"/>
              </a:rPr>
              <a:t>Java 6-10</a:t>
            </a:r>
          </a:p>
          <a:p>
            <a:r>
              <a:rPr lang="en" sz="2000" dirty="0">
                <a:latin typeface="Helvetica" pitchFamily="2" charset="0"/>
                <a:cs typeface="Courier New" panose="02070309020205020404" pitchFamily="49" charset="0"/>
              </a:rPr>
              <a:t>Removed from JDK in Java 11</a:t>
            </a:r>
          </a:p>
          <a:p>
            <a:pPr lvl="1"/>
            <a:r>
              <a:rPr lang="en" sz="1800" dirty="0">
                <a:latin typeface="Helvetica" pitchFamily="2" charset="0"/>
                <a:cs typeface="Courier New" panose="02070309020205020404" pitchFamily="49" charset="0"/>
              </a:rPr>
              <a:t>include libraries:</a:t>
            </a:r>
          </a:p>
          <a:p>
            <a:pPr lvl="1"/>
            <a:r>
              <a:rPr lang="en" sz="1800" dirty="0">
                <a:latin typeface="Helvetica" pitchFamily="2" charset="0"/>
                <a:cs typeface="Courier New" panose="02070309020205020404" pitchFamily="49" charset="0"/>
                <a:hlinkClick r:id="rId3"/>
              </a:rPr>
              <a:t>https://mvnrepository.com/artifact/javax.xml.bind/jaxb-api/2.3.0</a:t>
            </a:r>
            <a:endParaRPr lang="en" sz="1800" dirty="0">
              <a:latin typeface="Helvetica" pitchFamily="2" charset="0"/>
              <a:cs typeface="Courier New" panose="02070309020205020404" pitchFamily="49" charset="0"/>
            </a:endParaRPr>
          </a:p>
          <a:p>
            <a:pPr lvl="1"/>
            <a:r>
              <a:rPr lang="en" sz="1800" dirty="0">
                <a:latin typeface="Helvetica" pitchFamily="2" charset="0"/>
                <a:cs typeface="Courier New" panose="02070309020205020404" pitchFamily="49" charset="0"/>
                <a:hlinkClick r:id="rId4"/>
              </a:rPr>
              <a:t>https://mvnrepository.com/artifact/com.sun.xml.bind/jaxb-impl/2.3.0</a:t>
            </a:r>
            <a:endParaRPr lang="en" sz="1800" dirty="0">
              <a:latin typeface="Helvetica" pitchFamily="2" charset="0"/>
              <a:cs typeface="Courier New" panose="02070309020205020404" pitchFamily="49" charset="0"/>
            </a:endParaRPr>
          </a:p>
          <a:p>
            <a:pPr lvl="1"/>
            <a:r>
              <a:rPr lang="en" sz="1800" dirty="0">
                <a:latin typeface="Helvetica" pitchFamily="2" charset="0"/>
                <a:cs typeface="Courier New" panose="02070309020205020404" pitchFamily="49" charset="0"/>
                <a:hlinkClick r:id="rId5"/>
              </a:rPr>
              <a:t>https://mvnrepository.com/artifact/com.sun.xml.bind/jaxb-core/2.3.0</a:t>
            </a:r>
            <a:endParaRPr lang="en" sz="1800" dirty="0">
              <a:latin typeface="Helvetica" pitchFamily="2" charset="0"/>
              <a:cs typeface="Courier New" panose="02070309020205020404" pitchFamily="49" charset="0"/>
            </a:endParaRPr>
          </a:p>
          <a:p>
            <a:pPr lvl="1"/>
            <a:r>
              <a:rPr lang="en" sz="1800" dirty="0">
                <a:latin typeface="Helvetica" pitchFamily="2" charset="0"/>
                <a:cs typeface="Courier New" panose="02070309020205020404" pitchFamily="49" charset="0"/>
                <a:hlinkClick r:id="rId6"/>
              </a:rPr>
              <a:t>https://mvnrepository.com/artifact/com.sun.activation/javax.activation/1.2.0</a:t>
            </a:r>
            <a:endParaRPr lang="en" sz="1800" dirty="0">
              <a:latin typeface="Helvetica" pitchFamily="2" charset="0"/>
              <a:cs typeface="Courier New" panose="02070309020205020404" pitchFamily="49" charset="0"/>
            </a:endParaRPr>
          </a:p>
          <a:p>
            <a:r>
              <a:rPr lang="en" sz="2000" dirty="0">
                <a:latin typeface="Helvetica" pitchFamily="2" charset="0"/>
                <a:cs typeface="Courier New" panose="02070309020205020404" pitchFamily="49" charset="0"/>
              </a:rPr>
              <a:t>Uses annotations to map objects to/from XML</a:t>
            </a:r>
          </a:p>
          <a:p>
            <a:pPr lvl="1"/>
            <a:r>
              <a:rPr lang="en" sz="2000" dirty="0">
                <a:latin typeface="Courier New" panose="02070309020205020404" pitchFamily="49" charset="0"/>
                <a:cs typeface="Courier New" panose="02070309020205020404" pitchFamily="49" charset="0"/>
              </a:rPr>
              <a:t>@</a:t>
            </a:r>
            <a:r>
              <a:rPr lang="en" sz="2000" dirty="0" err="1">
                <a:latin typeface="Courier New" panose="02070309020205020404" pitchFamily="49" charset="0"/>
                <a:cs typeface="Courier New" panose="02070309020205020404" pitchFamily="49" charset="0"/>
              </a:rPr>
              <a:t>XmlRootElement</a:t>
            </a:r>
            <a:endParaRPr lang="en" sz="2000" dirty="0">
              <a:latin typeface="Courier New" panose="02070309020205020404" pitchFamily="49" charset="0"/>
              <a:cs typeface="Courier New" panose="02070309020205020404" pitchFamily="49" charset="0"/>
            </a:endParaRPr>
          </a:p>
          <a:p>
            <a:pPr lvl="1"/>
            <a:r>
              <a:rPr lang="en" sz="2000" dirty="0">
                <a:latin typeface="Courier New" panose="02070309020205020404" pitchFamily="49" charset="0"/>
                <a:cs typeface="Courier New" panose="02070309020205020404" pitchFamily="49" charset="0"/>
              </a:rPr>
              <a:t>@</a:t>
            </a:r>
            <a:r>
              <a:rPr lang="en" sz="2000" dirty="0" err="1">
                <a:latin typeface="Courier New" panose="02070309020205020404" pitchFamily="49" charset="0"/>
                <a:cs typeface="Courier New" panose="02070309020205020404" pitchFamily="49" charset="0"/>
              </a:rPr>
              <a:t>XmlElement</a:t>
            </a:r>
            <a:endParaRPr lang="en" sz="2000" dirty="0">
              <a:latin typeface="Courier New" panose="02070309020205020404" pitchFamily="49" charset="0"/>
              <a:cs typeface="Courier New" panose="02070309020205020404" pitchFamily="49" charset="0"/>
            </a:endParaRPr>
          </a:p>
          <a:p>
            <a:pPr lvl="1"/>
            <a:r>
              <a:rPr lang="en" sz="2000" dirty="0">
                <a:latin typeface="Courier New" panose="02070309020205020404" pitchFamily="49" charset="0"/>
                <a:cs typeface="Courier New" panose="02070309020205020404" pitchFamily="49" charset="0"/>
              </a:rPr>
              <a:t>@</a:t>
            </a:r>
            <a:r>
              <a:rPr lang="en" sz="2000" dirty="0" err="1">
                <a:latin typeface="Courier New" panose="02070309020205020404" pitchFamily="49" charset="0"/>
                <a:cs typeface="Courier New" panose="02070309020205020404" pitchFamily="49" charset="0"/>
              </a:rPr>
              <a:t>XmlAttribute</a:t>
            </a:r>
            <a:endParaRPr lang="en" sz="2000" dirty="0">
              <a:latin typeface="Courier New" panose="02070309020205020404" pitchFamily="49" charset="0"/>
              <a:cs typeface="Courier New" panose="02070309020205020404" pitchFamily="49" charset="0"/>
            </a:endParaRPr>
          </a:p>
          <a:p>
            <a:pPr lvl="1"/>
            <a:r>
              <a:rPr lang="en" sz="2000" dirty="0">
                <a:latin typeface="Courier New" panose="02070309020205020404" pitchFamily="49" charset="0"/>
                <a:cs typeface="Courier New" panose="02070309020205020404" pitchFamily="49" charset="0"/>
              </a:rPr>
              <a:t>@</a:t>
            </a:r>
            <a:r>
              <a:rPr lang="en" sz="2000" dirty="0" err="1">
                <a:latin typeface="Courier New" panose="02070309020205020404" pitchFamily="49" charset="0"/>
                <a:cs typeface="Courier New" panose="02070309020205020404" pitchFamily="49" charset="0"/>
              </a:rPr>
              <a:t>XmlValue</a:t>
            </a:r>
            <a:endParaRPr lang="en" sz="2000" dirty="0">
              <a:latin typeface="Courier New" panose="02070309020205020404" pitchFamily="49" charset="0"/>
              <a:cs typeface="Courier New" panose="02070309020205020404" pitchFamily="49" charset="0"/>
            </a:endParaRPr>
          </a:p>
          <a:p>
            <a:pPr lvl="1"/>
            <a:r>
              <a:rPr lang="en" sz="2000" dirty="0">
                <a:latin typeface="Helvetica" pitchFamily="2" charset="0"/>
                <a:cs typeface="Courier New" panose="02070309020205020404" pitchFamily="49" charset="0"/>
              </a:rPr>
              <a:t>and other annotations...</a:t>
            </a: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page240image8737088">
            <a:extLst>
              <a:ext uri="{FF2B5EF4-FFF2-40B4-BE49-F238E27FC236}">
                <a16:creationId xmlns:a16="http://schemas.microsoft.com/office/drawing/2014/main" id="{C7B8C508-9B94-D246-AE9B-86DAAC0559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76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JSON</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pPr marL="0" indent="0">
              <a:buNone/>
            </a:pPr>
            <a:r>
              <a:rPr lang="en" sz="1800" dirty="0">
                <a:latin typeface="Courier New" panose="02070309020205020404" pitchFamily="49" charset="0"/>
                <a:cs typeface="Courier New" panose="02070309020205020404" pitchFamily="49" charset="0"/>
              </a:rPr>
              <a:t>{ </a:t>
            </a:r>
          </a:p>
          <a:p>
            <a:pPr marL="0" indent="0">
              <a:buNone/>
            </a:pPr>
            <a:r>
              <a:rPr lang="en" sz="1800" dirty="0">
                <a:latin typeface="Courier New" panose="02070309020205020404" pitchFamily="49" charset="0"/>
                <a:cs typeface="Courier New" panose="02070309020205020404" pitchFamily="49" charset="0"/>
              </a:rPr>
              <a:t>	"</a:t>
            </a:r>
            <a:r>
              <a:rPr lang="en" sz="1800" dirty="0" err="1">
                <a:latin typeface="Courier New" panose="02070309020205020404" pitchFamily="49" charset="0"/>
                <a:cs typeface="Courier New" panose="02070309020205020404" pitchFamily="49" charset="0"/>
              </a:rPr>
              <a:t>firstName</a:t>
            </a:r>
            <a:r>
              <a:rPr lang="en"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Иван", </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a:t>
            </a:r>
            <a:r>
              <a:rPr lang="en" sz="1800" dirty="0" err="1">
                <a:latin typeface="Courier New" panose="02070309020205020404" pitchFamily="49" charset="0"/>
                <a:cs typeface="Courier New" panose="02070309020205020404" pitchFamily="49" charset="0"/>
              </a:rPr>
              <a:t>lastName</a:t>
            </a:r>
            <a:r>
              <a:rPr lang="en"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Иванов", </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a:t>
            </a:r>
            <a:r>
              <a:rPr lang="en" sz="1800" dirty="0">
                <a:latin typeface="Courier New" panose="02070309020205020404" pitchFamily="49" charset="0"/>
                <a:cs typeface="Courier New" panose="02070309020205020404" pitchFamily="49" charset="0"/>
              </a:rPr>
              <a:t>address": { </a:t>
            </a:r>
          </a:p>
          <a:p>
            <a:pPr marL="0" indent="0">
              <a:buNone/>
            </a:pPr>
            <a:r>
              <a:rPr lang="en" sz="1800" dirty="0">
                <a:latin typeface="Courier New" panose="02070309020205020404" pitchFamily="49" charset="0"/>
                <a:cs typeface="Courier New" panose="02070309020205020404" pitchFamily="49" charset="0"/>
              </a:rPr>
              <a:t>		"</a:t>
            </a:r>
            <a:r>
              <a:rPr lang="en" sz="1800" dirty="0" err="1">
                <a:latin typeface="Courier New" panose="02070309020205020404" pitchFamily="49" charset="0"/>
                <a:cs typeface="Courier New" panose="02070309020205020404" pitchFamily="49" charset="0"/>
              </a:rPr>
              <a:t>streetAddress</a:t>
            </a:r>
            <a:r>
              <a:rPr lang="en"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Московское ш., 101, кв.101", </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a:t>
            </a:r>
            <a:r>
              <a:rPr lang="en" sz="1800" dirty="0">
                <a:latin typeface="Courier New" panose="02070309020205020404" pitchFamily="49" charset="0"/>
                <a:cs typeface="Courier New" panose="02070309020205020404" pitchFamily="49" charset="0"/>
              </a:rPr>
              <a:t>city": "</a:t>
            </a:r>
            <a:r>
              <a:rPr lang="ru-RU" sz="1800" dirty="0">
                <a:latin typeface="Courier New" panose="02070309020205020404" pitchFamily="49" charset="0"/>
                <a:cs typeface="Courier New" panose="02070309020205020404" pitchFamily="49" charset="0"/>
              </a:rPr>
              <a:t>Санкт-Петербург", </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a:t>
            </a:r>
            <a:r>
              <a:rPr lang="en" sz="1800" dirty="0" err="1">
                <a:latin typeface="Courier New" panose="02070309020205020404" pitchFamily="49" charset="0"/>
                <a:cs typeface="Courier New" panose="02070309020205020404" pitchFamily="49" charset="0"/>
              </a:rPr>
              <a:t>postalCode</a:t>
            </a:r>
            <a:r>
              <a:rPr lang="en" sz="1800" dirty="0">
                <a:latin typeface="Courier New" panose="02070309020205020404" pitchFamily="49" charset="0"/>
                <a:cs typeface="Courier New" panose="02070309020205020404" pitchFamily="49" charset="0"/>
              </a:rPr>
              <a:t>": 101101 </a:t>
            </a:r>
          </a:p>
          <a:p>
            <a:pPr marL="0" indent="0">
              <a:buNone/>
            </a:pPr>
            <a:r>
              <a:rPr lang="en" sz="1800" dirty="0">
                <a:latin typeface="Courier New" panose="02070309020205020404" pitchFamily="49" charset="0"/>
                <a:cs typeface="Courier New" panose="02070309020205020404" pitchFamily="49" charset="0"/>
              </a:rPr>
              <a:t>	}, </a:t>
            </a:r>
          </a:p>
          <a:p>
            <a:pPr marL="0" indent="0">
              <a:buNone/>
            </a:pPr>
            <a:r>
              <a:rPr lang="en" sz="1800" dirty="0">
                <a:latin typeface="Courier New" panose="02070309020205020404" pitchFamily="49" charset="0"/>
                <a:cs typeface="Courier New" panose="02070309020205020404" pitchFamily="49" charset="0"/>
              </a:rPr>
              <a:t>	"</a:t>
            </a:r>
            <a:r>
              <a:rPr lang="en" sz="1800" dirty="0" err="1">
                <a:latin typeface="Courier New" panose="02070309020205020404" pitchFamily="49" charset="0"/>
                <a:cs typeface="Courier New" panose="02070309020205020404" pitchFamily="49" charset="0"/>
              </a:rPr>
              <a:t>phoneNumbers</a:t>
            </a:r>
            <a:r>
              <a:rPr lang="en" sz="1800" dirty="0">
                <a:latin typeface="Courier New" panose="02070309020205020404" pitchFamily="49" charset="0"/>
                <a:cs typeface="Courier New" panose="02070309020205020404" pitchFamily="49" charset="0"/>
              </a:rPr>
              <a:t>": [ </a:t>
            </a:r>
          </a:p>
          <a:p>
            <a:pPr marL="0" indent="0">
              <a:buNone/>
            </a:pPr>
            <a:r>
              <a:rPr lang="en" sz="1800" dirty="0">
                <a:latin typeface="Courier New" panose="02070309020205020404" pitchFamily="49" charset="0"/>
                <a:cs typeface="Courier New" panose="02070309020205020404" pitchFamily="49" charset="0"/>
              </a:rPr>
              <a:t>		"812 123-1234", </a:t>
            </a:r>
          </a:p>
          <a:p>
            <a:pPr marL="0" indent="0">
              <a:buNone/>
            </a:pPr>
            <a:r>
              <a:rPr lang="en" sz="1800" dirty="0">
                <a:latin typeface="Courier New" panose="02070309020205020404" pitchFamily="49" charset="0"/>
                <a:cs typeface="Courier New" panose="02070309020205020404" pitchFamily="49" charset="0"/>
              </a:rPr>
              <a:t>		"916 123-4567" </a:t>
            </a:r>
          </a:p>
          <a:p>
            <a:pPr marL="0" indent="0">
              <a:buNone/>
            </a:pPr>
            <a:r>
              <a:rPr lang="en" sz="1800" dirty="0">
                <a:latin typeface="Courier New" panose="02070309020205020404" pitchFamily="49" charset="0"/>
                <a:cs typeface="Courier New" panose="02070309020205020404" pitchFamily="49" charset="0"/>
              </a:rPr>
              <a:t>	] </a:t>
            </a:r>
          </a:p>
          <a:p>
            <a:pPr marL="0" indent="0">
              <a:buNone/>
            </a:pPr>
            <a:r>
              <a:rPr lang="en" sz="1800" dirty="0">
                <a:latin typeface="Courier New" panose="02070309020205020404" pitchFamily="49" charset="0"/>
                <a:cs typeface="Courier New" panose="02070309020205020404" pitchFamily="49" charset="0"/>
              </a:rPr>
              <a:t>}</a:t>
            </a: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page240image8737088">
            <a:extLst>
              <a:ext uri="{FF2B5EF4-FFF2-40B4-BE49-F238E27FC236}">
                <a16:creationId xmlns:a16="http://schemas.microsoft.com/office/drawing/2014/main" id="{C7B8C508-9B94-D246-AE9B-86DAAC055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082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JSON processing</a:t>
            </a: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 dirty="0">
                <a:latin typeface="Helvetica" pitchFamily="2" charset="0"/>
                <a:cs typeface="Courier New" panose="02070309020205020404" pitchFamily="49" charset="0"/>
              </a:rPr>
              <a:t>Java EE 7 – JSON-P (JSON Processing)</a:t>
            </a:r>
          </a:p>
          <a:p>
            <a:endParaRPr lang="en" dirty="0">
              <a:latin typeface="Helvetica" pitchFamily="2" charset="0"/>
              <a:cs typeface="Courier New" panose="02070309020205020404" pitchFamily="49" charset="0"/>
            </a:endParaRPr>
          </a:p>
          <a:p>
            <a:r>
              <a:rPr lang="en" dirty="0">
                <a:latin typeface="Helvetica" pitchFamily="2" charset="0"/>
                <a:cs typeface="Courier New" panose="02070309020205020404" pitchFamily="49" charset="0"/>
              </a:rPr>
              <a:t>Open-source libraries:</a:t>
            </a:r>
          </a:p>
          <a:p>
            <a:pPr lvl="1"/>
            <a:r>
              <a:rPr lang="en" dirty="0" err="1">
                <a:latin typeface="Helvetica" pitchFamily="2" charset="0"/>
              </a:rPr>
              <a:t>json.org</a:t>
            </a:r>
            <a:endParaRPr lang="en" dirty="0">
              <a:latin typeface="Helvetica" pitchFamily="2" charset="0"/>
            </a:endParaRPr>
          </a:p>
          <a:p>
            <a:pPr lvl="1"/>
            <a:r>
              <a:rPr lang="en" dirty="0">
                <a:latin typeface="Helvetica" pitchFamily="2" charset="0"/>
              </a:rPr>
              <a:t>Jackson</a:t>
            </a:r>
          </a:p>
          <a:p>
            <a:pPr lvl="1"/>
            <a:r>
              <a:rPr lang="en" dirty="0">
                <a:latin typeface="Helvetica" pitchFamily="2" charset="0"/>
                <a:cs typeface="Courier New" panose="02070309020205020404" pitchFamily="49" charset="0"/>
              </a:rPr>
              <a:t>Google GSON</a:t>
            </a:r>
          </a:p>
          <a:p>
            <a:pPr lvl="1"/>
            <a:r>
              <a:rPr lang="en" dirty="0">
                <a:latin typeface="Helvetica" pitchFamily="2" charset="0"/>
                <a:cs typeface="Courier New" panose="02070309020205020404" pitchFamily="49" charset="0"/>
              </a:rPr>
              <a:t>and many others...</a:t>
            </a: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page240image8737088">
            <a:extLst>
              <a:ext uri="{FF2B5EF4-FFF2-40B4-BE49-F238E27FC236}">
                <a16:creationId xmlns:a16="http://schemas.microsoft.com/office/drawing/2014/main" id="{C7B8C508-9B94-D246-AE9B-86DAAC055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542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cs typeface="Courier New" panose="02070309020205020404" pitchFamily="49" charset="0"/>
              </a:rPr>
              <a:t>JSON-P</a:t>
            </a:r>
            <a:endParaRPr lang="en"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 dirty="0">
                <a:latin typeface="Helvetica" pitchFamily="2" charset="0"/>
                <a:cs typeface="Courier New" panose="02070309020205020404" pitchFamily="49" charset="0"/>
              </a:rPr>
              <a:t>Include libraries:</a:t>
            </a:r>
          </a:p>
          <a:p>
            <a:pPr lvl="1"/>
            <a:r>
              <a:rPr lang="en" dirty="0">
                <a:latin typeface="Helvetica" pitchFamily="2" charset="0"/>
                <a:cs typeface="Courier New" panose="02070309020205020404" pitchFamily="49" charset="0"/>
                <a:hlinkClick r:id="rId3"/>
              </a:rPr>
              <a:t>https://mvnrepository.com/artifact/javax.json/javax.json-api/1.1.4</a:t>
            </a:r>
            <a:endParaRPr lang="en" dirty="0">
              <a:latin typeface="Helvetica" pitchFamily="2" charset="0"/>
              <a:cs typeface="Courier New" panose="02070309020205020404" pitchFamily="49" charset="0"/>
            </a:endParaRPr>
          </a:p>
          <a:p>
            <a:pPr lvl="1"/>
            <a:r>
              <a:rPr lang="en" dirty="0">
                <a:latin typeface="Helvetica" pitchFamily="2" charset="0"/>
                <a:cs typeface="Courier New" panose="02070309020205020404" pitchFamily="49" charset="0"/>
                <a:hlinkClick r:id="rId4"/>
              </a:rPr>
              <a:t>https://mvnrepository.com/artifact/org.glassfish/javax.json/1.1.4</a:t>
            </a:r>
            <a:endParaRPr lang="en" dirty="0">
              <a:latin typeface="Helvetica" pitchFamily="2" charset="0"/>
              <a:cs typeface="Courier New" panose="02070309020205020404" pitchFamily="49" charset="0"/>
            </a:endParaRPr>
          </a:p>
          <a:p>
            <a:pPr lvl="1"/>
            <a:endParaRPr lang="en" dirty="0">
              <a:latin typeface="Helvetica" pitchFamily="2" charset="0"/>
              <a:cs typeface="Courier New" panose="02070309020205020404" pitchFamily="49" charset="0"/>
            </a:endParaRPr>
          </a:p>
          <a:p>
            <a:r>
              <a:rPr lang="en" dirty="0">
                <a:latin typeface="Helvetica" pitchFamily="2" charset="0"/>
                <a:cs typeface="Courier New" panose="02070309020205020404" pitchFamily="49" charset="0"/>
              </a:rPr>
              <a:t>JSON API Object Model (</a:t>
            </a:r>
            <a:r>
              <a:rPr lang="en" dirty="0" err="1">
                <a:latin typeface="Helvetica" pitchFamily="2" charset="0"/>
                <a:cs typeface="Courier New" panose="02070309020205020404" pitchFamily="49" charset="0"/>
              </a:rPr>
              <a:t>javax.json</a:t>
            </a:r>
            <a:r>
              <a:rPr lang="en" dirty="0">
                <a:latin typeface="Helvetica" pitchFamily="2" charset="0"/>
                <a:cs typeface="Courier New" panose="02070309020205020404" pitchFamily="49" charset="0"/>
              </a:rPr>
              <a:t>) – similar to XML DOM parser/writer</a:t>
            </a:r>
          </a:p>
          <a:p>
            <a:r>
              <a:rPr lang="en" dirty="0">
                <a:latin typeface="Helvetica" pitchFamily="2" charset="0"/>
                <a:cs typeface="Courier New" panose="02070309020205020404" pitchFamily="49" charset="0"/>
              </a:rPr>
              <a:t>Streaming API (</a:t>
            </a:r>
            <a:r>
              <a:rPr lang="en" dirty="0" err="1">
                <a:latin typeface="Helvetica" pitchFamily="2" charset="0"/>
                <a:cs typeface="Courier New" panose="02070309020205020404" pitchFamily="49" charset="0"/>
              </a:rPr>
              <a:t>javax.json.stream</a:t>
            </a:r>
            <a:r>
              <a:rPr lang="en" dirty="0">
                <a:latin typeface="Helvetica" pitchFamily="2" charset="0"/>
                <a:cs typeface="Courier New" panose="02070309020205020404" pitchFamily="49" charset="0"/>
              </a:rPr>
              <a:t>) – </a:t>
            </a:r>
            <a:r>
              <a:rPr lang="en-US" dirty="0">
                <a:latin typeface="Helvetica" pitchFamily="2" charset="0"/>
                <a:cs typeface="Courier New" panose="02070309020205020404" pitchFamily="49" charset="0"/>
              </a:rPr>
              <a:t>similar to </a:t>
            </a:r>
            <a:r>
              <a:rPr lang="en-US" dirty="0" err="1">
                <a:latin typeface="Helvetica" pitchFamily="2" charset="0"/>
                <a:cs typeface="Courier New" panose="02070309020205020404" pitchFamily="49" charset="0"/>
              </a:rPr>
              <a:t>StAX</a:t>
            </a:r>
            <a:r>
              <a:rPr lang="en-US" dirty="0">
                <a:latin typeface="Helvetica" pitchFamily="2" charset="0"/>
                <a:cs typeface="Courier New" panose="02070309020205020404" pitchFamily="49" charset="0"/>
              </a:rPr>
              <a:t> parser/writer</a:t>
            </a:r>
            <a:endParaRPr lang="en" dirty="0">
              <a:latin typeface="Helvetica" pitchFamily="2"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page240image8737088">
            <a:extLst>
              <a:ext uri="{FF2B5EF4-FFF2-40B4-BE49-F238E27FC236}">
                <a16:creationId xmlns:a16="http://schemas.microsoft.com/office/drawing/2014/main" id="{C7B8C508-9B94-D246-AE9B-86DAAC0559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127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US" sz="4000" dirty="0">
                <a:latin typeface="Helvetica" pitchFamily="2" charset="0"/>
                <a:cs typeface="Courier New" panose="02070309020205020404" pitchFamily="49" charset="0"/>
              </a:rPr>
              <a:t>Jackson</a:t>
            </a:r>
            <a:endParaRPr lang="en"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r>
              <a:rPr lang="en-US" dirty="0" err="1">
                <a:latin typeface="Courier New" panose="02070309020205020404" pitchFamily="49" charset="0"/>
                <a:cs typeface="Courier New" panose="02070309020205020404" pitchFamily="49" charset="0"/>
              </a:rPr>
              <a:t>ObjectMapper</a:t>
            </a:r>
            <a:r>
              <a:rPr lang="en-US" dirty="0">
                <a:latin typeface="Helvetica" pitchFamily="2" charset="0"/>
                <a:cs typeface="Courier New" panose="02070309020205020404" pitchFamily="49" charset="0"/>
              </a:rPr>
              <a:t> class</a:t>
            </a:r>
          </a:p>
          <a:p>
            <a:endParaRPr lang="en-US" dirty="0">
              <a:latin typeface="Helvetica" pitchFamily="2" charset="0"/>
              <a:cs typeface="Courier New" panose="02070309020205020404" pitchFamily="49" charset="0"/>
            </a:endParaRPr>
          </a:p>
          <a:p>
            <a:r>
              <a:rPr lang="en" dirty="0">
                <a:latin typeface="Helvetica" pitchFamily="2" charset="0"/>
                <a:cs typeface="Courier New" panose="02070309020205020404" pitchFamily="49" charset="0"/>
              </a:rPr>
              <a:t>Annotations</a:t>
            </a:r>
          </a:p>
          <a:p>
            <a:pPr lvl="1"/>
            <a:r>
              <a:rPr lang="en" dirty="0">
                <a:latin typeface="Courier New" panose="02070309020205020404" pitchFamily="49" charset="0"/>
                <a:cs typeface="Courier New" panose="02070309020205020404" pitchFamily="49" charset="0"/>
              </a:rPr>
              <a:t>@</a:t>
            </a:r>
            <a:r>
              <a:rPr lang="en" dirty="0" err="1">
                <a:latin typeface="Courier New" panose="02070309020205020404" pitchFamily="49" charset="0"/>
                <a:cs typeface="Courier New" panose="02070309020205020404" pitchFamily="49" charset="0"/>
              </a:rPr>
              <a:t>JsonProperty</a:t>
            </a:r>
            <a:endParaRPr lang="en" dirty="0">
              <a:latin typeface="Courier New" panose="02070309020205020404" pitchFamily="49" charset="0"/>
              <a:cs typeface="Courier New" panose="02070309020205020404" pitchFamily="49" charset="0"/>
            </a:endParaRPr>
          </a:p>
          <a:p>
            <a:pPr lvl="1"/>
            <a:r>
              <a:rPr lang="en" dirty="0">
                <a:latin typeface="Courier New" panose="02070309020205020404" pitchFamily="49" charset="0"/>
                <a:cs typeface="Courier New" panose="02070309020205020404" pitchFamily="49" charset="0"/>
              </a:rPr>
              <a:t>@</a:t>
            </a:r>
            <a:r>
              <a:rPr lang="en" dirty="0" err="1">
                <a:latin typeface="Courier New" panose="02070309020205020404" pitchFamily="49" charset="0"/>
                <a:cs typeface="Courier New" panose="02070309020205020404" pitchFamily="49" charset="0"/>
              </a:rPr>
              <a:t>JsonInclude</a:t>
            </a:r>
            <a:endParaRPr lang="en" dirty="0">
              <a:latin typeface="Courier New" panose="02070309020205020404" pitchFamily="49" charset="0"/>
              <a:cs typeface="Courier New" panose="02070309020205020404" pitchFamily="49" charset="0"/>
            </a:endParaRPr>
          </a:p>
          <a:p>
            <a:pPr lvl="1"/>
            <a:r>
              <a:rPr lang="en" dirty="0">
                <a:latin typeface="Courier New" panose="02070309020205020404" pitchFamily="49" charset="0"/>
                <a:cs typeface="Courier New" panose="02070309020205020404" pitchFamily="49" charset="0"/>
              </a:rPr>
              <a:t>@</a:t>
            </a:r>
            <a:r>
              <a:rPr lang="en" dirty="0" err="1">
                <a:latin typeface="Courier New" panose="02070309020205020404" pitchFamily="49" charset="0"/>
                <a:cs typeface="Courier New" panose="02070309020205020404" pitchFamily="49" charset="0"/>
              </a:rPr>
              <a:t>JsonIgnore</a:t>
            </a:r>
            <a:endParaRPr lang="en" dirty="0">
              <a:latin typeface="Courier New" panose="02070309020205020404" pitchFamily="49" charset="0"/>
              <a:cs typeface="Courier New" panose="02070309020205020404" pitchFamily="49" charset="0"/>
            </a:endParaRPr>
          </a:p>
          <a:p>
            <a:pPr lvl="1"/>
            <a:r>
              <a:rPr lang="en" dirty="0">
                <a:latin typeface="Helvetica" pitchFamily="2" charset="0"/>
                <a:cs typeface="Courier New" panose="02070309020205020404" pitchFamily="49" charset="0"/>
              </a:rPr>
              <a:t>and other annotations...</a:t>
            </a:r>
          </a:p>
          <a:p>
            <a:pPr lvl="1"/>
            <a:endParaRPr lang="en" dirty="0">
              <a:latin typeface="Courier New" panose="02070309020205020404" pitchFamily="49" charset="0"/>
              <a:cs typeface="Courier New" panose="02070309020205020404" pitchFamily="49" charset="0"/>
            </a:endParaRPr>
          </a:p>
          <a:p>
            <a:endParaRPr lang="en" dirty="0">
              <a:latin typeface="Courier New" panose="02070309020205020404" pitchFamily="49" charset="0"/>
              <a:cs typeface="Courier New" panose="02070309020205020404" pitchFamily="49" charset="0"/>
            </a:endParaRPr>
          </a:p>
          <a:p>
            <a:endParaRPr lang="en" dirty="0">
              <a:latin typeface="Helvetica" pitchFamily="2"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page240image8737088">
            <a:extLst>
              <a:ext uri="{FF2B5EF4-FFF2-40B4-BE49-F238E27FC236}">
                <a16:creationId xmlns:a16="http://schemas.microsoft.com/office/drawing/2014/main" id="{C7B8C508-9B94-D246-AE9B-86DAAC055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88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The structure of an XML document</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rmAutofit fontScale="92500" lnSpcReduction="20000"/>
          </a:bodyPr>
          <a:lstStyle/>
          <a:p>
            <a:pPr marL="0" indent="0">
              <a:buNone/>
            </a:pPr>
            <a:r>
              <a:rPr lang="en" dirty="0">
                <a:latin typeface="Courier New" panose="02070309020205020404" pitchFamily="49" charset="0"/>
                <a:cs typeface="Courier New" panose="02070309020205020404" pitchFamily="49" charset="0"/>
              </a:rPr>
              <a:t>&lt;?xml version="1.0"?&gt;</a:t>
            </a:r>
          </a:p>
          <a:p>
            <a:pPr marL="0" indent="0">
              <a:buNone/>
            </a:pPr>
            <a:r>
              <a:rPr lang="en" dirty="0">
                <a:latin typeface="Courier New" panose="02070309020205020404" pitchFamily="49" charset="0"/>
                <a:cs typeface="Courier New" panose="02070309020205020404" pitchFamily="49" charset="0"/>
              </a:rPr>
              <a:t>&lt;!DOCTYPE config . . .&gt;</a:t>
            </a:r>
          </a:p>
          <a:p>
            <a:pPr marL="0" indent="0">
              <a:buNone/>
            </a:pPr>
            <a:r>
              <a:rPr lang="en" dirty="0">
                <a:latin typeface="Courier New" panose="02070309020205020404" pitchFamily="49" charset="0"/>
                <a:cs typeface="Courier New" panose="02070309020205020404" pitchFamily="49" charset="0"/>
              </a:rPr>
              <a:t>&lt;config&gt; </a:t>
            </a:r>
            <a:endParaRPr lang="en" dirty="0">
              <a:effectLst/>
              <a:latin typeface="Courier New" panose="02070309020205020404" pitchFamily="49" charset="0"/>
              <a:cs typeface="Courier New" panose="02070309020205020404" pitchFamily="49" charset="0"/>
            </a:endParaRPr>
          </a:p>
          <a:p>
            <a:pPr marL="0" indent="0">
              <a:buNone/>
            </a:pPr>
            <a:r>
              <a:rPr lang="en" dirty="0">
                <a:latin typeface="Courier New" panose="02070309020205020404" pitchFamily="49" charset="0"/>
                <a:cs typeface="Courier New" panose="02070309020205020404" pitchFamily="49" charset="0"/>
              </a:rPr>
              <a:t>	&lt;entry id="title"&gt; </a:t>
            </a:r>
          </a:p>
          <a:p>
            <a:pPr marL="0" indent="0">
              <a:buNone/>
            </a:pPr>
            <a:r>
              <a:rPr lang="en" dirty="0">
                <a:latin typeface="Courier New" panose="02070309020205020404" pitchFamily="49" charset="0"/>
                <a:cs typeface="Courier New" panose="02070309020205020404" pitchFamily="49" charset="0"/>
              </a:rPr>
              <a:t>		&lt;font&gt;</a:t>
            </a:r>
          </a:p>
          <a:p>
            <a:pPr marL="0" indent="0">
              <a:buNone/>
            </a:pPr>
            <a:r>
              <a:rPr lang="en" dirty="0">
                <a:latin typeface="Courier New" panose="02070309020205020404" pitchFamily="49" charset="0"/>
                <a:cs typeface="Courier New" panose="02070309020205020404" pitchFamily="49" charset="0"/>
              </a:rPr>
              <a:t>			&lt;name&gt;Helvetica&lt;/name&gt;</a:t>
            </a:r>
          </a:p>
          <a:p>
            <a:pPr marL="0" indent="0">
              <a:buNone/>
            </a:pPr>
            <a:r>
              <a:rPr lang="en" dirty="0">
                <a:latin typeface="Courier New" panose="02070309020205020404" pitchFamily="49" charset="0"/>
                <a:cs typeface="Courier New" panose="02070309020205020404" pitchFamily="49" charset="0"/>
              </a:rPr>
              <a:t>			&lt;size&gt;36&lt;/size&gt;</a:t>
            </a:r>
          </a:p>
          <a:p>
            <a:pPr marL="0" indent="0">
              <a:buNone/>
            </a:pPr>
            <a:r>
              <a:rPr lang="en" dirty="0">
                <a:latin typeface="Courier New" panose="02070309020205020404" pitchFamily="49" charset="0"/>
                <a:cs typeface="Courier New" panose="02070309020205020404" pitchFamily="49" charset="0"/>
              </a:rPr>
              <a:t>		&lt;/font&gt;</a:t>
            </a:r>
          </a:p>
          <a:p>
            <a:pPr marL="0" indent="0">
              <a:buNone/>
            </a:pPr>
            <a:r>
              <a:rPr lang="en" dirty="0">
                <a:latin typeface="Courier New" panose="02070309020205020404" pitchFamily="49" charset="0"/>
                <a:cs typeface="Courier New" panose="02070309020205020404" pitchFamily="49" charset="0"/>
              </a:rPr>
              <a:t>	&lt;/entry&gt; ... </a:t>
            </a:r>
            <a:endParaRPr lang="en" dirty="0">
              <a:effectLst/>
              <a:latin typeface="Courier New" panose="02070309020205020404" pitchFamily="49" charset="0"/>
              <a:cs typeface="Courier New" panose="02070309020205020404" pitchFamily="49" charset="0"/>
            </a:endParaRPr>
          </a:p>
          <a:p>
            <a:pPr marL="0" indent="0">
              <a:buNone/>
            </a:pPr>
            <a:r>
              <a:rPr lang="en" dirty="0">
                <a:latin typeface="Courier New" panose="02070309020205020404" pitchFamily="49" charset="0"/>
                <a:cs typeface="Courier New" panose="02070309020205020404" pitchFamily="49" charset="0"/>
              </a:rPr>
              <a:t>&lt;/config&gt; </a:t>
            </a:r>
            <a:endParaRPr lang="en" dirty="0">
              <a:effectLst/>
              <a:latin typeface="Courier New" panose="02070309020205020404" pitchFamily="49" charset="0"/>
              <a:cs typeface="Courier New" panose="02070309020205020404" pitchFamily="49" charset="0"/>
            </a:endParaRPr>
          </a:p>
          <a:p>
            <a:pPr marL="0" indent="0">
              <a:buNone/>
            </a:pPr>
            <a:endParaRPr lang="en" dirty="0">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80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The structure of an XML document</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numCol="2">
            <a:normAutofit/>
          </a:bodyPr>
          <a:lstStyle/>
          <a:p>
            <a:pPr marL="0" indent="0">
              <a:buNone/>
            </a:pPr>
            <a:r>
              <a:rPr lang="en" sz="2400" dirty="0">
                <a:latin typeface="Helvetica" pitchFamily="2" charset="0"/>
                <a:cs typeface="Courier New" panose="02070309020205020404" pitchFamily="49" charset="0"/>
              </a:rPr>
              <a:t>Mixed Content</a:t>
            </a:r>
          </a:p>
          <a:p>
            <a:pPr marL="0" indent="0">
              <a:buNone/>
            </a:pPr>
            <a:r>
              <a:rPr lang="en" sz="2400" dirty="0">
                <a:latin typeface="Courier New" panose="02070309020205020404" pitchFamily="49" charset="0"/>
                <a:cs typeface="Courier New" panose="02070309020205020404" pitchFamily="49" charset="0"/>
              </a:rPr>
              <a:t>&lt;font&gt; </a:t>
            </a:r>
          </a:p>
          <a:p>
            <a:pPr marL="0" indent="0">
              <a:buNone/>
            </a:pPr>
            <a:r>
              <a:rPr lang="en" sz="2400" dirty="0">
                <a:latin typeface="Courier New" panose="02070309020205020404" pitchFamily="49" charset="0"/>
                <a:cs typeface="Courier New" panose="02070309020205020404" pitchFamily="49" charset="0"/>
              </a:rPr>
              <a:t>	Helvetica</a:t>
            </a:r>
          </a:p>
          <a:p>
            <a:pPr marL="0" indent="0">
              <a:buNone/>
            </a:pPr>
            <a:r>
              <a:rPr lang="en" sz="2400" dirty="0">
                <a:latin typeface="Courier New" panose="02070309020205020404" pitchFamily="49" charset="0"/>
                <a:cs typeface="Courier New" panose="02070309020205020404" pitchFamily="49" charset="0"/>
              </a:rPr>
              <a:t>	&lt;size&gt;36&lt;/size&gt;</a:t>
            </a:r>
          </a:p>
          <a:p>
            <a:pPr marL="0" indent="0">
              <a:buNone/>
            </a:pPr>
            <a:r>
              <a:rPr lang="en" sz="2400" dirty="0">
                <a:latin typeface="Courier New" panose="02070309020205020404" pitchFamily="49" charset="0"/>
                <a:cs typeface="Courier New" panose="02070309020205020404" pitchFamily="49" charset="0"/>
              </a:rPr>
              <a:t>&lt;/font&gt; </a:t>
            </a:r>
          </a:p>
          <a:p>
            <a:pPr marL="0" indent="0">
              <a:buNone/>
            </a:pPr>
            <a:endParaRPr lang="en" sz="2400" dirty="0">
              <a:latin typeface="Courier New" panose="02070309020205020404" pitchFamily="49" charset="0"/>
              <a:cs typeface="Courier New" panose="02070309020205020404" pitchFamily="49" charset="0"/>
            </a:endParaRPr>
          </a:p>
          <a:p>
            <a:pPr marL="0" indent="0">
              <a:buNone/>
            </a:pPr>
            <a:r>
              <a:rPr lang="en" sz="2400" dirty="0">
                <a:latin typeface="Helvetica" pitchFamily="2" charset="0"/>
                <a:cs typeface="Courier New" panose="02070309020205020404" pitchFamily="49" charset="0"/>
              </a:rPr>
              <a:t>Attribute Description</a:t>
            </a:r>
          </a:p>
          <a:p>
            <a:pPr marL="0" indent="0">
              <a:buNone/>
            </a:pPr>
            <a:r>
              <a:rPr lang="en" dirty="0">
                <a:latin typeface="Courier New" panose="02070309020205020404" pitchFamily="49" charset="0"/>
                <a:cs typeface="Courier New" panose="02070309020205020404" pitchFamily="49" charset="0"/>
              </a:rPr>
              <a:t>&lt;font name="Helvetica" size="36 </a:t>
            </a:r>
            <a:r>
              <a:rPr lang="en" dirty="0" err="1">
                <a:latin typeface="Courier New" panose="02070309020205020404" pitchFamily="49" charset="0"/>
                <a:cs typeface="Courier New" panose="02070309020205020404" pitchFamily="49" charset="0"/>
              </a:rPr>
              <a:t>pt</a:t>
            </a:r>
            <a:r>
              <a:rPr lang="en" dirty="0">
                <a:latin typeface="Courier New" panose="02070309020205020404" pitchFamily="49" charset="0"/>
                <a:cs typeface="Courier New" panose="02070309020205020404" pitchFamily="49" charset="0"/>
              </a:rPr>
              <a:t>"/&gt; </a:t>
            </a:r>
            <a:endParaRPr lang="en" sz="2400" dirty="0">
              <a:latin typeface="Courier New" panose="02070309020205020404" pitchFamily="49" charset="0"/>
              <a:cs typeface="Courier New" panose="02070309020205020404" pitchFamily="49" charset="0"/>
            </a:endParaRPr>
          </a:p>
          <a:p>
            <a:pPr marL="0" indent="0">
              <a:buNone/>
            </a:pPr>
            <a:r>
              <a:rPr lang="en" sz="2400" dirty="0">
                <a:latin typeface="Helvetica" pitchFamily="2" charset="0"/>
                <a:cs typeface="Courier New" panose="02070309020205020404" pitchFamily="49" charset="0"/>
              </a:rPr>
              <a:t>Better use</a:t>
            </a:r>
          </a:p>
          <a:p>
            <a:pPr marL="0" indent="0">
              <a:buNone/>
            </a:pPr>
            <a:r>
              <a:rPr lang="en" sz="2400" dirty="0">
                <a:latin typeface="Courier New" panose="02070309020205020404" pitchFamily="49" charset="0"/>
                <a:cs typeface="Courier New" panose="02070309020205020404" pitchFamily="49" charset="0"/>
              </a:rPr>
              <a:t>&lt;font&gt;</a:t>
            </a:r>
          </a:p>
          <a:p>
            <a:pPr marL="0" indent="0">
              <a:buNone/>
            </a:pPr>
            <a:r>
              <a:rPr lang="en" sz="2400" dirty="0">
                <a:latin typeface="Courier New" panose="02070309020205020404" pitchFamily="49" charset="0"/>
                <a:cs typeface="Courier New" panose="02070309020205020404" pitchFamily="49" charset="0"/>
              </a:rPr>
              <a:t>	&lt;name&gt;Helvetica&lt;/name&gt; 	&lt;size unit="</a:t>
            </a:r>
            <a:r>
              <a:rPr lang="en" sz="2400" dirty="0" err="1">
                <a:latin typeface="Courier New" panose="02070309020205020404" pitchFamily="49" charset="0"/>
                <a:cs typeface="Courier New" panose="02070309020205020404" pitchFamily="49" charset="0"/>
              </a:rPr>
              <a:t>pt</a:t>
            </a:r>
            <a:r>
              <a:rPr lang="en" sz="2400" dirty="0">
                <a:latin typeface="Courier New" panose="02070309020205020404" pitchFamily="49" charset="0"/>
                <a:cs typeface="Courier New" panose="02070309020205020404" pitchFamily="49" charset="0"/>
              </a:rPr>
              <a:t>"&gt;</a:t>
            </a:r>
          </a:p>
          <a:p>
            <a:pPr marL="0" indent="0">
              <a:buNone/>
            </a:pPr>
            <a:r>
              <a:rPr lang="en" sz="2400" dirty="0">
                <a:latin typeface="Courier New" panose="02070309020205020404" pitchFamily="49" charset="0"/>
                <a:cs typeface="Courier New" panose="02070309020205020404" pitchFamily="49" charset="0"/>
              </a:rPr>
              <a:t>		36</a:t>
            </a:r>
          </a:p>
          <a:p>
            <a:pPr marL="0" indent="0">
              <a:buNone/>
            </a:pPr>
            <a:r>
              <a:rPr lang="en" sz="2400" dirty="0">
                <a:latin typeface="Courier New" panose="02070309020205020404" pitchFamily="49" charset="0"/>
                <a:cs typeface="Courier New" panose="02070309020205020404" pitchFamily="49" charset="0"/>
              </a:rPr>
              <a:t>	&lt;/size&gt;</a:t>
            </a:r>
          </a:p>
          <a:p>
            <a:pPr marL="0" indent="0">
              <a:buNone/>
            </a:pPr>
            <a:r>
              <a:rPr lang="en" sz="2400" dirty="0">
                <a:latin typeface="Courier New" panose="02070309020205020404" pitchFamily="49" charset="0"/>
                <a:cs typeface="Courier New" panose="02070309020205020404" pitchFamily="49" charset="0"/>
              </a:rPr>
              <a:t>&lt;/font&gt; </a:t>
            </a:r>
            <a:endParaRPr lang="en" sz="2400" dirty="0">
              <a:effectLst/>
              <a:latin typeface="Courier New" panose="02070309020205020404" pitchFamily="49" charset="0"/>
              <a:cs typeface="Courier New" panose="02070309020205020404" pitchFamily="49" charset="0"/>
            </a:endParaRPr>
          </a:p>
          <a:p>
            <a:pPr marL="0" indent="0">
              <a:buNone/>
            </a:pPr>
            <a:endParaRPr lang="en" sz="2400" dirty="0">
              <a:effectLst/>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06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Parsing an XML document</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rmAutofit/>
          </a:bodyPr>
          <a:lstStyle/>
          <a:p>
            <a:r>
              <a:rPr lang="en" dirty="0">
                <a:latin typeface="Helvetica" pitchFamily="2" charset="0"/>
              </a:rPr>
              <a:t>Tree parsers – Document Object Model (DOM) parser </a:t>
            </a:r>
          </a:p>
          <a:p>
            <a:r>
              <a:rPr lang="en" dirty="0">
                <a:latin typeface="Helvetica" pitchFamily="2" charset="0"/>
              </a:rPr>
              <a:t>Streaming parsers – Simple API for XML (SAX) parser</a:t>
            </a:r>
          </a:p>
          <a:p>
            <a:endParaRPr lang="en" dirty="0">
              <a:latin typeface="Helvetica" pitchFamily="2"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380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DOM parser</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rmAutofit fontScale="62500" lnSpcReduction="20000"/>
          </a:bodyPr>
          <a:lstStyle/>
          <a:p>
            <a:pPr marL="0" indent="0">
              <a:buNone/>
            </a:pPr>
            <a:r>
              <a:rPr lang="en" dirty="0" err="1">
                <a:latin typeface="Courier New" panose="02070309020205020404" pitchFamily="49" charset="0"/>
                <a:cs typeface="Courier New" panose="02070309020205020404" pitchFamily="49" charset="0"/>
              </a:rPr>
              <a:t>DocumentBuilderFactory</a:t>
            </a:r>
            <a:r>
              <a:rPr lang="en" dirty="0">
                <a:latin typeface="Courier New" panose="02070309020205020404" pitchFamily="49" charset="0"/>
                <a:cs typeface="Courier New" panose="02070309020205020404" pitchFamily="49" charset="0"/>
              </a:rPr>
              <a:t> factory = 	</a:t>
            </a:r>
            <a:r>
              <a:rPr lang="en" dirty="0" err="1">
                <a:latin typeface="Courier New" panose="02070309020205020404" pitchFamily="49" charset="0"/>
                <a:cs typeface="Courier New" panose="02070309020205020404" pitchFamily="49" charset="0"/>
              </a:rPr>
              <a:t>DocumentBuilderFactory.newInstance</a:t>
            </a:r>
            <a:r>
              <a:rPr lang="en" dirty="0">
                <a:latin typeface="Courier New" panose="02070309020205020404" pitchFamily="49" charset="0"/>
                <a:cs typeface="Courier New" panose="02070309020205020404" pitchFamily="49" charset="0"/>
              </a:rPr>
              <a:t>(); </a:t>
            </a:r>
          </a:p>
          <a:p>
            <a:pPr marL="0" indent="0">
              <a:buNone/>
            </a:pPr>
            <a:r>
              <a:rPr lang="en" dirty="0" err="1">
                <a:latin typeface="Courier New" panose="02070309020205020404" pitchFamily="49" charset="0"/>
                <a:cs typeface="Courier New" panose="02070309020205020404" pitchFamily="49" charset="0"/>
              </a:rPr>
              <a:t>DocumentBuilder</a:t>
            </a:r>
            <a:r>
              <a:rPr lang="en" dirty="0">
                <a:latin typeface="Courier New" panose="02070309020205020404" pitchFamily="49" charset="0"/>
                <a:cs typeface="Courier New" panose="02070309020205020404" pitchFamily="49" charset="0"/>
              </a:rPr>
              <a:t> builder = </a:t>
            </a:r>
            <a:r>
              <a:rPr lang="en" dirty="0" err="1">
                <a:latin typeface="Courier New" panose="02070309020205020404" pitchFamily="49" charset="0"/>
                <a:cs typeface="Courier New" panose="02070309020205020404" pitchFamily="49" charset="0"/>
              </a:rPr>
              <a:t>factory.newDocumentBuilder</a:t>
            </a:r>
            <a:r>
              <a:rPr lang="en" dirty="0">
                <a:latin typeface="Courier New" panose="02070309020205020404" pitchFamily="49" charset="0"/>
                <a:cs typeface="Courier New" panose="02070309020205020404" pitchFamily="49" charset="0"/>
              </a:rPr>
              <a:t>(); </a:t>
            </a:r>
            <a:endParaRPr lang="en" dirty="0">
              <a:effectLst/>
              <a:latin typeface="Courier New" panose="02070309020205020404" pitchFamily="49" charset="0"/>
              <a:cs typeface="Courier New" panose="02070309020205020404" pitchFamily="49" charset="0"/>
            </a:endParaRPr>
          </a:p>
          <a:p>
            <a:pPr marL="0" indent="0">
              <a:buNone/>
            </a:pPr>
            <a:endParaRPr lang="en" dirty="0">
              <a:effectLst/>
              <a:latin typeface="Courier New" panose="02070309020205020404" pitchFamily="49" charset="0"/>
              <a:cs typeface="Courier New" panose="02070309020205020404" pitchFamily="49" charset="0"/>
            </a:endParaRPr>
          </a:p>
          <a:p>
            <a:pPr marL="0" indent="0">
              <a:buNone/>
            </a:pPr>
            <a:r>
              <a:rPr lang="en" dirty="0">
                <a:latin typeface="Helvetica" pitchFamily="2" charset="0"/>
                <a:cs typeface="Courier New" panose="02070309020205020404" pitchFamily="49" charset="0"/>
              </a:rPr>
              <a:t>Read a document from a file: </a:t>
            </a:r>
          </a:p>
          <a:p>
            <a:pPr marL="0" indent="0">
              <a:buNone/>
            </a:pPr>
            <a:r>
              <a:rPr lang="en" dirty="0">
                <a:latin typeface="Courier New" panose="02070309020205020404" pitchFamily="49" charset="0"/>
                <a:cs typeface="Courier New" panose="02070309020205020404" pitchFamily="49" charset="0"/>
              </a:rPr>
              <a:t>File f = . . .;</a:t>
            </a:r>
            <a:br>
              <a:rPr lang="en" dirty="0">
                <a:latin typeface="Courier New" panose="02070309020205020404" pitchFamily="49" charset="0"/>
                <a:cs typeface="Courier New" panose="02070309020205020404" pitchFamily="49" charset="0"/>
              </a:rPr>
            </a:br>
            <a:r>
              <a:rPr lang="en" dirty="0">
                <a:latin typeface="Courier New" panose="02070309020205020404" pitchFamily="49" charset="0"/>
                <a:cs typeface="Courier New" panose="02070309020205020404" pitchFamily="49" charset="0"/>
              </a:rPr>
              <a:t>Document doc = </a:t>
            </a:r>
            <a:r>
              <a:rPr lang="en" dirty="0" err="1">
                <a:latin typeface="Courier New" panose="02070309020205020404" pitchFamily="49" charset="0"/>
                <a:cs typeface="Courier New" panose="02070309020205020404" pitchFamily="49" charset="0"/>
              </a:rPr>
              <a:t>builder.parse</a:t>
            </a:r>
            <a:r>
              <a:rPr lang="en" dirty="0">
                <a:latin typeface="Courier New" panose="02070309020205020404" pitchFamily="49" charset="0"/>
                <a:cs typeface="Courier New" panose="02070309020205020404" pitchFamily="49" charset="0"/>
              </a:rPr>
              <a:t>(f); </a:t>
            </a:r>
            <a:endParaRPr lang="en" dirty="0">
              <a:effectLst/>
              <a:latin typeface="Courier New" panose="02070309020205020404" pitchFamily="49" charset="0"/>
              <a:cs typeface="Courier New" panose="02070309020205020404" pitchFamily="49" charset="0"/>
            </a:endParaRPr>
          </a:p>
          <a:p>
            <a:pPr marL="0" indent="0">
              <a:buNone/>
            </a:pPr>
            <a:endParaRPr lang="en" dirty="0">
              <a:effectLst/>
              <a:latin typeface="Courier New" panose="02070309020205020404" pitchFamily="49" charset="0"/>
              <a:cs typeface="Courier New" panose="02070309020205020404" pitchFamily="49" charset="0"/>
            </a:endParaRPr>
          </a:p>
          <a:p>
            <a:pPr marL="0" indent="0">
              <a:buNone/>
            </a:pPr>
            <a:r>
              <a:rPr lang="en" sz="2900" dirty="0">
                <a:latin typeface="Helvetica" pitchFamily="2" charset="0"/>
                <a:cs typeface="Courier New" panose="02070309020205020404" pitchFamily="49" charset="0"/>
              </a:rPr>
              <a:t>Read a document from a URL: </a:t>
            </a:r>
          </a:p>
          <a:p>
            <a:pPr marL="0" indent="0">
              <a:buNone/>
            </a:pPr>
            <a:r>
              <a:rPr lang="en" dirty="0">
                <a:latin typeface="Courier New" panose="02070309020205020404" pitchFamily="49" charset="0"/>
                <a:cs typeface="Courier New" panose="02070309020205020404" pitchFamily="49" charset="0"/>
              </a:rPr>
              <a:t>URL u = . . .;</a:t>
            </a:r>
          </a:p>
          <a:p>
            <a:pPr marL="0" indent="0">
              <a:buNone/>
            </a:pPr>
            <a:r>
              <a:rPr lang="en" dirty="0">
                <a:latin typeface="Courier New" panose="02070309020205020404" pitchFamily="49" charset="0"/>
                <a:cs typeface="Courier New" panose="02070309020205020404" pitchFamily="49" charset="0"/>
              </a:rPr>
              <a:t>Document doc = </a:t>
            </a:r>
            <a:r>
              <a:rPr lang="en" dirty="0" err="1">
                <a:latin typeface="Courier New" panose="02070309020205020404" pitchFamily="49" charset="0"/>
                <a:cs typeface="Courier New" panose="02070309020205020404" pitchFamily="49" charset="0"/>
              </a:rPr>
              <a:t>builder.parse</a:t>
            </a:r>
            <a:r>
              <a:rPr lang="en" dirty="0">
                <a:latin typeface="Courier New" panose="02070309020205020404" pitchFamily="49" charset="0"/>
                <a:cs typeface="Courier New" panose="02070309020205020404" pitchFamily="49" charset="0"/>
              </a:rPr>
              <a:t>(u); </a:t>
            </a:r>
            <a:endParaRPr lang="en" dirty="0">
              <a:effectLst/>
              <a:latin typeface="Courier New" panose="02070309020205020404" pitchFamily="49" charset="0"/>
              <a:cs typeface="Courier New" panose="02070309020205020404" pitchFamily="49" charset="0"/>
            </a:endParaRPr>
          </a:p>
          <a:p>
            <a:pPr marL="0" indent="0">
              <a:buNone/>
            </a:pPr>
            <a:endParaRPr lang="en" dirty="0">
              <a:effectLst/>
              <a:latin typeface="Courier New" panose="02070309020205020404" pitchFamily="49" charset="0"/>
              <a:cs typeface="Courier New" panose="02070309020205020404" pitchFamily="49" charset="0"/>
            </a:endParaRPr>
          </a:p>
          <a:p>
            <a:pPr marL="0" indent="0">
              <a:buNone/>
            </a:pPr>
            <a:r>
              <a:rPr lang="en" sz="2900" dirty="0">
                <a:latin typeface="Helvetica" pitchFamily="2" charset="0"/>
                <a:cs typeface="Courier New" panose="02070309020205020404" pitchFamily="49" charset="0"/>
              </a:rPr>
              <a:t>Read a document from an input stream: </a:t>
            </a:r>
          </a:p>
          <a:p>
            <a:pPr marL="0" indent="0">
              <a:buNone/>
            </a:pPr>
            <a:r>
              <a:rPr lang="en" dirty="0" err="1">
                <a:latin typeface="Courier New" panose="02070309020205020404" pitchFamily="49" charset="0"/>
                <a:cs typeface="Courier New" panose="02070309020205020404" pitchFamily="49" charset="0"/>
              </a:rPr>
              <a:t>InputStream</a:t>
            </a:r>
            <a:r>
              <a:rPr lang="en" dirty="0">
                <a:latin typeface="Courier New" panose="02070309020205020404" pitchFamily="49" charset="0"/>
                <a:cs typeface="Courier New" panose="02070309020205020404" pitchFamily="49" charset="0"/>
              </a:rPr>
              <a:t> in = . . .;</a:t>
            </a:r>
            <a:br>
              <a:rPr lang="en" dirty="0">
                <a:latin typeface="Courier New" panose="02070309020205020404" pitchFamily="49" charset="0"/>
                <a:cs typeface="Courier New" panose="02070309020205020404" pitchFamily="49" charset="0"/>
              </a:rPr>
            </a:br>
            <a:r>
              <a:rPr lang="en" dirty="0">
                <a:latin typeface="Courier New" panose="02070309020205020404" pitchFamily="49" charset="0"/>
                <a:cs typeface="Courier New" panose="02070309020205020404" pitchFamily="49" charset="0"/>
              </a:rPr>
              <a:t>Document doc = </a:t>
            </a:r>
            <a:r>
              <a:rPr lang="en" dirty="0" err="1">
                <a:latin typeface="Courier New" panose="02070309020205020404" pitchFamily="49" charset="0"/>
                <a:cs typeface="Courier New" panose="02070309020205020404" pitchFamily="49" charset="0"/>
              </a:rPr>
              <a:t>builder.parse</a:t>
            </a:r>
            <a:r>
              <a:rPr lang="en" dirty="0">
                <a:latin typeface="Courier New" panose="02070309020205020404" pitchFamily="49" charset="0"/>
                <a:cs typeface="Courier New" panose="02070309020205020404" pitchFamily="49" charset="0"/>
              </a:rPr>
              <a:t>(in); </a:t>
            </a:r>
            <a:endParaRPr lang="en" dirty="0">
              <a:effectLst/>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10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Courier New" panose="02070309020205020404" pitchFamily="49" charset="0"/>
                <a:cs typeface="Courier New" panose="02070309020205020404" pitchFamily="49" charset="0"/>
              </a:rPr>
              <a:t>Document</a:t>
            </a:r>
            <a:r>
              <a:rPr lang="en" sz="4000" dirty="0">
                <a:latin typeface="Helvetica" pitchFamily="2" charset="0"/>
              </a:rPr>
              <a:t> object</a:t>
            </a:r>
            <a:endParaRPr lang="ru-RU" sz="4000" dirty="0">
              <a:latin typeface="Helvetica" pitchFamily="2"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92image6538880">
            <a:extLst>
              <a:ext uri="{FF2B5EF4-FFF2-40B4-BE49-F238E27FC236}">
                <a16:creationId xmlns:a16="http://schemas.microsoft.com/office/drawing/2014/main" id="{948F1A53-DA61-DB4C-9F57-6A9A20093FE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45101" y="1268874"/>
            <a:ext cx="9101797" cy="5589126"/>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descr="page192image6538880">
            <a:extLst>
              <a:ext uri="{FF2B5EF4-FFF2-40B4-BE49-F238E27FC236}">
                <a16:creationId xmlns:a16="http://schemas.microsoft.com/office/drawing/2014/main" id="{34EDF535-D27E-624B-BBC1-F24E5F0D8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283700" cy="570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70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r>
              <a:rPr lang="en" sz="4000" dirty="0">
                <a:latin typeface="Helvetica" pitchFamily="2" charset="0"/>
              </a:rPr>
              <a:t>Parsing an XML document</a:t>
            </a:r>
            <a:endParaRPr lang="ru-RU" sz="4000" dirty="0">
              <a:latin typeface="Helvetica" pitchFamily="2" charset="0"/>
            </a:endParaRPr>
          </a:p>
        </p:txBody>
      </p:sp>
      <p:sp>
        <p:nvSpPr>
          <p:cNvPr id="3" name="Объект 2">
            <a:extLst>
              <a:ext uri="{FF2B5EF4-FFF2-40B4-BE49-F238E27FC236}">
                <a16:creationId xmlns:a16="http://schemas.microsoft.com/office/drawing/2014/main" id="{45943EC6-4052-9B43-A44E-CAE5562D364F}"/>
              </a:ext>
            </a:extLst>
          </p:cNvPr>
          <p:cNvSpPr>
            <a:spLocks noGrp="1"/>
          </p:cNvSpPr>
          <p:nvPr>
            <p:ph idx="1"/>
          </p:nvPr>
        </p:nvSpPr>
        <p:spPr/>
        <p:txBody>
          <a:bodyPr>
            <a:noAutofit/>
          </a:bodyPr>
          <a:lstStyle/>
          <a:p>
            <a:pPr marL="0" indent="0">
              <a:buNone/>
            </a:pPr>
            <a:r>
              <a:rPr lang="en" sz="1600" dirty="0">
                <a:latin typeface="Courier New" panose="02070309020205020404" pitchFamily="49" charset="0"/>
                <a:cs typeface="Courier New" panose="02070309020205020404" pitchFamily="49" charset="0"/>
              </a:rPr>
              <a:t>&lt;font&gt;</a:t>
            </a:r>
          </a:p>
          <a:p>
            <a:pPr marL="0" indent="0">
              <a:buNone/>
            </a:pPr>
            <a:r>
              <a:rPr lang="en" sz="1600" dirty="0">
                <a:latin typeface="Courier New" panose="02070309020205020404" pitchFamily="49" charset="0"/>
                <a:cs typeface="Courier New" panose="02070309020205020404" pitchFamily="49" charset="0"/>
              </a:rPr>
              <a:t>	&lt;name&gt;Helvetica&lt;/name&gt;</a:t>
            </a:r>
          </a:p>
          <a:p>
            <a:pPr marL="0" indent="0">
              <a:buNone/>
            </a:pPr>
            <a:r>
              <a:rPr lang="en" sz="1600" dirty="0">
                <a:latin typeface="Courier New" panose="02070309020205020404" pitchFamily="49" charset="0"/>
                <a:cs typeface="Courier New" panose="02070309020205020404" pitchFamily="49" charset="0"/>
              </a:rPr>
              <a:t>	&lt;size unit="</a:t>
            </a:r>
            <a:r>
              <a:rPr lang="en" sz="1600" dirty="0" err="1">
                <a:latin typeface="Courier New" panose="02070309020205020404" pitchFamily="49" charset="0"/>
                <a:cs typeface="Courier New" panose="02070309020205020404" pitchFamily="49" charset="0"/>
              </a:rPr>
              <a:t>pt</a:t>
            </a:r>
            <a:r>
              <a:rPr lang="en" sz="1600" dirty="0">
                <a:latin typeface="Courier New" panose="02070309020205020404" pitchFamily="49" charset="0"/>
                <a:cs typeface="Courier New" panose="02070309020205020404" pitchFamily="49" charset="0"/>
              </a:rPr>
              <a:t>"&gt;36&lt;/size&gt;</a:t>
            </a:r>
          </a:p>
          <a:p>
            <a:pPr marL="0" indent="0">
              <a:buNone/>
            </a:pPr>
            <a:r>
              <a:rPr lang="en" sz="1600" dirty="0">
                <a:latin typeface="Courier New" panose="02070309020205020404" pitchFamily="49" charset="0"/>
                <a:cs typeface="Courier New" panose="02070309020205020404" pitchFamily="49" charset="0"/>
              </a:rPr>
              <a:t>&lt;/font&gt; </a:t>
            </a:r>
            <a:endParaRPr lang="en" sz="1600" dirty="0">
              <a:effectLst/>
              <a:latin typeface="Courier New" panose="02070309020205020404" pitchFamily="49" charset="0"/>
              <a:cs typeface="Courier New" panose="02070309020205020404" pitchFamily="49" charset="0"/>
            </a:endParaRPr>
          </a:p>
          <a:p>
            <a:pPr marL="0" indent="0">
              <a:buNone/>
            </a:pPr>
            <a:endParaRPr lang="en" sz="1600" dirty="0">
              <a:effectLst/>
              <a:latin typeface="Courier New" panose="02070309020205020404" pitchFamily="49" charset="0"/>
              <a:cs typeface="Courier New" panose="02070309020205020404" pitchFamily="49" charset="0"/>
            </a:endParaRPr>
          </a:p>
          <a:p>
            <a:pPr marL="0" indent="0">
              <a:buNone/>
            </a:pPr>
            <a:r>
              <a:rPr lang="en" sz="1600" dirty="0">
                <a:latin typeface="Courier New" panose="02070309020205020404" pitchFamily="49" charset="0"/>
                <a:cs typeface="Courier New" panose="02070309020205020404" pitchFamily="49" charset="0"/>
              </a:rPr>
              <a:t>Element root = </a:t>
            </a:r>
            <a:r>
              <a:rPr lang="en" sz="1600" dirty="0" err="1">
                <a:latin typeface="Courier New" panose="02070309020205020404" pitchFamily="49" charset="0"/>
                <a:cs typeface="Courier New" panose="02070309020205020404" pitchFamily="49" charset="0"/>
              </a:rPr>
              <a:t>doc.getDocumentElement</a:t>
            </a:r>
            <a:r>
              <a:rPr lang="en" sz="1600" dirty="0">
                <a:latin typeface="Courier New" panose="02070309020205020404" pitchFamily="49" charset="0"/>
                <a:cs typeface="Courier New" panose="02070309020205020404" pitchFamily="49" charset="0"/>
              </a:rPr>
              <a:t>(); // font element</a:t>
            </a:r>
          </a:p>
          <a:p>
            <a:pPr marL="0" indent="0">
              <a:buNone/>
            </a:pPr>
            <a:r>
              <a:rPr lang="en" sz="1600" dirty="0">
                <a:latin typeface="Courier New" panose="02070309020205020404" pitchFamily="49" charset="0"/>
                <a:cs typeface="Courier New" panose="02070309020205020404" pitchFamily="49" charset="0"/>
              </a:rPr>
              <a:t>String name = </a:t>
            </a:r>
            <a:r>
              <a:rPr lang="en" sz="1600" dirty="0" err="1">
                <a:latin typeface="Courier New" panose="02070309020205020404" pitchFamily="49" charset="0"/>
                <a:cs typeface="Courier New" panose="02070309020205020404" pitchFamily="49" charset="0"/>
              </a:rPr>
              <a:t>root.getTagName</a:t>
            </a:r>
            <a:r>
              <a:rPr lang="en" sz="1600" dirty="0">
                <a:latin typeface="Courier New" panose="02070309020205020404" pitchFamily="49" charset="0"/>
                <a:cs typeface="Courier New" panose="02070309020205020404" pitchFamily="49" charset="0"/>
              </a:rPr>
              <a:t>(); // "font"</a:t>
            </a:r>
          </a:p>
          <a:p>
            <a:pPr marL="0" indent="0">
              <a:buNone/>
            </a:pPr>
            <a:endParaRPr lang="en" sz="1600" dirty="0">
              <a:latin typeface="Courier New" panose="02070309020205020404" pitchFamily="49" charset="0"/>
              <a:cs typeface="Courier New" panose="02070309020205020404" pitchFamily="49" charset="0"/>
            </a:endParaRPr>
          </a:p>
          <a:p>
            <a:pPr marL="0" indent="0">
              <a:buNone/>
            </a:pPr>
            <a:r>
              <a:rPr lang="en" sz="1600" dirty="0" err="1">
                <a:latin typeface="Courier New" panose="02070309020205020404" pitchFamily="49" charset="0"/>
                <a:cs typeface="Courier New" panose="02070309020205020404" pitchFamily="49" charset="0"/>
              </a:rPr>
              <a:t>NodeList</a:t>
            </a:r>
            <a:r>
              <a:rPr lang="en" sz="1600" dirty="0">
                <a:latin typeface="Courier New" panose="02070309020205020404" pitchFamily="49" charset="0"/>
                <a:cs typeface="Courier New" panose="02070309020205020404" pitchFamily="49" charset="0"/>
              </a:rPr>
              <a:t> children = </a:t>
            </a:r>
            <a:r>
              <a:rPr lang="en" sz="1600" dirty="0" err="1">
                <a:latin typeface="Courier New" panose="02070309020205020404" pitchFamily="49" charset="0"/>
                <a:cs typeface="Courier New" panose="02070309020205020404" pitchFamily="49" charset="0"/>
              </a:rPr>
              <a:t>root.getChildNodes</a:t>
            </a:r>
            <a:r>
              <a:rPr lang="en" sz="1600" dirty="0">
                <a:latin typeface="Courier New" panose="02070309020205020404" pitchFamily="49" charset="0"/>
                <a:cs typeface="Courier New" panose="02070309020205020404" pitchFamily="49" charset="0"/>
              </a:rPr>
              <a:t>();</a:t>
            </a:r>
            <a:br>
              <a:rPr lang="en" sz="1600" dirty="0">
                <a:latin typeface="Courier New" panose="02070309020205020404" pitchFamily="49" charset="0"/>
                <a:cs typeface="Courier New" panose="02070309020205020404" pitchFamily="49" charset="0"/>
              </a:rPr>
            </a:br>
            <a:r>
              <a:rPr lang="en" sz="1600" dirty="0">
                <a:latin typeface="Courier New" panose="02070309020205020404" pitchFamily="49" charset="0"/>
                <a:cs typeface="Courier New" panose="02070309020205020404" pitchFamily="49" charset="0"/>
              </a:rPr>
              <a:t>for (int </a:t>
            </a:r>
            <a:r>
              <a:rPr lang="en" sz="1600" dirty="0" err="1">
                <a:latin typeface="Courier New" panose="02070309020205020404" pitchFamily="49" charset="0"/>
                <a:cs typeface="Courier New" panose="02070309020205020404" pitchFamily="49" charset="0"/>
              </a:rPr>
              <a:t>i</a:t>
            </a:r>
            <a:r>
              <a:rPr lang="en" sz="1600" dirty="0">
                <a:latin typeface="Courier New" panose="02070309020205020404" pitchFamily="49" charset="0"/>
                <a:cs typeface="Courier New" panose="02070309020205020404" pitchFamily="49" charset="0"/>
              </a:rPr>
              <a:t> = 0; </a:t>
            </a:r>
            <a:r>
              <a:rPr lang="en" sz="1600" dirty="0" err="1">
                <a:latin typeface="Courier New" panose="02070309020205020404" pitchFamily="49" charset="0"/>
                <a:cs typeface="Courier New" panose="02070309020205020404" pitchFamily="49" charset="0"/>
              </a:rPr>
              <a:t>i</a:t>
            </a:r>
            <a:r>
              <a:rPr lang="en" sz="1600" dirty="0">
                <a:latin typeface="Courier New" panose="02070309020205020404" pitchFamily="49" charset="0"/>
                <a:cs typeface="Courier New" panose="02070309020205020404" pitchFamily="49" charset="0"/>
              </a:rPr>
              <a:t> &lt; </a:t>
            </a:r>
            <a:r>
              <a:rPr lang="en" sz="1600" dirty="0" err="1">
                <a:latin typeface="Courier New" panose="02070309020205020404" pitchFamily="49" charset="0"/>
                <a:cs typeface="Courier New" panose="02070309020205020404" pitchFamily="49" charset="0"/>
              </a:rPr>
              <a:t>children.getLength</a:t>
            </a:r>
            <a:r>
              <a:rPr lang="en" sz="1600" dirty="0">
                <a:latin typeface="Courier New" panose="02070309020205020404" pitchFamily="49" charset="0"/>
                <a:cs typeface="Courier New" panose="02070309020205020404" pitchFamily="49" charset="0"/>
              </a:rPr>
              <a:t>(); </a:t>
            </a:r>
            <a:r>
              <a:rPr lang="en" sz="1600" dirty="0" err="1">
                <a:latin typeface="Courier New" panose="02070309020205020404" pitchFamily="49" charset="0"/>
                <a:cs typeface="Courier New" panose="02070309020205020404" pitchFamily="49" charset="0"/>
              </a:rPr>
              <a:t>i</a:t>
            </a:r>
            <a:r>
              <a:rPr lang="en" sz="1600" dirty="0">
                <a:latin typeface="Courier New" panose="02070309020205020404" pitchFamily="49" charset="0"/>
                <a:cs typeface="Courier New" panose="02070309020205020404" pitchFamily="49" charset="0"/>
              </a:rPr>
              <a:t>++) { </a:t>
            </a:r>
            <a:endParaRPr lang="en" sz="1600" dirty="0">
              <a:effectLst/>
              <a:latin typeface="Courier New" panose="02070309020205020404" pitchFamily="49" charset="0"/>
              <a:cs typeface="Courier New" panose="02070309020205020404" pitchFamily="49" charset="0"/>
            </a:endParaRPr>
          </a:p>
          <a:p>
            <a:pPr marL="0" indent="0">
              <a:buNone/>
            </a:pPr>
            <a:r>
              <a:rPr lang="en" sz="1600" dirty="0">
                <a:latin typeface="Courier New" panose="02070309020205020404" pitchFamily="49" charset="0"/>
                <a:cs typeface="Courier New" panose="02070309020205020404" pitchFamily="49" charset="0"/>
              </a:rPr>
              <a:t>	Node child = </a:t>
            </a:r>
            <a:r>
              <a:rPr lang="en" sz="1600" dirty="0" err="1">
                <a:latin typeface="Courier New" panose="02070309020205020404" pitchFamily="49" charset="0"/>
                <a:cs typeface="Courier New" panose="02070309020205020404" pitchFamily="49" charset="0"/>
              </a:rPr>
              <a:t>children.item</a:t>
            </a:r>
            <a:r>
              <a:rPr lang="en" sz="1600" dirty="0">
                <a:latin typeface="Courier New" panose="02070309020205020404" pitchFamily="49" charset="0"/>
                <a:cs typeface="Courier New" panose="02070309020205020404" pitchFamily="49" charset="0"/>
              </a:rPr>
              <a:t>(</a:t>
            </a:r>
            <a:r>
              <a:rPr lang="en" sz="1600" dirty="0" err="1">
                <a:latin typeface="Courier New" panose="02070309020205020404" pitchFamily="49" charset="0"/>
                <a:cs typeface="Courier New" panose="02070309020205020404" pitchFamily="49" charset="0"/>
              </a:rPr>
              <a:t>i</a:t>
            </a:r>
            <a:r>
              <a:rPr lang="en" sz="1600" dirty="0">
                <a:latin typeface="Courier New" panose="02070309020205020404" pitchFamily="49" charset="0"/>
                <a:cs typeface="Courier New" panose="02070309020205020404" pitchFamily="49" charset="0"/>
              </a:rPr>
              <a:t>);</a:t>
            </a:r>
          </a:p>
          <a:p>
            <a:pPr marL="0" indent="0">
              <a:buNone/>
            </a:pPr>
            <a:r>
              <a:rPr lang="en" sz="1600" dirty="0">
                <a:latin typeface="Courier New" panose="02070309020205020404" pitchFamily="49" charset="0"/>
                <a:cs typeface="Courier New" panose="02070309020205020404" pitchFamily="49" charset="0"/>
              </a:rPr>
              <a:t>	... </a:t>
            </a:r>
          </a:p>
          <a:p>
            <a:pPr marL="0" indent="0">
              <a:buNone/>
            </a:pPr>
            <a:r>
              <a:rPr lang="en" sz="1600" dirty="0">
                <a:effectLst/>
                <a:latin typeface="Courier New" panose="02070309020205020404" pitchFamily="49" charset="0"/>
                <a:cs typeface="Courier New" panose="02070309020205020404" pitchFamily="49" charset="0"/>
              </a:rPr>
              <a:t>	String unit = </a:t>
            </a:r>
            <a:r>
              <a:rPr lang="en" sz="1600" dirty="0" err="1">
                <a:effectLst/>
                <a:latin typeface="Courier New" panose="02070309020205020404" pitchFamily="49" charset="0"/>
                <a:cs typeface="Courier New" panose="02070309020205020404" pitchFamily="49" charset="0"/>
              </a:rPr>
              <a:t>element.getAttribute</a:t>
            </a:r>
            <a:r>
              <a:rPr lang="en" sz="1600" dirty="0">
                <a:effectLst/>
                <a:latin typeface="Courier New" panose="02070309020205020404" pitchFamily="49" charset="0"/>
                <a:cs typeface="Courier New" panose="02070309020205020404" pitchFamily="49" charset="0"/>
              </a:rPr>
              <a:t>("unit");  // "</a:t>
            </a:r>
            <a:r>
              <a:rPr lang="en" sz="1600" dirty="0" err="1">
                <a:effectLst/>
                <a:latin typeface="Courier New" panose="02070309020205020404" pitchFamily="49" charset="0"/>
                <a:cs typeface="Courier New" panose="02070309020205020404" pitchFamily="49" charset="0"/>
              </a:rPr>
              <a:t>pt</a:t>
            </a:r>
            <a:r>
              <a:rPr lang="en" sz="1600" dirty="0">
                <a:effectLst/>
                <a:latin typeface="Courier New" panose="02070309020205020404" pitchFamily="49" charset="0"/>
                <a:cs typeface="Courier New" panose="02070309020205020404" pitchFamily="49" charset="0"/>
              </a:rPr>
              <a:t>"</a:t>
            </a:r>
          </a:p>
          <a:p>
            <a:pPr marL="0" indent="0">
              <a:buNone/>
            </a:pPr>
            <a:r>
              <a:rPr lang="en" sz="1600" dirty="0">
                <a:latin typeface="Courier New" panose="02070309020205020404" pitchFamily="49" charset="0"/>
                <a:cs typeface="Courier New" panose="02070309020205020404" pitchFamily="49" charset="0"/>
              </a:rPr>
              <a:t>} </a:t>
            </a:r>
          </a:p>
          <a:p>
            <a:pPr marL="0" indent="0">
              <a:buNone/>
            </a:pPr>
            <a:endParaRPr lang="en" sz="1600" dirty="0">
              <a:effectLst/>
              <a:latin typeface="Courier New" panose="02070309020205020404" pitchFamily="49" charset="0"/>
              <a:cs typeface="Courier New" panose="02070309020205020404" pitchFamily="49" charset="0"/>
            </a:endParaRPr>
          </a:p>
          <a:p>
            <a:pPr marL="0" indent="0">
              <a:buNone/>
            </a:pPr>
            <a:endParaRPr lang="en" sz="1600" dirty="0">
              <a:latin typeface="Courier New" panose="02070309020205020404" pitchFamily="49" charset="0"/>
              <a:cs typeface="Courier New" panose="02070309020205020404" pitchFamily="49"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24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D736D-658E-1C4D-949F-9B164F08C023}"/>
              </a:ext>
            </a:extLst>
          </p:cNvPr>
          <p:cNvSpPr>
            <a:spLocks noGrp="1"/>
          </p:cNvSpPr>
          <p:nvPr>
            <p:ph type="title"/>
          </p:nvPr>
        </p:nvSpPr>
        <p:spPr/>
        <p:txBody>
          <a:bodyPr>
            <a:normAutofit/>
          </a:bodyPr>
          <a:lstStyle/>
          <a:p>
            <a:endParaRPr lang="ru-RU" sz="4000" dirty="0">
              <a:latin typeface="Helvetica" pitchFamily="2" charset="0"/>
            </a:endParaRPr>
          </a:p>
        </p:txBody>
      </p:sp>
      <p:pic>
        <p:nvPicPr>
          <p:cNvPr id="2049" name="Picture 1" descr="page187image8559168">
            <a:extLst>
              <a:ext uri="{FF2B5EF4-FFF2-40B4-BE49-F238E27FC236}">
                <a16:creationId xmlns:a16="http://schemas.microsoft.com/office/drawing/2014/main" id="{B379ABC1-3973-BC4D-8D59-D41F53FD8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91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1" descr="page194image6541584">
            <a:extLst>
              <a:ext uri="{FF2B5EF4-FFF2-40B4-BE49-F238E27FC236}">
                <a16:creationId xmlns:a16="http://schemas.microsoft.com/office/drawing/2014/main" id="{54F49FED-46D0-8C4A-A3FE-074ADDE44CC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66324" y="449269"/>
            <a:ext cx="9459351" cy="639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26424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2014</TotalTime>
  <Words>2296</Words>
  <Application>Microsoft Office PowerPoint</Application>
  <PresentationFormat>Широкоэкранный</PresentationFormat>
  <Paragraphs>298</Paragraphs>
  <Slides>24</Slides>
  <Notes>23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24</vt:i4>
      </vt:variant>
    </vt:vector>
  </HeadingPairs>
  <TitlesOfParts>
    <vt:vector size="30" baseType="lpstr">
      <vt:lpstr>Arial</vt:lpstr>
      <vt:lpstr>Calibri</vt:lpstr>
      <vt:lpstr>Calibri Light</vt:lpstr>
      <vt:lpstr>Courier New</vt:lpstr>
      <vt:lpstr>Helvetica</vt:lpstr>
      <vt:lpstr>Тема Office</vt:lpstr>
      <vt:lpstr>Средства по работе с XML и JSON</vt:lpstr>
      <vt:lpstr>The structure of an XML document</vt:lpstr>
      <vt:lpstr>The structure of an XML document</vt:lpstr>
      <vt:lpstr>The structure of an XML document</vt:lpstr>
      <vt:lpstr>Parsing an XML document</vt:lpstr>
      <vt:lpstr>DOM parser</vt:lpstr>
      <vt:lpstr>Document object</vt:lpstr>
      <vt:lpstr>Parsing an XML document</vt:lpstr>
      <vt:lpstr>Презентация PowerPoint</vt:lpstr>
      <vt:lpstr>Parsing an XML document</vt:lpstr>
      <vt:lpstr>Validating XML documents</vt:lpstr>
      <vt:lpstr>Презентация PowerPoint</vt:lpstr>
      <vt:lpstr>Locating information with XPath </vt:lpstr>
      <vt:lpstr>Stream parsers</vt:lpstr>
      <vt:lpstr>SAX Parser</vt:lpstr>
      <vt:lpstr>StAX Parser</vt:lpstr>
      <vt:lpstr>Generating XML Documents with DOM API</vt:lpstr>
      <vt:lpstr>Writing XML documents</vt:lpstr>
      <vt:lpstr>Writing XML documents (StAX API)</vt:lpstr>
      <vt:lpstr>JAXB</vt:lpstr>
      <vt:lpstr>JSON</vt:lpstr>
      <vt:lpstr>JSON processing</vt:lpstr>
      <vt:lpstr>JSON-P</vt:lpstr>
      <vt:lpstr>Jackson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Средства по работе с XML и JSON</dc:title>
  <dc:creator>Altaev Andrey</dc:creator>
  <cp:lastModifiedBy>Verkhushin Sergey</cp:lastModifiedBy>
  <cp:revision>36</cp:revision>
  <dcterms:created xsi:type="dcterms:W3CDTF">2020-11-24T07:22:43Z</dcterms:created>
  <dcterms:modified xsi:type="dcterms:W3CDTF">2021-04-14T08:01:16Z</dcterms:modified>
</cp:coreProperties>
</file>