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0"/>
  </p:notesMasterIdLst>
  <p:sldIdLst>
    <p:sldId id="256" r:id="rId2"/>
    <p:sldId id="372" r:id="rId3"/>
    <p:sldId id="373" r:id="rId4"/>
    <p:sldId id="374" r:id="rId5"/>
    <p:sldId id="368" r:id="rId6"/>
    <p:sldId id="369" r:id="rId7"/>
    <p:sldId id="370" r:id="rId8"/>
    <p:sldId id="371" r:id="rId9"/>
    <p:sldId id="257" r:id="rId10"/>
    <p:sldId id="363" r:id="rId11"/>
    <p:sldId id="364" r:id="rId12"/>
    <p:sldId id="365" r:id="rId13"/>
    <p:sldId id="367" r:id="rId14"/>
    <p:sldId id="366" r:id="rId15"/>
    <p:sldId id="362" r:id="rId16"/>
    <p:sldId id="258" r:id="rId17"/>
    <p:sldId id="259" r:id="rId18"/>
    <p:sldId id="260" r:id="rId19"/>
    <p:sldId id="261" r:id="rId20"/>
    <p:sldId id="262" r:id="rId21"/>
    <p:sldId id="263" r:id="rId22"/>
    <p:sldId id="264" r:id="rId23"/>
    <p:sldId id="265" r:id="rId24"/>
    <p:sldId id="266" r:id="rId25"/>
    <p:sldId id="267" r:id="rId26"/>
    <p:sldId id="268" r:id="rId27"/>
    <p:sldId id="269" r:id="rId28"/>
    <p:sldId id="270" r:id="rId29"/>
    <p:sldId id="271" r:id="rId30"/>
    <p:sldId id="272" r:id="rId31"/>
    <p:sldId id="273" r:id="rId32"/>
    <p:sldId id="274" r:id="rId33"/>
    <p:sldId id="275" r:id="rId34"/>
    <p:sldId id="276" r:id="rId35"/>
    <p:sldId id="278" r:id="rId36"/>
    <p:sldId id="279" r:id="rId37"/>
    <p:sldId id="280" r:id="rId38"/>
    <p:sldId id="281" r:id="rId39"/>
    <p:sldId id="282" r:id="rId40"/>
    <p:sldId id="283" r:id="rId41"/>
    <p:sldId id="284" r:id="rId42"/>
    <p:sldId id="285" r:id="rId43"/>
    <p:sldId id="286" r:id="rId44"/>
    <p:sldId id="287" r:id="rId45"/>
    <p:sldId id="288" r:id="rId46"/>
    <p:sldId id="289" r:id="rId47"/>
    <p:sldId id="290" r:id="rId48"/>
    <p:sldId id="291" r:id="rId49"/>
    <p:sldId id="292" r:id="rId50"/>
    <p:sldId id="293" r:id="rId51"/>
    <p:sldId id="294" r:id="rId52"/>
    <p:sldId id="295" r:id="rId53"/>
    <p:sldId id="296" r:id="rId54"/>
    <p:sldId id="297" r:id="rId55"/>
    <p:sldId id="298" r:id="rId56"/>
    <p:sldId id="299" r:id="rId57"/>
    <p:sldId id="303" r:id="rId58"/>
    <p:sldId id="304" r:id="rId59"/>
    <p:sldId id="305" r:id="rId60"/>
    <p:sldId id="309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6" r:id="rId85"/>
    <p:sldId id="337" r:id="rId86"/>
    <p:sldId id="338" r:id="rId87"/>
    <p:sldId id="339" r:id="rId88"/>
    <p:sldId id="340" r:id="rId89"/>
    <p:sldId id="341" r:id="rId90"/>
    <p:sldId id="342" r:id="rId91"/>
    <p:sldId id="343" r:id="rId92"/>
    <p:sldId id="344" r:id="rId93"/>
    <p:sldId id="345" r:id="rId94"/>
    <p:sldId id="346" r:id="rId95"/>
    <p:sldId id="347" r:id="rId96"/>
    <p:sldId id="348" r:id="rId97"/>
    <p:sldId id="349" r:id="rId98"/>
    <p:sldId id="350" r:id="rId99"/>
    <p:sldId id="351" r:id="rId100"/>
    <p:sldId id="352" r:id="rId101"/>
    <p:sldId id="353" r:id="rId102"/>
    <p:sldId id="354" r:id="rId103"/>
    <p:sldId id="355" r:id="rId104"/>
    <p:sldId id="356" r:id="rId105"/>
    <p:sldId id="357" r:id="rId106"/>
    <p:sldId id="358" r:id="rId107"/>
    <p:sldId id="361" r:id="rId108"/>
    <p:sldId id="375" r:id="rId109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11"/>
      <p:bold r:id="rId112"/>
      <p:italic r:id="rId113"/>
      <p:boldItalic r:id="rId114"/>
    </p:embeddedFont>
    <p:embeddedFont>
      <p:font typeface="Lato" panose="020F0502020204030203" pitchFamily="34" charset="0"/>
      <p:regular r:id="rId115"/>
      <p:bold r:id="rId116"/>
      <p:italic r:id="rId117"/>
      <p:boldItalic r:id="rId118"/>
    </p:embeddedFont>
    <p:embeddedFont>
      <p:font typeface="Raleway" panose="020B0503030101060003" pitchFamily="34" charset="0"/>
      <p:regular r:id="rId119"/>
      <p:bold r:id="rId120"/>
      <p:italic r:id="rId121"/>
      <p:boldItalic r:id="rId1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5A95746-F10A-4EED-8E15-0D6D8B482274}">
  <a:tblStyle styleId="{25A95746-F10A-4EED-8E15-0D6D8B48227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3"/>
  </p:normalViewPr>
  <p:slideViewPr>
    <p:cSldViewPr snapToGrid="0">
      <p:cViewPr varScale="1">
        <p:scale>
          <a:sx n="156" d="100"/>
          <a:sy n="156" d="100"/>
        </p:scale>
        <p:origin x="36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font" Target="fonts/font7.fntdata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font" Target="fonts/font2.fntdata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presProps" Target="pres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font" Target="fonts/font3.fntdata"/><Relationship Id="rId118" Type="http://schemas.openxmlformats.org/officeDocument/2006/relationships/font" Target="fonts/font8.fntdata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viewProps" Target="view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font" Target="fonts/font4.fntdata"/><Relationship Id="rId119" Type="http://schemas.openxmlformats.org/officeDocument/2006/relationships/font" Target="fonts/font9.fntdata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font" Target="fonts/font10.fntdata"/><Relationship Id="rId125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notesMaster" Target="notesMasters/notesMaster1.xml"/><Relationship Id="rId115" Type="http://schemas.openxmlformats.org/officeDocument/2006/relationships/font" Target="fonts/font5.fntdata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font" Target="fonts/font11.fntdata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font" Target="fonts/font6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font" Target="fonts/font1.fntdata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490ba2c2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490ba2c2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4667695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556c7107eb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556c7107eb_0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9362028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556c7107eb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556c7107eb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3253011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556c7107eb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556c7107eb_0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4991024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556c7107eb_0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556c7107eb_0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5490639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556c7107eb_0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556c7107eb_0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7391415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556c7107eb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556c7107eb_0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8458048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556c7107eb_0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556c7107eb_0_2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1564225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556c7107eb_0_2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556c7107eb_0_2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9886310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556c7107eb_0_2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556c7107eb_0_2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85415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490ba2c2c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5490ba2c2c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71676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490ba2c2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490ba2c2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703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490ba2c2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490ba2c2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25855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490ba2c2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490ba2c2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92412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0c53bd4e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0c53bd4e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33188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490ba2c2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490ba2c2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490ba2c2c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490ba2c2c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490ba2c2c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490ba2c2c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490ba2c2c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490ba2c2c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0c53bd4e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0c53bd4e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95728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490ba2c2c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490ba2c2c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490ba2c2c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490ba2c2c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490ba2c2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490ba2c2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490ba2c2c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490ba2c2c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490ba2c2c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490ba2c2c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490ba2c2c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490ba2c2c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490ba2c2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5490ba2c2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490ba2c2c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490ba2c2c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490ba2c2c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5490ba2c2c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490ba2c2c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5490ba2c2c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490ba2c2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490ba2c2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362875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490ba2c2c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5490ba2c2c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5490ba2c2c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5490ba2c2c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490ba2c2c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5490ba2c2c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5490ba2c2c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5490ba2c2c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5490ba2c2c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5490ba2c2c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5490ba2c2c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5490ba2c2c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490ba2c2c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490ba2c2c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5490ba2c2c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5490ba2c2c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5490ba2c2c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5490ba2c2c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5490ba2c2c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5490ba2c2c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490ba2c2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490ba2c2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441001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5490ba2c2c_0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5490ba2c2c_0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5490ba2c2c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5490ba2c2c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5490ba2c2c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5490ba2c2c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5490ba2c2c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5490ba2c2c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5490ba2c2c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5490ba2c2c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5490ba2c2c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5490ba2c2c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5490ba2c2c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5490ba2c2c_0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5490ba2c2c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5490ba2c2c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5490ba2c2c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5490ba2c2c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5490ba2c2c_0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5490ba2c2c_0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0c53bd4e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0c53bd4e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587421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5490ba2c2c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5490ba2c2c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5490ba2c2c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5490ba2c2c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5490ba2c2c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5490ba2c2c_0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5490ba2c2c_0_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5490ba2c2c_0_2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5490ba2c2c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5490ba2c2c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5490ba2c2c_0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5490ba2c2c_0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5490ba2c2c_0_2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5490ba2c2c_0_2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5490ba2c2c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5490ba2c2c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5490ba2c2c_0_2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5490ba2c2c_0_2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5490ba2c2c_0_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5490ba2c2c_0_2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490ba2c2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490ba2c2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251077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56c7107e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56c7107e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906228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56c7107eb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56c7107eb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624112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56c7107eb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56c7107eb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273142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56c7107eb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56c7107eb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40225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56c7107eb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56c7107eb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667837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56c7107eb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56c7107eb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9728802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56c7107eb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56c7107eb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050026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56c7107eb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56c7107eb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0506705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56c7107eb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56c7107eb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369244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56c7107eb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56c7107eb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09029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490ba2c2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490ba2c2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306703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56c7107eb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56c7107eb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2292661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56c7107eb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56c7107eb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221080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56c7107eb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556c7107eb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9958880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56c7107eb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556c7107eb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5624489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56c7107eb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56c7107eb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3972756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56c7107eb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556c7107eb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6749737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56c7107eb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556c7107eb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6198740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556c7107eb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556c7107eb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7739105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556c7107eb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556c7107eb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4479391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556c7107eb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556c7107eb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00300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490ba2c2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490ba2c2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4240507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556c7107eb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556c7107eb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037900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556c7107eb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556c7107eb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186733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556c7107eb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556c7107eb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5090946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556c7107eb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556c7107eb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9790720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556c7107eb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556c7107eb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3485884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556c7107eb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556c7107eb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5741660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556c7107eb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556c7107eb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9378482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556c7107eb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556c7107eb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5698999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556c7107eb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556c7107eb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735965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556c7107eb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556c7107eb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13390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0c53bd4e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0c53bd4e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556c7107eb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556c7107eb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618328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556c7107eb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556c7107eb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6579387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556c7107eb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556c7107eb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4817709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556c7107eb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556c7107eb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5020708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556c7107eb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556c7107eb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2240006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556c7107eb_0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556c7107eb_0_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5894141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556c7107eb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556c7107eb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9890375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556c7107eb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556c7107eb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0698658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556c7107eb_0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556c7107eb_0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018629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556c7107eb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556c7107eb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2725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lnSpc>
                <a:spcPct val="125000"/>
              </a:lnSpc>
              <a:spcBef>
                <a:spcPts val="800"/>
              </a:spcBef>
              <a:spcAft>
                <a:spcPts val="8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26" name="Google Shape;26;p4"/>
          <p:cNvGrpSpPr/>
          <p:nvPr/>
        </p:nvGrpSpPr>
        <p:grpSpPr>
          <a:xfrm>
            <a:off x="830392" y="441981"/>
            <a:ext cx="745763" cy="45826"/>
            <a:chOff x="4580561" y="2589004"/>
            <a:chExt cx="1064464" cy="25200"/>
          </a:xfrm>
        </p:grpSpPr>
        <p:sp>
          <p:nvSpPr>
            <p:cNvPr id="27" name="Google Shape;27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oogle Shape;39;p6"/>
          <p:cNvGrpSpPr/>
          <p:nvPr/>
        </p:nvGrpSpPr>
        <p:grpSpPr>
          <a:xfrm>
            <a:off x="830392" y="441981"/>
            <a:ext cx="745763" cy="45826"/>
            <a:chOff x="4580561" y="2589004"/>
            <a:chExt cx="1064464" cy="25200"/>
          </a:xfrm>
        </p:grpSpPr>
        <p:sp>
          <p:nvSpPr>
            <p:cNvPr id="40" name="Google Shape;40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4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45;p7"/>
          <p:cNvGrpSpPr/>
          <p:nvPr/>
        </p:nvGrpSpPr>
        <p:grpSpPr>
          <a:xfrm>
            <a:off x="830392" y="441981"/>
            <a:ext cx="745763" cy="45826"/>
            <a:chOff x="4580561" y="2589004"/>
            <a:chExt cx="1064464" cy="25200"/>
          </a:xfrm>
        </p:grpSpPr>
        <p:sp>
          <p:nvSpPr>
            <p:cNvPr id="46" name="Google Shape;46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730000" y="487800"/>
            <a:ext cx="33009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1"/>
          </p:nvPr>
        </p:nvSpPr>
        <p:spPr>
          <a:xfrm>
            <a:off x="721225" y="1408176"/>
            <a:ext cx="3300900" cy="34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800"/>
              </a:spcBef>
              <a:spcAft>
                <a:spcPts val="8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oogle Shape;52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3" name="Google Shape;53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" name="Google Shape;59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0" name="Google Shape;60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800"/>
              </a:spcBef>
              <a:spcAft>
                <a:spcPts val="8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1" name="Google Shape;71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" name="Google Shape;73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  <a:defRPr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  <a:defRPr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■"/>
              <a:defRPr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  <a:defRPr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  <a:defRPr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■"/>
              <a:defRPr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  <a:defRPr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  <a:defRPr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25000"/>
              </a:lnSpc>
              <a:spcBef>
                <a:spcPts val="800"/>
              </a:spcBef>
              <a:spcAft>
                <a:spcPts val="800"/>
              </a:spcAft>
              <a:buClr>
                <a:schemeClr val="accent1"/>
              </a:buClr>
              <a:buSzPts val="1400"/>
              <a:buFont typeface="Lato"/>
              <a:buChar char="■"/>
              <a:defRPr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4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4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4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dirty="0"/>
              <a:t>Системная библиотека языка </a:t>
            </a:r>
            <a:r>
              <a:rPr lang="en-US" dirty="0"/>
              <a:t>Java </a:t>
            </a:r>
            <a:r>
              <a:rPr lang="ru-RU" dirty="0"/>
              <a:t>и коллекции</a:t>
            </a:r>
            <a:endParaRPr dirty="0"/>
          </a:p>
        </p:txBody>
      </p:sp>
      <p:sp>
        <p:nvSpPr>
          <p:cNvPr id="83" name="Google Shape;83;p13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Croc Java School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Класс </a:t>
            </a:r>
            <a:r>
              <a:rPr lang="en-US" dirty="0"/>
              <a:t>String</a:t>
            </a:r>
            <a:endParaRPr dirty="0"/>
          </a:p>
        </p:txBody>
      </p:sp>
      <p:sp>
        <p:nvSpPr>
          <p:cNvPr id="94" name="Google Shape;94;p15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15000"/>
              </a:lnSpc>
            </a:pPr>
            <a:r>
              <a:rPr lang="en-US" dirty="0" err="1"/>
              <a:t>indexOf</a:t>
            </a:r>
            <a:r>
              <a:rPr lang="en-US" dirty="0"/>
              <a:t> – </a:t>
            </a:r>
            <a:r>
              <a:rPr lang="ru-RU" dirty="0"/>
              <a:t>поиск символа в строке (</a:t>
            </a:r>
            <a:r>
              <a:rPr lang="ru-RU" b="1" dirty="0"/>
              <a:t>отсчет начинается с 1!</a:t>
            </a:r>
            <a:r>
              <a:rPr lang="ru-RU" dirty="0"/>
              <a:t>)</a:t>
            </a:r>
          </a:p>
          <a:p>
            <a:pPr marL="285750" indent="-285750">
              <a:lnSpc>
                <a:spcPct val="115000"/>
              </a:lnSpc>
            </a:pPr>
            <a:r>
              <a:rPr lang="en-US" dirty="0"/>
              <a:t>join – </a:t>
            </a:r>
            <a:r>
              <a:rPr lang="ru-RU" dirty="0"/>
              <a:t>соединяет несколько строк в одну через разделитель</a:t>
            </a:r>
          </a:p>
          <a:p>
            <a:pPr marL="285750" indent="-285750">
              <a:lnSpc>
                <a:spcPct val="115000"/>
              </a:lnSpc>
            </a:pPr>
            <a:r>
              <a:rPr lang="en-US" dirty="0"/>
              <a:t>length – </a:t>
            </a:r>
            <a:r>
              <a:rPr lang="ru-RU" dirty="0"/>
              <a:t>длинна строки в </a:t>
            </a:r>
            <a:r>
              <a:rPr lang="ru-RU" b="1" dirty="0"/>
              <a:t>символах</a:t>
            </a:r>
          </a:p>
          <a:p>
            <a:pPr marL="285750" indent="-285750">
              <a:lnSpc>
                <a:spcPct val="115000"/>
              </a:lnSpc>
            </a:pPr>
            <a:r>
              <a:rPr lang="en-US" dirty="0" err="1"/>
              <a:t>startWith</a:t>
            </a:r>
            <a:r>
              <a:rPr lang="en-US" dirty="0"/>
              <a:t> – </a:t>
            </a:r>
            <a:r>
              <a:rPr lang="ru-RU" dirty="0"/>
              <a:t>проверяет наличие заданных символов в начале строки</a:t>
            </a:r>
          </a:p>
          <a:p>
            <a:pPr marL="285750" indent="-285750">
              <a:lnSpc>
                <a:spcPct val="115000"/>
              </a:lnSpc>
            </a:pPr>
            <a:r>
              <a:rPr lang="en-US" dirty="0" err="1"/>
              <a:t>endsWith</a:t>
            </a:r>
            <a:r>
              <a:rPr lang="en-US" dirty="0"/>
              <a:t> – </a:t>
            </a:r>
            <a:r>
              <a:rPr lang="ru-RU" dirty="0"/>
              <a:t>проверяет наличие заданных символов в конце строки</a:t>
            </a:r>
          </a:p>
          <a:p>
            <a:pPr marL="285750" indent="-285750">
              <a:lnSpc>
                <a:spcPct val="115000"/>
              </a:lnSpc>
            </a:pPr>
            <a:r>
              <a:rPr lang="en-US" dirty="0"/>
              <a:t>split</a:t>
            </a:r>
            <a:r>
              <a:rPr lang="ru-RU" dirty="0"/>
              <a:t> – разделяет строку на массив строк по указанному разделителю</a:t>
            </a:r>
          </a:p>
          <a:p>
            <a:pPr marL="285750" indent="-285750">
              <a:lnSpc>
                <a:spcPct val="115000"/>
              </a:lnSpc>
            </a:pPr>
            <a:r>
              <a:rPr lang="en-US" dirty="0" err="1"/>
              <a:t>replaceAll</a:t>
            </a:r>
            <a:r>
              <a:rPr lang="en-US" dirty="0"/>
              <a:t> – </a:t>
            </a:r>
            <a:r>
              <a:rPr lang="ru-RU" dirty="0"/>
              <a:t>заменяет часть символов в строке на заданные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i="1" dirty="0"/>
              <a:t>Последние два метода могут принимать регулярное выражение для условия поиска и замены</a:t>
            </a:r>
            <a:endParaRPr i="1" dirty="0"/>
          </a:p>
        </p:txBody>
      </p:sp>
    </p:spTree>
    <p:extLst>
      <p:ext uri="{BB962C8B-B14F-4D97-AF65-F5344CB8AC3E}">
        <p14:creationId xmlns:p14="http://schemas.microsoft.com/office/powerpoint/2010/main" val="1810972023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7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LIFO &amp; FIFO</a:t>
            </a:r>
            <a:endParaRPr/>
          </a:p>
        </p:txBody>
      </p:sp>
      <p:sp>
        <p:nvSpPr>
          <p:cNvPr id="336" name="Google Shape;336;p57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Queue: FIFO — First In First Out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Добавляем в конец, читаем с начала.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Stack: LIFO — Last In First Out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Добавляем в начало, читаем с начала.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Deque: FIFO + LIFO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76028676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8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4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java.util.Queue&lt;E&gt;</a:t>
            </a:r>
            <a:endParaRPr/>
          </a:p>
        </p:txBody>
      </p:sp>
      <p:pic>
        <p:nvPicPr>
          <p:cNvPr id="342" name="Google Shape;342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8487" y="1712788"/>
            <a:ext cx="6247024" cy="17179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2694085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9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Реализации Queue</a:t>
            </a:r>
            <a:endParaRPr/>
          </a:p>
        </p:txBody>
      </p:sp>
      <p:sp>
        <p:nvSpPr>
          <p:cNvPr id="348" name="Google Shape;348;p59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highlight>
                  <a:srgbClr val="FFF2CC"/>
                </a:highlight>
              </a:rPr>
              <a:t>ArrayDeque</a:t>
            </a:r>
            <a:endParaRPr>
              <a:highlight>
                <a:srgbClr val="FFF2CC"/>
              </a:highlight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LinkedList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PriorityQueue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3395534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60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java.util.Deque&lt;E&gt;</a:t>
            </a:r>
            <a:endParaRPr/>
          </a:p>
        </p:txBody>
      </p:sp>
      <p:sp>
        <p:nvSpPr>
          <p:cNvPr id="354" name="Google Shape;354;p60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public interface Deque&lt;E&gt; </a:t>
            </a:r>
            <a:r>
              <a:rPr lang="en" dirty="0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extends Queue&lt;E&gt;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{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 // …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dirty="0"/>
              <a:t>Реализации:</a:t>
            </a:r>
            <a:endParaRPr dirty="0"/>
          </a:p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 dirty="0">
                <a:highlight>
                  <a:srgbClr val="FFF2CC"/>
                </a:highlight>
              </a:rPr>
              <a:t>ArrayDeque</a:t>
            </a:r>
            <a:endParaRPr dirty="0">
              <a:highlight>
                <a:srgbClr val="FFF2CC"/>
              </a:highlight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LinkedList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848780605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61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4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Deque как очередь</a:t>
            </a:r>
            <a:endParaRPr/>
          </a:p>
        </p:txBody>
      </p:sp>
      <p:pic>
        <p:nvPicPr>
          <p:cNvPr id="360" name="Google Shape;360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6063" y="1321436"/>
            <a:ext cx="6951875" cy="25006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49232976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62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4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Deque как стек</a:t>
            </a:r>
            <a:endParaRPr/>
          </a:p>
        </p:txBody>
      </p:sp>
      <p:pic>
        <p:nvPicPr>
          <p:cNvPr id="366" name="Google Shape;366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6638" y="1837438"/>
            <a:ext cx="6930726" cy="1468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79861007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63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Пример работы с очередью</a:t>
            </a:r>
            <a:endParaRPr/>
          </a:p>
        </p:txBody>
      </p:sp>
      <p:sp>
        <p:nvSpPr>
          <p:cNvPr id="372" name="Google Shape;372;p63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Queue&lt;String&gt; killQueue = new ArrayDeque&lt;&gt;();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killQueue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.offer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("Dragon Mother");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killQueue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.offer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("Cersei Lannister");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killQueue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.offer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("Jon Snow");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while (!killQueue.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isEmpty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())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String nextKill = killQueue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.poll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System.out.println(nextKill + " has been killed :(");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Out: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Dragon Mother has been killed :(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Cersei Lannister has been killed :(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Jon Snow has been killed :(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791209941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66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Устаревшие классы коллекций</a:t>
            </a:r>
            <a:endParaRPr/>
          </a:p>
        </p:txBody>
      </p:sp>
      <p:sp>
        <p:nvSpPr>
          <p:cNvPr id="389" name="Google Shape;389;p66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Вместо </a:t>
            </a:r>
            <a:r>
              <a:rPr lang="en">
                <a:highlight>
                  <a:srgbClr val="F4CCCC"/>
                </a:highlight>
              </a:rPr>
              <a:t>Vector</a:t>
            </a:r>
            <a:r>
              <a:rPr lang="en"/>
              <a:t> используем ArrayList.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Вместо </a:t>
            </a:r>
            <a:r>
              <a:rPr lang="en">
                <a:highlight>
                  <a:srgbClr val="F4CCCC"/>
                </a:highlight>
              </a:rPr>
              <a:t>Hashtable</a:t>
            </a:r>
            <a:r>
              <a:rPr lang="en"/>
              <a:t> используем HashMap.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Вместо </a:t>
            </a:r>
            <a:r>
              <a:rPr lang="en">
                <a:highlight>
                  <a:srgbClr val="F4CCCC"/>
                </a:highlight>
              </a:rPr>
              <a:t>Stack</a:t>
            </a:r>
            <a:r>
              <a:rPr lang="en"/>
              <a:t> используем Deque (ArrayDeque).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08315798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66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Домашнее задание</a:t>
            </a:r>
            <a:endParaRPr dirty="0"/>
          </a:p>
        </p:txBody>
      </p:sp>
      <p:sp>
        <p:nvSpPr>
          <p:cNvPr id="389" name="Google Shape;389;p66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ru-RU" dirty="0"/>
              <a:t>В виде строки задан относительный путь в файловой системе, в котором:</a:t>
            </a:r>
            <a:endParaRPr lang="en-US" dirty="0"/>
          </a:p>
          <a:p>
            <a:r>
              <a:rPr lang="ru-RU" dirty="0"/>
              <a:t>"." означает текущую директорию;</a:t>
            </a:r>
          </a:p>
          <a:p>
            <a:pPr fontAlgn="base"/>
            <a:r>
              <a:rPr lang="ru-RU" dirty="0"/>
              <a:t>".." означает родительскую директорию по отношению к текущей;</a:t>
            </a:r>
          </a:p>
          <a:p>
            <a:pPr fontAlgn="base"/>
            <a:r>
              <a:rPr lang="ru-RU" dirty="0"/>
              <a:t>"/" используется в качестве разделителя директорий.</a:t>
            </a:r>
            <a:endParaRPr lang="en-US" dirty="0"/>
          </a:p>
          <a:p>
            <a:pPr marL="139700" indent="0" fontAlgn="base">
              <a:buNone/>
            </a:pPr>
            <a:endParaRPr lang="en-US" dirty="0"/>
          </a:p>
          <a:p>
            <a:pPr marL="139700" indent="0" fontAlgn="base">
              <a:buNone/>
            </a:pPr>
            <a:r>
              <a:rPr lang="ru-RU" dirty="0"/>
              <a:t>Реализовать функцию, выполняющую "нормализацию" заданного пути, то есть, удаляющую из него лишние директории с учетом переходов "." и "..".</a:t>
            </a:r>
          </a:p>
          <a:p>
            <a:pPr marL="139700" indent="0">
              <a:buNone/>
            </a:pPr>
            <a:br>
              <a:rPr lang="ru-RU" dirty="0"/>
            </a:br>
            <a:r>
              <a:rPr lang="ru-RU" dirty="0"/>
              <a:t>Пример:</a:t>
            </a:r>
            <a:br>
              <a:rPr lang="ru-RU" dirty="0"/>
            </a:br>
            <a:r>
              <a:rPr lang="ru-RU" dirty="0"/>
              <a:t>[</a:t>
            </a:r>
            <a:r>
              <a:rPr lang="ru-RU" dirty="0" err="1"/>
              <a:t>in</a:t>
            </a:r>
            <a:r>
              <a:rPr lang="ru-RU" dirty="0"/>
              <a:t>]</a:t>
            </a:r>
          </a:p>
          <a:p>
            <a:pPr marL="139700" indent="0">
              <a:buNone/>
            </a:pPr>
            <a:r>
              <a:rPr lang="ru-RU" dirty="0"/>
              <a:t>"КРОК/task_6_2/</a:t>
            </a:r>
            <a:r>
              <a:rPr lang="ru-RU" dirty="0" err="1"/>
              <a:t>src</a:t>
            </a:r>
            <a:r>
              <a:rPr lang="ru-RU" dirty="0"/>
              <a:t>/./../../task_6_1/../../../</a:t>
            </a:r>
            <a:r>
              <a:rPr lang="ru-RU" dirty="0" err="1"/>
              <a:t>мемы</a:t>
            </a:r>
            <a:r>
              <a:rPr lang="ru-RU" dirty="0"/>
              <a:t>/котики"</a:t>
            </a:r>
            <a:br>
              <a:rPr lang="ru-RU" dirty="0"/>
            </a:br>
            <a:r>
              <a:rPr lang="ru-RU" dirty="0"/>
              <a:t>[</a:t>
            </a:r>
            <a:r>
              <a:rPr lang="ru-RU" dirty="0" err="1"/>
              <a:t>out</a:t>
            </a:r>
            <a:r>
              <a:rPr lang="ru-RU" dirty="0"/>
              <a:t>]</a:t>
            </a:r>
          </a:p>
          <a:p>
            <a:pPr marL="139700" indent="0">
              <a:buNone/>
            </a:pPr>
            <a:r>
              <a:rPr lang="ru-RU" dirty="0"/>
              <a:t>"../</a:t>
            </a:r>
            <a:r>
              <a:rPr lang="ru-RU" dirty="0" err="1"/>
              <a:t>мемы</a:t>
            </a:r>
            <a:r>
              <a:rPr lang="ru-RU" dirty="0"/>
              <a:t>/котики"</a:t>
            </a: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49484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equals </a:t>
            </a:r>
            <a:r>
              <a:rPr lang="ru-RU" dirty="0"/>
              <a:t>или ==</a:t>
            </a:r>
            <a:br>
              <a:rPr lang="ru-RU" dirty="0"/>
            </a:br>
            <a:br>
              <a:rPr lang="ru-RU" dirty="0"/>
            </a:br>
            <a:r>
              <a:rPr lang="ru-RU" dirty="0"/>
              <a:t>в чем разница?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45278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Сравнение объектов</a:t>
            </a:r>
            <a:r>
              <a:rPr lang="en-US" dirty="0"/>
              <a:t> </a:t>
            </a:r>
            <a:r>
              <a:rPr lang="en-US" dirty="0" err="1"/>
              <a:t>Objects.equals</a:t>
            </a:r>
            <a:endParaRPr dirty="0"/>
          </a:p>
        </p:txBody>
      </p:sp>
      <p:sp>
        <p:nvSpPr>
          <p:cNvPr id="94" name="Google Shape;94;p15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3289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15000"/>
              </a:lnSpc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public static </a:t>
            </a:r>
            <a:r>
              <a:rPr lang="en-US" dirty="0" err="1"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 equals(Object a, Object b) {</a:t>
            </a:r>
          </a:p>
          <a:p>
            <a:pPr marL="0" lvl="0" indent="0">
              <a:lnSpc>
                <a:spcPct val="115000"/>
              </a:lnSpc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    return (a == b) || (a != null &amp;&amp; </a:t>
            </a:r>
            <a:r>
              <a:rPr lang="en-US" dirty="0" err="1">
                <a:latin typeface="Consolas"/>
                <a:ea typeface="Consolas"/>
                <a:cs typeface="Consolas"/>
                <a:sym typeface="Consolas"/>
              </a:rPr>
              <a:t>a.equals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(b));</a:t>
            </a:r>
          </a:p>
          <a:p>
            <a:pPr marL="0" lvl="0" indent="0">
              <a:lnSpc>
                <a:spcPct val="115000"/>
              </a:lnSpc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lvl="0" indent="0">
              <a:lnSpc>
                <a:spcPct val="115000"/>
              </a:lnSpc>
              <a:buNone/>
            </a:pPr>
            <a:endParaRPr lang="en-US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lnSpc>
                <a:spcPct val="115000"/>
              </a:lnSpc>
              <a:buNone/>
            </a:pPr>
            <a:endParaRPr lang="ru-RU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lnSpc>
                <a:spcPct val="115000"/>
              </a:lnSpc>
              <a:buNone/>
            </a:pPr>
            <a:endParaRPr lang="ru-RU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lnSpc>
                <a:spcPct val="115000"/>
              </a:lnSpc>
              <a:buNone/>
            </a:pPr>
            <a:r>
              <a:rPr lang="ru-RU" dirty="0">
                <a:latin typeface="Consolas"/>
                <a:ea typeface="Consolas"/>
                <a:cs typeface="Consolas"/>
                <a:sym typeface="Consolas"/>
              </a:rPr>
              <a:t>Пример:</a:t>
            </a:r>
          </a:p>
          <a:p>
            <a:pPr marL="0" lvl="0" indent="0">
              <a:lnSpc>
                <a:spcPct val="115000"/>
              </a:lnSpc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marL="0" lvl="0" indent="0">
              <a:lnSpc>
                <a:spcPct val="115000"/>
              </a:lnSpc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  Object o1 = null;</a:t>
            </a:r>
          </a:p>
          <a:p>
            <a:pPr marL="0" lvl="0" indent="0">
              <a:lnSpc>
                <a:spcPct val="115000"/>
              </a:lnSpc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  Object o2 = new </a:t>
            </a:r>
            <a:r>
              <a:rPr lang="en-US" dirty="0" err="1">
                <a:latin typeface="Consolas"/>
                <a:ea typeface="Consolas"/>
                <a:cs typeface="Consolas"/>
                <a:sym typeface="Consolas"/>
              </a:rPr>
              <a:t>ArrayList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0" lvl="0" indent="0">
              <a:lnSpc>
                <a:spcPct val="115000"/>
              </a:lnSpc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  if (</a:t>
            </a:r>
            <a:r>
              <a:rPr lang="en-US" dirty="0" err="1">
                <a:latin typeface="Consolas"/>
                <a:ea typeface="Consolas"/>
                <a:cs typeface="Consolas"/>
                <a:sym typeface="Consolas"/>
              </a:rPr>
              <a:t>Objects</a:t>
            </a:r>
            <a:r>
              <a:rPr lang="en-US" err="1"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equals(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o1, o2)) {</a:t>
            </a:r>
          </a:p>
          <a:p>
            <a:pPr marL="0" lvl="0" indent="0">
              <a:lnSpc>
                <a:spcPct val="115000"/>
              </a:lnSpc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  }</a:t>
            </a:r>
          </a:p>
          <a:p>
            <a:pPr marL="0" lvl="0" indent="0">
              <a:lnSpc>
                <a:spcPct val="115000"/>
              </a:lnSpc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848123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Объект в строку</a:t>
            </a:r>
            <a:endParaRPr dirty="0"/>
          </a:p>
        </p:txBody>
      </p:sp>
      <p:sp>
        <p:nvSpPr>
          <p:cNvPr id="94" name="Google Shape;94;p15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2692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15000"/>
              </a:lnSpc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public class Main {</a:t>
            </a:r>
          </a:p>
          <a:p>
            <a:pPr marL="0" lvl="0" indent="0">
              <a:lnSpc>
                <a:spcPct val="115000"/>
              </a:lnSpc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    public static void main(String[] </a:t>
            </a:r>
            <a:r>
              <a:rPr lang="en-US" dirty="0" err="1"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ru-RU" dirty="0"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marL="0" lvl="0" indent="0">
              <a:lnSpc>
                <a:spcPct val="115000"/>
              </a:lnSpc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dirty="0" err="1">
                <a:latin typeface="Consolas"/>
                <a:ea typeface="Consolas"/>
                <a:cs typeface="Consolas"/>
                <a:sym typeface="Consolas"/>
              </a:rPr>
              <a:t>System.out.println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(new Main());</a:t>
            </a:r>
          </a:p>
          <a:p>
            <a:pPr marL="0" lvl="0" indent="0">
              <a:lnSpc>
                <a:spcPct val="115000"/>
              </a:lnSpc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marL="0" lvl="0" indent="0">
              <a:lnSpc>
                <a:spcPct val="115000"/>
              </a:lnSpc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948943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Объект в строку</a:t>
            </a:r>
            <a:endParaRPr dirty="0"/>
          </a:p>
        </p:txBody>
      </p:sp>
      <p:sp>
        <p:nvSpPr>
          <p:cNvPr id="94" name="Google Shape;94;p15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2692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15000"/>
              </a:lnSpc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public String </a:t>
            </a:r>
            <a:r>
              <a:rPr lang="en-US" dirty="0" err="1">
                <a:latin typeface="Consolas"/>
                <a:ea typeface="Consolas"/>
                <a:cs typeface="Consolas"/>
                <a:sym typeface="Consolas"/>
              </a:rPr>
              <a:t>toString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() {</a:t>
            </a:r>
          </a:p>
          <a:p>
            <a:pPr marL="0" lvl="0" indent="0">
              <a:lnSpc>
                <a:spcPct val="115000"/>
              </a:lnSpc>
              <a:buNone/>
            </a:pPr>
            <a:r>
              <a:rPr lang="ru-RU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-US" dirty="0" err="1">
                <a:latin typeface="Consolas"/>
                <a:ea typeface="Consolas"/>
                <a:cs typeface="Consolas"/>
                <a:sym typeface="Consolas"/>
              </a:rPr>
              <a:t>getClass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().</a:t>
            </a:r>
            <a:r>
              <a:rPr lang="en-US" dirty="0" err="1">
                <a:latin typeface="Consolas"/>
                <a:ea typeface="Consolas"/>
                <a:cs typeface="Consolas"/>
                <a:sym typeface="Consolas"/>
              </a:rPr>
              <a:t>getName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() + "@" + </a:t>
            </a:r>
            <a:r>
              <a:rPr lang="en-US" dirty="0" err="1">
                <a:latin typeface="Consolas"/>
                <a:ea typeface="Consolas"/>
                <a:cs typeface="Consolas"/>
                <a:sym typeface="Consolas"/>
              </a:rPr>
              <a:t>Integer.toHexString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dirty="0" err="1">
                <a:latin typeface="Consolas"/>
                <a:ea typeface="Consolas"/>
                <a:cs typeface="Consolas"/>
                <a:sym typeface="Consolas"/>
              </a:rPr>
              <a:t>hashCode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());</a:t>
            </a:r>
          </a:p>
          <a:p>
            <a:pPr marL="0" lvl="0" indent="0">
              <a:lnSpc>
                <a:spcPct val="115000"/>
              </a:lnSpc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2814613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hashCode &amp; equals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751706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Сравнение по значению</a:t>
            </a:r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Рассмотрим класс, задающий координаты точки.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class Point {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 private int x;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 private int y;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 public Point(int x, int y) {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    this.x = x;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    this.y = y;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 }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 dirty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Сравнение по значению</a:t>
            </a:r>
            <a:endParaRPr/>
          </a:p>
        </p:txBody>
      </p:sp>
      <p:sp>
        <p:nvSpPr>
          <p:cNvPr id="100" name="Google Shape;100;p16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Как понять, что у двух точек одинаковые координаты.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Point p1 = new Point(5, 5);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Point p2 = new Point(5, 5);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System.out.println(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p1 == p2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); // false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Оператор == в данном случае определяет равенство двух ссылок.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Сравнение по значению</a:t>
            </a:r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Ок, мы слышали про метод </a:t>
            </a:r>
            <a:r>
              <a:rPr lang="en">
                <a:highlight>
                  <a:srgbClr val="FFF2CC"/>
                </a:highlight>
              </a:rPr>
              <a:t>equals</a:t>
            </a:r>
            <a:r>
              <a:rPr lang="en"/>
              <a:t>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Point p1 = new Point(5, 5);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Point p2 = new Point(5, 5);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System.out.println(p1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.equals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(p2)); // false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По умолчанию используется реализация equals из родительского класса Object, которая не знает про внутреннее устройство класса Point.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Object.equals</a:t>
            </a:r>
            <a:endParaRPr/>
          </a:p>
        </p:txBody>
      </p:sp>
      <p:sp>
        <p:nvSpPr>
          <p:cNvPr id="112" name="Google Shape;112;p18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Стандартная реализация equals в классе Object: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public boolean equals(Object obj)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return (this == obj);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По умолчанию equals сравнивает ссылки и это не то поведение, которое нам нужно.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Перечисления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463616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Переопределение equals</a:t>
            </a:r>
            <a:endParaRPr/>
          </a:p>
        </p:txBody>
      </p:sp>
      <p:sp>
        <p:nvSpPr>
          <p:cNvPr id="118" name="Google Shape;118;p19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class Point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@Override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public boolean equals(Object obj)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if (this == obj)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return true;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if (!(obj instanceof Point))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return false;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Point point = (Point)obj;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return x == point.x &amp;&amp; y == point.y;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Переопределение equals</a:t>
            </a:r>
            <a:endParaRPr/>
          </a:p>
        </p:txBody>
      </p:sp>
      <p:sp>
        <p:nvSpPr>
          <p:cNvPr id="124" name="Google Shape;124;p20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1</a:t>
            </a: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if (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this == obj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return true;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Если объекты равны по ссылке, то они равны и по значению.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Переопределение equals</a:t>
            </a:r>
            <a:endParaRPr/>
          </a:p>
        </p:txBody>
      </p:sp>
      <p:sp>
        <p:nvSpPr>
          <p:cNvPr id="130" name="Google Shape;130;p21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2</a:t>
            </a: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if (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!(obj instanceof Point)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return false;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Если классы объектов разные, то они не равны по значению.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Переопределение equals</a:t>
            </a:r>
            <a:endParaRPr/>
          </a:p>
        </p:txBody>
      </p:sp>
      <p:sp>
        <p:nvSpPr>
          <p:cNvPr id="136" name="Google Shape;136;p22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3</a:t>
            </a: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Point point = (Point)obj;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x == point.x &amp;&amp; y == point.y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Если все значимые поля объектов совпадают, то эти объекты равны по значению.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Сравнение по значению</a:t>
            </a:r>
            <a:endParaRPr/>
          </a:p>
        </p:txBody>
      </p:sp>
      <p:sp>
        <p:nvSpPr>
          <p:cNvPr id="142" name="Google Shape;142;p23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Вернемся к примеру.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Point p1 = new Point(5, 5);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Point p2 = new Point(5, 5);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System.out.println(p1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.equals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(p2)); // 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endParaRPr>
              <a:highlight>
                <a:srgbClr val="FFF2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Теперь вызывается переопределенный метод equals и точки сравниваются по координатам. 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Хеширование</a:t>
            </a:r>
            <a:endParaRPr/>
          </a:p>
        </p:txBody>
      </p:sp>
      <p:sp>
        <p:nvSpPr>
          <p:cNvPr id="148" name="Google Shape;148;p24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Преобразование набора данных </a:t>
            </a:r>
            <a:r>
              <a:rPr lang="en">
                <a:highlight>
                  <a:srgbClr val="FFF2CC"/>
                </a:highlight>
              </a:rPr>
              <a:t>произвольной длины</a:t>
            </a:r>
            <a:r>
              <a:rPr lang="en"/>
              <a:t> в битовую строку </a:t>
            </a:r>
            <a:r>
              <a:rPr lang="en">
                <a:highlight>
                  <a:srgbClr val="FFF2CC"/>
                </a:highlight>
              </a:rPr>
              <a:t>фиксированной</a:t>
            </a:r>
            <a:r>
              <a:rPr lang="en"/>
              <a:t> длины.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Алгоритм преобразования называется </a:t>
            </a:r>
            <a:r>
              <a:rPr lang="en">
                <a:highlight>
                  <a:srgbClr val="FFF2CC"/>
                </a:highlight>
              </a:rPr>
              <a:t>хеш-функцией</a:t>
            </a:r>
            <a:r>
              <a:rPr lang="en"/>
              <a:t> или функцией свертки.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i="1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i="1"/>
              <a:t>h(K) = m ∈ M</a:t>
            </a:r>
            <a:endParaRPr i="1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i="1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i="1"/>
              <a:t>K</a:t>
            </a:r>
            <a:r>
              <a:rPr lang="en"/>
              <a:t> — исходный набор данных (например, массив чисел)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i="1"/>
              <a:t>M</a:t>
            </a:r>
            <a:r>
              <a:rPr lang="en"/>
              <a:t> — множество хешей фиксированного размера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Хеш-функция</a:t>
            </a:r>
            <a:endParaRPr/>
          </a:p>
        </p:txBody>
      </p:sp>
      <p:sp>
        <p:nvSpPr>
          <p:cNvPr id="154" name="Google Shape;154;p25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На практике “битовая строка фиксированной длины” — это либо обычная строка определенного размера, либо число.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Пример простейшей хеш-функции: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h(int n) = n mod 17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Хеш-функция</a:t>
            </a:r>
            <a:endParaRPr/>
          </a:p>
        </p:txBody>
      </p:sp>
      <p:sp>
        <p:nvSpPr>
          <p:cNvPr id="160" name="Google Shape;160;p26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Хеши двух одинаковых значений всегда совпадают.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Но они могут совпадать и для двух разных значений. В этом случае происходит </a:t>
            </a:r>
            <a:r>
              <a:rPr lang="en">
                <a:highlight>
                  <a:srgbClr val="FFF2CC"/>
                </a:highlight>
              </a:rPr>
              <a:t>коллизия хешей</a:t>
            </a:r>
            <a:r>
              <a:rPr lang="en"/>
              <a:t>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h(int n) = n mod 17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h(2) = 2 mod 17 = </a:t>
            </a:r>
            <a:r>
              <a:rPr lang="en">
                <a:highlight>
                  <a:srgbClr val="FFF2CC"/>
                </a:highlight>
              </a:rPr>
              <a:t>2</a:t>
            </a:r>
            <a:endParaRPr>
              <a:highlight>
                <a:srgbClr val="FFF2CC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h(19) = 19 mod 17 = </a:t>
            </a:r>
            <a:r>
              <a:rPr lang="en">
                <a:highlight>
                  <a:srgbClr val="FFF2CC"/>
                </a:highlight>
              </a:rPr>
              <a:t>2</a:t>
            </a:r>
            <a:endParaRPr>
              <a:highlight>
                <a:srgbClr val="FFF2CC"/>
              </a:highlight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“Хорошая” хеш-функция</a:t>
            </a:r>
            <a:endParaRPr/>
          </a:p>
        </p:txBody>
      </p:sp>
      <p:sp>
        <p:nvSpPr>
          <p:cNvPr id="166" name="Google Shape;166;p27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Критерии качества хеш-функции:</a:t>
            </a:r>
            <a:endParaRPr dirty="0"/>
          </a:p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быстрота вычисления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минимизация коллизий</a:t>
            </a:r>
            <a:endParaRPr dirty="0"/>
          </a:p>
          <a:p>
            <a:pPr marL="45720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dirty="0"/>
              <a:t>A good hash function satisfies (approximately) the assumption of simple uniform hashing: each key is equally likely to hash to any of the m slots, independently of where any other key has hashed to. [...] A good approach derives the hash value in a way that we expect to be independent of any patterns that might exist in the data.</a:t>
            </a: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i="1" dirty="0"/>
              <a:t>Thomas H. Cormen. Introduction to Algorithms, 3 Ed.</a:t>
            </a:r>
            <a:endParaRPr i="1"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Object.hashCode</a:t>
            </a:r>
            <a:endParaRPr/>
          </a:p>
        </p:txBody>
      </p:sp>
      <p:sp>
        <p:nvSpPr>
          <p:cNvPr id="172" name="Google Shape;172;p28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Класс Object определяет метод, позволяющий вычислить хеш объекта в виде значения типа int.</a:t>
            </a: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public native int hashCode();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dirty="0"/>
              <a:t>Что по смыслу возвращает реализация по умолчанию, не определено. 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dirty="0"/>
              <a:t>Перечисления</a:t>
            </a:r>
            <a:endParaRPr dirty="0"/>
          </a:p>
        </p:txBody>
      </p:sp>
      <p:sp>
        <p:nvSpPr>
          <p:cNvPr id="94" name="Google Shape;94;p15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15000"/>
              </a:lnSpc>
              <a:buNone/>
            </a:pPr>
            <a:endParaRPr lang="en-US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lnSpc>
                <a:spcPct val="115000"/>
              </a:lnSpc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/**</a:t>
            </a:r>
          </a:p>
          <a:p>
            <a:pPr marL="0" lvl="0" indent="0">
              <a:lnSpc>
                <a:spcPct val="115000"/>
              </a:lnSpc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 * </a:t>
            </a:r>
            <a:r>
              <a:rPr lang="ru-RU" dirty="0">
                <a:latin typeface="Consolas"/>
                <a:ea typeface="Consolas"/>
                <a:cs typeface="Consolas"/>
                <a:sym typeface="Consolas"/>
              </a:rPr>
              <a:t>Константы способа доставки.</a:t>
            </a:r>
            <a:endParaRPr lang="en-US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lnSpc>
                <a:spcPct val="115000"/>
              </a:lnSpc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 */</a:t>
            </a:r>
          </a:p>
          <a:p>
            <a:pPr marL="0" lvl="0" indent="0">
              <a:lnSpc>
                <a:spcPct val="115000"/>
              </a:lnSpc>
              <a:buNone/>
            </a:pPr>
            <a:r>
              <a:rPr lang="en-US" dirty="0" err="1">
                <a:latin typeface="Consolas"/>
                <a:ea typeface="Consolas"/>
                <a:cs typeface="Consolas"/>
                <a:sym typeface="Consolas"/>
              </a:rPr>
              <a:t>enum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 err="1">
                <a:latin typeface="Consolas"/>
                <a:ea typeface="Consolas"/>
                <a:cs typeface="Consolas"/>
                <a:sym typeface="Consolas"/>
              </a:rPr>
              <a:t>DeliveryTypes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 marL="0" lvl="0" indent="0">
              <a:lnSpc>
                <a:spcPct val="115000"/>
              </a:lnSpc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    MAIL,</a:t>
            </a:r>
          </a:p>
          <a:p>
            <a:pPr marL="0" lvl="0" indent="0">
              <a:lnSpc>
                <a:spcPct val="115000"/>
              </a:lnSpc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    FAX,</a:t>
            </a:r>
          </a:p>
          <a:p>
            <a:pPr marL="0" lvl="0" indent="0">
              <a:lnSpc>
                <a:spcPct val="115000"/>
              </a:lnSpc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    E_MAIL</a:t>
            </a:r>
          </a:p>
          <a:p>
            <a:pPr marL="0" lvl="0" indent="0">
              <a:lnSpc>
                <a:spcPct val="115000"/>
              </a:lnSpc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US" sz="1050" dirty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15000"/>
              </a:lnSpc>
              <a:buNone/>
            </a:pPr>
            <a:endParaRPr i="1" dirty="0"/>
          </a:p>
        </p:txBody>
      </p:sp>
    </p:spTree>
    <p:extLst>
      <p:ext uri="{BB962C8B-B14F-4D97-AF65-F5344CB8AC3E}">
        <p14:creationId xmlns:p14="http://schemas.microsoft.com/office/powerpoint/2010/main" val="34145542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Зачем нам это знать?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0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Равные объекты должны иметь равные хеши</a:t>
            </a:r>
            <a:endParaRPr/>
          </a:p>
        </p:txBody>
      </p:sp>
      <p:sp>
        <p:nvSpPr>
          <p:cNvPr id="183" name="Google Shape;183;p30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Комментарий к Object.equals: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Note that it is generally necessary to override the {@code hashCode}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method whenever this method is overridden, so as to maintain the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general contract for the {@code hashCode} method, which states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that equal objects must have equal hash codes.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Другими словами: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если </a:t>
            </a:r>
            <a:r>
              <a:rPr lang="en">
                <a:highlight>
                  <a:srgbClr val="FFF2CC"/>
                </a:highlight>
              </a:rPr>
              <a:t>x.equals(y)</a:t>
            </a:r>
            <a:r>
              <a:rPr lang="en"/>
              <a:t>, то </a:t>
            </a:r>
            <a:r>
              <a:rPr lang="en">
                <a:highlight>
                  <a:srgbClr val="FFF2CC"/>
                </a:highlight>
              </a:rPr>
              <a:t>x.hashCode() == y.hashCode()</a:t>
            </a:r>
            <a:endParaRPr>
              <a:highlight>
                <a:srgbClr val="FFF2CC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1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Выполняется ли это условие для класса Point?</a:t>
            </a:r>
            <a:endParaRPr/>
          </a:p>
        </p:txBody>
      </p:sp>
      <p:sp>
        <p:nvSpPr>
          <p:cNvPr id="189" name="Google Shape;189;p31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Point p1 = new Point(5, 5);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Point p2 = new Point(5, 5);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System.out.println(p1.equals(p2)); // 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endParaRPr>
              <a:highlight>
                <a:srgbClr val="FFF2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System.out.println(p1.hashCode() == p2.hashCode()); // 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  <a:endParaRPr>
              <a:highlight>
                <a:srgbClr val="FFF2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Это нарушение не позволит использовать наш класс в коллекциях, основанных на хешировании: HashMap, HashSet и проч. (см. дальше).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2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Переопределение hashCode</a:t>
            </a:r>
            <a:endParaRPr/>
          </a:p>
        </p:txBody>
      </p:sp>
      <p:sp>
        <p:nvSpPr>
          <p:cNvPr id="195" name="Google Shape;195;p32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class Point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@Override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public int hashCode()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return 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Objects.hash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(x, y);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Любознательные могут изучить реализацию метода Objects.hash самостоятельно.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3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Теперь все в порядке</a:t>
            </a:r>
            <a:endParaRPr/>
          </a:p>
        </p:txBody>
      </p:sp>
      <p:sp>
        <p:nvSpPr>
          <p:cNvPr id="201" name="Google Shape;201;p33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Point p1 = new Point(5, 5);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Point p2 = new Point(5, 5);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System.out.println(p1.equals(p2)); // 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endParaRPr>
              <a:highlight>
                <a:srgbClr val="FFF2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System.out.println(p1.hashCode() == p2.hashCode()); // 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endParaRPr>
              <a:highlight>
                <a:srgbClr val="FFF2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Класс Point готов к использованию в коллекциях.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5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Коллекции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6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Коллекция</a:t>
            </a:r>
            <a:endParaRPr/>
          </a:p>
        </p:txBody>
      </p:sp>
      <p:sp>
        <p:nvSpPr>
          <p:cNvPr id="219" name="Google Shape;219;p36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Набор однородных элементов, поддерживающий операции:</a:t>
            </a:r>
            <a:endParaRPr/>
          </a:p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вычисления размера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перечисления всех элементов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проверки наличия элемента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добавления элемента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удаления элемента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Коллекция может допускать дублирование одинаковых элементов, но может и запрещать.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Строки и массивы тоже в каком-то смысле коллекции. 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7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java.util.Collection</a:t>
            </a:r>
            <a:endParaRPr/>
          </a:p>
        </p:txBody>
      </p:sp>
      <p:sp>
        <p:nvSpPr>
          <p:cNvPr id="225" name="Google Shape;225;p37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Базовый интерфейс, который реализует большинство коллекций Java.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public interface Collection&lt;E&gt; extends Iterable&lt;E&gt;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int size();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Iterator&lt;E&gt; iterator();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boolean contains(Object o);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boolean add(E e);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boolean remove(Object o);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void clear();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// ...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8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Что означают угловые скобки &lt;E&gt;?</a:t>
            </a:r>
            <a:endParaRPr/>
          </a:p>
        </p:txBody>
      </p:sp>
      <p:sp>
        <p:nvSpPr>
          <p:cNvPr id="231" name="Google Shape;231;p38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public interface Collection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&lt;E&gt;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extends Iterable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&lt;E&gt;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// ...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Вместо явного указания типа элементов коллекции, в определении класса используется параметризованный тип, означающий, что конкретный тип элементов будет определен при конструировании класса.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Этот подход называется “обобщением” или “generics”.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DED"/>
        </a:solidFill>
        <a:effectLst/>
      </p:bgPr>
    </p:bg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9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Три кита</a:t>
            </a:r>
            <a:endParaRPr/>
          </a:p>
        </p:txBody>
      </p:sp>
      <p:pic>
        <p:nvPicPr>
          <p:cNvPr id="237" name="Google Shape;23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2950" y="624900"/>
            <a:ext cx="4449944" cy="3893701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9"/>
          <p:cNvSpPr txBox="1"/>
          <p:nvPr/>
        </p:nvSpPr>
        <p:spPr>
          <a:xfrm>
            <a:off x="6900075" y="3076375"/>
            <a:ext cx="1213200" cy="12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latin typeface="Lato"/>
                <a:ea typeface="Lato"/>
                <a:cs typeface="Lato"/>
                <a:sym typeface="Lato"/>
              </a:rPr>
              <a:t>⨉3</a:t>
            </a:r>
            <a:endParaRPr sz="4800"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9" name="Google Shape;239;p39"/>
          <p:cNvSpPr txBox="1">
            <a:spLocks noGrp="1"/>
          </p:cNvSpPr>
          <p:nvPr>
            <p:ph type="body" idx="1"/>
          </p:nvPr>
        </p:nvSpPr>
        <p:spPr>
          <a:xfrm>
            <a:off x="729325" y="1097280"/>
            <a:ext cx="37743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Список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java.util.List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b="1"/>
              <a:t>Словарь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java.util.Map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b="1"/>
              <a:t>Множество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java.util.Set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dirty="0"/>
              <a:t>Перечисления</a:t>
            </a:r>
            <a:endParaRPr dirty="0"/>
          </a:p>
        </p:txBody>
      </p:sp>
      <p:sp>
        <p:nvSpPr>
          <p:cNvPr id="94" name="Google Shape;94;p15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15000"/>
              </a:lnSpc>
              <a:buNone/>
            </a:pPr>
            <a:r>
              <a:rPr lang="en-US" dirty="0" err="1">
                <a:latin typeface="Consolas"/>
                <a:ea typeface="Consolas"/>
                <a:cs typeface="Consolas"/>
                <a:sym typeface="Consolas"/>
              </a:rPr>
              <a:t>enum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 err="1">
                <a:latin typeface="Consolas"/>
                <a:ea typeface="Consolas"/>
                <a:cs typeface="Consolas"/>
                <a:sym typeface="Consolas"/>
              </a:rPr>
              <a:t>DeliveryTypes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 marL="0" lvl="0" indent="0">
              <a:lnSpc>
                <a:spcPct val="115000"/>
              </a:lnSpc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    MAIL("</a:t>
            </a:r>
            <a:r>
              <a:rPr lang="ru-RU" dirty="0">
                <a:latin typeface="Consolas"/>
                <a:ea typeface="Consolas"/>
                <a:cs typeface="Consolas"/>
                <a:sym typeface="Consolas"/>
              </a:rPr>
              <a:t>Почта")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,</a:t>
            </a:r>
          </a:p>
          <a:p>
            <a:pPr marL="0" lvl="0" indent="0">
              <a:lnSpc>
                <a:spcPct val="115000"/>
              </a:lnSpc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    FAX("</a:t>
            </a:r>
            <a:r>
              <a:rPr lang="ru-RU" dirty="0">
                <a:latin typeface="Consolas"/>
                <a:ea typeface="Consolas"/>
                <a:cs typeface="Consolas"/>
                <a:sym typeface="Consolas"/>
              </a:rPr>
              <a:t>Факс")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,</a:t>
            </a:r>
          </a:p>
          <a:p>
            <a:pPr marL="0" lvl="0" indent="0">
              <a:lnSpc>
                <a:spcPct val="115000"/>
              </a:lnSpc>
              <a:buNone/>
            </a:pPr>
            <a:endParaRPr lang="en-US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lnSpc>
                <a:spcPct val="115000"/>
              </a:lnSpc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    private String name;</a:t>
            </a:r>
          </a:p>
          <a:p>
            <a:pPr marL="0" lvl="0" indent="0">
              <a:lnSpc>
                <a:spcPct val="115000"/>
              </a:lnSpc>
              <a:buNone/>
            </a:pPr>
            <a:endParaRPr lang="en-US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lnSpc>
                <a:spcPct val="115000"/>
              </a:lnSpc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dirty="0" err="1">
                <a:latin typeface="Consolas"/>
                <a:ea typeface="Consolas"/>
                <a:cs typeface="Consolas"/>
                <a:sym typeface="Consolas"/>
              </a:rPr>
              <a:t>DeliveryTypes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(String name) {</a:t>
            </a:r>
          </a:p>
          <a:p>
            <a:pPr marL="0" lvl="0" indent="0">
              <a:lnSpc>
                <a:spcPct val="115000"/>
              </a:lnSpc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        this.name = name;</a:t>
            </a:r>
          </a:p>
          <a:p>
            <a:pPr marL="0" lvl="0" indent="0">
              <a:lnSpc>
                <a:spcPct val="115000"/>
              </a:lnSpc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marL="0" lvl="0" indent="0">
              <a:lnSpc>
                <a:spcPct val="115000"/>
              </a:lnSpc>
              <a:buNone/>
            </a:pPr>
            <a:endParaRPr lang="en-US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lnSpc>
                <a:spcPct val="115000"/>
              </a:lnSpc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    public String </a:t>
            </a:r>
            <a:r>
              <a:rPr lang="en-US" dirty="0" err="1">
                <a:latin typeface="Consolas"/>
                <a:ea typeface="Consolas"/>
                <a:cs typeface="Consolas"/>
                <a:sym typeface="Consolas"/>
              </a:rPr>
              <a:t>getName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() {</a:t>
            </a:r>
          </a:p>
          <a:p>
            <a:pPr marL="0" lvl="0" indent="0">
              <a:lnSpc>
                <a:spcPct val="115000"/>
              </a:lnSpc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        return name;</a:t>
            </a:r>
          </a:p>
          <a:p>
            <a:pPr marL="0" lvl="0" indent="0">
              <a:lnSpc>
                <a:spcPct val="115000"/>
              </a:lnSpc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marL="0" lvl="0" indent="0">
              <a:lnSpc>
                <a:spcPct val="115000"/>
              </a:lnSpc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US" sz="1050" dirty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15000"/>
              </a:lnSpc>
              <a:buNone/>
            </a:pPr>
            <a:endParaRPr i="1" dirty="0"/>
          </a:p>
        </p:txBody>
      </p:sp>
    </p:spTree>
    <p:extLst>
      <p:ext uri="{BB962C8B-B14F-4D97-AF65-F5344CB8AC3E}">
        <p14:creationId xmlns:p14="http://schemas.microsoft.com/office/powerpoint/2010/main" val="2677908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0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1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java.util.List</a:t>
            </a:r>
            <a:endParaRPr/>
          </a:p>
        </p:txBody>
      </p:sp>
      <p:sp>
        <p:nvSpPr>
          <p:cNvPr id="250" name="Google Shape;250;p41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Упорядоченный набор значений.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Одинаковые значения могут встречаться несколько раз.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Позволяет получить элемент по порядковому номеру. А также вставить элемент в определенное место внутри списка.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Как массив, но без фиксированной длины.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Основные операции:</a:t>
            </a:r>
            <a:endParaRPr/>
          </a:p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операции Collection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вставка элемента по индексу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поиск элемента по индексу или значению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изменение элемента по индексу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Основные реализации: </a:t>
            </a:r>
            <a:r>
              <a:rPr lang="en">
                <a:highlight>
                  <a:srgbClr val="FFF2CC"/>
                </a:highlight>
              </a:rPr>
              <a:t>ArrayList</a:t>
            </a:r>
            <a:r>
              <a:rPr lang="en"/>
              <a:t>, </a:t>
            </a:r>
            <a:r>
              <a:rPr lang="en">
                <a:highlight>
                  <a:srgbClr val="FFF2CC"/>
                </a:highlight>
              </a:rPr>
              <a:t>LinkedList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2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Создание списка и вывод его элементов</a:t>
            </a:r>
            <a:endParaRPr/>
          </a:p>
        </p:txBody>
      </p:sp>
      <p:sp>
        <p:nvSpPr>
          <p:cNvPr id="256" name="Google Shape;256;p42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List&lt;Point&gt; points = new ArrayList&lt;&gt;();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points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.add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(new Point(1, 1));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points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.add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(new Point(2, 2));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points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.add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(new Point(1, 1));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for (Point point : points)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System.out.println(point);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Point@3e1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Point@401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Point@3e1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3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Переопределение toString</a:t>
            </a:r>
            <a:endParaRPr/>
          </a:p>
        </p:txBody>
      </p:sp>
      <p:sp>
        <p:nvSpPr>
          <p:cNvPr id="262" name="Google Shape;262;p43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class Point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@Override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public String toString()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return "(" + x + ", " + y + ")";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(1, 1)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(2, 2)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(1, 1)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Элементы перечисляются в порядке их добавления.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4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Вставка элемента в произвольную позицию</a:t>
            </a:r>
            <a:endParaRPr/>
          </a:p>
        </p:txBody>
      </p:sp>
      <p:sp>
        <p:nvSpPr>
          <p:cNvPr id="268" name="Google Shape;268;p44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List&lt;Point&gt; points = 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new ArrayList&lt;&gt;()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points.add(new Point(1, 1));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points.add(new Point(2, 2));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points.add(new Point(1, 1));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points.add(1, new Point(4, 4));</a:t>
            </a:r>
            <a:endParaRPr>
              <a:highlight>
                <a:srgbClr val="FFF2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for (Point point : points)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System.out.println(point);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(1, 1)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(4, 4)</a:t>
            </a:r>
            <a:endParaRPr>
              <a:highlight>
                <a:srgbClr val="FFF2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(2, 2)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(1, 1)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5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Вставка и удаление элементов</a:t>
            </a:r>
            <a:endParaRPr/>
          </a:p>
        </p:txBody>
      </p:sp>
      <p:sp>
        <p:nvSpPr>
          <p:cNvPr id="274" name="Google Shape;274;p45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Все существующие элементы смещаются на одну позицию “вправо”.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Аналогично, при удалении элемента, все последующие смещаются на одну позицию “влево”.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Удаление первого элемента: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points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.remove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(0);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Удаление элемента по значению (первого найденного):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points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.remove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(new Point(1, 1));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Для поиска элементов по значению используется equals.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6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Чтение и запись значений по индексу</a:t>
            </a:r>
            <a:endParaRPr/>
          </a:p>
        </p:txBody>
      </p:sp>
      <p:sp>
        <p:nvSpPr>
          <p:cNvPr id="280" name="Google Shape;280;p46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Первый элемент в списке: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Point first = points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.get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(0);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Изменение значения второго элемента (порядок остальных элементов не меняется, в отличие от метода add):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points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.set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(1, new Point(7, 1));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7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Индекс элемента</a:t>
            </a:r>
            <a:endParaRPr/>
          </a:p>
        </p:txBody>
      </p:sp>
      <p:sp>
        <p:nvSpPr>
          <p:cNvPr id="286" name="Google Shape;286;p47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Поиск индекса элемента по значению с начала и конца списка: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int firstIndex = points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.indexOf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(new Point(4, 4)); // -1 if not found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int lastIndex = points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.lastIndexOf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(new Point(4, 4)); // -1 if not found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8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Различия между ArrayList и LinkedList</a:t>
            </a:r>
            <a:endParaRPr/>
          </a:p>
        </p:txBody>
      </p:sp>
      <p:sp>
        <p:nvSpPr>
          <p:cNvPr id="292" name="Google Shape;292;p48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ArrayList хранит элементы в массиве, который может увеличиваться при необходимости.</a:t>
            </a: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dirty="0"/>
              <a:t>LinkedList основан на ссылках между узлами (двусвязный список).</a:t>
            </a:r>
            <a:endParaRPr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9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Зачем нужны разные реализации?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Autoboxing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19146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50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complexity</a:t>
            </a:r>
            <a:endParaRPr/>
          </a:p>
        </p:txBody>
      </p:sp>
      <p:sp>
        <p:nvSpPr>
          <p:cNvPr id="303" name="Google Shape;303;p50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endParaRPr/>
          </a:p>
        </p:txBody>
      </p:sp>
      <p:graphicFrame>
        <p:nvGraphicFramePr>
          <p:cNvPr id="304" name="Google Shape;304;p50"/>
          <p:cNvGraphicFramePr/>
          <p:nvPr/>
        </p:nvGraphicFramePr>
        <p:xfrm>
          <a:off x="952500" y="1619250"/>
          <a:ext cx="7239000" cy="2247750"/>
        </p:xfrm>
        <a:graphic>
          <a:graphicData uri="http://schemas.openxmlformats.org/drawingml/2006/table">
            <a:tbl>
              <a:tblPr>
                <a:noFill/>
                <a:tableStyleId>{25A95746-F10A-4EED-8E15-0D6D8B482274}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ArrayList</a:t>
                      </a:r>
                      <a:endParaRPr b="1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LinkedList</a:t>
                      </a:r>
                      <a:endParaRPr b="1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get(index)</a:t>
                      </a:r>
                      <a:endParaRPr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O(1)</a:t>
                      </a:r>
                      <a:endParaRPr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O(n)</a:t>
                      </a:r>
                      <a:endParaRPr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insert(index, E)</a:t>
                      </a:r>
                      <a:endParaRPr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O(n)</a:t>
                      </a:r>
                      <a:endParaRPr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O(n)</a:t>
                      </a:r>
                      <a:endParaRPr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add(E)</a:t>
                      </a:r>
                      <a:endParaRPr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O(1)..O(n)</a:t>
                      </a:r>
                      <a:endParaRPr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O(1)</a:t>
                      </a:r>
                      <a:endParaRPr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it.remove()</a:t>
                      </a:r>
                      <a:endParaRPr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O(n)</a:t>
                      </a:r>
                      <a:endParaRPr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O(1)</a:t>
                      </a:r>
                      <a:endParaRPr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1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2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java.util.Map</a:t>
            </a:r>
            <a:endParaRPr/>
          </a:p>
        </p:txBody>
      </p:sp>
      <p:sp>
        <p:nvSpPr>
          <p:cNvPr id="315" name="Google Shape;315;p52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Словарь или ассоциативный массив. Хранит пары (ключ, значение).</a:t>
            </a: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dirty="0">
                <a:highlight>
                  <a:srgbClr val="FFF2CC"/>
                </a:highlight>
              </a:rPr>
              <a:t>Не реализует интерфейс Collection</a:t>
            </a:r>
            <a:r>
              <a:rPr lang="en" dirty="0"/>
              <a:t>.</a:t>
            </a: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dirty="0"/>
              <a:t>Основные операции:</a:t>
            </a:r>
            <a:endParaRPr dirty="0"/>
          </a:p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добавления значения по ключу (один ключ — одно значение)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поиска значения по ключу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удаления значению по ключу</a:t>
            </a: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dirty="0"/>
              <a:t>Основные реализации: </a:t>
            </a:r>
            <a:r>
              <a:rPr lang="en" dirty="0">
                <a:highlight>
                  <a:srgbClr val="FFF2CC"/>
                </a:highlight>
              </a:rPr>
              <a:t>HashMap</a:t>
            </a:r>
            <a:r>
              <a:rPr lang="en" dirty="0"/>
              <a:t>.</a:t>
            </a:r>
            <a:endParaRPr dirty="0"/>
          </a:p>
          <a:p>
            <a:pPr marL="45720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3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Добавление элементов</a:t>
            </a:r>
            <a:endParaRPr/>
          </a:p>
        </p:txBody>
      </p:sp>
      <p:sp>
        <p:nvSpPr>
          <p:cNvPr id="321" name="Google Shape;321;p53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Пусть некоторые точки имеют буквенные обозначения.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Map&lt;Point, String&gt; labels = new HashMap&lt;&gt;();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labels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.put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(new Point(0, 0), "O");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labels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.put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(new Point(1, 0), "Ex");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labels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.put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(new Point(0, 1), "Ey");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System.out.println(labels);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{(1, 0)=Ex, (0, 0)=O, (0, 1)=Ey}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54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Получение значения по ключу</a:t>
            </a:r>
            <a:endParaRPr/>
          </a:p>
        </p:txBody>
      </p:sp>
      <p:sp>
        <p:nvSpPr>
          <p:cNvPr id="327" name="Google Shape;327;p54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List&lt;Point&gt; points = …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Map&lt;Point, String&gt; labels = …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for (Point point : points)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String label = labels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.get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(point); // null, if not found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if (label != null)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// show label...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Если значение для заданного ключа отсутствует, возвращается null.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5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Счетчики частоты слов на основе Map</a:t>
            </a:r>
            <a:endParaRPr/>
          </a:p>
        </p:txBody>
      </p:sp>
      <p:sp>
        <p:nvSpPr>
          <p:cNvPr id="333" name="Google Shape;333;p55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Map&lt;String, Integer&gt; wordCounts = new HashMap&lt;&gt;();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for (String word : words)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// читаем текущее значение счетчика</a:t>
            </a:r>
            <a:endParaRPr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Integer count = wordCounts.get(word);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// если слово раньше не встречалось, то его нет в словаре</a:t>
            </a:r>
            <a:endParaRPr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if (count == null)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count = 0;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// увеличиваем значение счетчика</a:t>
            </a:r>
            <a:endParaRPr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count++;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// записываем новое значение</a:t>
            </a:r>
            <a:endParaRPr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wordCounts.put(word, count);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6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Множество ключей и список значений</a:t>
            </a:r>
            <a:endParaRPr/>
          </a:p>
        </p:txBody>
      </p:sp>
      <p:sp>
        <p:nvSpPr>
          <p:cNvPr id="339" name="Google Shape;339;p56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Map&lt;Point, String&gt; map = new HashMap&lt;&gt;();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// все ключи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Set&lt;Point&gt; keys = map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.keySet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// все значения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Collection&lt;String&gt; values = map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.values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60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61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java.util.Set</a:t>
            </a:r>
            <a:endParaRPr/>
          </a:p>
        </p:txBody>
      </p:sp>
      <p:sp>
        <p:nvSpPr>
          <p:cNvPr id="369" name="Google Shape;369;p61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Неупорядоченное множество уникальных элементов. Не допускает повторения элементов.</a:t>
            </a: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dirty="0"/>
              <a:t>Сравнение значений основано на equals.</a:t>
            </a: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dirty="0"/>
              <a:t>Основные операции как у Collection.</a:t>
            </a: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dirty="0"/>
              <a:t>Основные реализации: </a:t>
            </a:r>
            <a:r>
              <a:rPr lang="en" dirty="0">
                <a:highlight>
                  <a:srgbClr val="FFF2CC"/>
                </a:highlight>
              </a:rPr>
              <a:t>HashSet</a:t>
            </a:r>
            <a:r>
              <a:rPr lang="en" dirty="0"/>
              <a:t>.</a:t>
            </a:r>
            <a:endParaRPr dirty="0"/>
          </a:p>
          <a:p>
            <a:pPr marL="45720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62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Подсчет уникальных слов в списке</a:t>
            </a:r>
            <a:endParaRPr/>
          </a:p>
        </p:txBody>
      </p:sp>
      <p:sp>
        <p:nvSpPr>
          <p:cNvPr id="375" name="Google Shape;375;p62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List&lt;String&gt; words = new ArrayList&lt;&gt;();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words.add("day");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words.add("night");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words.add("day");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Set&lt;String&gt; uniqueWords = new HashSet&lt;&gt;();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for (String word : words)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uniqueWords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.add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(word);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System.out.println("Num unique words: " + uniqueWords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.size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());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Num unique words: 2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Классы-обертки</a:t>
            </a:r>
            <a:endParaRPr dirty="0"/>
          </a:p>
        </p:txBody>
      </p:sp>
      <p:sp>
        <p:nvSpPr>
          <p:cNvPr id="94" name="Google Shape;94;p15"/>
          <p:cNvSpPr txBox="1">
            <a:spLocks noGrp="1"/>
          </p:cNvSpPr>
          <p:nvPr>
            <p:ph type="body" idx="1"/>
          </p:nvPr>
        </p:nvSpPr>
        <p:spPr>
          <a:xfrm>
            <a:off x="729450" y="1563756"/>
            <a:ext cx="7688700" cy="22926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15000"/>
              </a:lnSpc>
            </a:pPr>
            <a:r>
              <a:rPr lang="en-US" dirty="0"/>
              <a:t>Integer – </a:t>
            </a:r>
            <a:r>
              <a:rPr lang="en-US" dirty="0" err="1"/>
              <a:t>int</a:t>
            </a:r>
            <a:endParaRPr lang="ru-RU" dirty="0"/>
          </a:p>
          <a:p>
            <a:pPr marL="285750" indent="-285750">
              <a:lnSpc>
                <a:spcPct val="115000"/>
              </a:lnSpc>
            </a:pPr>
            <a:r>
              <a:rPr lang="en-US" dirty="0"/>
              <a:t>Float – float</a:t>
            </a:r>
            <a:endParaRPr lang="ru-RU" dirty="0"/>
          </a:p>
          <a:p>
            <a:pPr marL="285750" indent="-285750">
              <a:lnSpc>
                <a:spcPct val="115000"/>
              </a:lnSpc>
            </a:pPr>
            <a:r>
              <a:rPr lang="en-US" dirty="0"/>
              <a:t>Double – double</a:t>
            </a:r>
            <a:endParaRPr lang="ru-RU" b="1" dirty="0"/>
          </a:p>
          <a:p>
            <a:pPr marL="285750" indent="-285750">
              <a:lnSpc>
                <a:spcPct val="115000"/>
              </a:lnSpc>
            </a:pPr>
            <a:r>
              <a:rPr lang="en-US" dirty="0"/>
              <a:t>Long – long</a:t>
            </a:r>
            <a:endParaRPr lang="ru-RU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760750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Итераторы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2924952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Итерация в контексте коллекций</a:t>
            </a:r>
            <a:endParaRPr/>
          </a:p>
        </p:txBody>
      </p:sp>
      <p:sp>
        <p:nvSpPr>
          <p:cNvPr id="100" name="Google Shape;100;p16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 контексте коллекций итерация — это повторное применение операции (или операций) ко всем элементам этой коллекции.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При этом порядок применения операции к элементам коллекции в общем случае не специфицируется: каждая коллекция может задавать свой порядок, но он не фиксируется конструкциями языка.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Например:</a:t>
            </a:r>
            <a:endParaRPr/>
          </a:p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Итерация элементов </a:t>
            </a:r>
            <a:r>
              <a:rPr lang="en">
                <a:highlight>
                  <a:srgbClr val="FFF2CC"/>
                </a:highlight>
              </a:rPr>
              <a:t>List</a:t>
            </a:r>
            <a:r>
              <a:rPr lang="en"/>
              <a:t> производится </a:t>
            </a:r>
            <a:r>
              <a:rPr lang="en">
                <a:highlight>
                  <a:srgbClr val="FFF2CC"/>
                </a:highlight>
              </a:rPr>
              <a:t>в порядке следования</a:t>
            </a:r>
            <a:r>
              <a:rPr lang="en"/>
              <a:t> элементов.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Итерация </a:t>
            </a:r>
            <a:r>
              <a:rPr lang="en">
                <a:highlight>
                  <a:srgbClr val="FFF2CC"/>
                </a:highlight>
              </a:rPr>
              <a:t>TreeSet/TreeMap</a:t>
            </a:r>
            <a:r>
              <a:rPr lang="en"/>
              <a:t> выполняется </a:t>
            </a:r>
            <a:r>
              <a:rPr lang="en">
                <a:highlight>
                  <a:srgbClr val="FFF2CC"/>
                </a:highlight>
              </a:rPr>
              <a:t>в порядке сортировки</a:t>
            </a:r>
            <a:r>
              <a:rPr lang="en"/>
              <a:t> элементов/ключей.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Порядок итерации </a:t>
            </a:r>
            <a:r>
              <a:rPr lang="en">
                <a:highlight>
                  <a:srgbClr val="FFF2CC"/>
                </a:highlight>
              </a:rPr>
              <a:t>HashSet</a:t>
            </a:r>
            <a:r>
              <a:rPr lang="en"/>
              <a:t> </a:t>
            </a:r>
            <a:r>
              <a:rPr lang="en">
                <a:highlight>
                  <a:srgbClr val="FFF2CC"/>
                </a:highlight>
              </a:rPr>
              <a:t>не определен</a:t>
            </a:r>
            <a:r>
              <a:rPr lang="en"/>
              <a:t>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4640813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Итерация в порядке следования</a:t>
            </a:r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Известный пример итерации в порядке следования реализуется средствами языка: перечисление элементов массива.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int[] array = new int[] {2, 5, 1, 7, 9};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for (int i = 0; i &lt; array.length; i++)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System.out.println(array[i]);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395016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Итерация в порядке следования</a:t>
            </a:r>
            <a:endParaRPr/>
          </a:p>
        </p:txBody>
      </p:sp>
      <p:sp>
        <p:nvSpPr>
          <p:cNvPr id="112" name="Google Shape;112;p18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Аналогично итерация выглядит в коллекциях с фиксированным порядком.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List&lt;Integer&gt; list = new ArrayList&lt;&gt;();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// insert elements into the list...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for (int i = 0; i &lt; 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list.size()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; i++)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System.out.println(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list.get(i)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15804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Если коллекция не определяет порядок элементов</a:t>
            </a:r>
            <a:endParaRPr/>
          </a:p>
        </p:txBody>
      </p:sp>
      <p:sp>
        <p:nvSpPr>
          <p:cNvPr id="118" name="Google Shape;118;p19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Если элементы в коллекции хранятся не в фиксированном порядке (как это делает, например, HashSet), она не предоставляет метод получения по индексу: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4CCCC"/>
                </a:highlight>
              </a:rPr>
              <a:t>HashSet.get(i)</a:t>
            </a:r>
            <a:r>
              <a:rPr lang="en"/>
              <a:t> — такого метода нет.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В этом случае необходимы другие конструкции для перечисления всех элементов.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7099614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Iterator&lt;E&gt;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4217943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java.util.Iterator&lt;E&gt;</a:t>
            </a:r>
            <a:endParaRPr/>
          </a:p>
        </p:txBody>
      </p:sp>
      <p:sp>
        <p:nvSpPr>
          <p:cNvPr id="129" name="Google Shape;129;p21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Для решения проблемы служит библиотечный интерфейс Iterator&lt;E&gt;.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public interface Iterator&lt;E&gt;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// iteration has more elements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boolean 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hasNext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// next element in the iteration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E 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next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// ...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49603383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java.util.Iterator&lt;E&gt;</a:t>
            </a:r>
            <a:endParaRPr/>
          </a:p>
        </p:txBody>
      </p:sp>
      <p:sp>
        <p:nvSpPr>
          <p:cNvPr id="135" name="Google Shape;135;p22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Методы hasNext и next позволяют перечислить элементы без знания о внутренней структуре хранения элементов внутри коллекции.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Set&lt;String&gt; set = new HashSet&lt;&gt;();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// insert elements into the set...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Iterator&lt;String&gt; it = set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.iterator()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while (it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.hasNext()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String element = it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.next()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System.out.println(element);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245931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LineIterator</a:t>
            </a:r>
            <a:endParaRPr/>
          </a:p>
        </p:txBody>
      </p:sp>
      <p:sp>
        <p:nvSpPr>
          <p:cNvPr id="141" name="Google Shape;141;p23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Итераторы можно использовать не только в коллекциях. Это более общий механизм. Например, можно реализовать итератор строк в произвольном тексте.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public class LineIterator implements Iterator&lt;String&gt;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private Scanner scanner;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public LineIterator(String text)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scanner = new Scanner(text);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public boolean hasNext()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return scanner.hasNextLine();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public String next()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return scanner.nextLine();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92821292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LineIterator</a:t>
            </a:r>
            <a:endParaRPr/>
          </a:p>
        </p:txBody>
      </p:sp>
      <p:sp>
        <p:nvSpPr>
          <p:cNvPr id="147" name="Google Shape;147;p24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Практическая польза от LineIterator сомнительная, т.к. он дублирует функционал класса Scanner, но идею он демонстрирует. 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Iterator&lt;String&gt; it = new LineIterator("1\n2\n3");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while (it.hasNext())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String element = it.next();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System.out.println(element);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475897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err="1"/>
              <a:t>Autoboxing</a:t>
            </a:r>
            <a:endParaRPr dirty="0"/>
          </a:p>
        </p:txBody>
      </p:sp>
      <p:sp>
        <p:nvSpPr>
          <p:cNvPr id="94" name="Google Shape;94;p15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15000"/>
              </a:lnSpc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marL="0" lvl="0" indent="0">
              <a:lnSpc>
                <a:spcPct val="115000"/>
              </a:lnSpc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    Integer a = null;</a:t>
            </a:r>
          </a:p>
          <a:p>
            <a:pPr marL="0" lvl="0" indent="0">
              <a:lnSpc>
                <a:spcPct val="115000"/>
              </a:lnSpc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 b = a; // </a:t>
            </a:r>
            <a:r>
              <a:rPr lang="en-US" dirty="0" err="1">
                <a:latin typeface="Consolas"/>
                <a:ea typeface="Consolas"/>
                <a:cs typeface="Consolas"/>
                <a:sym typeface="Consolas"/>
              </a:rPr>
              <a:t>NullPointerException</a:t>
            </a:r>
            <a:endParaRPr lang="en-US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lnSpc>
                <a:spcPct val="115000"/>
              </a:lnSpc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5907024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java.util.Iterator&lt;E&gt;</a:t>
            </a:r>
            <a:endParaRPr/>
          </a:p>
        </p:txBody>
      </p:sp>
      <p:sp>
        <p:nvSpPr>
          <p:cNvPr id="153" name="Google Shape;153;p25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Класс Iterator не совсем простой — он интегрирован в язык 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в виде конструкции for each.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for (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Element e : collection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// do something with 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83497379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Iterable&lt;T&gt;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6358525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java.lang.Iterable&lt;T&gt;</a:t>
            </a:r>
            <a:endParaRPr/>
          </a:p>
        </p:txBody>
      </p:sp>
      <p:sp>
        <p:nvSpPr>
          <p:cNvPr id="164" name="Google Shape;164;p27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Для этого используется вспомогательный интерфейс Iterable&lt;T&gt;.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public interface Iterable&lt;T&gt;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// iterator over elements of type 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Iterator&lt;T&gt; 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// ...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96182387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each</a:t>
            </a:r>
            <a:endParaRPr/>
          </a:p>
        </p:txBody>
      </p:sp>
      <p:sp>
        <p:nvSpPr>
          <p:cNvPr id="170" name="Google Shape;170;p28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Если класс реализует интерфейс Iterable&lt;T&gt;, то к нему применима конструкция языка for each.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Все коллекции реализуют Iterable.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public interface Collection&lt;E&gt; 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extends Iterable&lt;E&gt;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// ...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55019470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each</a:t>
            </a:r>
            <a:endParaRPr/>
          </a:p>
        </p:txBody>
      </p:sp>
      <p:sp>
        <p:nvSpPr>
          <p:cNvPr id="176" name="Google Shape;176;p29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По сути for each —”синтаксический сахар”.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Когда мы пишем: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Set&lt;String&gt; words = new HashSet&lt;&gt;();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for (String word : words)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System.out.println(word);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70417386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0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each</a:t>
            </a:r>
            <a:endParaRPr/>
          </a:p>
        </p:txBody>
      </p:sp>
      <p:sp>
        <p:nvSpPr>
          <p:cNvPr id="182" name="Google Shape;182;p30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Компилятор видит: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Set&lt;String&gt; words = new HashSet&lt;&gt;();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Iterator&lt;String&gt; it = words.iterator();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while (it.hasNext())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String word = it.next();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System.out.println(word);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28020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1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ConcurrentModificationException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WTF?!</a:t>
            </a:r>
            <a:endParaRPr sz="3000"/>
          </a:p>
        </p:txBody>
      </p:sp>
    </p:spTree>
    <p:extLst>
      <p:ext uri="{BB962C8B-B14F-4D97-AF65-F5344CB8AC3E}">
        <p14:creationId xmlns:p14="http://schemas.microsoft.com/office/powerpoint/2010/main" val="203683641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2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Изменение коллекции во время итерации</a:t>
            </a:r>
            <a:endParaRPr/>
          </a:p>
        </p:txBody>
      </p:sp>
      <p:sp>
        <p:nvSpPr>
          <p:cNvPr id="193" name="Google Shape;193;p32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Вставка и удаление элементов в коллекции может изменить порядок итерации.</a:t>
            </a: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dirty="0"/>
              <a:t>Изменение коллекции в процессе работы итератора “разрушает” его состояние.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512805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3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ConcurrentModificationException</a:t>
            </a:r>
            <a:endParaRPr/>
          </a:p>
        </p:txBody>
      </p:sp>
      <p:sp>
        <p:nvSpPr>
          <p:cNvPr id="199" name="Google Shape;199;p33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Set&lt;Integer&gt; numbers = new HashSet&lt;&gt;(Arrays.asList(5, 1, 2, 3, 4));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// remove all even numbers from the set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for (Integer number : numbers)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if (number % 2 == 0)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numbers</a:t>
            </a:r>
            <a:r>
              <a:rPr lang="en">
                <a:highlight>
                  <a:srgbClr val="FCE5CD"/>
                </a:highlight>
                <a:latin typeface="Consolas"/>
                <a:ea typeface="Consolas"/>
                <a:cs typeface="Consolas"/>
                <a:sym typeface="Consolas"/>
              </a:rPr>
              <a:t>.remove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(number);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  <a:latin typeface="Consolas"/>
                <a:ea typeface="Consolas"/>
                <a:cs typeface="Consolas"/>
                <a:sym typeface="Consolas"/>
              </a:rPr>
              <a:t>Exception in thread "main" java.util.ConcurrentModificationException</a:t>
            </a:r>
            <a:endParaRPr>
              <a:solidFill>
                <a:srgbClr val="E0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  <a:latin typeface="Consolas"/>
                <a:ea typeface="Consolas"/>
                <a:cs typeface="Consolas"/>
                <a:sym typeface="Consolas"/>
              </a:rPr>
              <a:t>	at java.util.HashMap$HashIterator.nextNode(HashMap.java:1442)</a:t>
            </a:r>
            <a:endParaRPr>
              <a:solidFill>
                <a:srgbClr val="E0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  <a:latin typeface="Consolas"/>
                <a:ea typeface="Consolas"/>
                <a:cs typeface="Consolas"/>
                <a:sym typeface="Consolas"/>
              </a:rPr>
              <a:t>	at java.util.HashMap$KeyIterator.next(HashMap.java:1466)</a:t>
            </a:r>
            <a:endParaRPr>
              <a:solidFill>
                <a:srgbClr val="E0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182496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4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Итерация и удаление</a:t>
            </a:r>
            <a:endParaRPr/>
          </a:p>
        </p:txBody>
      </p:sp>
      <p:sp>
        <p:nvSpPr>
          <p:cNvPr id="205" name="Google Shape;205;p34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Set&lt;Integer&gt; numbers = new HashSet&lt;&gt;(Arrays.asList(5, 1, 2, 3, 4));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Set&lt;Integer&gt; remove = new HashSet&lt;&gt;();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// remove all even numbers from the set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for (Integer number : numbers)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if (number % 2 == 0)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remove.add(number);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for (Integer number : remove)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numbers.remove(number);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669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dirty="0"/>
              <a:t>Классы-обертки</a:t>
            </a:r>
            <a:endParaRPr dirty="0"/>
          </a:p>
        </p:txBody>
      </p:sp>
      <p:sp>
        <p:nvSpPr>
          <p:cNvPr id="94" name="Google Shape;94;p15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15000"/>
              </a:lnSpc>
            </a:pPr>
            <a:r>
              <a:rPr lang="en-US" dirty="0"/>
              <a:t>MIN_VALUE – </a:t>
            </a:r>
            <a:r>
              <a:rPr lang="ru-RU" dirty="0"/>
              <a:t>минимальное значение</a:t>
            </a:r>
          </a:p>
          <a:p>
            <a:pPr marL="285750" indent="-285750">
              <a:lnSpc>
                <a:spcPct val="115000"/>
              </a:lnSpc>
            </a:pPr>
            <a:r>
              <a:rPr lang="en-US" dirty="0"/>
              <a:t>MAX_VALUE – </a:t>
            </a:r>
            <a:r>
              <a:rPr lang="ru-RU" dirty="0"/>
              <a:t>максимальное значение</a:t>
            </a:r>
          </a:p>
          <a:p>
            <a:pPr marL="285750" indent="-285750">
              <a:lnSpc>
                <a:spcPct val="115000"/>
              </a:lnSpc>
            </a:pPr>
            <a:r>
              <a:rPr lang="en-US" dirty="0"/>
              <a:t>BYTES – </a:t>
            </a:r>
            <a:r>
              <a:rPr lang="ru-RU" dirty="0"/>
              <a:t>количество байт, которое занимает данный тип</a:t>
            </a:r>
          </a:p>
          <a:p>
            <a:pPr marL="285750" indent="-285750">
              <a:lnSpc>
                <a:spcPct val="115000"/>
              </a:lnSpc>
            </a:pPr>
            <a:r>
              <a:rPr lang="en-US" dirty="0"/>
              <a:t>SIZE –</a:t>
            </a:r>
            <a:r>
              <a:rPr lang="ru-RU" dirty="0"/>
              <a:t> количество бит, которое занимает данный тип</a:t>
            </a:r>
          </a:p>
          <a:p>
            <a:pPr marL="285750" indent="-285750">
              <a:lnSpc>
                <a:spcPct val="115000"/>
              </a:lnSpc>
            </a:pPr>
            <a:r>
              <a:rPr lang="en-US" dirty="0" err="1"/>
              <a:t>parseInt</a:t>
            </a:r>
            <a:r>
              <a:rPr lang="en-US" dirty="0"/>
              <a:t> –</a:t>
            </a:r>
            <a:r>
              <a:rPr lang="ru-RU" dirty="0"/>
              <a:t>преобразует строку в число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i="1" dirty="0"/>
              <a:t>На примере </a:t>
            </a:r>
            <a:r>
              <a:rPr lang="en-US" i="1" dirty="0"/>
              <a:t>Integer</a:t>
            </a:r>
            <a:endParaRPr i="1" dirty="0"/>
          </a:p>
        </p:txBody>
      </p:sp>
    </p:spTree>
    <p:extLst>
      <p:ext uri="{BB962C8B-B14F-4D97-AF65-F5344CB8AC3E}">
        <p14:creationId xmlns:p14="http://schemas.microsoft.com/office/powerpoint/2010/main" val="201610637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5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Работает, но не очень удобно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691229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6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Iterator.remove()</a:t>
            </a:r>
            <a:endParaRPr/>
          </a:p>
        </p:txBody>
      </p:sp>
      <p:sp>
        <p:nvSpPr>
          <p:cNvPr id="216" name="Google Shape;216;p36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Интерфейс Iterator&lt;E&gt; предоставляет метод remove() для удаления текущего элемента без нарушения консистентности итерации.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public interface Iterator&lt;E&gt;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default void 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remove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throw new UnsupportedOperationException("remove");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03443198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7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Итерация и удаление</a:t>
            </a:r>
            <a:endParaRPr/>
          </a:p>
        </p:txBody>
      </p:sp>
      <p:sp>
        <p:nvSpPr>
          <p:cNvPr id="222" name="Google Shape;222;p37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Set&lt;Integer&gt; numbers = new HashSet&lt;&gt;(Arrays.asList(5, 1, 2, 3, 4));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// remove all even numbers from the set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Iterator&lt;Integer&gt; it = numbers.iterator();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while (it.hasNext())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if (it.next() % 2 == 0)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it.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remove()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Это эффективный способ, но требует отказа от конструкции for each.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540997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highlight>
                  <a:srgbClr val="FFFFFF"/>
                </a:highlight>
              </a:rPr>
              <a:t> 𝞴 </a:t>
            </a:r>
            <a:r>
              <a:rPr lang="en"/>
              <a:t> функциональные интерфейсы Java упрощают жизнь, но об этом не сегодня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7698571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1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Компараторы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0979362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2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java.lang.Comparable&lt;T&gt;</a:t>
            </a:r>
            <a:endParaRPr/>
          </a:p>
        </p:txBody>
      </p:sp>
      <p:sp>
        <p:nvSpPr>
          <p:cNvPr id="250" name="Google Shape;250;p42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Определяет естественный порядок (natural order) на объектах класса T.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public interface Comparable&lt;T&gt;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public int 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compareTo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(T o);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9484156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3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java.lang.Comparable&lt;T&gt;</a:t>
            </a:r>
            <a:endParaRPr/>
          </a:p>
        </p:txBody>
      </p:sp>
      <p:sp>
        <p:nvSpPr>
          <p:cNvPr id="256" name="Google Shape;256;p43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Варианты возвращаемого значения: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int cmp = a.compareTo(b):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cmp &lt; 0 ⇒ a &lt; b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cmp = 0 ⇒ a = b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cmp &gt; 0 ⇒ a &gt; b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66827880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4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Свойства отношения compareTo</a:t>
            </a:r>
            <a:endParaRPr/>
          </a:p>
        </p:txBody>
      </p:sp>
      <p:sp>
        <p:nvSpPr>
          <p:cNvPr id="262" name="Google Shape;262;p44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Рефлексивность: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2CC"/>
                </a:highlight>
              </a:rPr>
              <a:t>x.compareTo(x) = 0</a:t>
            </a:r>
            <a:endParaRPr>
              <a:highlight>
                <a:srgbClr val="FFF2CC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Асимметричность: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2CC"/>
                </a:highlight>
              </a:rPr>
              <a:t>x.compareTo(y) = −y.compareTo(x)</a:t>
            </a:r>
            <a:endParaRPr>
              <a:highlight>
                <a:srgbClr val="FFF2CC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Транзитивность: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2CC"/>
                </a:highlight>
              </a:rPr>
              <a:t>x.compareTo(y) &lt; 0 ∧ y.compareTo(z) &lt; 0 ⇒ x.compareTo(z) &lt; 0</a:t>
            </a:r>
            <a:endParaRPr>
              <a:highlight>
                <a:srgbClr val="FFF2CC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1528235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5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Согласованность с equals</a:t>
            </a:r>
            <a:endParaRPr/>
          </a:p>
        </p:txBody>
      </p:sp>
      <p:sp>
        <p:nvSpPr>
          <p:cNvPr id="268" name="Google Shape;268;p45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>
                <a:highlight>
                  <a:srgbClr val="FFF2CC"/>
                </a:highlight>
              </a:rPr>
              <a:t>x.compareTo(y) = 0 ⇒ x.equals(y)</a:t>
            </a:r>
            <a:endParaRPr>
              <a:highlight>
                <a:srgbClr val="FFF2CC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94812174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6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Сортировка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2086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Строки</a:t>
            </a:r>
            <a:endParaRPr dirty="0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7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Сортировка с учетом естественного порядка</a:t>
            </a:r>
            <a:endParaRPr/>
          </a:p>
        </p:txBody>
      </p:sp>
      <p:sp>
        <p:nvSpPr>
          <p:cNvPr id="279" name="Google Shape;279;p47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int[] array = new int[] {3, 2, 7, 1};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Arrays.sort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(array);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List&lt;Integer&gt; list = Arrays.asList(3, 2, 7, 1);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Collections.sort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(list);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Сортировка выполняется с учетом реализации Comparable.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99076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Что делать, если нужен другой порядок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2927094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9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java.util.Comparator&lt;T&gt;</a:t>
            </a:r>
            <a:endParaRPr/>
          </a:p>
        </p:txBody>
      </p:sp>
      <p:sp>
        <p:nvSpPr>
          <p:cNvPr id="290" name="Google Shape;290;p49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Определяет произвольный порядок на объектах класса T.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Класс T не должен реализовывать интерфейс Comparator&lt;T&gt;.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05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public interface Comparator&lt;T&gt;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int 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compare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(T o1, T o2);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Семантика Comparator.compare(x, y) аналогична семантике Comparable.compareTo(y).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65742315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50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Пример. Упорядочить точки на плоскости по удаленности от заданной</a:t>
            </a:r>
            <a:endParaRPr sz="3000"/>
          </a:p>
        </p:txBody>
      </p:sp>
    </p:spTree>
    <p:extLst>
      <p:ext uri="{BB962C8B-B14F-4D97-AF65-F5344CB8AC3E}">
        <p14:creationId xmlns:p14="http://schemas.microsoft.com/office/powerpoint/2010/main" val="160422031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1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Класс точки</a:t>
            </a:r>
            <a:endParaRPr/>
          </a:p>
        </p:txBody>
      </p:sp>
      <p:sp>
        <p:nvSpPr>
          <p:cNvPr id="301" name="Google Shape;301;p51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public class Point {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private final double x;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private final double y;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public Point(double x, double y) {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this.x = x;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this.y = y;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public double getX() {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return x;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public double getY() {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return y;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public String toString() {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return "(" + x + ", " + y + ")";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04754956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2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Компаратор</a:t>
            </a:r>
            <a:endParaRPr/>
          </a:p>
        </p:txBody>
      </p:sp>
      <p:sp>
        <p:nvSpPr>
          <p:cNvPr id="307" name="Google Shape;307;p52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public class DistanceComparator </a:t>
            </a:r>
            <a:r>
              <a:rPr lang="en" sz="1200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implements Comparator&lt;Point&gt;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private final Point target;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public DistanceComparator(Point target) {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this.target = target;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private double squareDistance(Point p1, Point p2) {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return Math.pow(p1.getX() - p2.getX(), 2) + Math.pow(p1.getY() - p2.getY(), 2);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@Override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public int </a:t>
            </a:r>
            <a:r>
              <a:rPr lang="en" sz="1200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compare(Point p1, Point p2)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double d1 = squareDistance(p1, target);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double d2 = squareDistance(p2, target);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return </a:t>
            </a:r>
            <a:r>
              <a:rPr lang="en" sz="1200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Double.compare(d1, d2)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46105291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53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Сортировка</a:t>
            </a:r>
            <a:endParaRPr/>
          </a:p>
        </p:txBody>
      </p:sp>
      <p:sp>
        <p:nvSpPr>
          <p:cNvPr id="313" name="Google Shape;313;p53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List&lt;Point&gt; points = new ArrayList&lt;&gt;();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points.add(new Point(0, 0));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points.add(new Point(2, 2));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points.add(new Point(1, 1));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Collections.sort(points,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 sz="1200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new DistanceComparator(new Point(3, 3))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System.out.println(points);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Out: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[(2.0, 2.0), (1.0, 1.0), (0.0, 0.0)]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5766836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4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Сортировка</a:t>
            </a:r>
            <a:endParaRPr/>
          </a:p>
        </p:txBody>
      </p:sp>
      <p:sp>
        <p:nvSpPr>
          <p:cNvPr id="319" name="Google Shape;319;p54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Вместо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Collections.sort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(points,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new DistanceComparator(new Point(3, 3)));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можно использовать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points.</a:t>
            </a:r>
            <a:r>
              <a:rPr lang="en" sz="1200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sort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(new DistanceComparator(new Point(3, 3)));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4822327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5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Сортировка в обратном порядке</a:t>
            </a:r>
            <a:endParaRPr/>
          </a:p>
        </p:txBody>
      </p:sp>
      <p:sp>
        <p:nvSpPr>
          <p:cNvPr id="325" name="Google Shape;325;p55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Collections.reverseOrder()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Collections.reverseOrder(comparator)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или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comparator.reversed()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Предыдущий пример, но более удаленные точки идут сначала: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Comparator&lt;Point&gt; comparator = new DistanceComparator(new Point(3, 3))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points.</a:t>
            </a:r>
            <a:r>
              <a:rPr lang="en" sz="1200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sort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(comparator</a:t>
            </a:r>
            <a:r>
              <a:rPr lang="en" sz="1200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.reversed()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056424578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6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Queue &amp; Deque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06658690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 Modified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4599</Words>
  <Application>Microsoft Macintosh PowerPoint</Application>
  <PresentationFormat>Экран (16:9)</PresentationFormat>
  <Paragraphs>760</Paragraphs>
  <Slides>108</Slides>
  <Notes>108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108</vt:i4>
      </vt:variant>
    </vt:vector>
  </HeadingPairs>
  <TitlesOfParts>
    <vt:vector size="114" baseType="lpstr">
      <vt:lpstr>Raleway</vt:lpstr>
      <vt:lpstr>Arial</vt:lpstr>
      <vt:lpstr>Lato</vt:lpstr>
      <vt:lpstr>Courier New</vt:lpstr>
      <vt:lpstr>Consolas</vt:lpstr>
      <vt:lpstr>Streamline Modified</vt:lpstr>
      <vt:lpstr>Системная библиотека языка Java и коллекции</vt:lpstr>
      <vt:lpstr>Перечисления</vt:lpstr>
      <vt:lpstr>Перечисления</vt:lpstr>
      <vt:lpstr>Перечисления</vt:lpstr>
      <vt:lpstr>Autoboxing</vt:lpstr>
      <vt:lpstr>Классы-обертки</vt:lpstr>
      <vt:lpstr>Autoboxing</vt:lpstr>
      <vt:lpstr>Классы-обертки</vt:lpstr>
      <vt:lpstr>Строки</vt:lpstr>
      <vt:lpstr>Класс String</vt:lpstr>
      <vt:lpstr>equals или ==  в чем разница?</vt:lpstr>
      <vt:lpstr>Сравнение объектов Objects.equals</vt:lpstr>
      <vt:lpstr>Объект в строку</vt:lpstr>
      <vt:lpstr>Объект в строку</vt:lpstr>
      <vt:lpstr>hashCode &amp; equals</vt:lpstr>
      <vt:lpstr>Сравнение по значению</vt:lpstr>
      <vt:lpstr>Сравнение по значению</vt:lpstr>
      <vt:lpstr>Сравнение по значению</vt:lpstr>
      <vt:lpstr>Object.equals</vt:lpstr>
      <vt:lpstr>Переопределение equals</vt:lpstr>
      <vt:lpstr>Переопределение equals</vt:lpstr>
      <vt:lpstr>Переопределение equals</vt:lpstr>
      <vt:lpstr>Переопределение equals</vt:lpstr>
      <vt:lpstr>Сравнение по значению</vt:lpstr>
      <vt:lpstr>Хеширование</vt:lpstr>
      <vt:lpstr>Хеш-функция</vt:lpstr>
      <vt:lpstr>Хеш-функция</vt:lpstr>
      <vt:lpstr>“Хорошая” хеш-функция</vt:lpstr>
      <vt:lpstr>Object.hashCode</vt:lpstr>
      <vt:lpstr>Зачем нам это знать?</vt:lpstr>
      <vt:lpstr>Равные объекты должны иметь равные хеши</vt:lpstr>
      <vt:lpstr>Выполняется ли это условие для класса Point?</vt:lpstr>
      <vt:lpstr>Переопределение hashCode</vt:lpstr>
      <vt:lpstr>Теперь все в порядке</vt:lpstr>
      <vt:lpstr>Коллекции</vt:lpstr>
      <vt:lpstr>Коллекция</vt:lpstr>
      <vt:lpstr>java.util.Collection</vt:lpstr>
      <vt:lpstr>Что означают угловые скобки &lt;E&gt;?</vt:lpstr>
      <vt:lpstr>Три кита</vt:lpstr>
      <vt:lpstr>List</vt:lpstr>
      <vt:lpstr>java.util.List</vt:lpstr>
      <vt:lpstr>Создание списка и вывод его элементов</vt:lpstr>
      <vt:lpstr>Переопределение toString</vt:lpstr>
      <vt:lpstr>Вставка элемента в произвольную позицию</vt:lpstr>
      <vt:lpstr>Вставка и удаление элементов</vt:lpstr>
      <vt:lpstr>Чтение и запись значений по индексу</vt:lpstr>
      <vt:lpstr>Индекс элемента</vt:lpstr>
      <vt:lpstr>Различия между ArrayList и LinkedList</vt:lpstr>
      <vt:lpstr>Зачем нужны разные реализации?</vt:lpstr>
      <vt:lpstr>Time complexity</vt:lpstr>
      <vt:lpstr>Map</vt:lpstr>
      <vt:lpstr>java.util.Map</vt:lpstr>
      <vt:lpstr>Добавление элементов</vt:lpstr>
      <vt:lpstr>Получение значения по ключу</vt:lpstr>
      <vt:lpstr>Счетчики частоты слов на основе Map</vt:lpstr>
      <vt:lpstr>Множество ключей и список значений</vt:lpstr>
      <vt:lpstr>Set</vt:lpstr>
      <vt:lpstr>java.util.Set</vt:lpstr>
      <vt:lpstr>Подсчет уникальных слов в списке</vt:lpstr>
      <vt:lpstr>Итераторы</vt:lpstr>
      <vt:lpstr>Итерация в контексте коллекций</vt:lpstr>
      <vt:lpstr>Итерация в порядке следования</vt:lpstr>
      <vt:lpstr>Итерация в порядке следования</vt:lpstr>
      <vt:lpstr>Если коллекция не определяет порядок элементов</vt:lpstr>
      <vt:lpstr>Iterator&lt;E&gt;</vt:lpstr>
      <vt:lpstr>java.util.Iterator&lt;E&gt;</vt:lpstr>
      <vt:lpstr>java.util.Iterator&lt;E&gt;</vt:lpstr>
      <vt:lpstr>LineIterator</vt:lpstr>
      <vt:lpstr>LineIterator</vt:lpstr>
      <vt:lpstr>java.util.Iterator&lt;E&gt;</vt:lpstr>
      <vt:lpstr>Iterable&lt;T&gt;</vt:lpstr>
      <vt:lpstr>java.lang.Iterable&lt;T&gt;</vt:lpstr>
      <vt:lpstr>for each</vt:lpstr>
      <vt:lpstr>for each</vt:lpstr>
      <vt:lpstr>for each</vt:lpstr>
      <vt:lpstr>ConcurrentModificationException WTF?!</vt:lpstr>
      <vt:lpstr>Изменение коллекции во время итерации</vt:lpstr>
      <vt:lpstr>ConcurrentModificationException</vt:lpstr>
      <vt:lpstr>Итерация и удаление</vt:lpstr>
      <vt:lpstr>Работает, но не очень удобно</vt:lpstr>
      <vt:lpstr>Iterator.remove()</vt:lpstr>
      <vt:lpstr>Итерация и удаление</vt:lpstr>
      <vt:lpstr> 𝞴  функциональные интерфейсы Java упрощают жизнь, но об этом не сегодня</vt:lpstr>
      <vt:lpstr>Компараторы</vt:lpstr>
      <vt:lpstr>java.lang.Comparable&lt;T&gt;</vt:lpstr>
      <vt:lpstr>java.lang.Comparable&lt;T&gt;</vt:lpstr>
      <vt:lpstr>Свойства отношения compareTo</vt:lpstr>
      <vt:lpstr>Согласованность с equals</vt:lpstr>
      <vt:lpstr>Сортировка</vt:lpstr>
      <vt:lpstr>Сортировка с учетом естественного порядка</vt:lpstr>
      <vt:lpstr>Что делать, если нужен другой порядок</vt:lpstr>
      <vt:lpstr>java.util.Comparator&lt;T&gt;</vt:lpstr>
      <vt:lpstr>Пример. Упорядочить точки на плоскости по удаленности от заданной</vt:lpstr>
      <vt:lpstr>Класс точки</vt:lpstr>
      <vt:lpstr>Компаратор</vt:lpstr>
      <vt:lpstr>Сортировка</vt:lpstr>
      <vt:lpstr>Сортировка</vt:lpstr>
      <vt:lpstr>Сортировка в обратном порядке</vt:lpstr>
      <vt:lpstr>Queue &amp; Deque</vt:lpstr>
      <vt:lpstr>LIFO &amp; FIFO</vt:lpstr>
      <vt:lpstr>java.util.Queue&lt;E&gt;</vt:lpstr>
      <vt:lpstr>Реализации Queue</vt:lpstr>
      <vt:lpstr>java.util.Deque&lt;E&gt;</vt:lpstr>
      <vt:lpstr>Deque как очередь</vt:lpstr>
      <vt:lpstr>Deque как стек</vt:lpstr>
      <vt:lpstr>Пример работы с очередью</vt:lpstr>
      <vt:lpstr>Устаревшие классы коллекций</vt:lpstr>
      <vt:lpstr>Домашнее задание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Системная библиотека языка Java и коллекции</dc:title>
  <cp:lastModifiedBy>Altaev Andrey</cp:lastModifiedBy>
  <cp:revision>16</cp:revision>
  <dcterms:modified xsi:type="dcterms:W3CDTF">2021-03-30T12:49:17Z</dcterms:modified>
</cp:coreProperties>
</file>