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4"/>
  </p:notesMasterIdLst>
  <p:sldIdLst>
    <p:sldId id="256" r:id="rId2"/>
    <p:sldId id="372" r:id="rId3"/>
    <p:sldId id="373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6" r:id="rId15"/>
    <p:sldId id="385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7" r:id="rId24"/>
    <p:sldId id="394" r:id="rId25"/>
    <p:sldId id="395" r:id="rId26"/>
    <p:sldId id="396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10" r:id="rId35"/>
    <p:sldId id="406" r:id="rId36"/>
    <p:sldId id="407" r:id="rId37"/>
    <p:sldId id="408" r:id="rId38"/>
    <p:sldId id="409" r:id="rId39"/>
    <p:sldId id="411" r:id="rId40"/>
    <p:sldId id="412" r:id="rId41"/>
    <p:sldId id="413" r:id="rId42"/>
    <p:sldId id="414" r:id="rId43"/>
    <p:sldId id="415" r:id="rId44"/>
    <p:sldId id="417" r:id="rId45"/>
    <p:sldId id="416" r:id="rId46"/>
    <p:sldId id="418" r:id="rId47"/>
    <p:sldId id="419" r:id="rId48"/>
    <p:sldId id="420" r:id="rId49"/>
    <p:sldId id="426" r:id="rId50"/>
    <p:sldId id="427" r:id="rId51"/>
    <p:sldId id="421" r:id="rId52"/>
    <p:sldId id="422" r:id="rId53"/>
    <p:sldId id="423" r:id="rId54"/>
    <p:sldId id="424" r:id="rId55"/>
    <p:sldId id="425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5"/>
      <p:bold r:id="rId86"/>
      <p:italic r:id="rId87"/>
      <p:boldItalic r:id="rId88"/>
    </p:embeddedFont>
    <p:embeddedFont>
      <p:font typeface="Lato" panose="020F0502020204030203" pitchFamily="34" charset="0"/>
      <p:regular r:id="rId89"/>
      <p:bold r:id="rId90"/>
      <p:italic r:id="rId91"/>
      <p:boldItalic r:id="rId92"/>
    </p:embeddedFont>
    <p:embeddedFont>
      <p:font typeface="Raleway" pitchFamily="2" charset="-52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95746-F10A-4EED-8E15-0D6D8B482274}">
  <a:tblStyle styleId="{25A95746-F10A-4EED-8E15-0D6D8B482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9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3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77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57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048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03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3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86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8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1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572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47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13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4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0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42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082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60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358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15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28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19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162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604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107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856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3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26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320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89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5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68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67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69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186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804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544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449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882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66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02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9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539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831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0381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321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308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737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729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652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511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0637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4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98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6088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708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3345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825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352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29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2597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8274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3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74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937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734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6502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9414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9982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8248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1126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3036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91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209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5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7931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34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6505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90ba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90ba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8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c53bd4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c53bd4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1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Новые фичи </a:t>
            </a:r>
            <a:r>
              <a:rPr lang="en-US" dirty="0"/>
              <a:t>Java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Croc Java School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a-DK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 message = ”Java";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   System.out.println(message);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1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intNumber</a:t>
            </a:r>
            <a:r>
              <a:rPr lang="en-US" dirty="0">
                <a:latin typeface="Consolas" panose="020B0609020204030204" pitchFamily="49" charset="0"/>
              </a:rPr>
              <a:t> = 20; // this is of type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longNumber</a:t>
            </a:r>
            <a:r>
              <a:rPr lang="en-US" dirty="0">
                <a:latin typeface="Consolas" panose="020B0609020204030204" pitchFamily="49" charset="0"/>
              </a:rPr>
              <a:t> = 20; // this is of type long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float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floatNumber</a:t>
            </a:r>
            <a:r>
              <a:rPr lang="en-US" dirty="0">
                <a:latin typeface="Consolas" panose="020B0609020204030204" pitchFamily="49" charset="0"/>
              </a:rPr>
              <a:t> = 20; // this is of type float, 20.0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doubleNumber</a:t>
            </a:r>
            <a:r>
              <a:rPr lang="en-US" dirty="0">
                <a:latin typeface="Consolas" panose="020B0609020204030204" pitchFamily="49" charset="0"/>
              </a:rPr>
              <a:t> = 20; // this is of type double, 20.0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4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da-DK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intNumber</a:t>
            </a:r>
            <a:r>
              <a:rPr lang="en-US" dirty="0">
                <a:latin typeface="Consolas" panose="020B0609020204030204" pitchFamily="49" charset="0"/>
              </a:rPr>
              <a:t> = 20; // this is inferred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longNumber</a:t>
            </a:r>
            <a:r>
              <a:rPr lang="en-US" dirty="0">
                <a:latin typeface="Consolas" panose="020B0609020204030204" pitchFamily="49" charset="0"/>
              </a:rPr>
              <a:t> = 20; // this is inferred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floatNumber</a:t>
            </a:r>
            <a:r>
              <a:rPr lang="en-US" dirty="0">
                <a:latin typeface="Consolas" panose="020B0609020204030204" pitchFamily="49" charset="0"/>
              </a:rPr>
              <a:t> = 20; // this is inferred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doubleNumber</a:t>
            </a:r>
            <a:r>
              <a:rPr lang="en-US" dirty="0">
                <a:latin typeface="Consolas" panose="020B0609020204030204" pitchFamily="49" charset="0"/>
              </a:rPr>
              <a:t> = 20; // this is inferred as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25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da-DK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intNumber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20;       // this is inferred as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longNumber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20L;     // this is inferred as long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floatNumber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20F;    // this is inferred as float, 20.0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doubleNumber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20D;   // this is inferred as double, 20.0</a:t>
            </a:r>
            <a:endParaRPr lang="en-US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34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</a:t>
            </a:r>
            <a:r>
              <a:rPr lang="ru-RU" dirty="0"/>
              <a:t>11</a:t>
            </a:r>
            <a:r>
              <a:rPr lang="en-US" dirty="0"/>
              <a:t> (</a:t>
            </a:r>
            <a:r>
              <a:rPr lang="ru-RU" dirty="0"/>
              <a:t>сентябрь </a:t>
            </a:r>
            <a:r>
              <a:rPr lang="en-US" dirty="0"/>
              <a:t>2018)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r>
              <a:rPr lang="ru-RU" dirty="0"/>
              <a:t> (в лямбде)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Function&lt;String, String&gt; append = (</a:t>
            </a:r>
            <a:r>
              <a:rPr lang="en-US" b="1" dirty="0" err="1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+ " Text";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appendedString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append.apply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("Some");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appendedString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631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var</a:t>
            </a:r>
            <a:r>
              <a:rPr lang="ru-RU" dirty="0"/>
              <a:t> (в лямбде)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Function&lt;String, String&gt; append =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b="1" dirty="0" err="1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NonNull</a:t>
            </a:r>
            <a:r>
              <a:rPr lang="en-US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 err="1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+ " Text";</a:t>
            </a:r>
          </a:p>
        </p:txBody>
      </p:sp>
    </p:spTree>
    <p:extLst>
      <p:ext uri="{BB962C8B-B14F-4D97-AF65-F5344CB8AC3E}">
        <p14:creationId xmlns:p14="http://schemas.microsoft.com/office/powerpoint/2010/main" val="80159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Другие нововведения: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ByteArrayOutputStream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получил метод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writeBytes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[])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, записывающий все байты из аргумента 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OutputStream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FileReader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FileWriter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получили новые конструкторы, позволяющие указывать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отхватил два новых метода,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[])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возвращает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из строкового аргумента пути или последовательности строк, которые при объединении образуют строку пути и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(URI)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возвращает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из URI.</a:t>
            </a: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— получил метод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asMatchPredicate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, который проверяет, соответствует ли заданная строка ввода, заданному шаблону (позволяет ли создать предикат по регулярному выражению, чтобы можно было, например, фильтровать данные 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).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596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Другие нововведения: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отхватил много полезных методов, таких как: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strip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строку, которая является этой строкой, при этом удаляются все пробелы в начале и в конце строки (аналог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(), но по-другому определяет пробелы);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stripLeading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строку, которая является этой строкой, при этом удаляются все пробелы в начале строки;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stripTrailing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строку, которая является этой строкой, при этом удаляются все пробелы в конце строки;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lines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из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, извлеченных из этой строки, поделенных разделителями строк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("\n", "\r", "\r\n")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строку, которая представляет собой конкатенацию этой строки, повторяющееся количество раз.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isBlank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вернёт нам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, если строка пуста или содержит только пробелы, иначе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949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Другие нововведения: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— были удалены методы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destroy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Throwable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).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получил ряд новых методов: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readString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читает все данные из файла в строку, при этом декодируя из байт в символы с использованием кодировки UTF-8;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readString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так же, как и в методе выше, с разницей в том, что декодирование из байт в символы происходит с использованием указанной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writeString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CharSequence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OpenOption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[])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записывает последовательность символов в файл. Символы кодируются в байты, используя кодировку UTF-8;</a:t>
            </a:r>
          </a:p>
          <a:p>
            <a:pPr marL="285750" indent="-2857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writeString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CharSequence,Charset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OpenOption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[])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такой же метод, что и выше, только символы кодируются в байты, используя кодировку, указанную в 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28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9 (</a:t>
            </a:r>
            <a:r>
              <a:rPr lang="ru-RU" dirty="0"/>
              <a:t>сентябрь </a:t>
            </a:r>
            <a:r>
              <a:rPr lang="en-US" dirty="0"/>
              <a:t>2017)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36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</a:t>
            </a:r>
            <a:r>
              <a:rPr lang="ru-RU" dirty="0"/>
              <a:t>12</a:t>
            </a:r>
            <a:r>
              <a:rPr lang="en-US" dirty="0"/>
              <a:t> (</a:t>
            </a:r>
            <a:r>
              <a:rPr lang="ru-RU" dirty="0"/>
              <a:t>март </a:t>
            </a:r>
            <a:r>
              <a:rPr lang="en-US" dirty="0"/>
              <a:t>201</a:t>
            </a:r>
            <a:r>
              <a:rPr lang="ru-RU" dirty="0"/>
              <a:t>9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42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Switch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switch (day)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MONDAY: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FRIDAY: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SUNDAY: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= 6;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TUESDAY: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= 7;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THURSDAY: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SATURDAY: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= 8;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WEDNESDAY: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= 9;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default: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throw new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IllegalStateException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("Huh? " + day);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16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Switch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numLetters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= switch (day)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MONDAY, FRIDAY, SUNDAY -&gt; 6;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TUESDAY -&gt; 7;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THURSDAY, SATURDAY -&gt; 8;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case WEDNESDAY -&gt; 9;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default -&gt; throw new 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IllegalStateException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("Huh? " + day);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897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Switch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result = switch (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someDay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case "M", "W", "F" -&gt; "MWF";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case "T", "TH", "S" -&gt; "TTS";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default -&gt;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if(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someDay.isEmpty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"Please insert a valid day.";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100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"Looks like a Sunday.";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216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Другие нововведения: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f)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— применяет предоставленную функцию к строке. Результат может не быть строкой.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indent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x)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— добавляет x пробелов в строку. Если параметр отрицателен, то это количество начальных пробелов будет удалено(если это возможно).</a:t>
            </a: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Files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— отхватил такой метод как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mismatch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, который, в свою очередь, находит и возвращает позицию первого несовпадающего байта в содержимом двух файлов или -1L, если нет несоответствия.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InputStream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получил метод — 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skipNBytes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b="1" dirty="0" err="1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ru-RU" b="1" dirty="0">
                <a:latin typeface="Consolas"/>
                <a:ea typeface="Consolas"/>
                <a:cs typeface="Consolas"/>
                <a:sym typeface="Consolas"/>
              </a:rPr>
              <a:t> n)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: пропустить n-</a:t>
            </a:r>
            <a:r>
              <a:rPr lang="ru-RU" dirty="0" err="1">
                <a:latin typeface="Consolas"/>
                <a:ea typeface="Consolas"/>
                <a:cs typeface="Consolas"/>
                <a:sym typeface="Consolas"/>
              </a:rPr>
              <a:t>ое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количество байтов из входного потока.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73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</a:t>
            </a:r>
            <a:r>
              <a:rPr lang="ru-RU" dirty="0"/>
              <a:t>1</a:t>
            </a:r>
            <a:r>
              <a:rPr lang="en-US" dirty="0"/>
              <a:t>3 (</a:t>
            </a:r>
            <a:r>
              <a:rPr lang="ru-RU" dirty="0"/>
              <a:t>сентябрь </a:t>
            </a:r>
            <a:r>
              <a:rPr lang="en-US" dirty="0"/>
              <a:t>201</a:t>
            </a:r>
            <a:r>
              <a:rPr lang="ru-RU" dirty="0"/>
              <a:t>9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5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Switch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result = switch (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someDay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case "M", "W", "F" -&gt; "MWF";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case "T", "TH", "S" -&gt; "TTS";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default -&gt;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if(</a:t>
            </a:r>
            <a:r>
              <a:rPr lang="en-US" sz="1100" dirty="0" err="1">
                <a:latin typeface="Consolas"/>
                <a:ea typeface="Consolas"/>
                <a:cs typeface="Consolas"/>
                <a:sym typeface="Consolas"/>
              </a:rPr>
              <a:t>someDay.isEmpty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100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"Please insert a valid day.";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else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100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"Looks like a Sunday.";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65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Текстовые блоки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String block =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"""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Multi-line text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with indentation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and "double quotes"!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b="1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549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Текстовые блоки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smallBlock</a:t>
            </a:r>
            <a:r>
              <a:rPr lang="en-US" dirty="0">
                <a:latin typeface="Consolas" panose="020B0609020204030204" pitchFamily="49" charset="0"/>
              </a:rPr>
              <a:t> = """Only one line""";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//java: illegal text block open delimiter sequence, missing line terminator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0802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</a:t>
            </a:r>
            <a:r>
              <a:rPr lang="ru-RU" dirty="0"/>
              <a:t>14</a:t>
            </a:r>
            <a:r>
              <a:rPr lang="en-US" dirty="0"/>
              <a:t> (</a:t>
            </a:r>
            <a:r>
              <a:rPr lang="ru-RU" dirty="0"/>
              <a:t>март </a:t>
            </a:r>
            <a:r>
              <a:rPr lang="en-US" dirty="0"/>
              <a:t>20</a:t>
            </a:r>
            <a:r>
              <a:rPr lang="ru-RU" dirty="0"/>
              <a:t>20</a:t>
            </a:r>
            <a:r>
              <a:rPr lang="en-US" dirty="0"/>
              <a:t>)</a:t>
            </a:r>
            <a:r>
              <a:rPr lang="ru-RU" dirty="0"/>
              <a:t> - </a:t>
            </a:r>
            <a:r>
              <a:rPr lang="en-US" dirty="0"/>
              <a:t>Java </a:t>
            </a:r>
            <a:r>
              <a:rPr lang="ru-RU" dirty="0"/>
              <a:t>17</a:t>
            </a:r>
            <a:r>
              <a:rPr lang="en-US" dirty="0"/>
              <a:t> (</a:t>
            </a:r>
            <a:r>
              <a:rPr lang="ru-RU" dirty="0"/>
              <a:t>сентябрь </a:t>
            </a:r>
            <a:r>
              <a:rPr lang="en-US" dirty="0"/>
              <a:t>20</a:t>
            </a:r>
            <a:r>
              <a:rPr lang="ru-RU" dirty="0"/>
              <a:t>21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01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Immutable List, Set </a:t>
            </a:r>
            <a:r>
              <a:rPr lang="ru-RU" dirty="0"/>
              <a:t>и </a:t>
            </a:r>
            <a:r>
              <a:rPr lang="en-US" dirty="0"/>
              <a:t>Map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java 9: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Collections.unmodifiableXXX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	List&lt;String&gt; </a:t>
            </a:r>
            <a:r>
              <a:rPr lang="en-US" dirty="0" err="1">
                <a:latin typeface="Consolas"/>
                <a:sym typeface="Consolas"/>
              </a:rPr>
              <a:t>immutableList</a:t>
            </a:r>
            <a:r>
              <a:rPr lang="en-US" dirty="0">
                <a:latin typeface="Consolas"/>
                <a:sym typeface="Consolas"/>
              </a:rPr>
              <a:t> = </a:t>
            </a:r>
            <a:r>
              <a:rPr lang="en-US" dirty="0" err="1">
                <a:latin typeface="Consolas"/>
                <a:sym typeface="Consolas"/>
              </a:rPr>
              <a:t>Collections.unmodifiableList</a:t>
            </a:r>
            <a:r>
              <a:rPr lang="en-US" dirty="0">
                <a:latin typeface="Consolas"/>
                <a:sym typeface="Consolas"/>
              </a:rPr>
              <a:t>("Java");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55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Records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final class Triangle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public final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public final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public final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z;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public Triangle(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z)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this.x</a:t>
            </a:r>
            <a:r>
              <a:rPr lang="en-US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this.y</a:t>
            </a:r>
            <a:r>
              <a:rPr lang="en-US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this.z</a:t>
            </a:r>
            <a:r>
              <a:rPr lang="en-US" dirty="0">
                <a:latin typeface="Consolas" panose="020B0609020204030204" pitchFamily="49" charset="0"/>
              </a:rPr>
              <a:t> = z;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// equals,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7234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Records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</a:rPr>
              <a:t> Triangle(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int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 x,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int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 y,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int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</a:rPr>
              <a:t> z</a:t>
            </a:r>
            <a:r>
              <a:rPr lang="en-US" dirty="0">
                <a:latin typeface="Consolas" panose="020B0609020204030204" pitchFamily="49" charset="0"/>
              </a:rPr>
              <a:t>){}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816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Pattern Matching </a:t>
            </a:r>
            <a:r>
              <a:rPr lang="ru-RU" dirty="0"/>
              <a:t>для </a:t>
            </a:r>
            <a:r>
              <a:rPr lang="en-US" dirty="0" err="1"/>
              <a:t>instanceof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До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</a:rPr>
              <a:t>Java 14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Object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Violin;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(object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instanceof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Instrument)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Instrument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instrument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(Instrument) object;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instrument.getMaster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679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Pattern Matching </a:t>
            </a:r>
            <a:r>
              <a:rPr lang="ru-RU" dirty="0"/>
              <a:t>для </a:t>
            </a:r>
            <a:r>
              <a:rPr lang="en-US" dirty="0" err="1"/>
              <a:t>instanceof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С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</a:rPr>
              <a:t>Java 14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Object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Violin;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(object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instanceof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Instrument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instrument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instrument.getMaster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30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Pattern Matching </a:t>
            </a:r>
            <a:r>
              <a:rPr lang="ru-RU" dirty="0"/>
              <a:t>для </a:t>
            </a:r>
            <a:r>
              <a:rPr lang="en-US" dirty="0" err="1"/>
              <a:t>instanceof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С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</a:rPr>
              <a:t>Java 14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Object o = "Java";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(!(o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instanceof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String 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throw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RuntimeException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("expecting string");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s is in scope here!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.toUpperCase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1899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Подсказки при </a:t>
            </a:r>
            <a:r>
              <a:rPr lang="en-US" dirty="0" err="1"/>
              <a:t>NullPointerException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public class Planet {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private List&lt;Country&gt; countries;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//...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public class Country {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private List&lt;City&gt; cities;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//...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public class City {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private String name;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    //...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</a:rPr>
              <a:t>}</a:t>
            </a: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89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Подсказки при </a:t>
            </a:r>
            <a:r>
              <a:rPr lang="en-US" dirty="0" err="1"/>
              <a:t>NullPointerException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До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</a:rPr>
              <a:t>Java 14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/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planet.getCountries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(c -&gt; </a:t>
            </a:r>
            <a:r>
              <a:rPr lang="en-US" dirty="0" err="1"/>
              <a:t>c.getCities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(city -&gt; </a:t>
            </a:r>
            <a:r>
              <a:rPr lang="en-US" dirty="0" err="1"/>
              <a:t>city.hashCode</a:t>
            </a:r>
            <a:r>
              <a:rPr lang="en-US" dirty="0"/>
              <a:t>()));</a:t>
            </a:r>
            <a:endParaRPr lang="ru-RU" dirty="0"/>
          </a:p>
          <a:p>
            <a:pPr marL="0" indent="0">
              <a:lnSpc>
                <a:spcPct val="115000"/>
              </a:lnSpc>
              <a:buNone/>
            </a:pPr>
            <a:endParaRPr lang="ru-RU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java.lang.NullPointerException</a:t>
            </a:r>
            <a:r>
              <a:rPr lang="en-US" dirty="0"/>
              <a:t> at ru.xpendence.jep_358_nullpointerexception.Main.main(Main.java:19)</a:t>
            </a: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77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Подсказки при </a:t>
            </a:r>
            <a:r>
              <a:rPr lang="en-US" dirty="0" err="1"/>
              <a:t>NullPointerException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С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</a:rPr>
              <a:t>Java 14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/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/>
              <a:t>planet.getCountries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(c -&gt; </a:t>
            </a:r>
            <a:r>
              <a:rPr lang="en-US" dirty="0" err="1"/>
              <a:t>c.getCities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(city -&gt; </a:t>
            </a:r>
            <a:r>
              <a:rPr lang="en-US" dirty="0" err="1"/>
              <a:t>city.hashCode</a:t>
            </a:r>
            <a:r>
              <a:rPr lang="en-US" dirty="0"/>
              <a:t>()));</a:t>
            </a:r>
            <a:endParaRPr lang="ru-RU" dirty="0"/>
          </a:p>
          <a:p>
            <a:pPr marL="0" indent="0">
              <a:lnSpc>
                <a:spcPct val="115000"/>
              </a:lnSpc>
              <a:buNone/>
            </a:pPr>
            <a:endParaRPr lang="ru-RU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java.lang.NullPointerException</a:t>
            </a:r>
            <a:r>
              <a:rPr lang="en-US" dirty="0"/>
              <a:t>: Cannot assign field "cities" because </a:t>
            </a:r>
            <a:r>
              <a:rPr lang="en-US" dirty="0">
                <a:ln>
                  <a:solidFill>
                    <a:srgbClr val="FFC000"/>
                  </a:solidFill>
                </a:ln>
              </a:rPr>
              <a:t>"countries" is </a:t>
            </a:r>
            <a:r>
              <a:rPr lang="en-US" b="1" dirty="0">
                <a:ln>
                  <a:solidFill>
                    <a:srgbClr val="FFC000"/>
                  </a:solidFill>
                </a:ln>
              </a:rPr>
              <a:t>null</a:t>
            </a:r>
            <a:r>
              <a:rPr lang="en-US" dirty="0">
                <a:ln>
                  <a:solidFill>
                    <a:srgbClr val="FFC000"/>
                  </a:solidFill>
                </a:ln>
              </a:rPr>
              <a:t> </a:t>
            </a:r>
            <a:r>
              <a:rPr lang="en-US" dirty="0"/>
              <a:t>at </a:t>
            </a:r>
            <a:r>
              <a:rPr lang="en-US" dirty="0" err="1"/>
              <a:t>Main.main</a:t>
            </a:r>
            <a:r>
              <a:rPr lang="en-US" dirty="0"/>
              <a:t>(Main.java:</a:t>
            </a:r>
            <a:r>
              <a:rPr lang="ru-RU" dirty="0"/>
              <a:t>19</a:t>
            </a:r>
            <a:r>
              <a:rPr lang="en-US" dirty="0"/>
              <a:t>) ...</a:t>
            </a: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5988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Sealed classes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sealed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class Parent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permits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ChildA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ChildB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ChildC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 ... 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989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Sealed classes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sealed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interface Parent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permits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ChildA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ChildB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ChildC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 ... 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20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Immutable List, Set </a:t>
            </a:r>
            <a:r>
              <a:rPr lang="ru-RU" dirty="0"/>
              <a:t>и </a:t>
            </a:r>
            <a:r>
              <a:rPr lang="en-US" dirty="0"/>
              <a:t>Map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java 9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для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и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Set: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List </a:t>
            </a:r>
            <a:r>
              <a:rPr lang="en-US" dirty="0" err="1">
                <a:latin typeface="Consolas"/>
                <a:sym typeface="Consolas"/>
              </a:rPr>
              <a:t>immutableList</a:t>
            </a:r>
            <a:r>
              <a:rPr lang="en-US" dirty="0">
                <a:latin typeface="Consolas"/>
                <a:sym typeface="Consolas"/>
              </a:rPr>
              <a:t> = </a:t>
            </a:r>
            <a:r>
              <a:rPr lang="en-US" dirty="0" err="1">
                <a:latin typeface="Consolas"/>
                <a:sym typeface="Consolas"/>
              </a:rPr>
              <a:t>List.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/>
                <a:sym typeface="Consolas"/>
              </a:rPr>
              <a:t>of</a:t>
            </a:r>
            <a:r>
              <a:rPr lang="en-US" dirty="0">
                <a:latin typeface="Consolas"/>
                <a:sym typeface="Consolas"/>
              </a:rPr>
              <a:t>();  // </a:t>
            </a:r>
            <a:r>
              <a:rPr lang="ru-RU" dirty="0">
                <a:latin typeface="Consolas"/>
                <a:sym typeface="Consolas"/>
              </a:rPr>
              <a:t>пустой неизменяемый список</a:t>
            </a: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List </a:t>
            </a:r>
            <a:r>
              <a:rPr lang="en-US" dirty="0" err="1">
                <a:latin typeface="Consolas"/>
                <a:sym typeface="Consolas"/>
              </a:rPr>
              <a:t>immutableList</a:t>
            </a:r>
            <a:r>
              <a:rPr lang="en-US" dirty="0">
                <a:latin typeface="Consolas"/>
                <a:sym typeface="Consolas"/>
              </a:rPr>
              <a:t> = </a:t>
            </a:r>
            <a:r>
              <a:rPr lang="en-US" dirty="0" err="1">
                <a:latin typeface="Consolas"/>
                <a:sym typeface="Consolas"/>
              </a:rPr>
              <a:t>List.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/>
                <a:sym typeface="Consolas"/>
              </a:rPr>
              <a:t>of</a:t>
            </a:r>
            <a:r>
              <a:rPr lang="en-US" dirty="0">
                <a:latin typeface="Consolas"/>
                <a:sym typeface="Consolas"/>
              </a:rPr>
              <a:t>("</a:t>
            </a:r>
            <a:r>
              <a:rPr lang="en-US" dirty="0" err="1">
                <a:latin typeface="Consolas"/>
                <a:sym typeface="Consolas"/>
              </a:rPr>
              <a:t>one","two","three</a:t>
            </a:r>
            <a:r>
              <a:rPr lang="en-US" dirty="0">
                <a:latin typeface="Consolas"/>
                <a:sym typeface="Consolas"/>
              </a:rPr>
              <a:t>");  // </a:t>
            </a:r>
            <a:r>
              <a:rPr lang="ru-RU" dirty="0">
                <a:latin typeface="Consolas"/>
                <a:sym typeface="Consolas"/>
              </a:rPr>
              <a:t>неизменяемый список, содержащий информацию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508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Sealed classes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permits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список может быть опущена, если подклассы (или интерфейсы) расположены в том же файле: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sealed class Parent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final class Child1 extends Parent {}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final class Child2 extends Parent {}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final class Child3 extends Parent {}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2779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Sealed classes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Каждый подкласс или интерфейс в </a:t>
            </a:r>
            <a:r>
              <a:rPr lang="ru-RU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permits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списке должен использовать только один из следующих модификаторов: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final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(запрещает дальнейшее наследование; только для подклассов, поскольку интерфейсы не могут быть </a:t>
            </a:r>
            <a:r>
              <a:rPr lang="ru-RU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final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285750" indent="-2857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sealed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(допускает дальнейшее, ограниченное наследование)</a:t>
            </a:r>
          </a:p>
          <a:p>
            <a:pPr marL="285750" indent="-2857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285750" indent="-285750">
              <a:lnSpc>
                <a:spcPct val="115000"/>
              </a:lnSpc>
            </a:pPr>
            <a:r>
              <a:rPr lang="ru-RU" b="1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non-sealed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(снова разрешает неограниченное наследование)</a:t>
            </a:r>
          </a:p>
        </p:txBody>
      </p:sp>
    </p:spTree>
    <p:extLst>
      <p:ext uri="{BB962C8B-B14F-4D97-AF65-F5344CB8AC3E}">
        <p14:creationId xmlns:p14="http://schemas.microsoft.com/office/powerpoint/2010/main" val="3098775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Паттерны проектирования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793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Типы паттернов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Порождающие - паттерны предоставляют механизмы инициализации, позволяя создавать объекты удобным способом</a:t>
            </a: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Структурные - паттерны определяют отношения между классами и объектами, позволяя им работать совместно</a:t>
            </a: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Поведенческие - паттерны используются для того, чтобы упростить взаимодействие между сущностями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47398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Порождающие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458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Singleton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171450" indent="-171450">
              <a:lnSpc>
                <a:spcPct val="115000"/>
              </a:lnSpc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Ограничивает создание одного экземпляра класса, обеспечивает доступ к его единственному объекту. Конструктор класса приватный</a:t>
            </a:r>
          </a:p>
        </p:txBody>
      </p:sp>
    </p:spTree>
    <p:extLst>
      <p:ext uri="{BB962C8B-B14F-4D97-AF65-F5344CB8AC3E}">
        <p14:creationId xmlns:p14="http://schemas.microsoft.com/office/powerpoint/2010/main" val="2203668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Singleton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Singleton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static Singleton instance = null;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private Singleton()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static Singleton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getInstance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if (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instance == null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instance = new Singleton();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	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instance;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8115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Используется, когда у нас есть суперкласс с несколькими подклассами и на основе ввода, нам нужно вернуть один из подкласса. Класс не знает какого типа объект он должен создать. Объекты создаются в зависимости от входящих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10543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OS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windowsOS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OS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"Текущая система: 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windows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OS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Текущая система: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macOS implements OS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getOS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Текущая система: 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mac</a:t>
            </a: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412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Factory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OS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getCurrentOS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(String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inputos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OS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null;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if 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inputos.equals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("windows"))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windowsOS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 else if 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inputos.equals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 else if 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inputos.equals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("mac"))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macOS();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021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Immutable List, Set </a:t>
            </a:r>
            <a:r>
              <a:rPr lang="ru-RU" dirty="0"/>
              <a:t>и </a:t>
            </a:r>
            <a:r>
              <a:rPr lang="en-US" dirty="0"/>
              <a:t>Map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java 9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для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Map: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 Map </a:t>
            </a:r>
            <a:r>
              <a:rPr lang="en-US" dirty="0" err="1">
                <a:latin typeface="Consolas"/>
                <a:sym typeface="Consolas"/>
              </a:rPr>
              <a:t>emptyImmutableMap</a:t>
            </a:r>
            <a:r>
              <a:rPr lang="en-US" dirty="0">
                <a:latin typeface="Consolas"/>
                <a:sym typeface="Consolas"/>
              </a:rPr>
              <a:t> = </a:t>
            </a:r>
            <a:r>
              <a:rPr lang="en-US" dirty="0" err="1">
                <a:latin typeface="Consolas"/>
                <a:sym typeface="Consolas"/>
              </a:rPr>
              <a:t>Map.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/>
                <a:sym typeface="Consolas"/>
              </a:rPr>
              <a:t>of</a:t>
            </a:r>
            <a:r>
              <a:rPr lang="en-US" dirty="0">
                <a:latin typeface="Consolas"/>
                <a:sym typeface="Consolas"/>
              </a:rPr>
              <a:t>()	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 </a:t>
            </a:r>
            <a:r>
              <a:rPr lang="en-US" dirty="0" err="1">
                <a:latin typeface="Consolas"/>
                <a:sym typeface="Consolas"/>
              </a:rPr>
              <a:t>emptyImmutableMap</a:t>
            </a:r>
            <a:r>
              <a:rPr lang="en-US" dirty="0">
                <a:latin typeface="Consolas"/>
                <a:sym typeface="Consolas"/>
              </a:rPr>
              <a:t> ==&gt; {}  // </a:t>
            </a:r>
            <a:r>
              <a:rPr lang="ru-RU" dirty="0">
                <a:latin typeface="Consolas"/>
                <a:sym typeface="Consolas"/>
              </a:rPr>
              <a:t>пустое неизменяемое отображение</a:t>
            </a: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 Map </a:t>
            </a:r>
            <a:r>
              <a:rPr lang="en-US" dirty="0" err="1">
                <a:latin typeface="Consolas"/>
                <a:sym typeface="Consolas"/>
              </a:rPr>
              <a:t>nonemptyImmutableMap</a:t>
            </a:r>
            <a:r>
              <a:rPr lang="en-US" dirty="0">
                <a:latin typeface="Consolas"/>
                <a:sym typeface="Consolas"/>
              </a:rPr>
              <a:t> = </a:t>
            </a:r>
            <a:r>
              <a:rPr lang="en-US" dirty="0" err="1">
                <a:latin typeface="Consolas"/>
                <a:sym typeface="Consolas"/>
              </a:rPr>
              <a:t>Map.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/>
                <a:sym typeface="Consolas"/>
              </a:rPr>
              <a:t>of</a:t>
            </a:r>
            <a:r>
              <a:rPr lang="en-US" dirty="0">
                <a:latin typeface="Consolas"/>
                <a:sym typeface="Consolas"/>
              </a:rPr>
              <a:t>(1, "one", 2, "two", 3, "three")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sym typeface="Consolas"/>
              </a:rPr>
              <a:t> </a:t>
            </a:r>
            <a:r>
              <a:rPr lang="en-US" dirty="0" err="1">
                <a:latin typeface="Consolas"/>
                <a:sym typeface="Consolas"/>
              </a:rPr>
              <a:t>nonemptyImmutableMap</a:t>
            </a:r>
            <a:r>
              <a:rPr lang="en-US" dirty="0">
                <a:latin typeface="Consolas"/>
                <a:sym typeface="Consolas"/>
              </a:rPr>
              <a:t> ==&gt; {2=two, 3=three, 1=one}  // </a:t>
            </a:r>
            <a:r>
              <a:rPr lang="ru-RU" dirty="0">
                <a:latin typeface="Consolas"/>
                <a:sym typeface="Consolas"/>
              </a:rPr>
              <a:t>неизменяемое отображение</a:t>
            </a:r>
            <a:endParaRPr lang="en-US" dirty="0">
              <a:latin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US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Map&lt;String, String&gt; </a:t>
            </a:r>
            <a:r>
              <a:rPr lang="en-US" dirty="0" err="1"/>
              <a:t>mapOfEntries</a:t>
            </a:r>
            <a:r>
              <a:rPr lang="en-US" dirty="0"/>
              <a:t> = </a:t>
            </a:r>
            <a:r>
              <a:rPr lang="en-US" dirty="0" err="1">
                <a:latin typeface="Consolas"/>
                <a:sym typeface="Consolas"/>
              </a:rPr>
              <a:t>Map.</a:t>
            </a:r>
            <a:r>
              <a:rPr lang="en-US" dirty="0" err="1">
                <a:ln>
                  <a:solidFill>
                    <a:srgbClr val="FFC000"/>
                  </a:solidFill>
                </a:ln>
              </a:rPr>
              <a:t>ofEntries</a:t>
            </a:r>
            <a:r>
              <a:rPr lang="en-US" dirty="0"/>
              <a:t>(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                entry("Key1", "Value1"),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                entry("Key2", "Value2")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/>
              <a:t>        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944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String win = "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Factory();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factory.getCurrentOS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(win);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os.getOS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0128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Позволяет выбрать конкретную реализацию фабрики из семейства возможных фабрик. Создает семейство связанных объектов. Легко расширять.</a:t>
            </a:r>
          </a:p>
        </p:txBody>
      </p:sp>
    </p:spTree>
    <p:extLst>
      <p:ext uri="{BB962C8B-B14F-4D97-AF65-F5344CB8AC3E}">
        <p14:creationId xmlns:p14="http://schemas.microsoft.com/office/powerpoint/2010/main" val="814270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Ferrari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Ferrari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long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getFerrariPrice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70565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UsCarFactory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Ferrari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new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UsFerrariImpl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RuCarFactory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Ferrari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new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RuFerrariImpl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2338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RuFerrariImpl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Ferrari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long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getFerrariPrice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30000;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UsFerrariImpl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Ferrari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long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getFerrariPrice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return 3000;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1005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Factory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String country = "US";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factory = null;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if(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country.equals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("US"))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factory = new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UsCarFactory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 else if(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country.equals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("RU"))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factory = new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RuCarFactory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Ferrari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ferrari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factory.getFerrari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ferrari.getFerrariPrice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117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Prototype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Помогает создать дублированный объект с лучшей производительностью, вместо нового создается возвращаемый клон существующего объекта. Клонирует существующий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4240737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Prototype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Copyable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Copyable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copy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Copyable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Type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enum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Type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ONE, TWO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copy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return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setType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(Type type)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this.type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type;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07478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Prototype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prototype =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ComplicatedObject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clone =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prototype.copy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clone.setType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(ComplicatedObject.Type.ONE);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417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Структурные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6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Private </a:t>
            </a:r>
            <a:r>
              <a:rPr lang="ru-RU" dirty="0"/>
              <a:t>методы в интерфейсах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interface Card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Long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createCardID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//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Реализация метода происходит здесь.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static void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displayCardDetails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// </a:t>
            </a: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Реализация метода происходит здесь.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>
              <a:lnSpc>
                <a:spcPct val="115000"/>
              </a:lnSpc>
              <a:buNone/>
            </a:pPr>
            <a:endParaRPr lang="ru-RU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765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Adapter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Используя паттерн, мы можем объединить два несовместимых объекта. Конвертер между двумя несовместимыми объектами.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407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Adapter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interface USB {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connectWithUsbCable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public void insert()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Карта памяти успешно вставлена!");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copyData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Данные скопированы на компьютер!");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827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Adapter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CardReader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USB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private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public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CardReader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@Override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public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connectWithUsbCable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this.memoryCard.insert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this.memoryCard.copyData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460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Adapter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USB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cardReader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CardReader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MemoryCard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cardReader.connectWithUsbCable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746186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Proxy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Представляет объекты, которые могут контролировать другие объекты перехватывая их вызовы. Можно перехватить вызов оригинального объекта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24516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Proxy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void display();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RealImage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Image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String file;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RealImage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(String file){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this.file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file;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load(file);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void load(String file){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Загрузка " +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display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Просмотр " + 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79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Proxy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ProxyImage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Image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String file;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RealImage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image;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ProxyImage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(String file){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this.file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file;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display()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if(image == null){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image = </a:t>
            </a:r>
            <a:r>
              <a:rPr lang="en-US" dirty="0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new </a:t>
            </a:r>
            <a:r>
              <a:rPr lang="en-US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RealImage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image.display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362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Proxy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Image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ProxyImage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("test.jpg");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image.display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image.display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430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Facade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Скрывает сложную систему классов приводя все вызовы к одному объекту. Помещает вызов нескольких сложных объектов в один объект.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438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Facade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Key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insert()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Вставить ключи");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void pull()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Вытянуть ключи");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Engine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start()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Запустить двигатель");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void stop()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Остановить двигатель");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1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en-US" sz="11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1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Изменения в </a:t>
            </a:r>
            <a:r>
              <a:rPr lang="en-US" dirty="0"/>
              <a:t>try-with-resources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До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java 9: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reader1 =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FileReader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("input.txt"));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try 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reader2 = reader1)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(reader2.readLine());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}    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368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Facade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Car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Key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key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Engine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engine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Car()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key = new Key();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engine = new Engine();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key.insert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engine.start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engine.stop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key.pull</a:t>
            </a: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75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Facade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Car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Car();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car.startCar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car.stopCar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21186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Поведенческие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730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Strategy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Определяет ряд алгоритмов позволяя взаимодействовать между ними. Алгоритм стратегии может быть изменен во время выполнения программы</a:t>
            </a:r>
            <a:endParaRPr lang="en-US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73238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Strategy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Strategy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void download(String 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DownloadWindownsStrategy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Strategy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download(String file)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("windows download: " + 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DownloadLinuxStrategy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Strategy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download(String file)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linux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download: " + 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ru-RU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3796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Strategy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Context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private Strategy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Context(Strategy strategy){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strategy;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download(String file){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strategy.download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(file);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Context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context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Context(new </a:t>
            </a:r>
            <a:r>
              <a:rPr lang="en-US" sz="1400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DownloadWindownsStrategy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context.download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("file.txt");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context = new Context(new </a:t>
            </a:r>
            <a:r>
              <a:rPr lang="en-US" sz="1400" dirty="0" err="1">
                <a:ln>
                  <a:solidFill>
                    <a:srgbClr val="FFC000"/>
                  </a:solidFill>
                </a:ln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DownloadLinuxStrategy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context.download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("file.txt");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73139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Command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Позволяет инкапсулировать различные операции в отдельные объекты</a:t>
            </a:r>
            <a:endParaRPr lang="en-US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0874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Command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interface Command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void execute();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Car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startEngine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запустить двигатель");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stopEngine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</a:t>
            </a: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остановить двигатель");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4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422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Command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Command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Car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(Car car)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car;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execute()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car.startEngine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implements Command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Car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(Car car)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car;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execute()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car.stopEngine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8936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Command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Command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command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(Command command){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this.command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command;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execute(){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this.command.execute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public static void main(String[]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Car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Car();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(car);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(car);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carInvoker.execute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56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Изменения в </a:t>
            </a:r>
            <a:r>
              <a:rPr lang="en-US" dirty="0"/>
              <a:t>try-with-resources</a:t>
            </a: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nsolas"/>
                <a:ea typeface="Consolas"/>
                <a:cs typeface="Consolas"/>
                <a:sym typeface="Consolas"/>
              </a:rPr>
              <a:t>С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java 9: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reader1 =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FileReader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("input.txt"));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try (reader1) {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(reader1.readLine());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9150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Template Method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abstract class Car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abstract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abstract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final void start(){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64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Template Method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OneCar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extends Car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("Start engine.");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("Stop engine.");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TwoCar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extends Car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startEngine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("Start engine.");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stopEngine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("Stop engine.");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9515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Template Method</a:t>
            </a:r>
            <a:br>
              <a:rPr lang="ru-RU" dirty="0"/>
            </a:br>
            <a:endParaRPr lang="ru-RU"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885237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lang="ru-RU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endParaRPr lang="ru-RU" sz="12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public static void main(String[]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args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Car car1 = new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OneCar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car1.start();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ru-RU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Car car2 = new </a:t>
            </a:r>
            <a:r>
              <a:rPr lang="en-US" sz="12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TwoCar</a:t>
            </a: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car2.start();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2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2133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Java 10 (</a:t>
            </a:r>
            <a:r>
              <a:rPr lang="ru-RU" dirty="0"/>
              <a:t>март </a:t>
            </a:r>
            <a:r>
              <a:rPr lang="en-US" dirty="0"/>
              <a:t>2018)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699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3785</Words>
  <Application>Microsoft Office PowerPoint</Application>
  <PresentationFormat>Экран (16:9)</PresentationFormat>
  <Paragraphs>716</Paragraphs>
  <Slides>82</Slides>
  <Notes>82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7" baseType="lpstr">
      <vt:lpstr>Raleway</vt:lpstr>
      <vt:lpstr>Consolas</vt:lpstr>
      <vt:lpstr>Arial</vt:lpstr>
      <vt:lpstr>Lato</vt:lpstr>
      <vt:lpstr>Streamline Modified</vt:lpstr>
      <vt:lpstr>Новые фичи Java</vt:lpstr>
      <vt:lpstr>Java 9 (сентябрь 2017)</vt:lpstr>
      <vt:lpstr>Immutable List, Set и Map</vt:lpstr>
      <vt:lpstr>Immutable List, Set и Map</vt:lpstr>
      <vt:lpstr>Immutable List, Set и Map</vt:lpstr>
      <vt:lpstr>Private методы в интерфейсах</vt:lpstr>
      <vt:lpstr>Изменения в try-with-resources</vt:lpstr>
      <vt:lpstr>Изменения в try-with-resources</vt:lpstr>
      <vt:lpstr>Java 10 (март 2018)</vt:lpstr>
      <vt:lpstr>var</vt:lpstr>
      <vt:lpstr>var</vt:lpstr>
      <vt:lpstr>var</vt:lpstr>
      <vt:lpstr>var</vt:lpstr>
      <vt:lpstr>Java 11 (сентябрь 2018)</vt:lpstr>
      <vt:lpstr>var (в лямбде) </vt:lpstr>
      <vt:lpstr>var (в лямбде) </vt:lpstr>
      <vt:lpstr>Другие нововведения: </vt:lpstr>
      <vt:lpstr>Другие нововведения: </vt:lpstr>
      <vt:lpstr>Другие нововведения: </vt:lpstr>
      <vt:lpstr>Java 12 (март 2019)</vt:lpstr>
      <vt:lpstr>Switch </vt:lpstr>
      <vt:lpstr>Switch </vt:lpstr>
      <vt:lpstr>Switch </vt:lpstr>
      <vt:lpstr>Другие нововведения: </vt:lpstr>
      <vt:lpstr>Java 13 (сентябрь 2019)</vt:lpstr>
      <vt:lpstr>Switch </vt:lpstr>
      <vt:lpstr>Текстовые блоки </vt:lpstr>
      <vt:lpstr>Текстовые блоки </vt:lpstr>
      <vt:lpstr>Java 14 (март 2020) - Java 17 (сентябрь 2021)</vt:lpstr>
      <vt:lpstr>Records </vt:lpstr>
      <vt:lpstr>Records </vt:lpstr>
      <vt:lpstr>Pattern Matching для instanceof </vt:lpstr>
      <vt:lpstr>Pattern Matching для instanceof </vt:lpstr>
      <vt:lpstr>Pattern Matching для instanceof </vt:lpstr>
      <vt:lpstr>Подсказки при NullPointerException </vt:lpstr>
      <vt:lpstr>Подсказки при NullPointerException </vt:lpstr>
      <vt:lpstr>Подсказки при NullPointerException </vt:lpstr>
      <vt:lpstr>Sealed classes </vt:lpstr>
      <vt:lpstr>Sealed classes </vt:lpstr>
      <vt:lpstr>Sealed classes </vt:lpstr>
      <vt:lpstr>Sealed classes </vt:lpstr>
      <vt:lpstr>Паттерны проектирования</vt:lpstr>
      <vt:lpstr>Типы паттернов </vt:lpstr>
      <vt:lpstr>Порождающие</vt:lpstr>
      <vt:lpstr>Singleton </vt:lpstr>
      <vt:lpstr>Singleton </vt:lpstr>
      <vt:lpstr>Factory </vt:lpstr>
      <vt:lpstr>Factory </vt:lpstr>
      <vt:lpstr>Factory </vt:lpstr>
      <vt:lpstr>Factory </vt:lpstr>
      <vt:lpstr>Abstract Factory </vt:lpstr>
      <vt:lpstr>Abstract Factory </vt:lpstr>
      <vt:lpstr>Abstract Factory </vt:lpstr>
      <vt:lpstr>Abstract Factory </vt:lpstr>
      <vt:lpstr>Abstract Factory </vt:lpstr>
      <vt:lpstr>Prototype </vt:lpstr>
      <vt:lpstr>Prototype </vt:lpstr>
      <vt:lpstr>Prototype </vt:lpstr>
      <vt:lpstr>Структурные</vt:lpstr>
      <vt:lpstr>Adapter </vt:lpstr>
      <vt:lpstr>Adapter </vt:lpstr>
      <vt:lpstr>Adapter </vt:lpstr>
      <vt:lpstr>Adapter </vt:lpstr>
      <vt:lpstr>Proxy </vt:lpstr>
      <vt:lpstr>Proxy </vt:lpstr>
      <vt:lpstr>Proxy </vt:lpstr>
      <vt:lpstr>Proxy </vt:lpstr>
      <vt:lpstr>Facade </vt:lpstr>
      <vt:lpstr>Facade </vt:lpstr>
      <vt:lpstr>Facade </vt:lpstr>
      <vt:lpstr>Facade </vt:lpstr>
      <vt:lpstr>Поведенческие</vt:lpstr>
      <vt:lpstr>Strategy </vt:lpstr>
      <vt:lpstr>Strategy </vt:lpstr>
      <vt:lpstr>Strategy </vt:lpstr>
      <vt:lpstr>Command </vt:lpstr>
      <vt:lpstr>Command </vt:lpstr>
      <vt:lpstr>Command </vt:lpstr>
      <vt:lpstr>Command </vt:lpstr>
      <vt:lpstr>Template Method </vt:lpstr>
      <vt:lpstr>Template Method </vt:lpstr>
      <vt:lpstr>Template Method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Системная библиотека языка Java и коллекции</dc:title>
  <dc:creator>Orlov Egor</dc:creator>
  <cp:lastModifiedBy>Егор</cp:lastModifiedBy>
  <cp:revision>67</cp:revision>
  <dcterms:modified xsi:type="dcterms:W3CDTF">2023-11-22T08:27:37Z</dcterms:modified>
</cp:coreProperties>
</file>