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4FE1-D9E5-2145-9237-F49E4455234B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0EB8-FEAE-FB4F-9D96-E8DBC9158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402A-8E3C-AC40-ABD0-9F416D1A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B2B37-8598-3C46-BDF4-CFDF5D0E9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BBBEB-487E-6544-9AF8-27BC388B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9BC9-4595-D34A-9E45-54849858BAD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5E246-60D4-D643-9D22-82D3139D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F2FC4-AC4C-A247-AAFA-4F009955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F0D4-B224-7E4B-A534-F5A17F1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5A5430-5A90-F34C-AD3C-4D07B292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AAC85-3A9A-7C43-9B7F-E19DA7CA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0AD-ED0B-C044-AAD4-DDAF2BAAAFD4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3A9FF-88E0-5A44-8F29-D8862CD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45956-D54B-5F48-8354-E6722EA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0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6DF3E2-6421-6D45-9D2A-DC720FDA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992581-52C2-B74D-8F14-AFCB0E72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A1FED-2ECE-1D4C-8263-10A43FFA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6D3F-3AF6-6848-BFEE-EC65A5C8F729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D8B4-610B-F548-8EC2-051E0761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2AA8A-577E-CD40-BDCA-9F43431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E8232-258C-0944-BECE-F77B39A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6731-7608-3C4C-A3EF-2B0831BD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81E54-D1C0-884E-ADD1-5B107196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670B-9A7B-CA44-9AA0-47E52AB9A8B5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852C7-91C9-2946-9203-78663E9D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A582F-BD28-6442-8267-FEFAED3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018E-7CDC-7644-9939-594CADBB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2E6EC-18AA-A740-8596-2F03A2ED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458A2-8CD1-B14C-B674-A7106C91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5A9-7515-5441-8513-66431D9545F9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EE42-57AD-F440-BCB4-5722F98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1F7DA-84FB-704B-A3C8-76B59A6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0F981-D5B6-EE4D-AD7D-329C3AE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74F3-2783-DC49-BC4A-9D01E033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FB18AB-E3E3-7C47-BDF1-2CEC8D05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C0ADD0-5E31-B74E-9DF9-934498B2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91C-CE26-B047-9643-3C0BD10B3239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ED2D8-A2CF-3641-9272-285A6BD2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B2BD0-9578-0B40-99ED-6BC2F95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36213-C718-4E4F-A454-A254D50B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43536-0003-1448-9DFD-D1103B03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50BE8-F5BD-D942-A173-84A0D420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CD4A21-70B1-7E44-8E7A-7174D514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182C2-FA15-5344-9256-BC1BFF29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95BA8A-EB09-B246-BD34-DA99272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4918-74F2-CA42-8EA8-2FBA0A6C7B93}" type="datetime1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574C39-95C6-6C4C-A8A0-D189CF9A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BF3259-8A2F-B243-A514-EFEF56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F068-4720-0B4B-85EB-979829D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3B16AC-FD4D-434F-8DF3-2138BFF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16E-716D-214A-A6F8-88223C76EFF2}" type="datetime1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3DE77-D18E-5C41-881D-FD92D2F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993360-2D63-9647-84EC-0DE8FB6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1CF12B-A0D9-144B-B331-84244869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B10E-18C7-3943-8ADD-9A612262E732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FF21A7-9CE8-9C4E-AC76-B7336BB1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D334B9-0BBE-D64D-80E7-B6B2511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30E50-D61F-7644-B06C-8F264BEC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E4924-364A-E644-A871-A8FE1B2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167E8-7213-1E47-B651-F32144C3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B1140-1C7C-AE40-A8DF-9FFF07BC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AA20-68CE-344F-B5E0-0CBFF829A494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A1B4F0-BB7C-824D-9497-FD20EAE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91938-C0E9-0647-B7C2-A5AE032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573C-0B04-4F40-A0FB-E2148CC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1A1C9A-8E11-8E4D-8C5C-5583BE9B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E9DCE-B271-0B40-8001-EB29DC7A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D6AA7-38F6-1446-9F83-3FF7572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AA6C-B7F3-814B-9AD5-7861EC17A2E8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376BF-C9A6-664E-AC8D-E4ABCDBD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60AFE-547A-1E49-A34D-77E3BF8A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7C09-A576-6941-90D7-E0491024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AD389-725E-4040-968F-4A3FA87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EB461-A349-9846-BA85-9F2DEF21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1C1E-5ABC-A34E-83FB-68DD1E3C9F33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A42DB-1734-0F47-814F-5CF532D6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F1B4-126F-5D4E-994D-E37FDA3A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download/" TargetMode="External"/><Relationship Id="rId2" Type="http://schemas.openxmlformats.org/officeDocument/2006/relationships/hyperlink" Target="https://bell-sw.com/pages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630ED-9D5D-0E4D-9AED-AD0EE8E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Курс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КРОК по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05B5E-FD1C-8F44-AF17-284394E01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Занятие 1.</a:t>
            </a:r>
            <a:br>
              <a:rPr lang="en-US" dirty="0">
                <a:latin typeface="Helvetica" pitchFamily="2" charset="0"/>
              </a:rPr>
            </a:br>
            <a:r>
              <a:rPr lang="ru-RU" dirty="0">
                <a:latin typeface="Helvetica" pitchFamily="2" charset="0"/>
              </a:rPr>
              <a:t>Платформа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Структура программы на языке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Синтаксис языка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Система типов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Value</a:t>
            </a:r>
          </a:p>
          <a:p>
            <a:pPr lvl="1"/>
            <a:r>
              <a:rPr lang="ru-RU" dirty="0">
                <a:latin typeface="Helvetica" pitchFamily="2" charset="0"/>
              </a:rPr>
              <a:t>Примитивы</a:t>
            </a:r>
          </a:p>
          <a:p>
            <a:pPr lvl="2"/>
            <a:r>
              <a:rPr lang="en-US" sz="1800" dirty="0">
                <a:latin typeface="Courier" pitchFamily="2" charset="0"/>
              </a:rPr>
              <a:t>byte, short, int, long</a:t>
            </a:r>
          </a:p>
          <a:p>
            <a:pPr lvl="2"/>
            <a:r>
              <a:rPr lang="en-US" sz="1800" dirty="0">
                <a:latin typeface="Courier" pitchFamily="2" charset="0"/>
              </a:rPr>
              <a:t>char</a:t>
            </a:r>
          </a:p>
          <a:p>
            <a:pPr lvl="2"/>
            <a:r>
              <a:rPr lang="en-US" sz="1800" dirty="0">
                <a:latin typeface="Courier" pitchFamily="2" charset="0"/>
              </a:rPr>
              <a:t>float, double</a:t>
            </a:r>
          </a:p>
          <a:p>
            <a:pPr lvl="2"/>
            <a:r>
              <a:rPr lang="en-US" sz="1800" dirty="0" err="1">
                <a:latin typeface="Courier" pitchFamily="2" charset="0"/>
              </a:rPr>
              <a:t>boolean</a:t>
            </a:r>
            <a:endParaRPr lang="en-US" sz="1800" dirty="0">
              <a:latin typeface="Courier" pitchFamily="2" charset="0"/>
            </a:endParaRPr>
          </a:p>
          <a:p>
            <a:r>
              <a:rPr lang="en-US" dirty="0">
                <a:latin typeface="Helvetica" pitchFamily="2" charset="0"/>
              </a:rPr>
              <a:t>Reference</a:t>
            </a:r>
          </a:p>
          <a:p>
            <a:pPr lvl="1"/>
            <a:r>
              <a:rPr lang="ru-RU" dirty="0">
                <a:latin typeface="Helvetica" pitchFamily="2" charset="0"/>
              </a:rPr>
              <a:t>Массивы</a:t>
            </a:r>
          </a:p>
          <a:p>
            <a:pPr lvl="1"/>
            <a:r>
              <a:rPr lang="ru-RU" dirty="0">
                <a:latin typeface="Helvetica" pitchFamily="2" charset="0"/>
              </a:rPr>
              <a:t>Объекты</a:t>
            </a:r>
          </a:p>
          <a:p>
            <a:pPr lvl="1"/>
            <a:r>
              <a:rPr lang="en-US" dirty="0">
                <a:latin typeface="Courier" pitchFamily="2" charset="0"/>
              </a:rPr>
              <a:t>null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CA5E3-6F19-7F40-99F5-735BA38A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Целочисленные типы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65"/>
            <a:ext cx="10515600" cy="22278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целочисленных типов:</a:t>
            </a:r>
          </a:p>
          <a:p>
            <a:r>
              <a:rPr lang="en-US" dirty="0">
                <a:latin typeface="Helvetica" pitchFamily="2" charset="0"/>
              </a:rPr>
              <a:t>int </a:t>
            </a:r>
            <a:r>
              <a:rPr lang="en-US" dirty="0">
                <a:latin typeface="Courier" pitchFamily="2" charset="0"/>
              </a:rPr>
              <a:t>100</a:t>
            </a:r>
          </a:p>
          <a:p>
            <a:r>
              <a:rPr lang="en-US" dirty="0">
                <a:latin typeface="Helvetica" pitchFamily="2" charset="0"/>
              </a:rPr>
              <a:t>long </a:t>
            </a:r>
            <a:r>
              <a:rPr lang="en-US" dirty="0">
                <a:latin typeface="Courier" pitchFamily="2" charset="0"/>
              </a:rPr>
              <a:t>100L</a:t>
            </a:r>
          </a:p>
          <a:p>
            <a:r>
              <a:rPr lang="ru-RU" dirty="0">
                <a:latin typeface="Helvetica" pitchFamily="2" charset="0"/>
              </a:rPr>
              <a:t>Подчеркивания </a:t>
            </a:r>
            <a:r>
              <a:rPr lang="en-US" dirty="0">
                <a:latin typeface="Courier" pitchFamily="2" charset="0"/>
              </a:rPr>
              <a:t>1_000_000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Hexadecimal </a:t>
            </a:r>
            <a:r>
              <a:rPr lang="en-US" dirty="0">
                <a:latin typeface="Courier" pitchFamily="2" charset="0"/>
              </a:rPr>
              <a:t>0xFF</a:t>
            </a:r>
          </a:p>
          <a:p>
            <a:r>
              <a:rPr lang="en-US" dirty="0">
                <a:latin typeface="Helvetica" pitchFamily="2" charset="0"/>
              </a:rPr>
              <a:t>Binary </a:t>
            </a:r>
            <a:r>
              <a:rPr lang="en-US" dirty="0">
                <a:latin typeface="Courier" pitchFamily="2" charset="0"/>
              </a:rPr>
              <a:t>0b0101</a:t>
            </a:r>
          </a:p>
          <a:p>
            <a:r>
              <a:rPr lang="en-US" dirty="0">
                <a:latin typeface="Helvetica" pitchFamily="2" charset="0"/>
              </a:rPr>
              <a:t>Octal </a:t>
            </a:r>
            <a:r>
              <a:rPr lang="en-US" dirty="0">
                <a:latin typeface="Courier" pitchFamily="2" charset="0"/>
              </a:rPr>
              <a:t>010</a:t>
            </a:r>
          </a:p>
          <a:p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401129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byte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1 </a:t>
                      </a:r>
                      <a:r>
                        <a:rPr lang="ru-RU" dirty="0">
                          <a:latin typeface="Helvetica" pitchFamily="2" charset="0"/>
                        </a:rPr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–128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127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short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2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648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 647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long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</a:t>
                      </a:r>
                      <a:br>
                        <a:rPr lang="ru-RU" dirty="0">
                          <a:latin typeface="Helvetica" pitchFamily="2" charset="0"/>
                        </a:rPr>
                      </a:br>
                      <a:r>
                        <a:rPr lang="en" dirty="0">
                          <a:latin typeface="Helvetica" pitchFamily="2" charset="0"/>
                        </a:rPr>
                        <a:t>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50431"/>
                  </a:ext>
                </a:extLst>
              </a:tr>
            </a:tbl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CB45E63-61B8-A241-9B09-F5250AF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5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Типы с плавающей запятой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145"/>
            <a:ext cx="10515600" cy="3238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типов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с плавающей запятой:</a:t>
            </a:r>
          </a:p>
          <a:p>
            <a:r>
              <a:rPr lang="ru-RU" dirty="0">
                <a:latin typeface="Courier" pitchFamily="2" charset="0"/>
              </a:rPr>
              <a:t>1.234</a:t>
            </a:r>
            <a:r>
              <a:rPr lang="en-US" dirty="0">
                <a:latin typeface="Courier" pitchFamily="2" charset="0"/>
              </a:rPr>
              <a:t>e10</a:t>
            </a:r>
          </a:p>
          <a:p>
            <a:r>
              <a:rPr lang="en-US" dirty="0">
                <a:latin typeface="Courier" pitchFamily="2" charset="0"/>
              </a:rPr>
              <a:t>1.0 (1.)</a:t>
            </a:r>
          </a:p>
          <a:p>
            <a:r>
              <a:rPr lang="en-US" dirty="0">
                <a:latin typeface="Courier" pitchFamily="2" charset="0"/>
              </a:rPr>
              <a:t>3.14F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Courier" pitchFamily="2" charset="0"/>
              </a:rPr>
              <a:t>0x1.0p-3 </a:t>
            </a:r>
            <a:r>
              <a:rPr lang="en-US" dirty="0">
                <a:latin typeface="Helvetica" pitchFamily="2" charset="0"/>
              </a:rPr>
              <a:t>(0.125, 2 </a:t>
            </a:r>
            <a:r>
              <a:rPr lang="ru-RU" dirty="0">
                <a:latin typeface="Helvetica" pitchFamily="2" charset="0"/>
              </a:rPr>
              <a:t>в минус третьей степени)</a:t>
            </a:r>
            <a:endParaRPr lang="en-US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Double.POSITIVE_INFINITY</a:t>
            </a:r>
            <a:endParaRPr lang="en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Double.NEGATIVE_INFINITY</a:t>
            </a:r>
            <a:endParaRPr lang="en" dirty="0">
              <a:latin typeface="Helvetica" pitchFamily="2" charset="0"/>
            </a:endParaRPr>
          </a:p>
          <a:p>
            <a:pPr fontAlgn="base"/>
            <a:r>
              <a:rPr lang="en" dirty="0" err="1">
                <a:latin typeface="Helvetica" pitchFamily="2" charset="0"/>
              </a:rPr>
              <a:t>Double.NaN</a:t>
            </a:r>
            <a:endParaRPr lang="en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6907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4 </a:t>
                      </a:r>
                      <a:r>
                        <a:rPr lang="ru-RU" dirty="0">
                          <a:latin typeface="Helvetica" pitchFamily="2" charset="0"/>
                        </a:rPr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±3.40282347E+38F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double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±1.79769313486231570E+308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6B1560-72A1-0142-B6D1-D71AB63D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Особенности типов с плавающей запятой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(2.0 - 1.1) </a:t>
            </a:r>
            <a:r>
              <a:rPr lang="ru-RU" dirty="0">
                <a:latin typeface="Helvetica" pitchFamily="2" charset="0"/>
              </a:rPr>
              <a:t>выводит 0.8999999999999999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’Infinity’ </a:t>
            </a:r>
            <a:r>
              <a:rPr lang="en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но 2 / 0 — </a:t>
            </a:r>
            <a:r>
              <a:rPr lang="en" dirty="0" err="1">
                <a:latin typeface="Courier" pitchFamily="2" charset="0"/>
              </a:rPr>
              <a:t>divizion</a:t>
            </a:r>
            <a:r>
              <a:rPr lang="en" dirty="0">
                <a:latin typeface="Courier" pitchFamily="2" charset="0"/>
              </a:rPr>
              <a:t> by zero</a:t>
            </a:r>
            <a:r>
              <a:rPr lang="en" dirty="0">
                <a:latin typeface="Helvetica" pitchFamily="2" charset="0"/>
              </a:rPr>
              <a:t>)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(0.0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en" dirty="0">
                <a:latin typeface="Courier" pitchFamily="2" charset="0"/>
              </a:rPr>
              <a:t>’</a:t>
            </a:r>
          </a:p>
          <a:p>
            <a:pPr fontAlgn="base"/>
            <a:r>
              <a:rPr lang="ru-RU" dirty="0">
                <a:latin typeface="Helvetica" pitchFamily="2" charset="0"/>
              </a:rPr>
              <a:t>Сравнение с бесконечностью и 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ru-RU" dirty="0">
                <a:latin typeface="Helvetica" pitchFamily="2" charset="0"/>
              </a:rPr>
              <a:t> надо делать с помощью </a:t>
            </a:r>
            <a:r>
              <a:rPr lang="en" dirty="0">
                <a:latin typeface="Courier" pitchFamily="2" charset="0"/>
              </a:rPr>
              <a:t>Double.isNaN, Double.isInfinite.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A1940-03A9-2F40-BFAB-D78E612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Приводимость числовых типов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4BDDC9-35AE-2E4D-81CF-E38831ED3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32375"/>
            <a:ext cx="10274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B0BC4D89-9559-A64C-8DC7-23749CDAC325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222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Helvetica" pitchFamily="2" charset="0"/>
              </a:rPr>
              <a:t>Явное приведение типов: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double temperature = 36.6;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t = (int) temperature;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 = (int) </a:t>
            </a:r>
            <a:r>
              <a:rPr lang="en-US" dirty="0" err="1">
                <a:latin typeface="Courier" pitchFamily="2" charset="0"/>
              </a:rPr>
              <a:t>Math.round</a:t>
            </a:r>
            <a:r>
              <a:rPr lang="en-US" dirty="0">
                <a:latin typeface="Courier" pitchFamily="2" charset="0"/>
              </a:rPr>
              <a:t>(temperature)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37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C4BC7-95EF-154D-A2CD-71F5A93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>
                <a:latin typeface="Courier" pitchFamily="2" charset="0"/>
              </a:rPr>
              <a:t>char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Размер – 2 байта</a:t>
            </a:r>
          </a:p>
          <a:p>
            <a:pPr fontAlgn="base"/>
            <a:r>
              <a:rPr lang="ru-RU" dirty="0">
                <a:latin typeface="Helvetica" pitchFamily="2" charset="0"/>
              </a:rPr>
              <a:t>Хранит в себе один символ в кодировке </a:t>
            </a:r>
            <a:r>
              <a:rPr lang="en-US" dirty="0">
                <a:latin typeface="Helvetica" pitchFamily="2" charset="0"/>
              </a:rPr>
              <a:t>UTF-16</a:t>
            </a:r>
            <a:endParaRPr lang="ru-RU" dirty="0">
              <a:latin typeface="Helvetica" pitchFamily="2" charset="0"/>
            </a:endParaRPr>
          </a:p>
          <a:p>
            <a:pPr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Литералы: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’</a:t>
            </a:r>
            <a:r>
              <a:rPr lang="ru-RU" dirty="0">
                <a:latin typeface="Helvetica" pitchFamily="2" charset="0"/>
              </a:rPr>
              <a:t>ё</a:t>
            </a:r>
            <a:r>
              <a:rPr lang="en-US" dirty="0">
                <a:latin typeface="Courier" pitchFamily="2" charset="0"/>
              </a:rPr>
              <a:t>’</a:t>
            </a:r>
            <a:endParaRPr lang="ru-RU" dirty="0"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’\u0451’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та же буква ё)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‘\’’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экранированная одинарная кавычка)</a:t>
            </a:r>
          </a:p>
          <a:p>
            <a:pPr lvl="1"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Строковые литералы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String s = “This is a String literal”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D03E0-2858-7A45-8696-9625383A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 err="1">
                <a:latin typeface="Courier" pitchFamily="2" charset="0"/>
              </a:rPr>
              <a:t>boolean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Courier" pitchFamily="2" charset="0"/>
              </a:rPr>
              <a:t>true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pPr fontAlgn="base"/>
            <a:r>
              <a:rPr lang="ru-RU" dirty="0">
                <a:latin typeface="Helvetica" pitchFamily="2" charset="0"/>
              </a:rPr>
              <a:t>Размер 1 байт</a:t>
            </a:r>
          </a:p>
          <a:p>
            <a:pPr fontAlgn="base"/>
            <a:r>
              <a:rPr lang="ru-RU" dirty="0">
                <a:latin typeface="Helvetica" pitchFamily="2" charset="0"/>
              </a:rPr>
              <a:t>Целые числа не приводятся к </a:t>
            </a:r>
            <a:r>
              <a:rPr lang="en-US" dirty="0" err="1">
                <a:latin typeface="Courier" pitchFamily="2" charset="0"/>
              </a:rPr>
              <a:t>boolean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AE21-7B96-B742-AE5E-451F7AE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7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переменных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byte </a:t>
            </a:r>
            <a:r>
              <a:rPr lang="en-US" dirty="0" err="1">
                <a:latin typeface="Courier" pitchFamily="2" charset="0"/>
              </a:rPr>
              <a:t>weekDay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 с последующей инициализацией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 = 361;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ошибка, переменная не инициализирована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boolean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bc</a:t>
            </a:r>
            <a:r>
              <a:rPr lang="en-US" dirty="0">
                <a:latin typeface="Courier" pitchFamily="2" charset="0"/>
              </a:rPr>
              <a:t> = false;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 и инициализация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j, k;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ru-RU" dirty="0" err="1">
                <a:latin typeface="Courier" pitchFamily="2" charset="0"/>
              </a:rPr>
              <a:t>населениеЗемли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286DD-0A76-F240-BE0C-5BA5A28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3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Константы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Для объявления констант используется ключевое слово </a:t>
            </a:r>
            <a:r>
              <a:rPr lang="en-US" dirty="0">
                <a:latin typeface="Courier" pitchFamily="2" charset="0"/>
              </a:rPr>
              <a:t>final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</a:t>
            </a:r>
            <a:r>
              <a:rPr lang="ru-RU" dirty="0">
                <a:latin typeface="Helvetica" pitchFamily="2" charset="0"/>
              </a:rPr>
              <a:t> используется в двух случаях: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изменять значение переменной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переопределять методы/классы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Пример объявления константы:</a:t>
            </a:r>
          </a:p>
          <a:p>
            <a:pPr marL="0" indent="0" fontAlgn="base">
              <a:buNone/>
            </a:pPr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 double pi;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3.1415;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762D3-B8FD-4F43-AEDE-58A1673A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1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Область видимости переменной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Переменные доступны в рамках места, где они были объявлены – класс, метод, блок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j = 1;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объявлена выше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за пределами блока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уже недоступна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3AA86-0809-E548-A886-C0014A62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Java Timeline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" sz="2200" dirty="0">
                <a:latin typeface="Helvetica" pitchFamily="2" charset="0"/>
              </a:rPr>
              <a:t>JDK 1.0 (January 23, 1996)</a:t>
            </a:r>
          </a:p>
          <a:p>
            <a:r>
              <a:rPr lang="en" sz="2200" dirty="0">
                <a:latin typeface="Helvetica" pitchFamily="2" charset="0"/>
              </a:rPr>
              <a:t>JDK 1.1 (February 19, 1997)</a:t>
            </a:r>
          </a:p>
          <a:p>
            <a:r>
              <a:rPr lang="en" sz="2200" dirty="0">
                <a:latin typeface="Helvetica" pitchFamily="2" charset="0"/>
              </a:rPr>
              <a:t>J2SE 1.2 (December 8, 1998)</a:t>
            </a:r>
          </a:p>
          <a:p>
            <a:r>
              <a:rPr lang="en" sz="2200" dirty="0">
                <a:latin typeface="Helvetica" pitchFamily="2" charset="0"/>
              </a:rPr>
              <a:t>J2SE 1.3 (May 8, 2000)</a:t>
            </a:r>
          </a:p>
          <a:p>
            <a:r>
              <a:rPr lang="en" sz="2200" dirty="0">
                <a:latin typeface="Helvetica" pitchFamily="2" charset="0"/>
              </a:rPr>
              <a:t>J2SE 1.4 (February 6, 2002)</a:t>
            </a:r>
          </a:p>
          <a:p>
            <a:r>
              <a:rPr lang="en" sz="2200" dirty="0">
                <a:latin typeface="Helvetica" pitchFamily="2" charset="0"/>
              </a:rPr>
              <a:t>J2SE 5.0 (September 30, 2004)</a:t>
            </a:r>
          </a:p>
          <a:p>
            <a:r>
              <a:rPr lang="en" sz="2200" dirty="0">
                <a:latin typeface="Helvetica" pitchFamily="2" charset="0"/>
              </a:rPr>
              <a:t>Java SE 6 (December 11, 2006)</a:t>
            </a: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7 (July 28, 2011)</a:t>
            </a:r>
          </a:p>
          <a:p>
            <a:r>
              <a:rPr lang="en" sz="2200" dirty="0">
                <a:latin typeface="Helvetica" pitchFamily="2" charset="0"/>
              </a:rPr>
              <a:t>Java SE 8 (March 18, 2014)</a:t>
            </a:r>
          </a:p>
          <a:p>
            <a:r>
              <a:rPr lang="en" sz="2200" dirty="0">
                <a:latin typeface="Helvetica" pitchFamily="2" charset="0"/>
              </a:rPr>
              <a:t>Java SE 9 (September 21, 2017)</a:t>
            </a: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10 (March 20, 2018)</a:t>
            </a:r>
          </a:p>
          <a:p>
            <a:r>
              <a:rPr lang="en" sz="2200" dirty="0">
                <a:latin typeface="Helvetica" pitchFamily="2" charset="0"/>
              </a:rPr>
              <a:t>Java SE 11 (September 25, 2018)</a:t>
            </a:r>
          </a:p>
          <a:p>
            <a:r>
              <a:rPr lang="en" sz="2200" dirty="0">
                <a:latin typeface="Helvetica" pitchFamily="2" charset="0"/>
              </a:rPr>
              <a:t>Java SE 12 (March 19, 2019)</a:t>
            </a:r>
          </a:p>
          <a:p>
            <a:r>
              <a:rPr lang="en" sz="2200" dirty="0">
                <a:latin typeface="Helvetica" pitchFamily="2" charset="0"/>
              </a:rPr>
              <a:t>Java SE 13 (September 17, 2019)</a:t>
            </a:r>
          </a:p>
          <a:p>
            <a:r>
              <a:rPr lang="en" sz="2200" dirty="0">
                <a:latin typeface="Helvetica" pitchFamily="2" charset="0"/>
              </a:rPr>
              <a:t>Java SE 14 (March 17, 2020)</a:t>
            </a:r>
          </a:p>
          <a:p>
            <a:r>
              <a:rPr lang="en" sz="2200" dirty="0">
                <a:latin typeface="Helvetica" pitchFamily="2" charset="0"/>
              </a:rPr>
              <a:t>Java SE 15 (September 15, 2020)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A151B-EAFF-7244-9928-A413B9A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8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Type Inference (Java 10+)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x = 42;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x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будет иметь тип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до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File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после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EADE5-CCD9-D143-A531-0D725012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Арифметические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Арифметические операторы +,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-,</a:t>
            </a:r>
            <a:r>
              <a:rPr lang="en-US" dirty="0">
                <a:latin typeface="Helvetica" pitchFamily="2" charset="0"/>
              </a:rPr>
              <a:t> *, /, %</a:t>
            </a:r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Деление целочисленное, если оба операнда целые</a:t>
            </a:r>
          </a:p>
          <a:p>
            <a:pPr fontAlgn="base"/>
            <a:r>
              <a:rPr lang="ru-RU" dirty="0">
                <a:latin typeface="Helvetica" pitchFamily="2" charset="0"/>
              </a:rPr>
              <a:t>Унарные + и -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12973-2BE3-1243-9180-00A0B06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8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Сдвиги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23B4BFF-4CA4-3647-9D23-131066FE7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76633"/>
              </p:ext>
            </p:extLst>
          </p:nvPr>
        </p:nvGraphicFramePr>
        <p:xfrm>
          <a:off x="838200" y="1825625"/>
          <a:ext cx="10515597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184114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04547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179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7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 </a:t>
                      </a:r>
                      <a:r>
                        <a:rPr lang="en-US">
                          <a:latin typeface="Courier" pitchFamily="2" charset="0"/>
                        </a:rPr>
                        <a:t>&lt;&lt; 1 ==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0000 …​ 0000 1010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5 &gt;&gt; 1 ==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1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&lt;&lt; 1 == -10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&gt;&gt; 1 == 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сохраняется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-5 &gt;&gt;&gt; 1 ==</a:t>
                      </a:r>
                      <a:r>
                        <a:rPr lang="ru-RU" dirty="0">
                          <a:latin typeface="Courier" pitchFamily="2" charset="0"/>
                        </a:rPr>
                        <a:t> 2_147_483_645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заполняется нулем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12195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B43EF-90CA-014B-AD3C-B0E3FBC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операторы, операторы сравнения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&amp;, |, ^, ~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Helvetica" pitchFamily="2" charset="0"/>
              </a:rPr>
              <a:t>Операторы сравнения</a:t>
            </a:r>
          </a:p>
          <a:p>
            <a:pPr lvl="1"/>
            <a:r>
              <a:rPr lang="en-US" dirty="0">
                <a:latin typeface="Courier" pitchFamily="2" charset="0"/>
              </a:rPr>
              <a:t>&lt;, &lt;=, &gt;, &gt;=</a:t>
            </a:r>
          </a:p>
          <a:p>
            <a:pPr lvl="1"/>
            <a:r>
              <a:rPr lang="en-US" dirty="0">
                <a:latin typeface="Courier" pitchFamily="2" charset="0"/>
              </a:rPr>
              <a:t>==, !=</a:t>
            </a:r>
          </a:p>
          <a:p>
            <a:pPr lvl="1"/>
            <a:r>
              <a:rPr lang="en-US" dirty="0" err="1">
                <a:latin typeface="Courier" pitchFamily="2" charset="0"/>
              </a:rPr>
              <a:t>instanceof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CD47-552B-5F47-B62F-6664008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7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Логические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</a:rPr>
              <a:t>С коротким замыканием</a:t>
            </a:r>
          </a:p>
          <a:p>
            <a:pPr lvl="1"/>
            <a:r>
              <a:rPr lang="en-US" dirty="0">
                <a:latin typeface="Courier" pitchFamily="2" charset="0"/>
              </a:rPr>
              <a:t>&amp;&amp;, ||</a:t>
            </a:r>
          </a:p>
          <a:p>
            <a:r>
              <a:rPr lang="ru-RU" dirty="0">
                <a:latin typeface="Helvetica" pitchFamily="2" charset="0"/>
              </a:rPr>
              <a:t>Без короткого замыкания</a:t>
            </a:r>
          </a:p>
          <a:p>
            <a:pPr lvl="1"/>
            <a:r>
              <a:rPr lang="en-US" dirty="0">
                <a:latin typeface="Courier" pitchFamily="2" charset="0"/>
              </a:rPr>
              <a:t>&amp;, |, ^, !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&amp;&amp; 1 / x &gt; x + y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 1 / x &gt; x + y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деление на 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12AA8-9B54-B346-BCC0-605488F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0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Оператор присвоения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x;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 = 42);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выведет 42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Пример из жизни: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while ((value = </a:t>
            </a:r>
            <a:r>
              <a:rPr lang="en-US" dirty="0" err="1">
                <a:latin typeface="Courier" pitchFamily="2" charset="0"/>
              </a:rPr>
              <a:t>inputStream.read</a:t>
            </a:r>
            <a:r>
              <a:rPr lang="en-US" dirty="0">
                <a:latin typeface="Courier" pitchFamily="2" charset="0"/>
              </a:rPr>
              <a:t>()) &gt;=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что-то делаем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94179-707A-DD47-8451-257DF1C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8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Инкремент, декремент, присвоение с изменением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a++, ++a</a:t>
            </a:r>
          </a:p>
          <a:p>
            <a:r>
              <a:rPr lang="en-US" dirty="0">
                <a:latin typeface="Courier" pitchFamily="2" charset="0"/>
              </a:rPr>
              <a:t>a--, --a</a:t>
            </a:r>
          </a:p>
          <a:p>
            <a:r>
              <a:rPr lang="en-US" dirty="0">
                <a:latin typeface="Courier" pitchFamily="2" charset="0"/>
              </a:rPr>
              <a:t>+=, -=, *=, /=, %=, &amp;=, |=, ^=, &lt;&lt;=, &gt;&gt;=, &gt;&gt;&gt;=</a:t>
            </a:r>
          </a:p>
          <a:p>
            <a:r>
              <a:rPr lang="ru-RU" dirty="0">
                <a:latin typeface="Helvetica" pitchFamily="2" charset="0"/>
              </a:rPr>
              <a:t>Важно помнить что эти операции </a:t>
            </a:r>
            <a:r>
              <a:rPr lang="ru-RU" dirty="0" err="1">
                <a:latin typeface="Helvetica" pitchFamily="2" charset="0"/>
              </a:rPr>
              <a:t>неатомарны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98EAB-2E18-7C40-AC88-450EE28D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Тернарный оператор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? x : 1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039CD-3722-D74F-9128-6D5E24C6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Конструкции </a:t>
            </a:r>
            <a:r>
              <a:rPr lang="en-US" dirty="0">
                <a:latin typeface="Courier" pitchFamily="2" charset="0"/>
              </a:rPr>
              <a:t>if</a:t>
            </a:r>
            <a:r>
              <a:rPr lang="ru-RU" dirty="0">
                <a:latin typeface="Courier" pitchFamily="2" charset="0"/>
              </a:rPr>
              <a:t>, </a:t>
            </a:r>
            <a:r>
              <a:rPr lang="en-US" dirty="0">
                <a:latin typeface="Courier" pitchFamily="2" charset="0"/>
              </a:rPr>
              <a:t>if-else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if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 блоком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//if-else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D258431-588E-8D4B-BE5E-98E0DA352506}"/>
              </a:ext>
            </a:extLst>
          </p:cNvPr>
          <p:cNvCxnSpPr>
            <a:cxnSpLocks/>
          </p:cNvCxnSpPr>
          <p:nvPr/>
        </p:nvCxnSpPr>
        <p:spPr>
          <a:xfrm>
            <a:off x="5896305" y="1816812"/>
            <a:ext cx="0" cy="33332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1230AD8-D63C-AF42-8113-7A969BDA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2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else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 группируется с ближайшим </a:t>
            </a:r>
            <a:r>
              <a:rPr lang="en-US" dirty="0">
                <a:latin typeface="Courier" pitchFamily="2" charset="0"/>
              </a:rPr>
              <a:t>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(x ==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-1;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7792B-3BE9-0747-AAAC-7BE2AC0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Истоки и текущее положение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Истоки: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Изначально создавался как язык для встраиваемых (</a:t>
            </a:r>
            <a:r>
              <a:rPr lang="en-US" sz="2200" dirty="0">
                <a:latin typeface="Helvetica" pitchFamily="2" charset="0"/>
              </a:rPr>
              <a:t>embedded) </a:t>
            </a:r>
            <a:r>
              <a:rPr lang="ru-RU" sz="2200" dirty="0">
                <a:latin typeface="Helvetica" pitchFamily="2" charset="0"/>
              </a:rPr>
              <a:t>систем и апплетов</a:t>
            </a:r>
          </a:p>
          <a:p>
            <a:r>
              <a:rPr lang="ru-RU" sz="2200" dirty="0">
                <a:latin typeface="Helvetica" pitchFamily="2" charset="0"/>
              </a:rPr>
              <a:t>Синтаксис вдохновлен </a:t>
            </a:r>
            <a:r>
              <a:rPr lang="en-US" sz="2200" dirty="0">
                <a:latin typeface="Helvetica" pitchFamily="2" charset="0"/>
              </a:rPr>
              <a:t>C++</a:t>
            </a:r>
          </a:p>
          <a:p>
            <a:r>
              <a:rPr lang="en-US" sz="2200" dirty="0">
                <a:latin typeface="Helvetica" pitchFamily="2" charset="0"/>
              </a:rPr>
              <a:t>WORA</a:t>
            </a: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Сейчас:</a:t>
            </a:r>
          </a:p>
          <a:p>
            <a:r>
              <a:rPr lang="en-US" sz="2200" dirty="0">
                <a:latin typeface="Helvetica" pitchFamily="2" charset="0"/>
              </a:rPr>
              <a:t>Desktop</a:t>
            </a:r>
          </a:p>
          <a:p>
            <a:r>
              <a:rPr lang="ru-RU" sz="2200" dirty="0">
                <a:latin typeface="Helvetica" pitchFamily="2" charset="0"/>
              </a:rPr>
              <a:t>Встраиваемые системы</a:t>
            </a:r>
          </a:p>
          <a:p>
            <a:r>
              <a:rPr lang="en-US" sz="2200" dirty="0">
                <a:latin typeface="Helvetica" pitchFamily="2" charset="0"/>
              </a:rPr>
              <a:t>Backend</a:t>
            </a:r>
          </a:p>
          <a:p>
            <a:r>
              <a:rPr lang="en-US" sz="2200" dirty="0">
                <a:latin typeface="Helvetica" pitchFamily="2" charset="0"/>
              </a:rPr>
              <a:t>Android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40CF0-27AA-3545-9981-F23D8D6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7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if-else-if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==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==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&lt;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&gt;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Helvetica" pitchFamily="2" charset="0"/>
            </a:endParaRPr>
          </a:p>
          <a:p>
            <a:pPr marL="0" indent="0">
              <a:buNone/>
            </a:pPr>
            <a:endParaRPr lang="ru-RU" dirty="0">
              <a:latin typeface="Helvetica" pitchFamily="2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9E8B7-CB2A-E64D-96EC-7308037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switch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switch (choice)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0: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1: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 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fallthrough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2: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default: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A2A1-13FC-FC4E-A756-C8A3D33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63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Из любого типа можно построить массив данного типа.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Длина массива может быть определена в </a:t>
            </a:r>
            <a:r>
              <a:rPr lang="en" dirty="0">
                <a:latin typeface="Helvetica" pitchFamily="2" charset="0"/>
              </a:rPr>
              <a:t>runtime, </a:t>
            </a:r>
            <a:r>
              <a:rPr lang="ru-RU" dirty="0">
                <a:latin typeface="Helvetica" pitchFamily="2" charset="0"/>
              </a:rPr>
              <a:t>но после создания не может быть изменена.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 </a:t>
            </a:r>
            <a:r>
              <a:rPr lang="ru-RU" dirty="0" err="1">
                <a:latin typeface="Helvetica" pitchFamily="2" charset="0"/>
              </a:rPr>
              <a:t>аллоцируется</a:t>
            </a:r>
            <a:r>
              <a:rPr lang="ru-RU" dirty="0">
                <a:latin typeface="Helvetica" pitchFamily="2" charset="0"/>
              </a:rPr>
              <a:t> в куче и передаётся по ссылке.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Массивы проверяют тип данных (</a:t>
            </a:r>
            <a:r>
              <a:rPr lang="en" dirty="0" err="1">
                <a:latin typeface="Helvetica" pitchFamily="2" charset="0"/>
              </a:rPr>
              <a:t>ArrayStoreException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 границы (</a:t>
            </a:r>
            <a:r>
              <a:rPr lang="en" dirty="0" err="1">
                <a:latin typeface="Helvetica" pitchFamily="2" charset="0"/>
              </a:rPr>
              <a:t>ArrayIndexOutOfBoundsException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в </a:t>
            </a:r>
            <a:r>
              <a:rPr lang="en" dirty="0">
                <a:latin typeface="Helvetica" pitchFamily="2" charset="0"/>
              </a:rPr>
              <a:t>runtime.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C2202-8AEE-AF4E-8887-244DF902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1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массива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Два способа объявления: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предпочтительный способ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int a[];</a:t>
            </a:r>
          </a:p>
          <a:p>
            <a:pPr fontAlgn="base"/>
            <a:r>
              <a:rPr lang="ru-RU" dirty="0">
                <a:latin typeface="Helvetica" pitchFamily="2" charset="0"/>
              </a:rPr>
              <a:t>Инициализация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new int[100];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{0, 1, 2, 3, 4};</a:t>
            </a:r>
          </a:p>
          <a:p>
            <a:pPr lvl="1" fontAlgn="base"/>
            <a:r>
              <a:rPr lang="ru-RU" dirty="0">
                <a:latin typeface="Helvetica" pitchFamily="2" charset="0"/>
              </a:rPr>
              <a:t>анонимный массив: </a:t>
            </a:r>
            <a:r>
              <a:rPr lang="en-US" dirty="0">
                <a:latin typeface="Courier" pitchFamily="2" charset="0"/>
              </a:rPr>
              <a:t>foo(new int[] {0, 1, 2, 3, 4});</a:t>
            </a:r>
            <a:endParaRPr lang="en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662BC-92DA-C643-882A-F7DCE2B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1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Передача массива по ссылке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primes = {2, 3, 5, 7, 11, 13};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</a:t>
            </a: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primes;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primes[0] = 1;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и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равны 1</a:t>
            </a: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Arrays.copyOf</a:t>
            </a:r>
            <a:r>
              <a:rPr lang="en-US" dirty="0">
                <a:latin typeface="Courier" pitchFamily="2" charset="0"/>
              </a:rPr>
              <a:t>(primes,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primes.length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стал отдельным массивом с длиной как у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 */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23432-D10A-DB46-B379-5BC7E2B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0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Helvetica" pitchFamily="2" charset="0"/>
              </a:rPr>
              <a:t>Ковариантность</a:t>
            </a:r>
            <a:r>
              <a:rPr lang="ru-RU" dirty="0">
                <a:latin typeface="Helvetica" pitchFamily="2" charset="0"/>
              </a:rPr>
              <a:t> массивов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String[] a = new String[1];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/*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Компилируется. Строка это объект,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и поэтому, можно считать массив строк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массивом объектов*/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Object[] b = a;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runtime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ArrayStoreException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b[0] = 5;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DCE1C-91FA-B247-8851-D3C6CC85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3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Многомерные 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int[][] </a:t>
            </a:r>
            <a:r>
              <a:rPr lang="en-US" dirty="0">
                <a:effectLst/>
                <a:latin typeface="Courier" pitchFamily="2" charset="0"/>
              </a:rPr>
              <a:t>matrix</a:t>
            </a:r>
            <a:r>
              <a:rPr lang="en" dirty="0">
                <a:effectLst/>
                <a:latin typeface="Courier" pitchFamily="2" charset="0"/>
              </a:rPr>
              <a:t> =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{1, 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1, 2,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1,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0, 0, 1}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};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matrix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[1][2] == ?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C0C61-E393-DB48-9AA9-6B0A9240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9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while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 err="1">
                <a:latin typeface="Courier" pitchFamily="2" charset="0"/>
              </a:rPr>
              <a:t>do..while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10)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do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--</a:t>
            </a:r>
            <a:r>
              <a:rPr lang="en-US" dirty="0">
                <a:latin typeface="Courier" pitchFamily="2" charset="0"/>
              </a:rPr>
              <a:t>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&gt; 0);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5C3F0-218B-5444-975D-928F798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for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По сути, сокращение цикла </a:t>
            </a:r>
            <a:r>
              <a:rPr lang="en-US" dirty="0">
                <a:effectLst/>
                <a:latin typeface="Helvetica" pitchFamily="2" charset="0"/>
              </a:rPr>
              <a:t>while: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++) {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}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И даже, хотя оператора «запятая» нет, можно так (но не нужно):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++, </a:t>
            </a:r>
            <a:r>
              <a:rPr lang="en-US" dirty="0" err="1">
                <a:effectLst/>
                <a:latin typeface="Courier" pitchFamily="2" charset="0"/>
              </a:rPr>
              <a:t>j++</a:t>
            </a:r>
            <a:r>
              <a:rPr lang="ru-RU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{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A199B-7F5B-6640-91B5-1C407455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73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Видимость переменной цикла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no longer defined here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 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is still defined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85021-5550-E44B-B7F8-33E3A0E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3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Виртуальная машина </a:t>
            </a:r>
            <a:r>
              <a:rPr lang="en-US" dirty="0">
                <a:latin typeface="Helvetica" pitchFamily="2" charset="0"/>
              </a:rPr>
              <a:t>(JVM)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WORA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Безопасность исполнения</a:t>
            </a:r>
          </a:p>
          <a:p>
            <a:r>
              <a:rPr lang="ru-RU" sz="2200" dirty="0">
                <a:latin typeface="Helvetica" pitchFamily="2" charset="0"/>
              </a:rPr>
              <a:t>Исключение фатальных ошибок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Выполняет </a:t>
            </a:r>
            <a:r>
              <a:rPr lang="ru-RU" sz="2200" dirty="0" err="1">
                <a:latin typeface="Helvetica" pitchFamily="2" charset="0"/>
              </a:rPr>
              <a:t>платформонезависимый</a:t>
            </a:r>
            <a:r>
              <a:rPr lang="ru-RU" sz="2200" dirty="0">
                <a:latin typeface="Helvetica" pitchFamily="2" charset="0"/>
              </a:rPr>
              <a:t> байт-код</a:t>
            </a:r>
          </a:p>
          <a:p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28CEB-F69E-FA42-9447-CFBB7A3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0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Прерывание цикла целиком: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(years &lt;= 100) {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payment;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double</a:t>
            </a:r>
            <a:r>
              <a:rPr lang="en" dirty="0">
                <a:latin typeface="Courier" pitchFamily="2" charset="0"/>
              </a:rPr>
              <a:t> interest = balance * </a:t>
            </a:r>
            <a:r>
              <a:rPr lang="en" dirty="0" err="1">
                <a:latin typeface="Courier" pitchFamily="2" charset="0"/>
              </a:rPr>
              <a:t>interestRate</a:t>
            </a:r>
            <a:r>
              <a:rPr lang="en" dirty="0">
                <a:latin typeface="Courier" pitchFamily="2" charset="0"/>
              </a:rPr>
              <a:t> / 100;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interest; 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(balance &gt;= goal)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  years++;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r>
              <a:rPr lang="ru-RU" dirty="0">
                <a:latin typeface="Helvetica" pitchFamily="2" charset="0"/>
              </a:rPr>
              <a:t>Переход к следующей итерации: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(sum &lt; goal) {</a:t>
            </a: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number: ");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(n &lt; 0) </a:t>
            </a:r>
            <a:r>
              <a:rPr lang="en" b="1" dirty="0">
                <a:latin typeface="Courier" pitchFamily="2" charset="0"/>
              </a:rPr>
              <a:t>continue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sum += n;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not executed if n &lt; 0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91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меток для 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int</a:t>
            </a:r>
            <a:r>
              <a:rPr lang="en" dirty="0">
                <a:latin typeface="Courier" pitchFamily="2" charset="0"/>
              </a:rPr>
              <a:t> n;</a:t>
            </a:r>
          </a:p>
          <a:p>
            <a:pPr marL="0" indent="0" fontAlgn="base">
              <a:buNone/>
            </a:pP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label is here!</a:t>
            </a:r>
          </a:p>
          <a:p>
            <a:pPr marL="0" indent="0" fontAlgn="base">
              <a:buNone/>
            </a:pP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: </a:t>
            </a: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for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 &gt;= 0: ");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 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    if</a:t>
            </a:r>
            <a:r>
              <a:rPr lang="en" dirty="0">
                <a:latin typeface="Courier" pitchFamily="2" charset="0"/>
              </a:rPr>
              <a:t> (n &lt; 0)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 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break out of </a:t>
            </a:r>
            <a:r>
              <a:rPr lang="en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read_data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loop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9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Файл </a:t>
            </a:r>
            <a:r>
              <a:rPr lang="en-US" dirty="0" err="1">
                <a:latin typeface="Courier" pitchFamily="2" charset="0"/>
              </a:rPr>
              <a:t>HelloWorld.java</a:t>
            </a:r>
            <a:r>
              <a:rPr lang="en-US" dirty="0">
                <a:latin typeface="Courier" pitchFamily="2" charset="0"/>
              </a:rPr>
              <a:t>: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package ru.croc.java.lesson01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java.lang.System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/**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Javadoc.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@author </a:t>
            </a:r>
            <a:r>
              <a:rPr lang="en-US" dirty="0" err="1">
                <a:effectLst/>
                <a:latin typeface="Courier" pitchFamily="2" charset="0"/>
              </a:rPr>
              <a:t>aaltaev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*/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public class HelloWorld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</a:t>
            </a:r>
            <a:r>
              <a:rPr lang="ru-RU" dirty="0">
                <a:effectLst/>
                <a:latin typeface="Courier" pitchFamily="2" charset="0"/>
              </a:rPr>
              <a:t>// Однострочный комментарий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public static void main(String[]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ru-RU" dirty="0">
                <a:latin typeface="Courier" pitchFamily="2" charset="0"/>
              </a:rPr>
              <a:t>/* Многострочный</a:t>
            </a:r>
            <a:br>
              <a:rPr lang="ru-RU" dirty="0">
                <a:latin typeface="Courier" pitchFamily="2" charset="0"/>
              </a:rPr>
            </a:br>
            <a:r>
              <a:rPr lang="ru-RU" dirty="0">
                <a:latin typeface="Courier" pitchFamily="2" charset="0"/>
              </a:rPr>
              <a:t>    комментарий */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(”Hello, World!”);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20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</a:t>
            </a:r>
            <a:r>
              <a:rPr lang="en-US" dirty="0" err="1">
                <a:latin typeface="Courier" pitchFamily="2" charset="0"/>
              </a:rPr>
              <a:t>javac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HelloWorld.java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java HelloWorld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Hello, World!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64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Задача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В цикле от 1 до 100 вывести на экран все числа, кратные 7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Решение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package ru.croc.java2020.lesson01;</a:t>
            </a:r>
            <a:br>
              <a:rPr lang="en" dirty="0">
                <a:latin typeface="Courier" pitchFamily="2" charset="0"/>
              </a:rPr>
            </a:b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public class </a:t>
            </a:r>
            <a:r>
              <a:rPr lang="en" dirty="0" err="1">
                <a:latin typeface="Courier" pitchFamily="2" charset="0"/>
              </a:rPr>
              <a:t>MultiplesOfSeven</a:t>
            </a:r>
            <a:r>
              <a:rPr lang="en" dirty="0">
                <a:latin typeface="Courier" pitchFamily="2" charset="0"/>
              </a:rPr>
              <a:t>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public static void main(String[] </a:t>
            </a:r>
            <a:r>
              <a:rPr lang="en" dirty="0" err="1">
                <a:latin typeface="Courier" pitchFamily="2" charset="0"/>
              </a:rPr>
              <a:t>args</a:t>
            </a:r>
            <a:r>
              <a:rPr lang="en" dirty="0">
                <a:latin typeface="Courier" pitchFamily="2" charset="0"/>
              </a:rPr>
              <a:t>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for (int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= 1;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&lt;= 100;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++)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if 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% 7 == 0)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    </a:t>
            </a:r>
            <a:r>
              <a:rPr lang="en" dirty="0" err="1">
                <a:latin typeface="Courier" pitchFamily="2" charset="0"/>
              </a:rPr>
              <a:t>System.</a:t>
            </a:r>
            <a:r>
              <a:rPr lang="en" i="1" dirty="0" err="1">
                <a:latin typeface="Courier" pitchFamily="2" charset="0"/>
              </a:rPr>
              <a:t>out</a:t>
            </a:r>
            <a:r>
              <a:rPr lang="en" dirty="0" err="1">
                <a:latin typeface="Courier" pitchFamily="2" charset="0"/>
              </a:rPr>
              <a:t>.println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);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37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Домашнее задание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Настроить среду разработки: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>
                <a:latin typeface="Helvetica" pitchFamily="2" charset="0"/>
              </a:rPr>
              <a:t>JDK 17 (</a:t>
            </a:r>
            <a:r>
              <a:rPr lang="en-US" dirty="0">
                <a:latin typeface="Helvetica" pitchFamily="2" charset="0"/>
                <a:hlinkClick r:id="rId2"/>
              </a:rPr>
              <a:t>https://bell-sw.com/pages/downloads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 err="1">
                <a:latin typeface="Helvetica" pitchFamily="2" charset="0"/>
              </a:rPr>
              <a:t>Intellij</a:t>
            </a:r>
            <a:r>
              <a:rPr lang="en-US" dirty="0">
                <a:latin typeface="Helvetica" pitchFamily="2" charset="0"/>
              </a:rPr>
              <a:t> IDEA (</a:t>
            </a:r>
            <a:r>
              <a:rPr lang="en-US" dirty="0">
                <a:latin typeface="Helvetica" pitchFamily="2" charset="0"/>
                <a:hlinkClick r:id="rId3"/>
              </a:rPr>
              <a:t>https://www.jetbrains.com/ru-ru/idea/download/</a:t>
            </a:r>
            <a:r>
              <a:rPr lang="en-US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или любую </a:t>
            </a:r>
            <a:r>
              <a:rPr lang="en-US" dirty="0">
                <a:latin typeface="Helvetica" pitchFamily="2" charset="0"/>
              </a:rPr>
              <a:t>IDE </a:t>
            </a:r>
            <a:r>
              <a:rPr lang="ru-RU" dirty="0">
                <a:latin typeface="Helvetica" pitchFamily="2" charset="0"/>
              </a:rPr>
              <a:t>на ваш выбор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Создать профиль на </a:t>
            </a:r>
            <a:r>
              <a:rPr lang="en-US" dirty="0">
                <a:latin typeface="Helvetica" pitchFamily="2" charset="0"/>
              </a:rPr>
              <a:t>GitHub (</a:t>
            </a:r>
            <a:r>
              <a:rPr lang="en-US" dirty="0">
                <a:latin typeface="Helvetica" pitchFamily="2" charset="0"/>
                <a:hlinkClick r:id="rId4"/>
              </a:rPr>
              <a:t>https://github.com/</a:t>
            </a:r>
            <a:r>
              <a:rPr lang="en-US" dirty="0">
                <a:latin typeface="Helvetica" pitchFamily="2" charset="0"/>
              </a:rPr>
              <a:t>)</a:t>
            </a:r>
            <a:endParaRPr lang="ru-RU" dirty="0">
              <a:latin typeface="Helvetica" pitchFamily="2" charset="0"/>
            </a:endParaRPr>
          </a:p>
          <a:p>
            <a:pPr marL="971550" lvl="1" indent="-514350" fontAlgn="base">
              <a:buFont typeface="+mj-lt"/>
              <a:buAutoNum type="arabicPeriod"/>
            </a:pPr>
            <a:endParaRPr lang="en-US" dirty="0">
              <a:latin typeface="Helvetica" pitchFamily="2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Написать детектор палиндрома. Для проверки можно использовать строку «А роза упала на лапу </a:t>
            </a:r>
            <a:r>
              <a:rPr lang="ru-RU" dirty="0" err="1">
                <a:latin typeface="Helvetica" pitchFamily="2" charset="0"/>
              </a:rPr>
              <a:t>Азора</a:t>
            </a:r>
            <a:r>
              <a:rPr lang="ru-RU" dirty="0">
                <a:latin typeface="Helvetica" pitchFamily="2" charset="0"/>
              </a:rPr>
              <a:t>»</a:t>
            </a:r>
          </a:p>
          <a:p>
            <a:pPr marL="514350" indent="-514350" fontAlgn="base">
              <a:buFont typeface="+mj-lt"/>
              <a:buAutoNum type="arabicPeriod"/>
            </a:pPr>
            <a:endParaRPr lang="ru-RU" dirty="0">
              <a:latin typeface="Helvetica" pitchFamily="2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Выложить решение на </a:t>
            </a:r>
            <a:r>
              <a:rPr lang="en-US" dirty="0">
                <a:latin typeface="Helvetica" pitchFamily="2" charset="0"/>
              </a:rPr>
              <a:t>GitHub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Сервисы виртуальной машины 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ru-RU" sz="2200" dirty="0">
                <a:latin typeface="Helvetica" pitchFamily="2" charset="0"/>
              </a:rPr>
              <a:t>Интерпретация и </a:t>
            </a:r>
            <a:r>
              <a:rPr lang="en-US" sz="2200" dirty="0">
                <a:latin typeface="Helvetica" pitchFamily="2" charset="0"/>
              </a:rPr>
              <a:t>JIT-</a:t>
            </a:r>
            <a:r>
              <a:rPr lang="ru-RU" sz="2200" dirty="0">
                <a:latin typeface="Helvetica" pitchFamily="2" charset="0"/>
              </a:rPr>
              <a:t>компиляция байт-кода</a:t>
            </a:r>
          </a:p>
          <a:p>
            <a:r>
              <a:rPr lang="en" sz="2200" dirty="0">
                <a:latin typeface="Helvetica" pitchFamily="2" charset="0"/>
              </a:rPr>
              <a:t>Garbage Collection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 err="1">
                <a:latin typeface="Helvetica" pitchFamily="2" charset="0"/>
              </a:rPr>
              <a:t>Многопоточность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Загрузка и исполнение кода в </a:t>
            </a:r>
            <a:r>
              <a:rPr lang="en" sz="2200" dirty="0">
                <a:latin typeface="Helvetica" pitchFamily="2" charset="0"/>
              </a:rPr>
              <a:t>runtime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Рефлексия</a:t>
            </a:r>
          </a:p>
          <a:p>
            <a:r>
              <a:rPr lang="ru-RU" sz="2200" dirty="0">
                <a:latin typeface="Helvetica" pitchFamily="2" charset="0"/>
              </a:rPr>
              <a:t>Стандартная библиотека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79F3F-0ACF-114B-901C-06EB37E1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Интерпретация и </a:t>
            </a:r>
            <a:r>
              <a:rPr lang="en-US" dirty="0">
                <a:latin typeface="Helvetica" pitchFamily="2" charset="0"/>
              </a:rPr>
              <a:t>JIT-</a:t>
            </a:r>
            <a:r>
              <a:rPr lang="ru-RU" dirty="0">
                <a:latin typeface="Helvetica" pitchFamily="2" charset="0"/>
              </a:rPr>
              <a:t>компиляция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2FFCED-47C5-6448-A1B2-E7B1A1E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8" y="1573261"/>
            <a:ext cx="7477124" cy="485606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5D1C7C-322E-6349-AF19-07D19C5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5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Helvetica" pitchFamily="2" charset="0"/>
              </a:rPr>
              <a:t>Garbage Collection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ru-RU" sz="2200" dirty="0">
                <a:latin typeface="Helvetica" pitchFamily="2" charset="0"/>
              </a:rPr>
              <a:t>Разработчику не нужно управлять памятью вручную</a:t>
            </a:r>
          </a:p>
          <a:p>
            <a:r>
              <a:rPr lang="ru-RU" sz="2200" dirty="0">
                <a:latin typeface="Helvetica" pitchFamily="2" charset="0"/>
              </a:rPr>
              <a:t>Объекты, на которые нет ссылок, автоматически «уничтожаются»</a:t>
            </a:r>
          </a:p>
          <a:p>
            <a:r>
              <a:rPr lang="ru-RU" sz="2200" dirty="0">
                <a:latin typeface="Helvetica" pitchFamily="2" charset="0"/>
              </a:rPr>
              <a:t>Достоинства: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ошибок, связанных с неправильным использованием памяти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утечек памяти</a:t>
            </a:r>
          </a:p>
          <a:p>
            <a:r>
              <a:rPr lang="ru-RU" sz="2200" dirty="0">
                <a:latin typeface="Helvetica" pitchFamily="2" charset="0"/>
              </a:rPr>
              <a:t>Недостатки:</a:t>
            </a:r>
          </a:p>
          <a:p>
            <a:pPr lvl="1"/>
            <a:r>
              <a:rPr lang="en-US" sz="1800" dirty="0">
                <a:latin typeface="Helvetica" pitchFamily="2" charset="0"/>
              </a:rPr>
              <a:t>STW-</a:t>
            </a:r>
            <a:r>
              <a:rPr lang="ru-RU" sz="1800" dirty="0">
                <a:latin typeface="Helvetica" pitchFamily="2" charset="0"/>
              </a:rPr>
              <a:t>паузы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Потребление ресурсов </a:t>
            </a:r>
            <a:r>
              <a:rPr lang="en-US" sz="1800" dirty="0">
                <a:latin typeface="Helvetica" pitchFamily="2" charset="0"/>
              </a:rPr>
              <a:t>CPU </a:t>
            </a:r>
            <a:r>
              <a:rPr lang="ru-RU" sz="1800" dirty="0">
                <a:latin typeface="Helvetica" pitchFamily="2" charset="0"/>
              </a:rPr>
              <a:t>и памяти</a:t>
            </a:r>
          </a:p>
          <a:p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Большое количество подходов и техник «сбора мусора»</a:t>
            </a:r>
          </a:p>
          <a:p>
            <a:r>
              <a:rPr lang="ru-RU" sz="2200" dirty="0">
                <a:latin typeface="Helvetica" pitchFamily="2" charset="0"/>
              </a:rPr>
              <a:t>Виртуальная машина может предоставлять несколько различных реализаций сборщиков мусора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0A7F5-C530-3C44-A6E8-6B26838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Ключевые слова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Autofit/>
          </a:bodyPr>
          <a:lstStyle/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abstract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assert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boolean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break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byte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char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exports (Java 9)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extends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finally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implements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import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instanceof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interface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long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module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new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package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private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protected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public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record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requires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short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static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strictfp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super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switch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synchronized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throws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transient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var (Java 10)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volatile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yield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goto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88B29-FE8E-7141-8B17-4B64597F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0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Комментарии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Helvetica" pitchFamily="2" charset="0"/>
              </a:rPr>
              <a:t>Однострочные</a:t>
            </a:r>
            <a:br>
              <a:rPr lang="ru-RU" sz="2200" dirty="0">
                <a:latin typeface="Helvetica" pitchFamily="2" charset="0"/>
              </a:rPr>
            </a:br>
            <a:br>
              <a:rPr lang="en-US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Single-line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Многострочные</a:t>
            </a:r>
            <a:br>
              <a:rPr lang="en-US" sz="2200" dirty="0">
                <a:latin typeface="Helvetica" pitchFamily="2" charset="0"/>
              </a:rPr>
            </a:b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Multi-line</a:t>
            </a:r>
            <a:b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comment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*/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Документация</a:t>
            </a:r>
            <a:br>
              <a:rPr lang="en-US" sz="2200" dirty="0">
                <a:latin typeface="Helvetica" pitchFamily="2" charset="0"/>
              </a:rPr>
            </a:b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/**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This is a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javadoc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@version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@author Andrei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Altaev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*/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4C0D9A4-4DA2-6B45-91A5-8A3E18D5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89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2396</Words>
  <Application>Microsoft Office PowerPoint</Application>
  <PresentationFormat>Широкоэкранный</PresentationFormat>
  <Paragraphs>531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</vt:lpstr>
      <vt:lpstr>Courier New</vt:lpstr>
      <vt:lpstr>Helvetica</vt:lpstr>
      <vt:lpstr>Тема Office</vt:lpstr>
      <vt:lpstr>Курс КРОК по Java</vt:lpstr>
      <vt:lpstr>Java Timeline</vt:lpstr>
      <vt:lpstr>Истоки и текущее положение языка</vt:lpstr>
      <vt:lpstr>Виртуальная машина (JVM)</vt:lpstr>
      <vt:lpstr>Сервисы виртуальной машины и платформы</vt:lpstr>
      <vt:lpstr>Интерпретация и JIT-компиляция</vt:lpstr>
      <vt:lpstr>Garbage Collection</vt:lpstr>
      <vt:lpstr>Ключевые слова языка</vt:lpstr>
      <vt:lpstr>Комментарии</vt:lpstr>
      <vt:lpstr>Система типов</vt:lpstr>
      <vt:lpstr>Целочисленные типы</vt:lpstr>
      <vt:lpstr>Типы с плавающей запятой</vt:lpstr>
      <vt:lpstr>Особенности типов с плавающей запятой</vt:lpstr>
      <vt:lpstr>Приводимость числовых типов</vt:lpstr>
      <vt:lpstr>Тип char</vt:lpstr>
      <vt:lpstr>Тип boolean</vt:lpstr>
      <vt:lpstr>Объявление и инициализация переменных</vt:lpstr>
      <vt:lpstr>Константы</vt:lpstr>
      <vt:lpstr>Область видимости переменной</vt:lpstr>
      <vt:lpstr>Type Inference (Java 10+)</vt:lpstr>
      <vt:lpstr>Арифметические операторы</vt:lpstr>
      <vt:lpstr>Сдвиги</vt:lpstr>
      <vt:lpstr>Побитовые операторы, операторы сравнения</vt:lpstr>
      <vt:lpstr>Логические операторы</vt:lpstr>
      <vt:lpstr>Оператор присвоения</vt:lpstr>
      <vt:lpstr>Инкремент, декремент, присвоение с изменением</vt:lpstr>
      <vt:lpstr>Тернарный оператор</vt:lpstr>
      <vt:lpstr>Конструкции if, if-else</vt:lpstr>
      <vt:lpstr>else  группируется с ближайшим if</vt:lpstr>
      <vt:lpstr>if-else-if</vt:lpstr>
      <vt:lpstr>switch</vt:lpstr>
      <vt:lpstr>Массивы</vt:lpstr>
      <vt:lpstr>Объявление и инициализация массива</vt:lpstr>
      <vt:lpstr>Передача массива по ссылке</vt:lpstr>
      <vt:lpstr>Ковариантность массивов</vt:lpstr>
      <vt:lpstr>Многомерные массивы</vt:lpstr>
      <vt:lpstr>Циклы while и do..while</vt:lpstr>
      <vt:lpstr>Циклы for</vt:lpstr>
      <vt:lpstr>Видимость переменной цикла</vt:lpstr>
      <vt:lpstr>Использование break и continue</vt:lpstr>
      <vt:lpstr>Использование меток для break и continue</vt:lpstr>
      <vt:lpstr>Написание и запуск первой программы</vt:lpstr>
      <vt:lpstr>Написание и запуск первой программы</vt:lpstr>
      <vt:lpstr>Задача</vt:lpstr>
      <vt:lpstr>Решение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КРОК по Java</dc:title>
  <dc:creator>Altaev Andrey</dc:creator>
  <cp:lastModifiedBy>Verkhushin Sergey</cp:lastModifiedBy>
  <cp:revision>48</cp:revision>
  <dcterms:created xsi:type="dcterms:W3CDTF">2020-10-05T14:25:36Z</dcterms:created>
  <dcterms:modified xsi:type="dcterms:W3CDTF">2023-10-04T08:38:28Z</dcterms:modified>
</cp:coreProperties>
</file>