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4"/>
  </p:notesMasterIdLst>
  <p:sldIdLst>
    <p:sldId id="257" r:id="rId2"/>
    <p:sldId id="317" r:id="rId3"/>
    <p:sldId id="318" r:id="rId4"/>
    <p:sldId id="256" r:id="rId5"/>
    <p:sldId id="325" r:id="rId6"/>
    <p:sldId id="329" r:id="rId7"/>
    <p:sldId id="327" r:id="rId8"/>
    <p:sldId id="326" r:id="rId9"/>
    <p:sldId id="328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21" r:id="rId68"/>
    <p:sldId id="322" r:id="rId69"/>
    <p:sldId id="324" r:id="rId70"/>
    <p:sldId id="330" r:id="rId71"/>
    <p:sldId id="323" r:id="rId72"/>
    <p:sldId id="331" r:id="rId7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5"/>
      <p:bold r:id="rId76"/>
      <p:italic r:id="rId77"/>
      <p:boldItalic r:id="rId78"/>
    </p:embeddedFont>
    <p:embeddedFont>
      <p:font typeface="Lato" panose="020F0502020204030203" pitchFamily="34" charset="0"/>
      <p:regular r:id="rId79"/>
      <p:bold r:id="rId80"/>
      <p:italic r:id="rId81"/>
      <p:boldItalic r:id="rId82"/>
    </p:embeddedFont>
    <p:embeddedFont>
      <p:font typeface="Raleway" pitchFamily="2" charset="-52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khushin Sergey" initials="VS" lastIdx="1" clrIdx="0">
    <p:extLst>
      <p:ext uri="{19B8F6BF-5375-455C-9EA6-DF929625EA0E}">
        <p15:presenceInfo xmlns:p15="http://schemas.microsoft.com/office/powerpoint/2012/main" userId="S-1-5-21-6776287-713701337-1555438652-44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ad5ff97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ad5ff97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ad5ff97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ad5ff97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ad5ff97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ad5ff97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ad5ff97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ad5ff97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ad5ff97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ad5ff97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ad5ff9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ad5ff9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ad5ff9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ad5ff9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ad5ff97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ad5ff97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ad5ff9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ad5ff9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ad5ff97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ad5ff97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683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ad5ff97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ad5ff97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ad5ff97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ad5ff97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ad5ff97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ad5ff97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ad5ff97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ad5ff97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ad5ff97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ad5ff97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ad5ff97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ad5ff97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ad5ff97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ad5ff97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ad5ff97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ad5ff97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ad5ff97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ad5ff97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ad5ff97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ad5ff97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006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ad5ff97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ad5ff97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ad5ff97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ad5ff97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ad5ff9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ad5ff9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ad5ff971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ad5ff971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ad5ff97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ad5ff97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ad5ff97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ad5ff97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5ad5ff97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5ad5ff97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5ad5ff97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5ad5ff97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5ad5ff97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5ad5ff97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5ad5ff9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5ad5ff9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5ad5ff97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5ad5ff97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5ad5ff971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5ad5ff971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5ad5ff97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5ad5ff97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5ad5ff97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5ad5ff97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5ad5ff97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5ad5ff97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5ad5ff97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5ad5ff97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ad5ff97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ad5ff97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5ad5ff97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5ad5ff97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5ad5ff97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5ad5ff97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5ad5ff97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5ad5ff97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4482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5ad5ff97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5ad5ff97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5ad5ff97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5ad5ff97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ad5ff97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ad5ff97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5ad5ff971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5ad5ff971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5ad5ff97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5ad5ff97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5ad5ff97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5ad5ff97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ad5ff971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ad5ff971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ad5ff971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ad5ff971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5ad5ff97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5ad5ff97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5ad5ff97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5ad5ff97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2831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5ad5ff97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5ad5ff971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5ad5ff97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5ad5ff97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7b9697a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7b9697a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7b9697ae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7b9697ae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7b9697a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7b9697a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5ad5ff97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5ad5ff97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7641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60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6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1402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5334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6076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176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9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16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5850" y="882527"/>
            <a:ext cx="3177532" cy="426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Посчитать определитель матрицы: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13AF1-B4F8-44B1-A5ED-0A9F247D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81" y="1309255"/>
            <a:ext cx="4466656" cy="36990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Синхронизация потоков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редко исполняются изолированно. Часто различным потокам приходится останавливать/возобновлять свое исполнение в зависимости от состояния других потоков.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Причины синхронизации: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Совместный доступ к ресурсам (память, файлы, устройства ввода-вывода).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Ожидание результат вычислений.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Многопоточность в Java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Базовая поддержка на уровне языка (Thread, synchronized).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Высокоуровневые API java.util.concurrent.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Базовые примитивы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 Runnable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abstract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void run()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Сама по себе реализация интерфейса Runnable не обеспечивает выполнение в отдельном потоке.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Для запуска инструкций в отдельном потоке необходимо используется класс Thread.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public class Thread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implements Runnable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/* What will be run. */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private Runnable target;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public void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run()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if (target != null)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target.run();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Два способа создания потока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Создать класс, наследующий Thread и переопределить метод run().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Создать класс, реализующий интерфейс Runnable и передать его экземпляр в конструктор Thread.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Создать поток, печатающий в цикле заданный символ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потока. Способ 1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CharThread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 Thread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final char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CharThread(char c)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this.c =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void run()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(true)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потока. Способ 2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CharRunnable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implements Runnable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final char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CharRunnable(char c)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this.c =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void run()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(true)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Запуск потока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запуска потока используется метод Thread.start(). Поток начинает исполняться параллельно.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CharThread('a');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bbbbbbbaabbaabbaabbaabbbaabbaabbaabbaabbaabbaabbaabbaabbaabbaabbaabbaabbaabbaabbaa...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Решение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7ACF18-7636-44AD-A23D-0CD09D16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59" y="1028528"/>
            <a:ext cx="7145482" cy="38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06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Запуск потока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После вызова метода start() вызывающий поток продолжает свое исполнение, не дожидаясь завершения метода.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Параллельно начинает исполняться метод run() нового потока.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run() не приводит к параллельному исполнению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Runnable.run() и Thread.run() выполнят инструкции в текущем потоке!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CharThread('a');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Runnable t2 = new CharRunnable('b');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 // will never run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aaaaaaaaaaaaaaaaaaaaaaaaaaaaaaaaaaaaaaaaaaaaaaaaaaaaaaaaaaaaaaaaaaaaaaaaaaaaaaaaaaa...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Печатать символы с разной частотой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Thread.sleep()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приостановки исполнения текущего потока используется метод Thread.sleep().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native void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(long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millis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throws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InterruptedException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Javadoc: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Causes the currently executing thread to sleep (temporarily cease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execution) for the specified number of milliseconds, </a:t>
            </a:r>
            <a:r>
              <a:rPr lang="en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subject to</a:t>
            </a:r>
            <a:endParaRPr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the precision and accuracy of system timers and schedulers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 The thread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does not lose ownership of any monitors.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Вывод символа с заданной частотой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public class CharRunnable implements Runnable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private final char c;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private final 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float frequency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public CharRunnable(char c, float frequency)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this.c = c;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this.frequency = frequency;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while (true)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Thread.sleep((long)(1e3 / frequency));</a:t>
            </a:r>
            <a:endParaRPr sz="11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} catch (InterruptedException e)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; // stop execution if thread was interrupted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Символ ‘a’ будем печатать в два раза чаще, чем ‘b’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Thread(new CharRunnable('a', 10));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CharRunnable('b', 5));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ababaabaabaabaabaabaabaabaabaabaabaabaabaabaabaabaabaabaabaabaabaabaabaabaabaabaabaabaabaabaabaabaabaabaab...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Каждые 16 символов добавлять перевод строки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Выравнивание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CharRunnable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private static int numPrinted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while (true)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System.out.print(c);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numPrinted++;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  if (numPrinted % 16 == 0)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// sleep...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Посмотрим на вывод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ababaabaabaabaab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aabaabaabaabaaba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abaabaabaabaabaa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baabaabaabaabaab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aabaabaabaabaaba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abaabaababaabaab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aabaabaabaabaaba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Вроде бы все хорошо, но, что если печатать символы чаще?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Печатаем символы быстрее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Thread(new CharRunnable('a',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10_000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CharRunnable('b',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5_000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t2.start();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ВРЕМЯ ВЫПОЛНЕНИЯ: 150 СЕКУНД</a:t>
            </a:r>
            <a:endParaRPr dirty="0"/>
          </a:p>
        </p:txBody>
      </p:sp>
      <p:pic>
        <p:nvPicPr>
          <p:cNvPr id="3078" name="Picture 6" descr="ᐈ Картинки надпись май фотографии, картинки wtf | скачать на Depositphotos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54" y="945000"/>
            <a:ext cx="5354491" cy="378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2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Смотрим на вывод</a:t>
            </a: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abababababababab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abababababaaaaba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bababababababababbbbbbbbbbbbbbbb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bababababababababb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babababababababbbbbbbbbbbbbb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bbbbbbbbbbbbbbbb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все сломалось?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Потокобезопасность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CharRunnable не потокобезопасный.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Класс называется потокобезопасным, если его поведение корректно вне зависимости от способа использования в многопоточной среде.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Классы проблем многопоточных приложений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interference</a:t>
            </a:r>
            <a:endParaRPr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Атомарность чтения и записи, неопределенность параллелизма.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Memory consistency</a:t>
            </a:r>
            <a:endParaRPr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Синхронизация изменений в данных между разными потоками: happens-before.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бороться с этими проблемами: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не использовать общие переменные в разных потоках;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обеспечить неизменяемость общих переменных (immutability);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highlight>
                  <a:srgbClr val="FFF2CC"/>
                </a:highlight>
              </a:rPr>
              <a:t>синхронизировать доступ к общим переменным</a:t>
            </a:r>
            <a:r>
              <a:rPr lang="en"/>
              <a:t>, так что одновременно с ними будет работать только один поток.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Критическая секция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Блок инструкций, в котором производится доступ к общим ресурсам, который не должен одновременно исполняться более, чем одним потоком исполнения.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Состояние гонки (неопределенность параллелизма)</a:t>
            </a:r>
            <a:endParaRPr dirty="0"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233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ru-RU" dirty="0"/>
              <a:t>Ошибка проектирования многопоточной системы или приложения, при которой работа системы или приложения зависит от того, в каком порядке выполняются части кода. Своё название ошибка получила от похожей ошибки проектирования электронных схем.</a:t>
            </a:r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endParaRPr lang="ru-RU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ru-RU" dirty="0"/>
              <a:t>Состояние гонки — «плавающая» ошибка, проявляющаяся в случайные моменты времени и «пропадающая» при попытке её локализовать.</a:t>
            </a:r>
            <a:endParaRPr dirty="0"/>
          </a:p>
        </p:txBody>
      </p:sp>
      <p:sp>
        <p:nvSpPr>
          <p:cNvPr id="4" name="Google Shape;258;p43"/>
          <p:cNvSpPr txBox="1">
            <a:spLocks/>
          </p:cNvSpPr>
          <p:nvPr/>
        </p:nvSpPr>
        <p:spPr>
          <a:xfrm>
            <a:off x="7825406" y="4439477"/>
            <a:ext cx="1185488" cy="52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800"/>
              </a:spcAft>
              <a:buFont typeface="Lato"/>
              <a:buNone/>
            </a:pPr>
            <a:r>
              <a:rPr lang="ru-RU" dirty="0"/>
              <a:t>Википедия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check-then-act в классе CharRunnable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Общее состояние: переменная numPrinted.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check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(numPrinted % 16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act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System.out.println(); // условие check уже может оказаться нарушенным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check-then-act в классе CharRunnable</a:t>
            </a:r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Поток 1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numPrinted: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System.out.print(c); // </a:t>
            </a:r>
            <a:r>
              <a:rPr lang="en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numPrinted++;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if (numPrinted % 16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System.out.println();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71" name="Google Shape;271;p4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Поток 2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numPrinted: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System.out.print(c); // 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numPrinted++;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17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if (numPrinted % 16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System.out.println();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Многопоточность в Java (основы)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самом деле все еще сложнее из-за проблем с memory consistency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consistency</a:t>
            </a:r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 чтении данных из памяти поток сначала копирует блок памяти в “рабочую” память потока, откуда в свою очередь читается значение.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 записи, значение сначала фиксируется в рабочей памяти, и только оттуда переносится в основную.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Рабочие блоки потоков при этом изолированы друг от друга.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Если значение уже присутствует в рабочей памяти, то чтение может не инициировать копирование основной памяти в целях оптимизации. Аналогично запись не обязательно должна приводить к записи блока в основную память.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</a:t>
            </a:r>
            <a:endParaRPr/>
          </a:p>
        </p:txBody>
      </p:sp>
      <p:sp>
        <p:nvSpPr>
          <p:cNvPr id="288" name="Google Shape;288;p4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Простой способ устранить гонку — использовать ключевое слово </a:t>
            </a:r>
            <a:r>
              <a:rPr lang="en" dirty="0">
                <a:highlight>
                  <a:srgbClr val="FFF2CC"/>
                </a:highlight>
              </a:rPr>
              <a:t>synchronized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synchronized может быть применен: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к методам, в том числе и статическим;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отдельным блокам инструкций.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</a:t>
            </a:r>
            <a:endParaRPr/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Когда мы используем ключевое слово synchronized Java обеспечивает сериализацию (эксклюзивное исполнение) критических секций различными потоками. Для этого в платформе предусмотрены мониторы (intrinsic locks), связанные с экземплярами классов.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У каждого объекта есть свой intrinsic/monitor lock.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Исправление CharRunnable</a:t>
            </a:r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Ок, должно быть достаточно пометить метод как synchronized попробуем.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void run()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while (true)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System.out.print(c);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numPrinted++;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if (numPrinted % 16 == 0)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System.out.println();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try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Thread.sleep((long)(1e3 / frequency));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} catch (InterruptedException e)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помогло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aabbaabbbaabbbaabbb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bbbaaabbaaabbbaabb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aabbaabbbaabbbaabb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aabbbaabbaabbabb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aabbabbabbbaabba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не помогло?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 упорядочивает блоки в контексте конкретных экземпляров (или экземпляра CharRunnable.class в случае статических методов). Так как мы используем два разных экземпляра CharRunnable: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Thread(new CharRunnable('a', 10_000));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CharRunnable('b', 5_000));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методы run синхронизируются для этих экземпляров, но между разными объектами по-прежнему допускаются пересечения.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Общий контекст синхронизации</a:t>
            </a:r>
            <a:endParaRPr dirty="0"/>
          </a:p>
        </p:txBody>
      </p:sp>
      <p:sp>
        <p:nvSpPr>
          <p:cNvPr id="323" name="Google Shape;323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CharRunnable implements Runnable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private static final Object lock = new Object();</a:t>
            </a:r>
            <a:endParaRPr sz="13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while (true)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synchronized (lock)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numPrinted++;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if (numPrinted % 16 == 0)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 System.out.println();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// sleep...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Теперь все хорошо</a:t>
            </a:r>
            <a:endParaRPr dirty="0"/>
          </a:p>
        </p:txBody>
      </p:sp>
      <p:sp>
        <p:nvSpPr>
          <p:cNvPr id="329" name="Google Shape;329;p5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babbaabbbaabbbaa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babbabbbaabbaaaa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bbaaabbaaabbaabb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aabbabbabbaaabba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abbaabbaabbaabab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aabbbaabbaabbaaa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abbaabaaabbbaaab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bbbababaaabbaaab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Процесс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437514"/>
            <a:ext cx="7688700" cy="2549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Процесс </a:t>
            </a:r>
            <a:r>
              <a:rPr lang="ru-RU" dirty="0"/>
              <a:t>это объект, который владеет: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285750" indent="-285750"/>
            <a:r>
              <a:rPr lang="ru-RU" dirty="0"/>
              <a:t>Образом исполняемого машинного кода</a:t>
            </a:r>
          </a:p>
          <a:p>
            <a:pPr marL="285750" indent="-285750"/>
            <a:r>
              <a:rPr lang="ru-RU" dirty="0"/>
              <a:t>Памятью</a:t>
            </a:r>
          </a:p>
          <a:p>
            <a:pPr marL="285750" indent="-285750"/>
            <a:r>
              <a:rPr lang="ru-RU" dirty="0"/>
              <a:t>Ресурсами операционной системы (например файлы)</a:t>
            </a:r>
          </a:p>
          <a:p>
            <a:pPr marL="285750" indent="-285750"/>
            <a:r>
              <a:rPr lang="ru-RU" dirty="0"/>
              <a:t>Атрибуты безопасности</a:t>
            </a:r>
          </a:p>
          <a:p>
            <a:pPr marL="285750" indent="-285750"/>
            <a:r>
              <a:rPr lang="ru-RU" dirty="0"/>
              <a:t>Потоки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4008079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Побочные эффекты синхронизации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aleway" panose="020B0604020202020204" charset="-52"/>
                <a:ea typeface="Lato"/>
                <a:cs typeface="Lato"/>
                <a:sym typeface="Lato"/>
              </a:rPr>
              <a:t>Thread Contention</a:t>
            </a:r>
            <a:endParaRPr dirty="0">
              <a:latin typeface="Raleway" panose="020B0604020202020204" charset="-52"/>
            </a:endParaRPr>
          </a:p>
        </p:txBody>
      </p:sp>
      <p:sp>
        <p:nvSpPr>
          <p:cNvPr id="340" name="Google Shape;340;p5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Из за конкуренции за доступ к ресурсу и частых переключений контекста  может наблюдаться замедление работы.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Starvation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Livelock</a:t>
            </a:r>
            <a:endParaRPr lang="ru-RU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Deadlock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volatile</a:t>
            </a:r>
            <a:endParaRPr/>
          </a:p>
        </p:txBody>
      </p:sp>
      <p:sp>
        <p:nvSpPr>
          <p:cNvPr id="351" name="Google Shape;351;p5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По умолчанию чтение и запись атомарны для ссылок и примитивных типов, за исключением double и long.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dirty="0"/>
              <a:t>К</a:t>
            </a:r>
            <a:r>
              <a:rPr lang="en" dirty="0"/>
              <a:t>лючевое слово volatile гарантирует выполнение happens-before.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переменной состояния для завершения потока</a:t>
            </a:r>
            <a:endParaRPr/>
          </a:p>
        </p:txBody>
      </p:sp>
      <p:sp>
        <p:nvSpPr>
          <p:cNvPr id="357" name="Google Shape;357;p6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 class Task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boolean cancelled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cancel()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cancelled = 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!cancelled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System.out.println("running...");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переменной состояния для завершения потока</a:t>
            </a:r>
            <a:endParaRPr/>
          </a:p>
        </p:txBody>
      </p:sp>
      <p:sp>
        <p:nvSpPr>
          <p:cNvPr id="363" name="Google Shape;363;p6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Task task = new Task();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Thread(task).start();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sleep...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task.cancel();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В общем случае измененное значение переменной cancelled другие потоки могут не “увидеть”.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переменной состояния для завершения потока</a:t>
            </a:r>
            <a:endParaRPr/>
          </a:p>
        </p:txBody>
      </p:sp>
      <p:sp>
        <p:nvSpPr>
          <p:cNvPr id="375" name="Google Shape;375;p6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 class Task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boolean cancelled;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cancel()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cancelled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(!cancelled)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System.out.println("running...");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Ключевое слово volatile </a:t>
            </a:r>
            <a:r>
              <a:rPr lang="en">
                <a:highlight>
                  <a:srgbClr val="FFF2CC"/>
                </a:highlight>
              </a:rPr>
              <a:t>не обеспечивает синхронизацию</a:t>
            </a:r>
            <a:r>
              <a:rPr lang="en"/>
              <a:t> доступа к ресурсам, но </a:t>
            </a:r>
            <a:r>
              <a:rPr lang="en">
                <a:highlight>
                  <a:srgbClr val="FFF2CC"/>
                </a:highlight>
              </a:rPr>
              <a:t>гарантирует видимость</a:t>
            </a:r>
            <a:r>
              <a:rPr lang="en"/>
              <a:t> изменений между потоками.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Thread.interrupt()</a:t>
            </a:r>
            <a:endParaRPr/>
          </a:p>
        </p:txBody>
      </p:sp>
      <p:sp>
        <p:nvSpPr>
          <p:cNvPr id="387" name="Google Shape;387;p6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</a:t>
            </a:r>
            <a:r>
              <a:rPr lang="en">
                <a:highlight>
                  <a:srgbClr val="FFF2CC"/>
                </a:highlight>
              </a:rPr>
              <a:t>interrupt()</a:t>
            </a:r>
            <a:r>
              <a:rPr lang="en"/>
              <a:t> сигнализирует потоку о необходимости завершиться.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Тем не менее, для корректного завершения поток должен обработать этот сигнал.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Обрабатывать InterruptedException и завершать работу.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Периодически проверять статус Thread.interrupted(), если он не вызывает методы, генерирующие InterruptedException.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Поток исполнения (</a:t>
            </a:r>
            <a:r>
              <a:rPr lang="en-US" dirty="0"/>
              <a:t>thread)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437515"/>
            <a:ext cx="7688700" cy="1380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Поток – это сущность операционной системы, которая выполняет программный код на процессоре или виртуальной машине.</a:t>
            </a:r>
          </a:p>
        </p:txBody>
      </p:sp>
    </p:spTree>
    <p:extLst>
      <p:ext uri="{BB962C8B-B14F-4D97-AF65-F5344CB8AC3E}">
        <p14:creationId xmlns:p14="http://schemas.microsoft.com/office/powerpoint/2010/main" val="42668367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Прерывание потока</a:t>
            </a:r>
            <a:endParaRPr/>
          </a:p>
        </p:txBody>
      </p:sp>
      <p:sp>
        <p:nvSpPr>
          <p:cNvPr id="393" name="Google Shape;393;p6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 class Task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!Thread.interrupted()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System.out.println("running...");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// do some work...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Thread.sleep(1_000L);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(InterruptedException e) {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Прерывание потока</a:t>
            </a:r>
            <a:endParaRPr/>
          </a:p>
        </p:txBody>
      </p:sp>
      <p:sp>
        <p:nvSpPr>
          <p:cNvPr id="399" name="Google Shape;399;p6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 = new Thread(new Task());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sleep...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t.interrupt();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wait/notify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</a:t>
            </a:r>
            <a:endParaRPr/>
          </a:p>
        </p:txBody>
      </p:sp>
      <p:sp>
        <p:nvSpPr>
          <p:cNvPr id="410" name="Google Shape;410;p6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synchronized (obj)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while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/* check condition holds */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obj.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(timeout);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notify/notifyAll</a:t>
            </a:r>
            <a:endParaRPr/>
          </a:p>
        </p:txBody>
      </p:sp>
      <p:sp>
        <p:nvSpPr>
          <p:cNvPr id="416" name="Google Shape;416;p7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synchronized (obj)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obj.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notify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 // notify any waiting thread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obj.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notifyAll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 // notify all awaiting objects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java.util.concurrent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java.util.concurrent</a:t>
            </a:r>
            <a:endParaRPr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 dirty="0"/>
              <a:t>Locks:</a:t>
            </a:r>
            <a:r>
              <a:rPr lang="en" dirty="0"/>
              <a:t> Lock, ReadWriteLock, Condition.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 dirty="0"/>
              <a:t>Atomics:</a:t>
            </a:r>
            <a:r>
              <a:rPr lang="en" dirty="0"/>
              <a:t> AtomicInteger, AtomicReference, etc.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i="1" dirty="0"/>
              <a:t>Executors:</a:t>
            </a:r>
            <a:r>
              <a:rPr lang="en" b="1" dirty="0"/>
              <a:t> Callable, Future, ExecutorService.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 dirty="0"/>
              <a:t>Queues:</a:t>
            </a:r>
            <a:r>
              <a:rPr lang="en" dirty="0"/>
              <a:t> BlockingQueue, DelayQueue.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 dirty="0"/>
              <a:t>Synchronizers:</a:t>
            </a:r>
            <a:r>
              <a:rPr lang="en" dirty="0"/>
              <a:t> Semaphore, CountDownLatch, CyclicBarrier.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 dirty="0"/>
              <a:t>Concurrent collections:</a:t>
            </a:r>
            <a:r>
              <a:rPr lang="en" dirty="0"/>
              <a:t> ConcurrentHashMap, CopyOnWriteArrayList.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java.util.concurrent.</a:t>
            </a:r>
            <a:r>
              <a:rPr lang="en-US" dirty="0" err="1"/>
              <a:t>ExecutorService</a:t>
            </a:r>
            <a:endParaRPr dirty="0"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Почему он, а не </a:t>
            </a:r>
            <a:r>
              <a:rPr lang="en-US" dirty="0"/>
              <a:t>Thread</a:t>
            </a:r>
            <a:r>
              <a:rPr lang="ru-RU" dirty="0"/>
              <a:t> для небольших задач?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r>
              <a:rPr lang="ru-RU" dirty="0"/>
              <a:t>Контроль за ресурсами (количество потоков, объем памяти, …)</a:t>
            </a:r>
          </a:p>
          <a:p>
            <a:r>
              <a:rPr lang="ru-RU" dirty="0"/>
              <a:t>Паттерн </a:t>
            </a:r>
            <a:r>
              <a:rPr lang="en-US" dirty="0"/>
              <a:t>Worker</a:t>
            </a:r>
            <a:r>
              <a:rPr lang="ru-RU" dirty="0"/>
              <a:t> – постановка задачи и получения результата</a:t>
            </a:r>
          </a:p>
          <a:p>
            <a:r>
              <a:rPr lang="ru-RU" dirty="0"/>
              <a:t>Пул потоков позволяет не тратить время на их создание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5483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ExecutorService</a:t>
            </a:r>
            <a:r>
              <a:rPr lang="ru-RU" dirty="0"/>
              <a:t>: методы</a:t>
            </a:r>
            <a:endParaRPr dirty="0"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504122"/>
            <a:ext cx="7688700" cy="325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Основные методы: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u-RU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Future submit(Runnable task) – </a:t>
            </a:r>
            <a:r>
              <a:rPr lang="ru-RU" dirty="0"/>
              <a:t>запускает выполнение задачи </a:t>
            </a:r>
            <a:r>
              <a:rPr lang="en-US" dirty="0"/>
              <a:t>task</a:t>
            </a:r>
            <a:endParaRPr lang="ru-RU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Future&lt;T&gt; submit(Callable&lt;T&gt; task) – </a:t>
            </a:r>
            <a:r>
              <a:rPr lang="ru-RU" dirty="0"/>
              <a:t>запускает выполнение задачи </a:t>
            </a:r>
            <a:r>
              <a:rPr lang="en-US" dirty="0"/>
              <a:t>task</a:t>
            </a:r>
            <a:endParaRPr lang="ru-RU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void shutdown()</a:t>
            </a:r>
            <a:r>
              <a:rPr lang="ru-RU" dirty="0"/>
              <a:t> – останавливает выполнение сервиса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0864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java.util.concurrent.Callable</a:t>
            </a:r>
            <a:r>
              <a:rPr lang="en-US" dirty="0"/>
              <a:t>&lt;V&gt;</a:t>
            </a:r>
            <a:endParaRPr dirty="0"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736034"/>
            <a:ext cx="7688700" cy="3018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V call() throws Exception – </a:t>
            </a:r>
            <a:r>
              <a:rPr lang="ru-RU" dirty="0"/>
              <a:t>метод, который будет запущен</a:t>
            </a:r>
          </a:p>
        </p:txBody>
      </p:sp>
    </p:spTree>
    <p:extLst>
      <p:ext uri="{BB962C8B-B14F-4D97-AF65-F5344CB8AC3E}">
        <p14:creationId xmlns:p14="http://schemas.microsoft.com/office/powerpoint/2010/main" val="39877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Процесс с одним потоком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7" y="1292087"/>
            <a:ext cx="176237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35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java.util.concurrent.Future</a:t>
            </a:r>
            <a:r>
              <a:rPr lang="en-US" dirty="0"/>
              <a:t>&lt;V&gt;</a:t>
            </a:r>
            <a:endParaRPr dirty="0"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736034"/>
            <a:ext cx="7688700" cy="3018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V get() – </a:t>
            </a:r>
            <a:r>
              <a:rPr lang="ru-RU" dirty="0"/>
              <a:t>останавливает текущий поток до получения результата выполнения другого потока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V get(long timeout, </a:t>
            </a:r>
            <a:r>
              <a:rPr lang="en-US" dirty="0" err="1"/>
              <a:t>TimeUnit</a:t>
            </a:r>
            <a:r>
              <a:rPr lang="en-US" dirty="0"/>
              <a:t> unit) – </a:t>
            </a:r>
            <a:r>
              <a:rPr lang="ru-RU" dirty="0"/>
              <a:t>останавливает текущий поток до получения результата выполнения другого потока,</a:t>
            </a:r>
            <a:r>
              <a:rPr lang="en-US" dirty="0"/>
              <a:t> </a:t>
            </a:r>
            <a:r>
              <a:rPr lang="ru-RU" dirty="0"/>
              <a:t>либо до истечения времени </a:t>
            </a:r>
            <a:r>
              <a:rPr lang="en-US" dirty="0"/>
              <a:t>timeout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7261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ExecutorService</a:t>
            </a:r>
            <a:r>
              <a:rPr lang="ru-RU" dirty="0"/>
              <a:t>: как создать?</a:t>
            </a:r>
            <a:endParaRPr dirty="0"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Класс </a:t>
            </a:r>
            <a:r>
              <a:rPr lang="en-US" dirty="0"/>
              <a:t>Executors</a:t>
            </a:r>
            <a:r>
              <a:rPr lang="ru-RU" dirty="0"/>
              <a:t>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r>
              <a:rPr lang="en-US" dirty="0" err="1"/>
              <a:t>newFixedThreadPool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nThreads</a:t>
            </a:r>
            <a:r>
              <a:rPr lang="en-US" dirty="0"/>
              <a:t>) – </a:t>
            </a:r>
            <a:r>
              <a:rPr lang="ru-RU" dirty="0"/>
              <a:t>создает пул из требуемого числа потоков</a:t>
            </a:r>
          </a:p>
          <a:p>
            <a:r>
              <a:rPr lang="en-US" dirty="0" err="1"/>
              <a:t>newSingleThreadExecutor</a:t>
            </a:r>
            <a:r>
              <a:rPr lang="en-US" dirty="0"/>
              <a:t> </a:t>
            </a:r>
            <a:r>
              <a:rPr lang="ru-RU" dirty="0"/>
              <a:t>– создает пул из одного потока</a:t>
            </a:r>
          </a:p>
        </p:txBody>
      </p:sp>
    </p:spTree>
    <p:extLst>
      <p:ext uri="{BB962C8B-B14F-4D97-AF65-F5344CB8AC3E}">
        <p14:creationId xmlns:p14="http://schemas.microsoft.com/office/powerpoint/2010/main" val="344695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5849" y="882527"/>
            <a:ext cx="5241995" cy="426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Посчитать определитель матрицы разложением по строке: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13AF1-B4F8-44B1-A5ED-0A9F247D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81" y="1309255"/>
            <a:ext cx="4466656" cy="36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Многопоточный процесс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20" y="1583848"/>
            <a:ext cx="2981741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0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Многопоточность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Процесс может состоять из нескольких потоков, выполняющихся без определенного порядка во времени.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Разделение позволяет эффективнее использовать ресурсы.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Процесс имеет минимум один главный поток.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Все потоки разделяют адресное пространство процесса.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Стек у каждого потока свой.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21733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2366</Words>
  <Application>Microsoft Office PowerPoint</Application>
  <PresentationFormat>Экран (16:9)</PresentationFormat>
  <Paragraphs>427</Paragraphs>
  <Slides>72</Slides>
  <Notes>72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7" baseType="lpstr">
      <vt:lpstr>Arial</vt:lpstr>
      <vt:lpstr>Raleway</vt:lpstr>
      <vt:lpstr>Lato</vt:lpstr>
      <vt:lpstr>Consolas</vt:lpstr>
      <vt:lpstr>Streamline Modified</vt:lpstr>
      <vt:lpstr>Задача</vt:lpstr>
      <vt:lpstr>Решение</vt:lpstr>
      <vt:lpstr>ВРЕМЯ ВЫПОЛНЕНИЯ: 150 СЕКУНД</vt:lpstr>
      <vt:lpstr>Многопоточность в Java (основы)</vt:lpstr>
      <vt:lpstr>Процесс</vt:lpstr>
      <vt:lpstr>Поток исполнения (thread)</vt:lpstr>
      <vt:lpstr>Процесс с одним потоком</vt:lpstr>
      <vt:lpstr>Многопоточный процесс</vt:lpstr>
      <vt:lpstr>Многопоточность</vt:lpstr>
      <vt:lpstr>Синхронизация потоков</vt:lpstr>
      <vt:lpstr>Многопоточность в Java</vt:lpstr>
      <vt:lpstr>Базовые примитивы</vt:lpstr>
      <vt:lpstr>Интерфейс Runnable</vt:lpstr>
      <vt:lpstr>Thread</vt:lpstr>
      <vt:lpstr>Два способа создания потока</vt:lpstr>
      <vt:lpstr>Пример. Создать поток, печатающий в цикле заданный символ</vt:lpstr>
      <vt:lpstr>Создание потока. Способ 1</vt:lpstr>
      <vt:lpstr>Создание потока. Способ 2</vt:lpstr>
      <vt:lpstr>Запуск потока</vt:lpstr>
      <vt:lpstr>Запуск потока</vt:lpstr>
      <vt:lpstr>run() не приводит к параллельному исполнению</vt:lpstr>
      <vt:lpstr>Пример. Печатать символы с разной частотой</vt:lpstr>
      <vt:lpstr>Thread.sleep()</vt:lpstr>
      <vt:lpstr>Вывод символа с заданной частотой</vt:lpstr>
      <vt:lpstr>Символ ‘a’ будем печатать в два раза чаще, чем ‘b’</vt:lpstr>
      <vt:lpstr>Пример. Каждые 16 символов добавлять перевод строки</vt:lpstr>
      <vt:lpstr>Выравнивание</vt:lpstr>
      <vt:lpstr>Посмотрим на вывод</vt:lpstr>
      <vt:lpstr>Печатаем символы быстрее</vt:lpstr>
      <vt:lpstr>Смотрим на вывод</vt:lpstr>
      <vt:lpstr>Почему все сломалось?</vt:lpstr>
      <vt:lpstr>Потокобезопасность</vt:lpstr>
      <vt:lpstr>Классы проблем многопоточных приложений</vt:lpstr>
      <vt:lpstr>Презентация PowerPoint</vt:lpstr>
      <vt:lpstr>Критическая секция</vt:lpstr>
      <vt:lpstr>synchronized</vt:lpstr>
      <vt:lpstr>Состояние гонки (неопределенность параллелизма)</vt:lpstr>
      <vt:lpstr>check-then-act в классе CharRunnable</vt:lpstr>
      <vt:lpstr>check-then-act в классе CharRunnable</vt:lpstr>
      <vt:lpstr>На самом деле все еще сложнее из-за проблем с memory consistency</vt:lpstr>
      <vt:lpstr>Memory consistency</vt:lpstr>
      <vt:lpstr>synchronized</vt:lpstr>
      <vt:lpstr>synchronized</vt:lpstr>
      <vt:lpstr>Исправление CharRunnable</vt:lpstr>
      <vt:lpstr>Не помогло</vt:lpstr>
      <vt:lpstr>Почему не помогло?</vt:lpstr>
      <vt:lpstr>Презентация PowerPoint</vt:lpstr>
      <vt:lpstr>Общий контекст синхронизации</vt:lpstr>
      <vt:lpstr>Теперь все хорошо</vt:lpstr>
      <vt:lpstr>Побочные эффекты синхронизации</vt:lpstr>
      <vt:lpstr>Thread Contention</vt:lpstr>
      <vt:lpstr>volatile</vt:lpstr>
      <vt:lpstr>volatile</vt:lpstr>
      <vt:lpstr>Использование переменной состояния для завершения потока</vt:lpstr>
      <vt:lpstr>Использование переменной состояния для завершения потока</vt:lpstr>
      <vt:lpstr>Презентация PowerPoint</vt:lpstr>
      <vt:lpstr>Использование переменной состояния для завершения потока</vt:lpstr>
      <vt:lpstr>Презентация PowerPoint</vt:lpstr>
      <vt:lpstr>Thread.interrupt()</vt:lpstr>
      <vt:lpstr>Прерывание потока</vt:lpstr>
      <vt:lpstr>Прерывание потока</vt:lpstr>
      <vt:lpstr>wait/notify</vt:lpstr>
      <vt:lpstr>wait</vt:lpstr>
      <vt:lpstr>notify/notifyAll</vt:lpstr>
      <vt:lpstr>java.util.concurrent</vt:lpstr>
      <vt:lpstr>java.util.concurrent</vt:lpstr>
      <vt:lpstr>java.util.concurrent.ExecutorService</vt:lpstr>
      <vt:lpstr>ExecutorService: методы</vt:lpstr>
      <vt:lpstr>java.util.concurrent.Callable&lt;V&gt;</vt:lpstr>
      <vt:lpstr>java.util.concurrent.Future&lt;V&gt;</vt:lpstr>
      <vt:lpstr>ExecutorService: как создать?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</dc:title>
  <cp:lastModifiedBy>Verkhushin Sergey</cp:lastModifiedBy>
  <cp:revision>20</cp:revision>
  <dcterms:modified xsi:type="dcterms:W3CDTF">2023-10-31T14:22:39Z</dcterms:modified>
</cp:coreProperties>
</file>